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9D09C9-FAF2-408D-9804-D474C8833DD8}">
  <a:tblStyle styleId="{DD9D09C9-FAF2-408D-9804-D474C8833DD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5CA8709-515F-4EDF-97A3-A48D066E388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4.xml"/><Relationship Id="rId41" Type="http://schemas.openxmlformats.org/officeDocument/2006/relationships/font" Target="fonts/Merriweather-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Merriweather-bold.fntdata"/><Relationship Id="rId16" Type="http://schemas.openxmlformats.org/officeDocument/2006/relationships/slide" Target="slides/slide10.xml"/><Relationship Id="rId38" Type="http://schemas.openxmlformats.org/officeDocument/2006/relationships/font" Target="fonts/Merriweather-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a2c3f876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a2c3f87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a2c3f87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a2c3f87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a2c3f87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a2c3f87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a2c3f87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a2c3f87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a2c3f876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a2c3f876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a2c3f876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a2c3f876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a2c3f876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a2c3f876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a2c3f876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a2c3f876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a2c3f876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a2c3f876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a2c3f876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a2c3f876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a2c3f876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a2c3f876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a2c3f876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a2c3f876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a2c3f876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a2c3f876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a2c3f87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a2c3f87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BTP Endsem Evaluation</a:t>
            </a:r>
            <a:endParaRPr/>
          </a:p>
        </p:txBody>
      </p:sp>
      <p:sp>
        <p:nvSpPr>
          <p:cNvPr id="65" name="Google Shape;65;p13"/>
          <p:cNvSpPr txBox="1"/>
          <p:nvPr>
            <p:ph idx="1" type="subTitle"/>
          </p:nvPr>
        </p:nvSpPr>
        <p:spPr>
          <a:xfrm>
            <a:off x="311700" y="1670325"/>
            <a:ext cx="5384700" cy="217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Supervised by -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n"/>
              <a:t>Dr. Asif Ekbal</a:t>
            </a:r>
            <a:endParaRPr/>
          </a:p>
          <a:p>
            <a:pPr indent="0" lvl="0" marL="0" rtl="0" algn="l">
              <a:lnSpc>
                <a:spcPct val="100000"/>
              </a:lnSpc>
              <a:spcBef>
                <a:spcPts val="0"/>
              </a:spcBef>
              <a:spcAft>
                <a:spcPts val="0"/>
              </a:spcAft>
              <a:buSzPts val="1600"/>
              <a:buNone/>
            </a:pPr>
            <a:r>
              <a:rPr lang="en"/>
              <a:t>Associate Professor</a:t>
            </a:r>
            <a:endParaRPr/>
          </a:p>
          <a:p>
            <a:pPr indent="0" lvl="0" marL="0" rtl="0" algn="l">
              <a:lnSpc>
                <a:spcPct val="100000"/>
              </a:lnSpc>
              <a:spcBef>
                <a:spcPts val="0"/>
              </a:spcBef>
              <a:spcAft>
                <a:spcPts val="0"/>
              </a:spcAft>
              <a:buSzPts val="1600"/>
              <a:buNone/>
            </a:pPr>
            <a:r>
              <a:rPr lang="en"/>
              <a:t>Department of CSE</a:t>
            </a:r>
            <a:endParaRPr/>
          </a:p>
          <a:p>
            <a:pPr indent="0" lvl="0" marL="0" rtl="0" algn="l">
              <a:lnSpc>
                <a:spcPct val="100000"/>
              </a:lnSpc>
              <a:spcBef>
                <a:spcPts val="0"/>
              </a:spcBef>
              <a:spcAft>
                <a:spcPts val="0"/>
              </a:spcAft>
              <a:buSzPts val="1600"/>
              <a:buNone/>
            </a:pPr>
            <a:r>
              <a:rPr lang="en"/>
              <a:t>IIT Patna</a:t>
            </a:r>
            <a:endParaRPr/>
          </a:p>
        </p:txBody>
      </p:sp>
      <p:sp>
        <p:nvSpPr>
          <p:cNvPr id="66" name="Google Shape;66;p13"/>
          <p:cNvSpPr txBox="1"/>
          <p:nvPr/>
        </p:nvSpPr>
        <p:spPr>
          <a:xfrm>
            <a:off x="5115000" y="3843825"/>
            <a:ext cx="3717300" cy="34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Roboto"/>
                <a:ea typeface="Roboto"/>
                <a:cs typeface="Roboto"/>
                <a:sym typeface="Roboto"/>
              </a:rPr>
              <a:t>Name - Saurav Dudhate</a:t>
            </a:r>
            <a:endParaRPr b="0" i="0" sz="2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Roboto"/>
                <a:ea typeface="Roboto"/>
                <a:cs typeface="Roboto"/>
                <a:sym typeface="Roboto"/>
              </a:rPr>
              <a:t>Roll No - 2001CS62</a:t>
            </a:r>
            <a:endParaRPr b="0" i="0" sz="21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50" y="831175"/>
            <a:ext cx="5334900" cy="1244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Results</a:t>
            </a:r>
            <a:endParaRPr/>
          </a:p>
        </p:txBody>
      </p:sp>
      <p:sp>
        <p:nvSpPr>
          <p:cNvPr id="119" name="Google Shape;119;p22"/>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https://docs.google.com/spreadsheets/d/1xYEehowwxfH6T1dOosMNJ9uGInPxHizsIPsYxhkFKMw/edit?usp=sharing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aphicFrame>
        <p:nvGraphicFramePr>
          <p:cNvPr id="124" name="Google Shape;124;p23"/>
          <p:cNvGraphicFramePr/>
          <p:nvPr/>
        </p:nvGraphicFramePr>
        <p:xfrm>
          <a:off x="515050" y="237963"/>
          <a:ext cx="3000000" cy="3000000"/>
        </p:xfrm>
        <a:graphic>
          <a:graphicData uri="http://schemas.openxmlformats.org/drawingml/2006/table">
            <a:tbl>
              <a:tblPr>
                <a:noFill/>
                <a:tableStyleId>{DD9D09C9-FAF2-408D-9804-D474C8833DD8}</a:tableStyleId>
              </a:tblPr>
              <a:tblGrid>
                <a:gridCol w="2818150"/>
                <a:gridCol w="1765250"/>
                <a:gridCol w="1765250"/>
                <a:gridCol w="1765250"/>
              </a:tblGrid>
              <a:tr h="2891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Zero-shot</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One-shot</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1A9988"/>
                        </a:buClr>
                        <a:buSzPts val="1100"/>
                        <a:buFont typeface="Arial"/>
                        <a:buNone/>
                      </a:pPr>
                      <a:r>
                        <a:rPr lang="en" sz="1400" u="none" cap="none" strike="noStrike">
                          <a:solidFill>
                            <a:srgbClr val="1A9988"/>
                          </a:solidFill>
                        </a:rPr>
                        <a:t>Two-shot</a:t>
                      </a:r>
                      <a:endParaRPr sz="1400" u="none" cap="none" strike="noStrike">
                        <a:solidFill>
                          <a:srgbClr val="1A9988"/>
                        </a:solidFill>
                      </a:endParaRPr>
                    </a:p>
                  </a:txBody>
                  <a:tcPr marT="91425" marB="91425" marR="91425" marL="91425">
                    <a:lnB cap="flat" cmpd="sng" w="9525">
                      <a:solidFill>
                        <a:srgbClr val="9E9E9E"/>
                      </a:solidFill>
                      <a:prstDash val="solid"/>
                      <a:round/>
                      <a:headEnd len="sm" w="sm" type="none"/>
                      <a:tailEnd len="sm" w="sm" type="none"/>
                    </a:lnB>
                  </a:tcPr>
                </a:tc>
              </a:tr>
              <a:tr h="257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Bleu 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0.060254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0.073916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0.068778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Bleu 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0.016737</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0.024656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0.019678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750">
                <a:tc>
                  <a:txBody>
                    <a:bodyPr/>
                    <a:lstStyle/>
                    <a:p>
                      <a:pPr indent="0" lvl="0" marL="0" marR="0" rtl="0" algn="l">
                        <a:lnSpc>
                          <a:spcPct val="100000"/>
                        </a:lnSpc>
                        <a:spcBef>
                          <a:spcPts val="0"/>
                        </a:spcBef>
                        <a:spcAft>
                          <a:spcPts val="0"/>
                        </a:spcAft>
                        <a:buClr>
                          <a:srgbClr val="1A9988"/>
                        </a:buClr>
                        <a:buSzPts val="1100"/>
                        <a:buFont typeface="Arial"/>
                        <a:buNone/>
                      </a:pPr>
                      <a:r>
                        <a:rPr lang="en" sz="1400" u="none" cap="none" strike="noStrike">
                          <a:solidFill>
                            <a:srgbClr val="1A9988"/>
                          </a:solidFill>
                        </a:rPr>
                        <a:t>Bleu 3</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0.007238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0.010158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0.007978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750">
                <a:tc>
                  <a:txBody>
                    <a:bodyPr/>
                    <a:lstStyle/>
                    <a:p>
                      <a:pPr indent="0" lvl="0" marL="0" marR="0" rtl="0" algn="l">
                        <a:lnSpc>
                          <a:spcPct val="100000"/>
                        </a:lnSpc>
                        <a:spcBef>
                          <a:spcPts val="0"/>
                        </a:spcBef>
                        <a:spcAft>
                          <a:spcPts val="0"/>
                        </a:spcAft>
                        <a:buClr>
                          <a:srgbClr val="1A9988"/>
                        </a:buClr>
                        <a:buSzPts val="1100"/>
                        <a:buFont typeface="Arial"/>
                        <a:buNone/>
                      </a:pPr>
                      <a:r>
                        <a:rPr lang="en" sz="1400" u="none" cap="none" strike="noStrike">
                          <a:solidFill>
                            <a:srgbClr val="1A9988"/>
                          </a:solidFill>
                        </a:rPr>
                        <a:t>Bleu 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0.003832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0.005016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0.003637</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METEOR</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0.048444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0.051008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0.038142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ROUGE_L</a:t>
                      </a:r>
                      <a:endParaRPr sz="1400" u="none" cap="none" strike="noStrike"/>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0.052981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0.060195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0.048614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750">
                <a:tc>
                  <a:txBody>
                    <a:bodyPr/>
                    <a:lstStyle/>
                    <a:p>
                      <a:pPr indent="0" lvl="0" marL="0" marR="152400" rtl="0" algn="l">
                        <a:lnSpc>
                          <a:spcPct val="145000"/>
                        </a:lnSpc>
                        <a:spcBef>
                          <a:spcPts val="0"/>
                        </a:spcBef>
                        <a:spcAft>
                          <a:spcPts val="0"/>
                        </a:spcAft>
                        <a:buClr>
                          <a:srgbClr val="1A9988"/>
                        </a:buClr>
                        <a:buSzPts val="1100"/>
                        <a:buFont typeface="Arial"/>
                        <a:buNone/>
                      </a:pPr>
                      <a:r>
                        <a:rPr b="1" lang="en" sz="1400" u="none" cap="none" strike="noStrike">
                          <a:solidFill>
                            <a:srgbClr val="1A9988"/>
                          </a:solidFill>
                        </a:rPr>
                        <a:t>BERTScore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0.8086200356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0.8111463189</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0.799346447</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2975">
                <a:tc>
                  <a:txBody>
                    <a:bodyPr/>
                    <a:lstStyle/>
                    <a:p>
                      <a:pPr indent="0" lvl="0" marL="0" marR="152400" rtl="0" algn="l">
                        <a:lnSpc>
                          <a:spcPct val="145000"/>
                        </a:lnSpc>
                        <a:spcBef>
                          <a:spcPts val="0"/>
                        </a:spcBef>
                        <a:spcAft>
                          <a:spcPts val="0"/>
                        </a:spcAft>
                        <a:buClr>
                          <a:srgbClr val="000000"/>
                        </a:buClr>
                        <a:buSzPts val="1400"/>
                        <a:buFont typeface="Arial"/>
                        <a:buNone/>
                      </a:pPr>
                      <a:r>
                        <a:rPr lang="en" sz="1400" u="none" cap="none" strike="noStrike"/>
                        <a:t>EmbeddingAverageCosineSimilarity</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0.754511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0.743256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0.642455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4850">
                <a:tc>
                  <a:txBody>
                    <a:bodyPr/>
                    <a:lstStyle/>
                    <a:p>
                      <a:pPr indent="0" lvl="0" marL="0" marR="152400" rtl="0" algn="l">
                        <a:lnSpc>
                          <a:spcPct val="145000"/>
                        </a:lnSpc>
                        <a:spcBef>
                          <a:spcPts val="0"/>
                        </a:spcBef>
                        <a:spcAft>
                          <a:spcPts val="0"/>
                        </a:spcAft>
                        <a:buClr>
                          <a:srgbClr val="000000"/>
                        </a:buClr>
                        <a:buSzPts val="1400"/>
                        <a:buFont typeface="Arial"/>
                        <a:buNone/>
                      </a:pPr>
                      <a:r>
                        <a:rPr lang="en" sz="1400" u="none" cap="none" strike="noStrike"/>
                        <a:t>VectorExtremaCosineSimilarity</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0.389199</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0.392213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0.387520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750">
                <a:tc>
                  <a:txBody>
                    <a:bodyPr/>
                    <a:lstStyle/>
                    <a:p>
                      <a:pPr indent="0" lvl="0" marL="0" marR="152400" rtl="0" algn="l">
                        <a:lnSpc>
                          <a:spcPct val="145000"/>
                        </a:lnSpc>
                        <a:spcBef>
                          <a:spcPts val="0"/>
                        </a:spcBef>
                        <a:spcAft>
                          <a:spcPts val="0"/>
                        </a:spcAft>
                        <a:buClr>
                          <a:srgbClr val="000000"/>
                        </a:buClr>
                        <a:buSzPts val="1400"/>
                        <a:buFont typeface="Arial"/>
                        <a:buNone/>
                      </a:pPr>
                      <a:r>
                        <a:rPr lang="en" sz="1400" u="none" cap="none" strike="noStrike"/>
                        <a:t>GreedyMatchingScore</a:t>
                      </a:r>
                      <a:endParaRPr sz="1400" u="none" cap="none" strike="noStrike"/>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0.706590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0.714014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0.695073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Influencing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Architecture</a:t>
            </a:r>
            <a:endParaRPr/>
          </a:p>
        </p:txBody>
      </p:sp>
      <p:pic>
        <p:nvPicPr>
          <p:cNvPr id="135" name="Google Shape;135;p25"/>
          <p:cNvPicPr preferRelativeResize="0"/>
          <p:nvPr/>
        </p:nvPicPr>
        <p:blipFill rotWithShape="1">
          <a:blip r:embed="rId3">
            <a:alphaModFix/>
          </a:blip>
          <a:srcRect b="0" l="0" r="0" t="0"/>
          <a:stretch/>
        </p:blipFill>
        <p:spPr>
          <a:xfrm>
            <a:off x="1920513" y="1286625"/>
            <a:ext cx="5303037" cy="3714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Reward Functions</a:t>
            </a:r>
            <a:endParaRPr/>
          </a:p>
        </p:txBody>
      </p:sp>
      <p:sp>
        <p:nvSpPr>
          <p:cNvPr id="141" name="Google Shape;141;p26"/>
          <p:cNvSpPr txBox="1"/>
          <p:nvPr/>
        </p:nvSpPr>
        <p:spPr>
          <a:xfrm>
            <a:off x="527800" y="1497000"/>
            <a:ext cx="7868700" cy="34401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15000"/>
              </a:lnSpc>
              <a:spcBef>
                <a:spcPts val="1200"/>
              </a:spcBef>
              <a:spcAft>
                <a:spcPts val="0"/>
              </a:spcAft>
              <a:buClr>
                <a:schemeClr val="dk2"/>
              </a:buClr>
              <a:buSzPts val="1700"/>
              <a:buFont typeface="Arial"/>
              <a:buChar char="●"/>
            </a:pPr>
            <a:r>
              <a:rPr b="1" i="0" lang="en" sz="1700" u="none" cap="none" strike="noStrike">
                <a:solidFill>
                  <a:schemeClr val="dk2"/>
                </a:solidFill>
                <a:latin typeface="Arial"/>
                <a:ea typeface="Arial"/>
                <a:cs typeface="Arial"/>
                <a:sym typeface="Arial"/>
              </a:rPr>
              <a:t>R_total = ∑[For all support_types] (w_i * R_i) + w_diversity * D</a:t>
            </a:r>
            <a:endParaRPr b="1" i="0" sz="1700" u="none" cap="none" strike="noStrike">
              <a:solidFill>
                <a:schemeClr val="dk2"/>
              </a:solidFill>
              <a:latin typeface="Arial"/>
              <a:ea typeface="Arial"/>
              <a:cs typeface="Arial"/>
              <a:sym typeface="Arial"/>
            </a:endParaRPr>
          </a:p>
          <a:p>
            <a:pPr indent="-327025" lvl="1" marL="914400" marR="0" rtl="0" algn="l">
              <a:lnSpc>
                <a:spcPct val="115000"/>
              </a:lnSpc>
              <a:spcBef>
                <a:spcPts val="0"/>
              </a:spcBef>
              <a:spcAft>
                <a:spcPts val="0"/>
              </a:spcAft>
              <a:buClr>
                <a:schemeClr val="dk2"/>
              </a:buClr>
              <a:buSzPts val="1550"/>
              <a:buFont typeface="Arial"/>
              <a:buChar char="○"/>
            </a:pPr>
            <a:r>
              <a:rPr b="0" i="0" lang="en" sz="1550" u="none" cap="none" strike="noStrike">
                <a:solidFill>
                  <a:schemeClr val="dk2"/>
                </a:solidFill>
                <a:latin typeface="Arial"/>
                <a:ea typeface="Arial"/>
                <a:cs typeface="Arial"/>
                <a:sym typeface="Arial"/>
              </a:rPr>
              <a:t>∑[i in support_types] (w_i * R_i) s the sum of rewards for each support type, weighted by their importance.</a:t>
            </a:r>
            <a:endParaRPr b="0" i="0" sz="1550" u="none" cap="none" strike="noStrike">
              <a:solidFill>
                <a:schemeClr val="dk2"/>
              </a:solidFill>
              <a:latin typeface="Arial"/>
              <a:ea typeface="Arial"/>
              <a:cs typeface="Arial"/>
              <a:sym typeface="Arial"/>
            </a:endParaRPr>
          </a:p>
          <a:p>
            <a:pPr indent="-327025" lvl="1" marL="914400" marR="0" rtl="0" algn="l">
              <a:lnSpc>
                <a:spcPct val="115000"/>
              </a:lnSpc>
              <a:spcBef>
                <a:spcPts val="0"/>
              </a:spcBef>
              <a:spcAft>
                <a:spcPts val="0"/>
              </a:spcAft>
              <a:buClr>
                <a:schemeClr val="dk2"/>
              </a:buClr>
              <a:buSzPts val="1550"/>
              <a:buFont typeface="Arial"/>
              <a:buChar char="○"/>
            </a:pPr>
            <a:r>
              <a:rPr b="0" i="0" lang="en" sz="1550" u="none" cap="none" strike="noStrike">
                <a:solidFill>
                  <a:schemeClr val="dk2"/>
                </a:solidFill>
                <a:latin typeface="Arial"/>
                <a:ea typeface="Arial"/>
                <a:cs typeface="Arial"/>
                <a:sym typeface="Arial"/>
              </a:rPr>
              <a:t>w_diversity is the weight assigned to the diversity reward.</a:t>
            </a:r>
            <a:endParaRPr b="0" i="0" sz="1550" u="none" cap="none" strike="noStrike">
              <a:solidFill>
                <a:schemeClr val="dk2"/>
              </a:solidFill>
              <a:latin typeface="Arial"/>
              <a:ea typeface="Arial"/>
              <a:cs typeface="Arial"/>
              <a:sym typeface="Arial"/>
            </a:endParaRPr>
          </a:p>
          <a:p>
            <a:pPr indent="-327025" lvl="1" marL="914400" marR="0" rtl="0" algn="l">
              <a:lnSpc>
                <a:spcPct val="115000"/>
              </a:lnSpc>
              <a:spcBef>
                <a:spcPts val="0"/>
              </a:spcBef>
              <a:spcAft>
                <a:spcPts val="0"/>
              </a:spcAft>
              <a:buClr>
                <a:schemeClr val="dk2"/>
              </a:buClr>
              <a:buSzPts val="1550"/>
              <a:buFont typeface="Arial"/>
              <a:buChar char="○"/>
            </a:pPr>
            <a:r>
              <a:rPr b="0" i="0" lang="en" sz="1550" u="none" cap="none" strike="noStrike">
                <a:solidFill>
                  <a:schemeClr val="dk2"/>
                </a:solidFill>
                <a:latin typeface="Arial"/>
                <a:ea typeface="Arial"/>
                <a:cs typeface="Arial"/>
                <a:sym typeface="Arial"/>
              </a:rPr>
              <a:t>D is the diversity score, which measures how evenly the agent uses different support types.</a:t>
            </a:r>
            <a:endParaRPr b="0" i="0" sz="1550" u="none" cap="none" strike="noStrike">
              <a:solidFill>
                <a:schemeClr val="dk2"/>
              </a:solidFill>
              <a:latin typeface="Arial"/>
              <a:ea typeface="Arial"/>
              <a:cs typeface="Arial"/>
              <a:sym typeface="Arial"/>
            </a:endParaRPr>
          </a:p>
          <a:p>
            <a:pPr indent="-327025" lvl="1" marL="914400" marR="0" rtl="0" algn="l">
              <a:lnSpc>
                <a:spcPct val="115000"/>
              </a:lnSpc>
              <a:spcBef>
                <a:spcPts val="0"/>
              </a:spcBef>
              <a:spcAft>
                <a:spcPts val="0"/>
              </a:spcAft>
              <a:buClr>
                <a:schemeClr val="dk2"/>
              </a:buClr>
              <a:buSzPts val="1550"/>
              <a:buFont typeface="Arial"/>
              <a:buChar char="○"/>
            </a:pPr>
            <a:r>
              <a:rPr b="0" i="0" lang="en" sz="1550" u="none" cap="none" strike="noStrike">
                <a:solidFill>
                  <a:schemeClr val="dk2"/>
                </a:solidFill>
                <a:latin typeface="Arial"/>
                <a:ea typeface="Arial"/>
                <a:cs typeface="Arial"/>
                <a:sym typeface="Arial"/>
              </a:rPr>
              <a:t>w_i depends on persona and compliance rate</a:t>
            </a:r>
            <a:endParaRPr b="0" i="0" sz="1550" u="none" cap="none" strike="noStrike">
              <a:solidFill>
                <a:schemeClr val="dk2"/>
              </a:solidFill>
              <a:latin typeface="Arial"/>
              <a:ea typeface="Arial"/>
              <a:cs typeface="Arial"/>
              <a:sym typeface="Arial"/>
            </a:endParaRPr>
          </a:p>
          <a:p>
            <a:pPr indent="-307975" lvl="2" marL="1371600" marR="0" rtl="0" algn="l">
              <a:lnSpc>
                <a:spcPct val="115000"/>
              </a:lnSpc>
              <a:spcBef>
                <a:spcPts val="0"/>
              </a:spcBef>
              <a:spcAft>
                <a:spcPts val="0"/>
              </a:spcAft>
              <a:buClr>
                <a:schemeClr val="dk2"/>
              </a:buClr>
              <a:buSzPts val="1250"/>
              <a:buFont typeface="Arial"/>
              <a:buChar char="○"/>
            </a:pPr>
            <a:r>
              <a:rPr b="0" i="0" lang="en" sz="1250" u="none" cap="none" strike="noStrike">
                <a:solidFill>
                  <a:schemeClr val="dk2"/>
                </a:solidFill>
                <a:latin typeface="Arial"/>
                <a:ea typeface="Arial"/>
                <a:cs typeface="Arial"/>
                <a:sym typeface="Arial"/>
              </a:rPr>
              <a:t>Inspirational appeal: 0.9</a:t>
            </a:r>
            <a:endParaRPr b="0" i="0" sz="1250" u="none" cap="none" strike="noStrike">
              <a:solidFill>
                <a:schemeClr val="dk2"/>
              </a:solidFill>
              <a:latin typeface="Arial"/>
              <a:ea typeface="Arial"/>
              <a:cs typeface="Arial"/>
              <a:sym typeface="Arial"/>
            </a:endParaRPr>
          </a:p>
          <a:p>
            <a:pPr indent="-307975" lvl="2" marL="1371600" marR="0" rtl="0" algn="l">
              <a:lnSpc>
                <a:spcPct val="115000"/>
              </a:lnSpc>
              <a:spcBef>
                <a:spcPts val="0"/>
              </a:spcBef>
              <a:spcAft>
                <a:spcPts val="0"/>
              </a:spcAft>
              <a:buClr>
                <a:schemeClr val="dk2"/>
              </a:buClr>
              <a:buSzPts val="1250"/>
              <a:buFont typeface="Arial"/>
              <a:buChar char="○"/>
            </a:pPr>
            <a:r>
              <a:rPr b="0" i="0" lang="en" sz="1250" u="none" cap="none" strike="noStrike">
                <a:solidFill>
                  <a:schemeClr val="dk2"/>
                </a:solidFill>
                <a:latin typeface="Arial"/>
                <a:ea typeface="Arial"/>
                <a:cs typeface="Arial"/>
                <a:sym typeface="Arial"/>
              </a:rPr>
              <a:t>Rational benefits: 0.5</a:t>
            </a:r>
            <a:endParaRPr b="0" i="0" sz="1250" u="none" cap="none" strike="noStrike">
              <a:solidFill>
                <a:schemeClr val="dk2"/>
              </a:solidFill>
              <a:latin typeface="Arial"/>
              <a:ea typeface="Arial"/>
              <a:cs typeface="Arial"/>
              <a:sym typeface="Arial"/>
            </a:endParaRPr>
          </a:p>
          <a:p>
            <a:pPr indent="-307975" lvl="2" marL="1371600" marR="0" rtl="0" algn="l">
              <a:lnSpc>
                <a:spcPct val="115000"/>
              </a:lnSpc>
              <a:spcBef>
                <a:spcPts val="0"/>
              </a:spcBef>
              <a:spcAft>
                <a:spcPts val="0"/>
              </a:spcAft>
              <a:buClr>
                <a:schemeClr val="dk2"/>
              </a:buClr>
              <a:buSzPts val="1250"/>
              <a:buFont typeface="Arial"/>
              <a:buChar char="○"/>
            </a:pPr>
            <a:r>
              <a:rPr b="0" i="0" lang="en" sz="1250" u="none" cap="none" strike="noStrike">
                <a:solidFill>
                  <a:schemeClr val="dk2"/>
                </a:solidFill>
                <a:latin typeface="Arial"/>
                <a:ea typeface="Arial"/>
                <a:cs typeface="Arial"/>
                <a:sym typeface="Arial"/>
              </a:rPr>
              <a:t>Statistical Support: 0.7</a:t>
            </a:r>
            <a:endParaRPr b="0" i="0" sz="1250" u="none" cap="none" strike="noStrike">
              <a:solidFill>
                <a:schemeClr val="dk2"/>
              </a:solidFill>
              <a:latin typeface="Arial"/>
              <a:ea typeface="Arial"/>
              <a:cs typeface="Arial"/>
              <a:sym typeface="Arial"/>
            </a:endParaRPr>
          </a:p>
          <a:p>
            <a:pPr indent="-307975" lvl="2" marL="1371600" marR="0" rtl="0" algn="l">
              <a:lnSpc>
                <a:spcPct val="115000"/>
              </a:lnSpc>
              <a:spcBef>
                <a:spcPts val="0"/>
              </a:spcBef>
              <a:spcAft>
                <a:spcPts val="0"/>
              </a:spcAft>
              <a:buClr>
                <a:schemeClr val="dk2"/>
              </a:buClr>
              <a:buSzPts val="1250"/>
              <a:buFont typeface="Arial"/>
              <a:buChar char="○"/>
            </a:pPr>
            <a:r>
              <a:rPr b="0" i="0" lang="en" sz="1250" u="none" cap="none" strike="noStrike">
                <a:solidFill>
                  <a:schemeClr val="dk2"/>
                </a:solidFill>
                <a:latin typeface="Arial"/>
                <a:ea typeface="Arial"/>
                <a:cs typeface="Arial"/>
                <a:sym typeface="Arial"/>
              </a:rPr>
              <a:t>Stories Support: 0.7</a:t>
            </a:r>
            <a:endParaRPr b="0" i="0" sz="1250" u="none" cap="none" strike="noStrike">
              <a:solidFill>
                <a:schemeClr val="dk2"/>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1500"/>
              <a:buFont typeface="Arial"/>
              <a:buNone/>
            </a:pPr>
            <a:r>
              <a:t/>
            </a:r>
            <a:endParaRPr b="0" i="0" sz="1500" u="none" cap="none" strike="noStrike">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Example of Communication Flow</a:t>
            </a:r>
            <a:endParaRPr/>
          </a:p>
        </p:txBody>
      </p:sp>
      <p:sp>
        <p:nvSpPr>
          <p:cNvPr id="147" name="Google Shape;147;p27"/>
          <p:cNvSpPr txBox="1"/>
          <p:nvPr>
            <p:ph idx="1" type="body"/>
          </p:nvPr>
        </p:nvSpPr>
        <p:spPr>
          <a:xfrm>
            <a:off x="311700" y="1505700"/>
            <a:ext cx="8468400" cy="3591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1650"/>
              <a:t>In 1</a:t>
            </a:r>
            <a:r>
              <a:rPr baseline="30000" lang="en" sz="1350"/>
              <a:t>st</a:t>
            </a:r>
            <a:r>
              <a:rPr lang="en" sz="1650"/>
              <a:t> conversation, User says hello, a suggestion is introduced, user is interested, asks bot about further details and says will get back. \</a:t>
            </a:r>
            <a:endParaRPr sz="1650"/>
          </a:p>
          <a:p>
            <a:pPr indent="-355600" lvl="0" marL="457200" rtl="0" algn="l">
              <a:lnSpc>
                <a:spcPct val="115000"/>
              </a:lnSpc>
              <a:spcBef>
                <a:spcPts val="0"/>
              </a:spcBef>
              <a:spcAft>
                <a:spcPts val="0"/>
              </a:spcAft>
              <a:buSzPts val="2000"/>
              <a:buChar char="●"/>
            </a:pPr>
            <a:r>
              <a:rPr lang="en" sz="1650"/>
              <a:t>In 2</a:t>
            </a:r>
            <a:r>
              <a:rPr baseline="30000" lang="en" sz="1350"/>
              <a:t>nd</a:t>
            </a:r>
            <a:r>
              <a:rPr lang="en" sz="1650"/>
              <a:t> conversation, user says it is happy with the suggestion but puts forth certain questions as in FAQs, the bot clarifies and the conversations ends with user satisfied. \</a:t>
            </a:r>
            <a:endParaRPr sz="1650"/>
          </a:p>
          <a:p>
            <a:pPr indent="-355600" lvl="0" marL="457200" rtl="0" algn="l">
              <a:lnSpc>
                <a:spcPct val="115000"/>
              </a:lnSpc>
              <a:spcBef>
                <a:spcPts val="0"/>
              </a:spcBef>
              <a:spcAft>
                <a:spcPts val="0"/>
              </a:spcAft>
              <a:buSzPts val="2000"/>
              <a:buChar char="●"/>
            </a:pPr>
            <a:r>
              <a:rPr lang="en" sz="1650"/>
              <a:t>In 3</a:t>
            </a:r>
            <a:r>
              <a:rPr baseline="30000" lang="en" sz="1350"/>
              <a:t>rd</a:t>
            </a:r>
            <a:r>
              <a:rPr lang="en" sz="1650"/>
              <a:t> conversation, the user is convinced with the given suggestion but wants to look for a couple of additional features, the bot provides the same. \</a:t>
            </a:r>
            <a:endParaRPr sz="1650"/>
          </a:p>
          <a:p>
            <a:pPr indent="-355600" lvl="0" marL="457200" rtl="0" algn="l">
              <a:lnSpc>
                <a:spcPct val="115000"/>
              </a:lnSpc>
              <a:spcBef>
                <a:spcPts val="0"/>
              </a:spcBef>
              <a:spcAft>
                <a:spcPts val="0"/>
              </a:spcAft>
              <a:buSzPts val="2000"/>
              <a:buChar char="●"/>
            </a:pPr>
            <a:r>
              <a:rPr lang="en" sz="1650"/>
              <a:t>In 4</a:t>
            </a:r>
            <a:r>
              <a:rPr baseline="30000" lang="en" sz="1350"/>
              <a:t>th</a:t>
            </a:r>
            <a:r>
              <a:rPr lang="en" sz="1650"/>
              <a:t> conversation, the user checks out the other suggestion and holds another series of queries with the bot.\ </a:t>
            </a:r>
            <a:endParaRPr sz="1650"/>
          </a:p>
          <a:p>
            <a:pPr indent="-355600" lvl="0" marL="457200" rtl="0" algn="l">
              <a:lnSpc>
                <a:spcPct val="115000"/>
              </a:lnSpc>
              <a:spcBef>
                <a:spcPts val="0"/>
              </a:spcBef>
              <a:spcAft>
                <a:spcPts val="0"/>
              </a:spcAft>
              <a:buSzPts val="2000"/>
              <a:buChar char="●"/>
            </a:pPr>
            <a:r>
              <a:rPr lang="en" sz="1650"/>
              <a:t>In 5</a:t>
            </a:r>
            <a:r>
              <a:rPr baseline="30000" lang="en" sz="1350"/>
              <a:t>th</a:t>
            </a:r>
            <a:r>
              <a:rPr lang="en" sz="1650"/>
              <a:t> conversation, the user thanks the bot for the help. \</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Creation of Knowledge Graph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Raw Data Extraction from Wikipedia</a:t>
            </a:r>
            <a:endParaRPr/>
          </a:p>
          <a:p>
            <a:pPr indent="0" lvl="0" marL="0" rtl="0" algn="l">
              <a:spcBef>
                <a:spcPts val="0"/>
              </a:spcBef>
              <a:spcAft>
                <a:spcPts val="0"/>
              </a:spcAft>
              <a:buNone/>
            </a:pPr>
            <a:r>
              <a:t/>
            </a:r>
            <a:endParaRPr/>
          </a:p>
        </p:txBody>
      </p:sp>
      <p:sp>
        <p:nvSpPr>
          <p:cNvPr id="158" name="Google Shape;158;p29"/>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Why use Wikipedia?</a:t>
            </a:r>
            <a:endParaRPr sz="1800"/>
          </a:p>
          <a:p>
            <a:pPr indent="-342900" lvl="0" marL="457200" rtl="0" algn="l">
              <a:spcBef>
                <a:spcPts val="1200"/>
              </a:spcBef>
              <a:spcAft>
                <a:spcPts val="0"/>
              </a:spcAft>
              <a:buClr>
                <a:schemeClr val="dk2"/>
              </a:buClr>
              <a:buSzPts val="1800"/>
              <a:buFont typeface="Roboto"/>
              <a:buAutoNum type="arabicPeriod"/>
            </a:pPr>
            <a:r>
              <a:rPr lang="en" sz="1800"/>
              <a:t>Wikipedia offers a wide range of content on various topics related to environmental conservation.</a:t>
            </a:r>
            <a:endParaRPr sz="1800"/>
          </a:p>
          <a:p>
            <a:pPr indent="-342900" lvl="0" marL="457200" rtl="0" algn="l">
              <a:spcBef>
                <a:spcPts val="0"/>
              </a:spcBef>
              <a:spcAft>
                <a:spcPts val="0"/>
              </a:spcAft>
              <a:buClr>
                <a:schemeClr val="dk2"/>
              </a:buClr>
              <a:buSzPts val="1800"/>
              <a:buFont typeface="Roboto"/>
              <a:buAutoNum type="arabicPeriod"/>
            </a:pPr>
            <a:r>
              <a:rPr lang="en" sz="1800"/>
              <a:t>Data in wikipedia is well structured under various headings and sections.</a:t>
            </a:r>
            <a:endParaRPr sz="1800"/>
          </a:p>
          <a:p>
            <a:pPr indent="-342900" lvl="0" marL="457200" rtl="0" algn="l">
              <a:spcBef>
                <a:spcPts val="0"/>
              </a:spcBef>
              <a:spcAft>
                <a:spcPts val="0"/>
              </a:spcAft>
              <a:buClr>
                <a:schemeClr val="dk2"/>
              </a:buClr>
              <a:buSzPts val="1800"/>
              <a:buFont typeface="Roboto"/>
              <a:buAutoNum type="arabicPeriod"/>
            </a:pPr>
            <a:r>
              <a:rPr lang="en" sz="1800"/>
              <a:t>Open accessibility and availability of data to the public on wikipedia is the main reason for using it for Data Extraction.</a:t>
            </a:r>
            <a:endParaRPr sz="1800"/>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KG creation process</a:t>
            </a:r>
            <a:endParaRPr/>
          </a:p>
          <a:p>
            <a:pPr indent="0" lvl="0" marL="0" rtl="0" algn="l">
              <a:spcBef>
                <a:spcPts val="0"/>
              </a:spcBef>
              <a:spcAft>
                <a:spcPts val="0"/>
              </a:spcAft>
              <a:buNone/>
            </a:pPr>
            <a:r>
              <a:t/>
            </a:r>
            <a:endParaRPr/>
          </a:p>
        </p:txBody>
      </p:sp>
      <p:sp>
        <p:nvSpPr>
          <p:cNvPr id="164" name="Google Shape;164;p30"/>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Roboto"/>
              <a:buChar char="●"/>
            </a:pPr>
            <a:r>
              <a:rPr lang="en" sz="1800"/>
              <a:t>Knowledge graphs provide a structured representation of information using entities and relations.</a:t>
            </a:r>
            <a:endParaRPr sz="1800"/>
          </a:p>
          <a:p>
            <a:pPr indent="-342900" lvl="0" marL="457200" rtl="0" algn="l">
              <a:spcBef>
                <a:spcPts val="0"/>
              </a:spcBef>
              <a:spcAft>
                <a:spcPts val="0"/>
              </a:spcAft>
              <a:buClr>
                <a:schemeClr val="dk2"/>
              </a:buClr>
              <a:buSzPts val="1800"/>
              <a:buFont typeface="Arial"/>
              <a:buChar char="●"/>
            </a:pPr>
            <a:r>
              <a:rPr b="1" lang="en" sz="1800"/>
              <a:t>Entities</a:t>
            </a:r>
            <a:r>
              <a:rPr lang="en" sz="1800"/>
              <a:t>: These are fundamental elements, representing entities like people, places, concepts, and objects.</a:t>
            </a:r>
            <a:endParaRPr sz="1800"/>
          </a:p>
          <a:p>
            <a:pPr indent="-342900" lvl="0" marL="457200" rtl="0" algn="l">
              <a:spcBef>
                <a:spcPts val="0"/>
              </a:spcBef>
              <a:spcAft>
                <a:spcPts val="0"/>
              </a:spcAft>
              <a:buClr>
                <a:schemeClr val="dk2"/>
              </a:buClr>
              <a:buSzPts val="1800"/>
              <a:buFont typeface="Arial"/>
              <a:buChar char="●"/>
            </a:pPr>
            <a:r>
              <a:rPr b="1" lang="en" sz="1800"/>
              <a:t>Relations</a:t>
            </a:r>
            <a:r>
              <a:rPr lang="en" sz="1800"/>
              <a:t>: They define connections or interactions between entities, adding contextual depth to the information.</a:t>
            </a:r>
            <a:endParaRPr sz="1800"/>
          </a:p>
          <a:p>
            <a:pPr indent="-342900" lvl="0" marL="457200" rtl="0" algn="l">
              <a:spcBef>
                <a:spcPts val="0"/>
              </a:spcBef>
              <a:spcAft>
                <a:spcPts val="0"/>
              </a:spcAft>
              <a:buClr>
                <a:schemeClr val="dk2"/>
              </a:buClr>
              <a:buSzPts val="1800"/>
              <a:buFont typeface="Roboto"/>
              <a:buChar char="●"/>
            </a:pPr>
            <a:r>
              <a:rPr lang="en" sz="1800"/>
              <a:t>In a knowledge graph, entities and relations work together to form a comprehensive understanding of the data.</a:t>
            </a:r>
            <a:endParaRPr sz="180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KG Creation Process</a:t>
            </a:r>
            <a:endParaRPr/>
          </a:p>
        </p:txBody>
      </p:sp>
      <p:pic>
        <p:nvPicPr>
          <p:cNvPr id="170" name="Google Shape;170;p31"/>
          <p:cNvPicPr preferRelativeResize="0"/>
          <p:nvPr/>
        </p:nvPicPr>
        <p:blipFill>
          <a:blip r:embed="rId3">
            <a:alphaModFix/>
          </a:blip>
          <a:stretch>
            <a:fillRect/>
          </a:stretch>
        </p:blipFill>
        <p:spPr>
          <a:xfrm>
            <a:off x="2012012" y="1449125"/>
            <a:ext cx="5120026" cy="3515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Problem Definition</a:t>
            </a:r>
            <a:endParaRPr/>
          </a:p>
        </p:txBody>
      </p:sp>
      <p:sp>
        <p:nvSpPr>
          <p:cNvPr id="72" name="Google Shape;72;p14"/>
          <p:cNvSpPr txBox="1"/>
          <p:nvPr>
            <p:ph idx="1" type="body"/>
          </p:nvPr>
        </p:nvSpPr>
        <p:spPr>
          <a:xfrm>
            <a:off x="311700" y="1505700"/>
            <a:ext cx="8468400" cy="3076200"/>
          </a:xfrm>
          <a:prstGeom prst="rect">
            <a:avLst/>
          </a:prstGeom>
          <a:noFill/>
          <a:ln>
            <a:noFill/>
          </a:ln>
        </p:spPr>
        <p:txBody>
          <a:bodyPr anchorCtr="0" anchor="t" bIns="91425" lIns="91425" spcFirstLastPara="1" rIns="91425" wrap="square" tIns="91425">
            <a:normAutofit/>
          </a:bodyPr>
          <a:lstStyle/>
          <a:p>
            <a:pPr indent="-400050" lvl="0" marL="457200" rtl="0" algn="l">
              <a:lnSpc>
                <a:spcPct val="115000"/>
              </a:lnSpc>
              <a:spcBef>
                <a:spcPts val="0"/>
              </a:spcBef>
              <a:spcAft>
                <a:spcPts val="0"/>
              </a:spcAft>
              <a:buSzPts val="2700"/>
              <a:buChar char="●"/>
            </a:pPr>
            <a:r>
              <a:rPr lang="en" sz="2700"/>
              <a:t>The main goal is to develop Conversational Agents with Persuasion and Negotiation Abilities.</a:t>
            </a:r>
            <a:endParaRPr sz="2700"/>
          </a:p>
          <a:p>
            <a:pPr indent="-400050" lvl="0" marL="457200" rtl="0" algn="l">
              <a:lnSpc>
                <a:spcPct val="115000"/>
              </a:lnSpc>
              <a:spcBef>
                <a:spcPts val="0"/>
              </a:spcBef>
              <a:spcAft>
                <a:spcPts val="0"/>
              </a:spcAft>
              <a:buSzPts val="2700"/>
              <a:buChar char="●"/>
            </a:pPr>
            <a:r>
              <a:rPr lang="en" sz="2700"/>
              <a:t>3 aspects : </a:t>
            </a:r>
            <a:endParaRPr sz="2700"/>
          </a:p>
          <a:p>
            <a:pPr indent="-400050" lvl="1" marL="914400" rtl="0" algn="l">
              <a:lnSpc>
                <a:spcPct val="115000"/>
              </a:lnSpc>
              <a:spcBef>
                <a:spcPts val="0"/>
              </a:spcBef>
              <a:spcAft>
                <a:spcPts val="0"/>
              </a:spcAft>
              <a:buSzPts val="2700"/>
              <a:buChar char="○"/>
            </a:pPr>
            <a:r>
              <a:rPr lang="en" sz="2700"/>
              <a:t>Persuasion</a:t>
            </a:r>
            <a:endParaRPr sz="2700"/>
          </a:p>
          <a:p>
            <a:pPr indent="-400050" lvl="1" marL="914400" rtl="0" algn="l">
              <a:lnSpc>
                <a:spcPct val="115000"/>
              </a:lnSpc>
              <a:spcBef>
                <a:spcPts val="0"/>
              </a:spcBef>
              <a:spcAft>
                <a:spcPts val="0"/>
              </a:spcAft>
              <a:buSzPts val="2700"/>
              <a:buChar char="○"/>
            </a:pPr>
            <a:r>
              <a:rPr lang="en" sz="2700"/>
              <a:t>Influencing</a:t>
            </a:r>
            <a:endParaRPr sz="2700"/>
          </a:p>
          <a:p>
            <a:pPr indent="-400050" lvl="1" marL="914400" rtl="0" algn="l">
              <a:lnSpc>
                <a:spcPct val="115000"/>
              </a:lnSpc>
              <a:spcBef>
                <a:spcPts val="0"/>
              </a:spcBef>
              <a:spcAft>
                <a:spcPts val="0"/>
              </a:spcAft>
              <a:buSzPts val="2700"/>
              <a:buChar char="○"/>
            </a:pPr>
            <a:r>
              <a:rPr lang="en" sz="2700"/>
              <a:t>Negotiation</a:t>
            </a:r>
            <a:endParaRPr sz="2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Emphasizing Relation-Centric Approach</a:t>
            </a:r>
            <a:endParaRPr sz="2420"/>
          </a:p>
          <a:p>
            <a:pPr indent="0" lvl="0" marL="0" rtl="0" algn="l">
              <a:spcBef>
                <a:spcPts val="0"/>
              </a:spcBef>
              <a:spcAft>
                <a:spcPts val="0"/>
              </a:spcAft>
              <a:buSzPts val="990"/>
              <a:buNone/>
            </a:pPr>
            <a:r>
              <a:t/>
            </a:r>
            <a:endParaRPr sz="3320"/>
          </a:p>
        </p:txBody>
      </p:sp>
      <p:sp>
        <p:nvSpPr>
          <p:cNvPr id="176" name="Google Shape;176;p32"/>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2"/>
              </a:buClr>
              <a:buSzPct val="100000"/>
              <a:buFont typeface="Arial"/>
              <a:buChar char="●"/>
            </a:pPr>
            <a:r>
              <a:rPr b="1" lang="en" sz="1800"/>
              <a:t>Benefit</a:t>
            </a:r>
            <a:r>
              <a:rPr lang="en" sz="1800"/>
              <a:t>: Opting for a relation-centric approach in knowledge graph creation offers distinct advantages.</a:t>
            </a:r>
            <a:endParaRPr sz="1800"/>
          </a:p>
          <a:p>
            <a:pPr indent="-334327" lvl="0" marL="457200" rtl="0" algn="l">
              <a:spcBef>
                <a:spcPts val="0"/>
              </a:spcBef>
              <a:spcAft>
                <a:spcPts val="0"/>
              </a:spcAft>
              <a:buClr>
                <a:schemeClr val="dk2"/>
              </a:buClr>
              <a:buSzPct val="100000"/>
              <a:buFont typeface="Arial"/>
              <a:buChar char="●"/>
            </a:pPr>
            <a:r>
              <a:rPr b="1" lang="en" sz="1800"/>
              <a:t>Entities Abundance</a:t>
            </a:r>
            <a:r>
              <a:rPr lang="en" sz="1800"/>
              <a:t>: Entities can be numerous and varied, potentially leading to information overload and complexity.</a:t>
            </a:r>
            <a:endParaRPr sz="1800"/>
          </a:p>
          <a:p>
            <a:pPr indent="-334327" lvl="0" marL="457200" rtl="0" algn="l">
              <a:spcBef>
                <a:spcPts val="0"/>
              </a:spcBef>
              <a:spcAft>
                <a:spcPts val="0"/>
              </a:spcAft>
              <a:buClr>
                <a:schemeClr val="dk2"/>
              </a:buClr>
              <a:buSzPct val="100000"/>
              <a:buFont typeface="Arial"/>
              <a:buChar char="●"/>
            </a:pPr>
            <a:r>
              <a:rPr b="1" lang="en" sz="1800"/>
              <a:t>Highlight</a:t>
            </a:r>
            <a:r>
              <a:rPr lang="en" sz="1800"/>
              <a:t>: Prioritizing relations over entities streamlines the representation, simplifying the structure of the knowledge graph.</a:t>
            </a:r>
            <a:endParaRPr sz="1800"/>
          </a:p>
          <a:p>
            <a:pPr indent="-334327" lvl="0" marL="457200" rtl="0" algn="l">
              <a:spcBef>
                <a:spcPts val="0"/>
              </a:spcBef>
              <a:spcAft>
                <a:spcPts val="0"/>
              </a:spcAft>
              <a:buClr>
                <a:schemeClr val="dk2"/>
              </a:buClr>
              <a:buSzPct val="100000"/>
              <a:buFont typeface="Arial"/>
              <a:buChar char="●"/>
            </a:pPr>
            <a:r>
              <a:rPr b="1" lang="en" sz="1800"/>
              <a:t>Conclusion</a:t>
            </a:r>
            <a:r>
              <a:rPr lang="en" sz="1800"/>
              <a:t>: By emphasizing relations, we enhance the efficiency of knowledge representation, ensuring a more focused and meaningful knowledge graph. This approach helps in managing the potential endlessness of entities while maintaining the richness of the information.</a:t>
            </a:r>
            <a:endParaRPr sz="1800"/>
          </a:p>
          <a:p>
            <a:pPr indent="0" lvl="0" marL="0" rtl="0" algn="l">
              <a:spcBef>
                <a:spcPts val="1200"/>
              </a:spcBef>
              <a:spcAft>
                <a:spcPts val="120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KG Creation</a:t>
            </a:r>
            <a:endParaRPr sz="2420"/>
          </a:p>
          <a:p>
            <a:pPr indent="0" lvl="0" marL="0" rtl="0" algn="l">
              <a:spcBef>
                <a:spcPts val="0"/>
              </a:spcBef>
              <a:spcAft>
                <a:spcPts val="0"/>
              </a:spcAft>
              <a:buSzPts val="990"/>
              <a:buNone/>
            </a:pPr>
            <a:r>
              <a:t/>
            </a:r>
            <a:endParaRPr sz="3320"/>
          </a:p>
        </p:txBody>
      </p:sp>
      <p:sp>
        <p:nvSpPr>
          <p:cNvPr id="182" name="Google Shape;182;p33"/>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457200" rtl="0" algn="l">
              <a:lnSpc>
                <a:spcPct val="95000"/>
              </a:lnSpc>
              <a:spcBef>
                <a:spcPts val="1200"/>
              </a:spcBef>
              <a:spcAft>
                <a:spcPts val="0"/>
              </a:spcAft>
              <a:buSzPts val="770"/>
              <a:buNone/>
            </a:pPr>
            <a:r>
              <a:rPr lang="en" sz="1460">
                <a:solidFill>
                  <a:srgbClr val="595959"/>
                </a:solidFill>
              </a:rPr>
              <a:t>Some of the topics chosen are:</a:t>
            </a:r>
            <a:endParaRPr sz="1460">
              <a:solidFill>
                <a:srgbClr val="595959"/>
              </a:solidFill>
            </a:endParaRPr>
          </a:p>
          <a:p>
            <a:pPr indent="-321310" lvl="0" marL="457200" rtl="0" algn="l">
              <a:lnSpc>
                <a:spcPct val="95000"/>
              </a:lnSpc>
              <a:spcBef>
                <a:spcPts val="1200"/>
              </a:spcBef>
              <a:spcAft>
                <a:spcPts val="0"/>
              </a:spcAft>
              <a:buClr>
                <a:srgbClr val="000000"/>
              </a:buClr>
              <a:buSzPts val="1460"/>
              <a:buFont typeface="Roboto"/>
              <a:buChar char="●"/>
            </a:pPr>
            <a:r>
              <a:rPr lang="en" sz="1460">
                <a:solidFill>
                  <a:srgbClr val="595959"/>
                </a:solidFill>
              </a:rPr>
              <a:t>Renewable Energy</a:t>
            </a:r>
            <a:endParaRPr sz="1460">
              <a:solidFill>
                <a:srgbClr val="595959"/>
              </a:solidFill>
            </a:endParaRPr>
          </a:p>
          <a:p>
            <a:pPr indent="-321310" lvl="0" marL="457200" rtl="0" algn="l">
              <a:lnSpc>
                <a:spcPct val="95000"/>
              </a:lnSpc>
              <a:spcBef>
                <a:spcPts val="0"/>
              </a:spcBef>
              <a:spcAft>
                <a:spcPts val="0"/>
              </a:spcAft>
              <a:buClr>
                <a:srgbClr val="000000"/>
              </a:buClr>
              <a:buSzPts val="1460"/>
              <a:buFont typeface="Roboto"/>
              <a:buChar char="●"/>
            </a:pPr>
            <a:r>
              <a:rPr lang="en" sz="1460">
                <a:solidFill>
                  <a:srgbClr val="595959"/>
                </a:solidFill>
              </a:rPr>
              <a:t>Climate Change</a:t>
            </a:r>
            <a:endParaRPr sz="1460">
              <a:solidFill>
                <a:srgbClr val="595959"/>
              </a:solidFill>
            </a:endParaRPr>
          </a:p>
          <a:p>
            <a:pPr indent="-321310" lvl="0" marL="457200" rtl="0" algn="l">
              <a:lnSpc>
                <a:spcPct val="95000"/>
              </a:lnSpc>
              <a:spcBef>
                <a:spcPts val="0"/>
              </a:spcBef>
              <a:spcAft>
                <a:spcPts val="0"/>
              </a:spcAft>
              <a:buClr>
                <a:srgbClr val="000000"/>
              </a:buClr>
              <a:buSzPts val="1460"/>
              <a:buFont typeface="Roboto"/>
              <a:buChar char="●"/>
            </a:pPr>
            <a:r>
              <a:rPr lang="en" sz="1460">
                <a:solidFill>
                  <a:srgbClr val="595959"/>
                </a:solidFill>
              </a:rPr>
              <a:t>Greenhouse Gas Emissions</a:t>
            </a:r>
            <a:endParaRPr sz="1460">
              <a:solidFill>
                <a:srgbClr val="595959"/>
              </a:solidFill>
            </a:endParaRPr>
          </a:p>
          <a:p>
            <a:pPr indent="-321310" lvl="0" marL="457200" rtl="0" algn="l">
              <a:lnSpc>
                <a:spcPct val="95000"/>
              </a:lnSpc>
              <a:spcBef>
                <a:spcPts val="0"/>
              </a:spcBef>
              <a:spcAft>
                <a:spcPts val="0"/>
              </a:spcAft>
              <a:buClr>
                <a:srgbClr val="000000"/>
              </a:buClr>
              <a:buSzPts val="1460"/>
              <a:buFont typeface="Roboto"/>
              <a:buChar char="●"/>
            </a:pPr>
            <a:r>
              <a:rPr lang="en" sz="1460">
                <a:solidFill>
                  <a:srgbClr val="595959"/>
                </a:solidFill>
              </a:rPr>
              <a:t>Carbon Footprint</a:t>
            </a:r>
            <a:endParaRPr sz="1460">
              <a:solidFill>
                <a:srgbClr val="595959"/>
              </a:solidFill>
            </a:endParaRPr>
          </a:p>
          <a:p>
            <a:pPr indent="-321310" lvl="0" marL="457200" rtl="0" algn="l">
              <a:lnSpc>
                <a:spcPct val="95000"/>
              </a:lnSpc>
              <a:spcBef>
                <a:spcPts val="0"/>
              </a:spcBef>
              <a:spcAft>
                <a:spcPts val="0"/>
              </a:spcAft>
              <a:buClr>
                <a:srgbClr val="000000"/>
              </a:buClr>
              <a:buSzPts val="1460"/>
              <a:buFont typeface="Roboto"/>
              <a:buChar char="●"/>
            </a:pPr>
            <a:r>
              <a:rPr lang="en" sz="1460">
                <a:solidFill>
                  <a:srgbClr val="595959"/>
                </a:solidFill>
              </a:rPr>
              <a:t>Sustainable Development</a:t>
            </a:r>
            <a:endParaRPr sz="1460">
              <a:solidFill>
                <a:srgbClr val="595959"/>
              </a:solidFill>
            </a:endParaRPr>
          </a:p>
          <a:p>
            <a:pPr indent="-321310" lvl="0" marL="457200" rtl="0" algn="l">
              <a:lnSpc>
                <a:spcPct val="95000"/>
              </a:lnSpc>
              <a:spcBef>
                <a:spcPts val="0"/>
              </a:spcBef>
              <a:spcAft>
                <a:spcPts val="0"/>
              </a:spcAft>
              <a:buClr>
                <a:srgbClr val="000000"/>
              </a:buClr>
              <a:buSzPts val="1460"/>
              <a:buFont typeface="Roboto"/>
              <a:buChar char="●"/>
            </a:pPr>
            <a:r>
              <a:rPr lang="en" sz="1460">
                <a:solidFill>
                  <a:srgbClr val="595959"/>
                </a:solidFill>
              </a:rPr>
              <a:t>Biodiversity Conservation</a:t>
            </a:r>
            <a:endParaRPr sz="1460">
              <a:solidFill>
                <a:srgbClr val="595959"/>
              </a:solidFill>
            </a:endParaRPr>
          </a:p>
          <a:p>
            <a:pPr indent="-321310" lvl="0" marL="457200" rtl="0" algn="l">
              <a:lnSpc>
                <a:spcPct val="95000"/>
              </a:lnSpc>
              <a:spcBef>
                <a:spcPts val="0"/>
              </a:spcBef>
              <a:spcAft>
                <a:spcPts val="0"/>
              </a:spcAft>
              <a:buClr>
                <a:srgbClr val="000000"/>
              </a:buClr>
              <a:buSzPts val="1460"/>
              <a:buFont typeface="Roboto"/>
              <a:buChar char="●"/>
            </a:pPr>
            <a:r>
              <a:rPr lang="en" sz="1460">
                <a:solidFill>
                  <a:srgbClr val="595959"/>
                </a:solidFill>
              </a:rPr>
              <a:t>Ecological Footprint</a:t>
            </a:r>
            <a:endParaRPr sz="1460">
              <a:solidFill>
                <a:srgbClr val="595959"/>
              </a:solidFill>
            </a:endParaRPr>
          </a:p>
          <a:p>
            <a:pPr indent="-321310" lvl="0" marL="457200" rtl="0" algn="l">
              <a:lnSpc>
                <a:spcPct val="95000"/>
              </a:lnSpc>
              <a:spcBef>
                <a:spcPts val="0"/>
              </a:spcBef>
              <a:spcAft>
                <a:spcPts val="0"/>
              </a:spcAft>
              <a:buClr>
                <a:srgbClr val="000000"/>
              </a:buClr>
              <a:buSzPts val="1460"/>
              <a:buFont typeface="Roboto"/>
              <a:buChar char="●"/>
            </a:pPr>
            <a:r>
              <a:rPr lang="en" sz="1460">
                <a:solidFill>
                  <a:srgbClr val="595959"/>
                </a:solidFill>
              </a:rPr>
              <a:t>Circular Economy</a:t>
            </a:r>
            <a:endParaRPr sz="1460">
              <a:solidFill>
                <a:srgbClr val="595959"/>
              </a:solidFill>
            </a:endParaRPr>
          </a:p>
          <a:p>
            <a:pPr indent="-321310" lvl="0" marL="457200" rtl="0" algn="l">
              <a:lnSpc>
                <a:spcPct val="95000"/>
              </a:lnSpc>
              <a:spcBef>
                <a:spcPts val="0"/>
              </a:spcBef>
              <a:spcAft>
                <a:spcPts val="0"/>
              </a:spcAft>
              <a:buClr>
                <a:srgbClr val="000000"/>
              </a:buClr>
              <a:buSzPts val="1460"/>
              <a:buFont typeface="Roboto"/>
              <a:buChar char="●"/>
            </a:pPr>
            <a:r>
              <a:rPr lang="en" sz="1460">
                <a:solidFill>
                  <a:srgbClr val="595959"/>
                </a:solidFill>
              </a:rPr>
              <a:t>Clean Energy</a:t>
            </a:r>
            <a:endParaRPr sz="1460">
              <a:solidFill>
                <a:srgbClr val="595959"/>
              </a:solidFill>
            </a:endParaRPr>
          </a:p>
          <a:p>
            <a:pPr indent="-321310" lvl="0" marL="457200" rtl="0" algn="l">
              <a:lnSpc>
                <a:spcPct val="95000"/>
              </a:lnSpc>
              <a:spcBef>
                <a:spcPts val="0"/>
              </a:spcBef>
              <a:spcAft>
                <a:spcPts val="0"/>
              </a:spcAft>
              <a:buClr>
                <a:srgbClr val="000000"/>
              </a:buClr>
              <a:buSzPts val="1460"/>
              <a:buFont typeface="Roboto"/>
              <a:buChar char="●"/>
            </a:pPr>
            <a:r>
              <a:rPr lang="en" sz="1460">
                <a:solidFill>
                  <a:srgbClr val="595959"/>
                </a:solidFill>
              </a:rPr>
              <a:t>Energy Efficiency</a:t>
            </a:r>
            <a:endParaRPr sz="1460">
              <a:solidFill>
                <a:srgbClr val="595959"/>
              </a:solidFill>
            </a:endParaRPr>
          </a:p>
          <a:p>
            <a:pPr indent="0" lvl="0" marL="0" rtl="0" algn="l">
              <a:lnSpc>
                <a:spcPct val="95000"/>
              </a:lnSpc>
              <a:spcBef>
                <a:spcPts val="1200"/>
              </a:spcBef>
              <a:spcAft>
                <a:spcPts val="0"/>
              </a:spcAft>
              <a:buSzPts val="770"/>
              <a:buNone/>
            </a:pPr>
            <a:r>
              <a:t/>
            </a:r>
            <a:endParaRPr sz="1460">
              <a:solidFill>
                <a:srgbClr val="595959"/>
              </a:solidFill>
            </a:endParaRPr>
          </a:p>
          <a:p>
            <a:pPr indent="0" lvl="0" marL="0" rtl="0" algn="l">
              <a:lnSpc>
                <a:spcPct val="95000"/>
              </a:lnSpc>
              <a:spcBef>
                <a:spcPts val="1200"/>
              </a:spcBef>
              <a:spcAft>
                <a:spcPts val="1200"/>
              </a:spcAft>
              <a:buSzPts val="770"/>
              <a:buNone/>
            </a:pPr>
            <a:r>
              <a:t/>
            </a:r>
            <a:endParaRPr b="1" sz="1460">
              <a:solidFill>
                <a:srgbClr val="000000"/>
              </a:solidFill>
            </a:endParaRPr>
          </a:p>
        </p:txBody>
      </p:sp>
      <p:sp>
        <p:nvSpPr>
          <p:cNvPr id="183" name="Google Shape;183;p3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t>Some of the KGs chosen for relation extraction are : </a:t>
            </a:r>
            <a:endParaRPr sz="1450"/>
          </a:p>
          <a:p>
            <a:pPr indent="0" lvl="0" marL="0" rtl="0" algn="l">
              <a:spcBef>
                <a:spcPts val="1200"/>
              </a:spcBef>
              <a:spcAft>
                <a:spcPts val="0"/>
              </a:spcAft>
              <a:buNone/>
            </a:pPr>
            <a:r>
              <a:t/>
            </a:r>
            <a:endParaRPr sz="1450"/>
          </a:p>
          <a:p>
            <a:pPr indent="-320675" lvl="0" marL="457200" rtl="0" algn="l">
              <a:spcBef>
                <a:spcPts val="1200"/>
              </a:spcBef>
              <a:spcAft>
                <a:spcPts val="0"/>
              </a:spcAft>
              <a:buSzPts val="1450"/>
              <a:buChar char="●"/>
            </a:pPr>
            <a:r>
              <a:rPr lang="en" sz="1450"/>
              <a:t>YAGO</a:t>
            </a:r>
            <a:endParaRPr sz="1450"/>
          </a:p>
          <a:p>
            <a:pPr indent="-320675" lvl="0" marL="457200" rtl="0" algn="l">
              <a:spcBef>
                <a:spcPts val="0"/>
              </a:spcBef>
              <a:spcAft>
                <a:spcPts val="0"/>
              </a:spcAft>
              <a:buSzPts val="1450"/>
              <a:buChar char="●"/>
            </a:pPr>
            <a:r>
              <a:rPr lang="en" sz="1450"/>
              <a:t>Wikidata</a:t>
            </a:r>
            <a:endParaRPr sz="1450"/>
          </a:p>
          <a:p>
            <a:pPr indent="-320675" lvl="0" marL="457200" rtl="0" algn="l">
              <a:spcBef>
                <a:spcPts val="0"/>
              </a:spcBef>
              <a:spcAft>
                <a:spcPts val="0"/>
              </a:spcAft>
              <a:buSzPts val="1450"/>
              <a:buChar char="●"/>
            </a:pPr>
            <a:r>
              <a:rPr lang="en" sz="1450"/>
              <a:t>DBpedia</a:t>
            </a:r>
            <a:endParaRPr sz="1450"/>
          </a:p>
          <a:p>
            <a:pPr indent="-320675" lvl="0" marL="457200" rtl="0" algn="l">
              <a:spcBef>
                <a:spcPts val="0"/>
              </a:spcBef>
              <a:spcAft>
                <a:spcPts val="0"/>
              </a:spcAft>
              <a:buSzPts val="1450"/>
              <a:buChar char="●"/>
            </a:pPr>
            <a:r>
              <a:rPr lang="en" sz="1450"/>
              <a:t>Freebase</a:t>
            </a:r>
            <a:endParaRPr sz="1450"/>
          </a:p>
          <a:p>
            <a:pPr indent="-320675" lvl="0" marL="457200" rtl="0" algn="l">
              <a:spcBef>
                <a:spcPts val="0"/>
              </a:spcBef>
              <a:spcAft>
                <a:spcPts val="0"/>
              </a:spcAft>
              <a:buSzPts val="1450"/>
              <a:buChar char="●"/>
            </a:pPr>
            <a:r>
              <a:rPr lang="en" sz="1450"/>
              <a:t>OpenCyc</a:t>
            </a:r>
            <a:endParaRPr sz="1450"/>
          </a:p>
          <a:p>
            <a:pPr indent="0" lvl="0" marL="0" rtl="0" algn="l">
              <a:spcBef>
                <a:spcPts val="1200"/>
              </a:spcBef>
              <a:spcAft>
                <a:spcPts val="1200"/>
              </a:spcAft>
              <a:buNone/>
            </a:pPr>
            <a:r>
              <a:t/>
            </a:r>
            <a:endParaRPr sz="14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Utilizing KG</a:t>
            </a:r>
            <a:endParaRPr/>
          </a:p>
          <a:p>
            <a:pPr indent="0" lvl="0" marL="0" rtl="0" algn="l">
              <a:spcBef>
                <a:spcPts val="0"/>
              </a:spcBef>
              <a:spcAft>
                <a:spcPts val="0"/>
              </a:spcAft>
              <a:buNone/>
            </a:pPr>
            <a:r>
              <a:t/>
            </a:r>
            <a:endParaRPr/>
          </a:p>
        </p:txBody>
      </p:sp>
      <p:sp>
        <p:nvSpPr>
          <p:cNvPr id="189" name="Google Shape;189;p34"/>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800"/>
              <a:t>We employ an embedding-based matching technique to align the context C with relevant triples Ti extracted from the knowledge graph KG. The embedding-based matching function M is defined as:</a:t>
            </a:r>
            <a:endParaRPr sz="1800"/>
          </a:p>
          <a:p>
            <a:pPr indent="0" lvl="0" marL="0" rtl="0" algn="ctr">
              <a:spcBef>
                <a:spcPts val="1200"/>
              </a:spcBef>
              <a:spcAft>
                <a:spcPts val="0"/>
              </a:spcAft>
              <a:buNone/>
            </a:pPr>
            <a:r>
              <a:rPr lang="en" sz="1800"/>
              <a:t>M (C, KG) = {T1, T2, ..., Tn}</a:t>
            </a:r>
            <a:endParaRPr sz="1800"/>
          </a:p>
          <a:p>
            <a:pPr indent="0" lvl="0" marL="0" rtl="0" algn="l">
              <a:spcBef>
                <a:spcPts val="1200"/>
              </a:spcBef>
              <a:spcAft>
                <a:spcPts val="0"/>
              </a:spcAft>
              <a:buNone/>
            </a:pPr>
            <a:r>
              <a:rPr lang="en" sz="1800"/>
              <a:t>where Ti represents the ith relevant triple identified based on its semantic similarity to the context C. Once the relevant triples are identified, we convert them into coherent sentences that can seamlessly integrate into the generated response. The conversion function F is defined as:</a:t>
            </a:r>
            <a:endParaRPr sz="1800"/>
          </a:p>
          <a:p>
            <a:pPr indent="0" lvl="0" marL="0" rtl="0" algn="ctr">
              <a:spcBef>
                <a:spcPts val="1200"/>
              </a:spcBef>
              <a:spcAft>
                <a:spcPts val="0"/>
              </a:spcAft>
              <a:buNone/>
            </a:pPr>
            <a:r>
              <a:rPr lang="en" sz="1800"/>
              <a:t>F (Ti) = Si</a:t>
            </a:r>
            <a:endParaRPr sz="1800"/>
          </a:p>
          <a:p>
            <a:pPr indent="0" lvl="0" marL="0" rtl="0" algn="l">
              <a:spcBef>
                <a:spcPts val="1200"/>
              </a:spcBef>
              <a:spcAft>
                <a:spcPts val="0"/>
              </a:spcAft>
              <a:buNone/>
            </a:pPr>
            <a:r>
              <a:rPr lang="en" sz="1800"/>
              <a:t>where Si represents the sentence derived from the i-th triple Ti, ensuring grammatical correctness and contextual relevance.</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Leveraging Knowledge Integration in LMs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25" y="299800"/>
            <a:ext cx="8520600" cy="8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Enhancing Language Model Responses with Curated Knowledge Graphs</a:t>
            </a:r>
            <a:endParaRPr sz="3700"/>
          </a:p>
        </p:txBody>
      </p:sp>
      <p:sp>
        <p:nvSpPr>
          <p:cNvPr id="200" name="Google Shape;200;p36"/>
          <p:cNvSpPr txBox="1"/>
          <p:nvPr>
            <p:ph idx="1" type="body"/>
          </p:nvPr>
        </p:nvSpPr>
        <p:spPr>
          <a:xfrm>
            <a:off x="311700" y="1505700"/>
            <a:ext cx="8520600" cy="3526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Ensuring Factual Accuracy:</a:t>
            </a:r>
            <a:endParaRPr sz="1400"/>
          </a:p>
          <a:p>
            <a:pPr indent="-317500" lvl="1" marL="914400" rtl="0" algn="l">
              <a:spcBef>
                <a:spcPts val="0"/>
              </a:spcBef>
              <a:spcAft>
                <a:spcPts val="0"/>
              </a:spcAft>
              <a:buSzPts val="1400"/>
              <a:buChar char="○"/>
            </a:pPr>
            <a:r>
              <a:rPr lang="en" sz="1400"/>
              <a:t>Incorporating curated knowledge graphs mitigates the risk of hallucinations in language model responses.</a:t>
            </a:r>
            <a:endParaRPr sz="1400"/>
          </a:p>
          <a:p>
            <a:pPr indent="-317500" lvl="1" marL="914400" rtl="0" algn="l">
              <a:spcBef>
                <a:spcPts val="0"/>
              </a:spcBef>
              <a:spcAft>
                <a:spcPts val="0"/>
              </a:spcAft>
              <a:buSzPts val="1400"/>
              <a:buChar char="○"/>
            </a:pPr>
            <a:r>
              <a:rPr lang="en" sz="1400"/>
              <a:t>Provides a robust foundation of empirical data to support generated text.</a:t>
            </a:r>
            <a:endParaRPr sz="1400"/>
          </a:p>
          <a:p>
            <a:pPr indent="-317500" lvl="0" marL="457200" rtl="0" algn="l">
              <a:spcBef>
                <a:spcPts val="0"/>
              </a:spcBef>
              <a:spcAft>
                <a:spcPts val="0"/>
              </a:spcAft>
              <a:buSzPts val="1400"/>
              <a:buChar char="●"/>
            </a:pPr>
            <a:r>
              <a:rPr lang="en" sz="1400"/>
              <a:t>Improving Coherence:</a:t>
            </a:r>
            <a:endParaRPr sz="1400"/>
          </a:p>
          <a:p>
            <a:pPr indent="-317500" lvl="1" marL="914400" rtl="0" algn="l">
              <a:spcBef>
                <a:spcPts val="0"/>
              </a:spcBef>
              <a:spcAft>
                <a:spcPts val="0"/>
              </a:spcAft>
              <a:buSzPts val="1400"/>
              <a:buChar char="○"/>
            </a:pPr>
            <a:r>
              <a:rPr lang="en" sz="1400"/>
              <a:t>Embedding-based matching aligns context with relevant knowledge graph triples, enhancing coherence in responses.</a:t>
            </a:r>
            <a:endParaRPr sz="1400"/>
          </a:p>
          <a:p>
            <a:pPr indent="-317500" lvl="1" marL="914400" rtl="0" algn="l">
              <a:spcBef>
                <a:spcPts val="0"/>
              </a:spcBef>
              <a:spcAft>
                <a:spcPts val="0"/>
              </a:spcAft>
              <a:buSzPts val="1400"/>
              <a:buChar char="○"/>
            </a:pPr>
            <a:r>
              <a:rPr lang="en" sz="1400"/>
              <a:t>Conversion of triples into coherent sentences ensures seamless integration into generated text.</a:t>
            </a:r>
            <a:endParaRPr sz="1400"/>
          </a:p>
          <a:p>
            <a:pPr indent="-317500" lvl="0" marL="457200" rtl="0" algn="l">
              <a:spcBef>
                <a:spcPts val="0"/>
              </a:spcBef>
              <a:spcAft>
                <a:spcPts val="0"/>
              </a:spcAft>
              <a:buSzPts val="1400"/>
              <a:buChar char="●"/>
            </a:pPr>
            <a:r>
              <a:rPr lang="en" sz="1400"/>
              <a:t>Enriching Responses:</a:t>
            </a:r>
            <a:endParaRPr sz="1400"/>
          </a:p>
          <a:p>
            <a:pPr indent="-317500" lvl="1" marL="914400" rtl="0" algn="l">
              <a:spcBef>
                <a:spcPts val="0"/>
              </a:spcBef>
              <a:spcAft>
                <a:spcPts val="0"/>
              </a:spcAft>
              <a:buSzPts val="1400"/>
              <a:buChar char="○"/>
            </a:pPr>
            <a:r>
              <a:rPr lang="en" sz="1400"/>
              <a:t>By integrating factual information from curated knowledge graphs, responses are enriched with contextually relevant content.</a:t>
            </a:r>
            <a:endParaRPr sz="1400"/>
          </a:p>
          <a:p>
            <a:pPr indent="-317500" lvl="1" marL="914400" rtl="0" algn="l">
              <a:spcBef>
                <a:spcPts val="0"/>
              </a:spcBef>
              <a:spcAft>
                <a:spcPts val="0"/>
              </a:spcAft>
              <a:buSzPts val="1400"/>
              <a:buChar char="○"/>
            </a:pPr>
            <a:r>
              <a:rPr lang="en" sz="1400"/>
              <a:t>Language models produce more informed and accurate outputs, bolstering trustworthiness and reliability.</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25" y="3319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Enhancing Language Model Responses with Curated Knowledge Graphs</a:t>
            </a:r>
            <a:endParaRPr sz="3700"/>
          </a:p>
        </p:txBody>
      </p:sp>
      <p:sp>
        <p:nvSpPr>
          <p:cNvPr id="206" name="Google Shape;206;p37"/>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Four language models (LM) employed for text response generation.	</a:t>
            </a:r>
            <a:endParaRPr sz="1700"/>
          </a:p>
          <a:p>
            <a:pPr indent="-336550" lvl="1" marL="914400" rtl="0" algn="l">
              <a:spcBef>
                <a:spcPts val="0"/>
              </a:spcBef>
              <a:spcAft>
                <a:spcPts val="0"/>
              </a:spcAft>
              <a:buSzPts val="1700"/>
              <a:buChar char="○"/>
            </a:pPr>
            <a:r>
              <a:rPr lang="en" sz="1700"/>
              <a:t>GPT-2</a:t>
            </a:r>
            <a:endParaRPr sz="1700"/>
          </a:p>
          <a:p>
            <a:pPr indent="-336550" lvl="1" marL="914400" rtl="0" algn="l">
              <a:spcBef>
                <a:spcPts val="0"/>
              </a:spcBef>
              <a:spcAft>
                <a:spcPts val="0"/>
              </a:spcAft>
              <a:buSzPts val="1700"/>
              <a:buChar char="○"/>
            </a:pPr>
            <a:r>
              <a:rPr lang="en" sz="1700"/>
              <a:t>Godel</a:t>
            </a:r>
            <a:endParaRPr sz="1700"/>
          </a:p>
          <a:p>
            <a:pPr indent="-336550" lvl="1" marL="914400" rtl="0" algn="l">
              <a:spcBef>
                <a:spcPts val="0"/>
              </a:spcBef>
              <a:spcAft>
                <a:spcPts val="0"/>
              </a:spcAft>
              <a:buSzPts val="1700"/>
              <a:buChar char="○"/>
            </a:pPr>
            <a:r>
              <a:rPr lang="en" sz="1700"/>
              <a:t>Llama-2</a:t>
            </a:r>
            <a:endParaRPr sz="1700"/>
          </a:p>
          <a:p>
            <a:pPr indent="-336550" lvl="1" marL="914400" rtl="0" algn="l">
              <a:spcBef>
                <a:spcPts val="0"/>
              </a:spcBef>
              <a:spcAft>
                <a:spcPts val="0"/>
              </a:spcAft>
              <a:buSzPts val="1700"/>
              <a:buChar char="○"/>
            </a:pPr>
            <a:r>
              <a:rPr lang="en" sz="1700"/>
              <a:t>Chat-GPT</a:t>
            </a:r>
            <a:endParaRPr sz="1700"/>
          </a:p>
          <a:p>
            <a:pPr indent="-336550" lvl="0" marL="457200" rtl="0" algn="l">
              <a:spcBef>
                <a:spcPts val="0"/>
              </a:spcBef>
              <a:spcAft>
                <a:spcPts val="0"/>
              </a:spcAft>
              <a:buSzPts val="1700"/>
              <a:buChar char="●"/>
            </a:pPr>
            <a:r>
              <a:rPr lang="en" sz="1700"/>
              <a:t>Embedding-based Matching Technique:</a:t>
            </a:r>
            <a:endParaRPr sz="1700"/>
          </a:p>
          <a:p>
            <a:pPr indent="-336550" lvl="1" marL="914400" rtl="0" algn="l">
              <a:spcBef>
                <a:spcPts val="0"/>
              </a:spcBef>
              <a:spcAft>
                <a:spcPts val="0"/>
              </a:spcAft>
              <a:buSzPts val="1700"/>
              <a:buChar char="○"/>
            </a:pPr>
            <a:r>
              <a:rPr lang="en" sz="1700"/>
              <a:t>Aligns context (C) with relevant triples (Ti) extracted from KG.</a:t>
            </a:r>
            <a:endParaRPr sz="1700"/>
          </a:p>
          <a:p>
            <a:pPr indent="-336550" lvl="1" marL="914400" rtl="0" algn="l">
              <a:spcBef>
                <a:spcPts val="0"/>
              </a:spcBef>
              <a:spcAft>
                <a:spcPts val="0"/>
              </a:spcAft>
              <a:buSzPts val="1700"/>
              <a:buChar char="○"/>
            </a:pPr>
            <a:r>
              <a:rPr lang="en" sz="1700"/>
              <a:t>Matching function (M) identifies relevant triples based on semantic similarity to the context.</a:t>
            </a:r>
            <a:endParaRPr sz="1700"/>
          </a:p>
          <a:p>
            <a:pPr indent="0" lvl="0" marL="45720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800"/>
          </a:p>
        </p:txBody>
      </p:sp>
      <p:pic>
        <p:nvPicPr>
          <p:cNvPr id="207" name="Google Shape;207;p37"/>
          <p:cNvPicPr preferRelativeResize="0"/>
          <p:nvPr/>
        </p:nvPicPr>
        <p:blipFill>
          <a:blip r:embed="rId3">
            <a:alphaModFix/>
          </a:blip>
          <a:stretch>
            <a:fillRect/>
          </a:stretch>
        </p:blipFill>
        <p:spPr>
          <a:xfrm>
            <a:off x="2743225" y="4287625"/>
            <a:ext cx="3657600" cy="723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25" y="299800"/>
            <a:ext cx="8520600" cy="8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Enhancing Language Model Responses with Curated Knowledge Graphs</a:t>
            </a:r>
            <a:endParaRPr sz="3700"/>
          </a:p>
        </p:txBody>
      </p:sp>
      <p:sp>
        <p:nvSpPr>
          <p:cNvPr id="213" name="Google Shape;213;p38"/>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25755" lvl="0" marL="457200" rtl="0" algn="l">
              <a:lnSpc>
                <a:spcPct val="95000"/>
              </a:lnSpc>
              <a:spcBef>
                <a:spcPts val="0"/>
              </a:spcBef>
              <a:spcAft>
                <a:spcPts val="0"/>
              </a:spcAft>
              <a:buSzPts val="1530"/>
              <a:buChar char="●"/>
            </a:pPr>
            <a:r>
              <a:rPr lang="en" sz="1530"/>
              <a:t>Conversion Function:</a:t>
            </a:r>
            <a:endParaRPr sz="1530"/>
          </a:p>
          <a:p>
            <a:pPr indent="-325755" lvl="1" marL="914400" rtl="0" algn="l">
              <a:lnSpc>
                <a:spcPct val="95000"/>
              </a:lnSpc>
              <a:spcBef>
                <a:spcPts val="0"/>
              </a:spcBef>
              <a:spcAft>
                <a:spcPts val="0"/>
              </a:spcAft>
              <a:buSzPts val="1530"/>
              <a:buChar char="○"/>
            </a:pPr>
            <a:r>
              <a:rPr lang="en" sz="1530"/>
              <a:t>Converts identified triples into coherent sentences (Si) for seamless integration into response.</a:t>
            </a:r>
            <a:endParaRPr sz="1530"/>
          </a:p>
          <a:p>
            <a:pPr indent="-325755" lvl="1" marL="914400" rtl="0" algn="l">
              <a:lnSpc>
                <a:spcPct val="95000"/>
              </a:lnSpc>
              <a:spcBef>
                <a:spcPts val="0"/>
              </a:spcBef>
              <a:spcAft>
                <a:spcPts val="0"/>
              </a:spcAft>
              <a:buSzPts val="1530"/>
              <a:buChar char="○"/>
            </a:pPr>
            <a:r>
              <a:rPr lang="en" sz="1530"/>
              <a:t>Ensures grammatical correctness and contextual relevance of integrated knowledge.</a:t>
            </a:r>
            <a:endParaRPr sz="1530"/>
          </a:p>
          <a:p>
            <a:pPr indent="0" lvl="0" marL="0" rtl="0" algn="l">
              <a:lnSpc>
                <a:spcPct val="95000"/>
              </a:lnSpc>
              <a:spcBef>
                <a:spcPts val="1200"/>
              </a:spcBef>
              <a:spcAft>
                <a:spcPts val="0"/>
              </a:spcAft>
              <a:buSzPts val="852"/>
              <a:buNone/>
            </a:pPr>
            <a:r>
              <a:t/>
            </a:r>
            <a:endParaRPr sz="1530"/>
          </a:p>
          <a:p>
            <a:pPr indent="0" lvl="0" marL="0" rtl="0" algn="l">
              <a:lnSpc>
                <a:spcPct val="95000"/>
              </a:lnSpc>
              <a:spcBef>
                <a:spcPts val="1200"/>
              </a:spcBef>
              <a:spcAft>
                <a:spcPts val="0"/>
              </a:spcAft>
              <a:buSzPts val="852"/>
              <a:buNone/>
            </a:pPr>
            <a:r>
              <a:t/>
            </a:r>
            <a:endParaRPr sz="1530"/>
          </a:p>
          <a:p>
            <a:pPr indent="0" lvl="0" marL="0" rtl="0" algn="l">
              <a:lnSpc>
                <a:spcPct val="95000"/>
              </a:lnSpc>
              <a:spcBef>
                <a:spcPts val="1200"/>
              </a:spcBef>
              <a:spcAft>
                <a:spcPts val="0"/>
              </a:spcAft>
              <a:buSzPts val="852"/>
              <a:buNone/>
            </a:pPr>
            <a:r>
              <a:t/>
            </a:r>
            <a:endParaRPr sz="1530"/>
          </a:p>
          <a:p>
            <a:pPr indent="-325755" lvl="0" marL="457200" rtl="0" algn="l">
              <a:lnSpc>
                <a:spcPct val="95000"/>
              </a:lnSpc>
              <a:spcBef>
                <a:spcPts val="1200"/>
              </a:spcBef>
              <a:spcAft>
                <a:spcPts val="0"/>
              </a:spcAft>
              <a:buSzPts val="1530"/>
              <a:buChar char="●"/>
            </a:pPr>
            <a:r>
              <a:rPr lang="en" sz="1530"/>
              <a:t>By incorporating these sentences into the language model's output, we enrich the generated response with factual information grounded in empirical data, thereby reducing the risk of hallucinations.</a:t>
            </a:r>
            <a:r>
              <a:rPr lang="en" sz="1530"/>
              <a:t>.</a:t>
            </a:r>
            <a:endParaRPr sz="1530"/>
          </a:p>
          <a:p>
            <a:pPr indent="0" lvl="0" marL="457200" rtl="0" algn="l">
              <a:lnSpc>
                <a:spcPct val="95000"/>
              </a:lnSpc>
              <a:spcBef>
                <a:spcPts val="1200"/>
              </a:spcBef>
              <a:spcAft>
                <a:spcPts val="0"/>
              </a:spcAft>
              <a:buSzPts val="852"/>
              <a:buNone/>
            </a:pPr>
            <a:r>
              <a:t/>
            </a:r>
            <a:endParaRPr sz="1530"/>
          </a:p>
          <a:p>
            <a:pPr indent="0" lvl="0" marL="0" rtl="0" algn="l">
              <a:lnSpc>
                <a:spcPct val="95000"/>
              </a:lnSpc>
              <a:spcBef>
                <a:spcPts val="1200"/>
              </a:spcBef>
              <a:spcAft>
                <a:spcPts val="0"/>
              </a:spcAft>
              <a:buSzPts val="852"/>
              <a:buNone/>
            </a:pPr>
            <a:r>
              <a:t/>
            </a:r>
            <a:endParaRPr sz="1530"/>
          </a:p>
          <a:p>
            <a:pPr indent="0" lvl="0" marL="0" rtl="0" algn="l">
              <a:lnSpc>
                <a:spcPct val="95000"/>
              </a:lnSpc>
              <a:spcBef>
                <a:spcPts val="1200"/>
              </a:spcBef>
              <a:spcAft>
                <a:spcPts val="1200"/>
              </a:spcAft>
              <a:buSzPts val="852"/>
              <a:buNone/>
            </a:pPr>
            <a:r>
              <a:t/>
            </a:r>
            <a:endParaRPr sz="1607"/>
          </a:p>
        </p:txBody>
      </p:sp>
      <p:pic>
        <p:nvPicPr>
          <p:cNvPr id="214" name="Google Shape;214;p38"/>
          <p:cNvPicPr preferRelativeResize="0"/>
          <p:nvPr/>
        </p:nvPicPr>
        <p:blipFill>
          <a:blip r:embed="rId3">
            <a:alphaModFix/>
          </a:blip>
          <a:stretch>
            <a:fillRect/>
          </a:stretch>
        </p:blipFill>
        <p:spPr>
          <a:xfrm>
            <a:off x="2743225" y="2830825"/>
            <a:ext cx="3657600" cy="723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aphicFrame>
        <p:nvGraphicFramePr>
          <p:cNvPr id="219" name="Google Shape;219;p39"/>
          <p:cNvGraphicFramePr/>
          <p:nvPr/>
        </p:nvGraphicFramePr>
        <p:xfrm>
          <a:off x="338400" y="299850"/>
          <a:ext cx="3000000" cy="3000000"/>
        </p:xfrm>
        <a:graphic>
          <a:graphicData uri="http://schemas.openxmlformats.org/drawingml/2006/table">
            <a:tbl>
              <a:tblPr>
                <a:noFill/>
                <a:tableStyleId>{85CA8709-515F-4EDF-97A3-A48D066E3885}</a:tableStyleId>
              </a:tblPr>
              <a:tblGrid>
                <a:gridCol w="2777275"/>
                <a:gridCol w="2777275"/>
                <a:gridCol w="2777275"/>
              </a:tblGrid>
              <a:tr h="230975">
                <a:tc>
                  <a:txBody>
                    <a:bodyPr/>
                    <a:lstStyle/>
                    <a:p>
                      <a:pPr indent="0" lvl="0" marL="0" rtl="0" algn="l">
                        <a:lnSpc>
                          <a:spcPct val="115000"/>
                        </a:lnSpc>
                        <a:spcBef>
                          <a:spcPts val="0"/>
                        </a:spcBef>
                        <a:spcAft>
                          <a:spcPts val="0"/>
                        </a:spcAft>
                        <a:buNone/>
                      </a:pPr>
                      <a:r>
                        <a:rPr lang="en" sz="1000"/>
                        <a:t>Original</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Triple</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Generated Response</a:t>
                      </a:r>
                      <a:endParaRPr sz="1000"/>
                    </a:p>
                  </a:txBody>
                  <a:tcPr marT="19050" marB="19050" marR="91425" marL="91425" anchor="b">
                    <a:lnR cap="flat" cmpd="sng" w="9525">
                      <a:solidFill>
                        <a:srgbClr val="000000"/>
                      </a:solidFill>
                      <a:prstDash val="solid"/>
                      <a:round/>
                      <a:headEnd len="sm" w="sm" type="none"/>
                      <a:tailEnd len="sm" w="sm" type="none"/>
                    </a:lnR>
                  </a:tcPr>
                </a:tc>
              </a:tr>
              <a:tr h="297500">
                <a:tc>
                  <a:txBody>
                    <a:bodyPr/>
                    <a:lstStyle/>
                    <a:p>
                      <a:pPr indent="0" lvl="0" marL="0" rtl="0" algn="l">
                        <a:lnSpc>
                          <a:spcPct val="115000"/>
                        </a:lnSpc>
                        <a:spcBef>
                          <a:spcPts val="0"/>
                        </a:spcBef>
                        <a:spcAft>
                          <a:spcPts val="0"/>
                        </a:spcAft>
                        <a:buNone/>
                      </a:pPr>
                      <a:r>
                        <a:rPr lang="en" sz="1000"/>
                        <a:t>The agency estimates that metering alone can reduce consumption by 20 to 40 percent.</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(Universal Water Metering, Reduces, 20-40% Water Consumption)</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Consider implementing Universal Water Metering to achieve a significant 20-40% reduction in water consumption.</a:t>
                      </a:r>
                      <a:endParaRPr sz="1000"/>
                    </a:p>
                  </a:txBody>
                  <a:tcPr marT="19050" marB="19050" marR="91425" marL="91425" anchor="b">
                    <a:lnR cap="flat" cmpd="sng" w="9525">
                      <a:solidFill>
                        <a:srgbClr val="000000"/>
                      </a:solidFill>
                      <a:prstDash val="solid"/>
                      <a:round/>
                      <a:headEnd len="sm" w="sm" type="none"/>
                      <a:tailEnd len="sm" w="sm" type="none"/>
                    </a:lnR>
                  </a:tcPr>
                </a:tc>
              </a:tr>
              <a:tr h="393125">
                <a:tc>
                  <a:txBody>
                    <a:bodyPr/>
                    <a:lstStyle/>
                    <a:p>
                      <a:pPr indent="0" lvl="0" marL="0" rtl="0" algn="l">
                        <a:lnSpc>
                          <a:spcPct val="115000"/>
                        </a:lnSpc>
                        <a:spcBef>
                          <a:spcPts val="0"/>
                        </a:spcBef>
                        <a:spcAft>
                          <a:spcPts val="0"/>
                        </a:spcAft>
                        <a:buNone/>
                      </a:pPr>
                      <a:r>
                        <a:rPr lang="en" sz="1000"/>
                        <a:t>Recent studies have estimated that water supplies are metered in less than 30% of UK households.</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(Universal Water Metering, HasPercentileValue, Less than 30% UK Households)</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Opting for Universal Water Metering could benefit, as less than 30% of UK households currently have this water-saving measure.</a:t>
                      </a:r>
                      <a:endParaRPr sz="1000"/>
                    </a:p>
                  </a:txBody>
                  <a:tcPr marT="19050" marB="19050" marR="91425" marL="91425" anchor="b">
                    <a:lnR cap="flat" cmpd="sng" w="9525">
                      <a:solidFill>
                        <a:srgbClr val="000000"/>
                      </a:solidFill>
                      <a:prstDash val="solid"/>
                      <a:round/>
                      <a:headEnd len="sm" w="sm" type="none"/>
                      <a:tailEnd len="sm" w="sm" type="none"/>
                    </a:lnR>
                  </a:tcPr>
                </a:tc>
              </a:tr>
              <a:tr h="393125">
                <a:tc>
                  <a:txBody>
                    <a:bodyPr/>
                    <a:lstStyle/>
                    <a:p>
                      <a:pPr indent="0" lvl="0" marL="0" rtl="0" algn="l">
                        <a:lnSpc>
                          <a:spcPct val="115000"/>
                        </a:lnSpc>
                        <a:spcBef>
                          <a:spcPts val="0"/>
                        </a:spcBef>
                        <a:spcAft>
                          <a:spcPts val="0"/>
                        </a:spcAft>
                        <a:buNone/>
                      </a:pPr>
                      <a:r>
                        <a:rPr lang="en" sz="1000"/>
                        <a:t>In some regions of the world, over 15% of the total electricity consumption is devoted to water management.</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(Water Management Facilities, PercentageOf, Over 15% Total Electricity Consumption)</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Improve energy conservation by addressing Water Management Facilities, which currently contribute over 15% to total electricity consumption.</a:t>
                      </a:r>
                      <a:endParaRPr sz="1000"/>
                    </a:p>
                  </a:txBody>
                  <a:tcPr marT="19050" marB="19050" marR="91425" marL="91425" anchor="b">
                    <a:lnR cap="flat" cmpd="sng" w="9525">
                      <a:solidFill>
                        <a:srgbClr val="000000"/>
                      </a:solidFill>
                      <a:prstDash val="solid"/>
                      <a:round/>
                      <a:headEnd len="sm" w="sm" type="none"/>
                      <a:tailEnd len="sm" w="sm" type="none"/>
                    </a:lnR>
                  </a:tcPr>
                </a:tc>
              </a:tr>
              <a:tr h="393125">
                <a:tc>
                  <a:txBody>
                    <a:bodyPr/>
                    <a:lstStyle/>
                    <a:p>
                      <a:pPr indent="0" lvl="0" marL="0" rtl="0" algn="l">
                        <a:lnSpc>
                          <a:spcPct val="115000"/>
                        </a:lnSpc>
                        <a:spcBef>
                          <a:spcPts val="0"/>
                        </a:spcBef>
                        <a:spcAft>
                          <a:spcPts val="0"/>
                        </a:spcAft>
                        <a:buNone/>
                      </a:pPr>
                      <a:r>
                        <a:rPr lang="en" sz="1000"/>
                        <a:t>Mostly destined for the shower, it accounts for roughly 17% of total household energy consumption.</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(Water Heating, Consumes, Roughly 17% Total Household Energy Consumption)</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Save on household energy costs by looking into more energy-efficient water heating solutions, which currently consume roughly 17% of total energy.</a:t>
                      </a:r>
                      <a:endParaRPr sz="1000"/>
                    </a:p>
                  </a:txBody>
                  <a:tcPr marT="19050" marB="19050" marR="91425" marL="91425" anchor="b">
                    <a:lnR cap="flat" cmpd="sng" w="9525">
                      <a:solidFill>
                        <a:srgbClr val="000000"/>
                      </a:solidFill>
                      <a:prstDash val="solid"/>
                      <a:round/>
                      <a:headEnd len="sm" w="sm" type="none"/>
                      <a:tailEnd len="sm" w="sm" type="none"/>
                    </a:lnR>
                  </a:tcPr>
                </a:tc>
              </a:tr>
              <a:tr h="297500">
                <a:tc>
                  <a:txBody>
                    <a:bodyPr/>
                    <a:lstStyle/>
                    <a:p>
                      <a:pPr indent="0" lvl="0" marL="0" rtl="0" algn="l">
                        <a:lnSpc>
                          <a:spcPct val="115000"/>
                        </a:lnSpc>
                        <a:spcBef>
                          <a:spcPts val="0"/>
                        </a:spcBef>
                        <a:spcAft>
                          <a:spcPts val="0"/>
                        </a:spcAft>
                        <a:buNone/>
                      </a:pPr>
                      <a:r>
                        <a:rPr lang="en" sz="1000"/>
                        <a:t>Manufacturers of recycling showers typically claim a 70% to 90% reduction in shower energy consumption.</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(Recycling Showers, PercentageOf, 70-90% Reduction in Shower Energy Consumption)</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Consider investing in recycling showers for a substantial 70-90% reduction in energy consumption.</a:t>
                      </a:r>
                      <a:endParaRPr sz="1000"/>
                    </a:p>
                  </a:txBody>
                  <a:tcPr marT="19050" marB="19050" marR="91425" marL="91425" anchor="b">
                    <a:lnR cap="flat" cmpd="sng" w="9525">
                      <a:solidFill>
                        <a:srgbClr val="000000"/>
                      </a:solidFill>
                      <a:prstDash val="solid"/>
                      <a:round/>
                      <a:headEnd len="sm" w="sm" type="none"/>
                      <a:tailEnd len="sm" w="sm" type="none"/>
                    </a:lnR>
                  </a:tcPr>
                </a:tc>
              </a:tr>
              <a:tr h="393125">
                <a:tc>
                  <a:txBody>
                    <a:bodyPr/>
                    <a:lstStyle/>
                    <a:p>
                      <a:pPr indent="0" lvl="0" marL="0" rtl="0" algn="l">
                        <a:lnSpc>
                          <a:spcPct val="115000"/>
                        </a:lnSpc>
                        <a:spcBef>
                          <a:spcPts val="0"/>
                        </a:spcBef>
                        <a:spcAft>
                          <a:spcPts val="0"/>
                        </a:spcAft>
                        <a:buNone/>
                      </a:pPr>
                      <a:r>
                        <a:rPr lang="en" sz="1000"/>
                        <a:t>159 million people worldwide drink water directly from surface water sources, such as lakes and streams.</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(Access to Safe Water, PercentageOf, 159 million people worldwide drink water directly from surface water sources)</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Highlight the importance of providing safe water sources, as 159 million people globally currently rely on surface water for drinking.</a:t>
                      </a:r>
                      <a:endParaRPr sz="1000"/>
                    </a:p>
                  </a:txBody>
                  <a:tcPr marT="19050" marB="19050" marR="91425" marL="91425" anchor="b">
                    <a:lnR cap="flat" cmpd="sng" w="9525">
                      <a:solidFill>
                        <a:srgbClr val="000000"/>
                      </a:solidFill>
                      <a:prstDash val="solid"/>
                      <a:round/>
                      <a:headEnd len="sm" w="sm" type="none"/>
                      <a:tailEnd len="sm" w="sm" type="none"/>
                    </a:lnR>
                  </a:tcPr>
                </a:tc>
              </a:tr>
              <a:tr h="393125">
                <a:tc>
                  <a:txBody>
                    <a:bodyPr/>
                    <a:lstStyle/>
                    <a:p>
                      <a:pPr indent="0" lvl="0" marL="0" rtl="0" algn="l">
                        <a:lnSpc>
                          <a:spcPct val="115000"/>
                        </a:lnSpc>
                        <a:spcBef>
                          <a:spcPts val="0"/>
                        </a:spcBef>
                        <a:spcAft>
                          <a:spcPts val="0"/>
                        </a:spcAft>
                        <a:buNone/>
                      </a:pPr>
                      <a:r>
                        <a:rPr lang="en" sz="1000"/>
                        <a:t>Nearly 1.2 trillion gallons of water is used in the United States annually just for showering.</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(Shower Usage, PercentageOf, Nearly 1.2 trillion gallons of water used annually in the United States)</a:t>
                      </a:r>
                      <a:endParaRPr sz="1000"/>
                    </a:p>
                  </a:txBody>
                  <a:tcPr marT="19050" marB="19050" marR="28575" marL="28575" anchor="b"/>
                </a:tc>
                <a:tc>
                  <a:txBody>
                    <a:bodyPr/>
                    <a:lstStyle/>
                    <a:p>
                      <a:pPr indent="0" lvl="0" marL="0" rtl="0" algn="l">
                        <a:lnSpc>
                          <a:spcPct val="115000"/>
                        </a:lnSpc>
                        <a:spcBef>
                          <a:spcPts val="0"/>
                        </a:spcBef>
                        <a:spcAft>
                          <a:spcPts val="0"/>
                        </a:spcAft>
                        <a:buNone/>
                      </a:pPr>
                      <a:r>
                        <a:rPr lang="en" sz="1000"/>
                        <a:t>Contribute to water conservation efforts by being mindful of shower usage, which accounts for nearly 1.2 trillion gallons of water annually in the United States.</a:t>
                      </a:r>
                      <a:endParaRPr sz="1000"/>
                    </a:p>
                  </a:txBody>
                  <a:tcPr marT="19050" marB="19050" marR="91425" marL="91425" anchor="b">
                    <a:lnR cap="flat" cmpd="sng" w="9525">
                      <a:solidFill>
                        <a:srgbClr val="000000"/>
                      </a:solidFill>
                      <a:prstDash val="solid"/>
                      <a:round/>
                      <a:headEnd len="sm" w="sm" type="none"/>
                      <a:tailEnd len="sm" w="sm" type="none"/>
                    </a:lnR>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Work Done</a:t>
            </a:r>
            <a:endParaRPr/>
          </a:p>
        </p:txBody>
      </p:sp>
      <p:sp>
        <p:nvSpPr>
          <p:cNvPr id="78" name="Google Shape;78;p15"/>
          <p:cNvSpPr txBox="1"/>
          <p:nvPr>
            <p:ph idx="1" type="body"/>
          </p:nvPr>
        </p:nvSpPr>
        <p:spPr>
          <a:xfrm>
            <a:off x="311700" y="1505700"/>
            <a:ext cx="8468400" cy="3076200"/>
          </a:xfrm>
          <a:prstGeom prst="rect">
            <a:avLst/>
          </a:prstGeom>
          <a:noFill/>
          <a:ln>
            <a:noFill/>
          </a:ln>
        </p:spPr>
        <p:txBody>
          <a:bodyPr anchorCtr="0" anchor="t" bIns="91425" lIns="91425" spcFirstLastPara="1" rIns="91425" wrap="square" tIns="91425">
            <a:normAutofit fontScale="47500" lnSpcReduction="10000"/>
          </a:bodyPr>
          <a:lstStyle/>
          <a:p>
            <a:pPr indent="-310070" lvl="0" marL="457200" rtl="0" algn="l">
              <a:lnSpc>
                <a:spcPct val="115000"/>
              </a:lnSpc>
              <a:spcBef>
                <a:spcPts val="0"/>
              </a:spcBef>
              <a:spcAft>
                <a:spcPts val="0"/>
              </a:spcAft>
              <a:buSzPct val="100000"/>
              <a:buChar char="●"/>
            </a:pPr>
            <a:r>
              <a:rPr lang="en" sz="2700"/>
              <a:t>Evaluation of LLMs in various kinds of conversational setups</a:t>
            </a:r>
            <a:endParaRPr sz="2700"/>
          </a:p>
          <a:p>
            <a:pPr indent="-310070" lvl="1" marL="914400" rtl="0" algn="l">
              <a:lnSpc>
                <a:spcPct val="115000"/>
              </a:lnSpc>
              <a:spcBef>
                <a:spcPts val="0"/>
              </a:spcBef>
              <a:spcAft>
                <a:spcPts val="0"/>
              </a:spcAft>
              <a:buSzPct val="100000"/>
              <a:buChar char="○"/>
            </a:pPr>
            <a:r>
              <a:rPr lang="en" sz="2700"/>
              <a:t>Creation of test set out of dataset selected</a:t>
            </a:r>
            <a:endParaRPr sz="2700"/>
          </a:p>
          <a:p>
            <a:pPr indent="-310070" lvl="1" marL="914400" rtl="0" algn="l">
              <a:lnSpc>
                <a:spcPct val="115000"/>
              </a:lnSpc>
              <a:spcBef>
                <a:spcPts val="0"/>
              </a:spcBef>
              <a:spcAft>
                <a:spcPts val="0"/>
              </a:spcAft>
              <a:buSzPct val="100000"/>
              <a:buChar char="○"/>
            </a:pPr>
            <a:r>
              <a:rPr lang="en" sz="2700"/>
              <a:t>Generating 50 zero-shot, one-shot and few-shot prompts</a:t>
            </a:r>
            <a:endParaRPr sz="2700"/>
          </a:p>
          <a:p>
            <a:pPr indent="-310070" lvl="1" marL="914400" rtl="0" algn="l">
              <a:lnSpc>
                <a:spcPct val="115000"/>
              </a:lnSpc>
              <a:spcBef>
                <a:spcPts val="0"/>
              </a:spcBef>
              <a:spcAft>
                <a:spcPts val="0"/>
              </a:spcAft>
              <a:buSzPct val="100000"/>
              <a:buChar char="○"/>
            </a:pPr>
            <a:r>
              <a:rPr lang="en" sz="2700"/>
              <a:t>Evaluation based on various scores such as METEOR, BLEU, ROUGE, BERTScore</a:t>
            </a:r>
            <a:endParaRPr sz="2700"/>
          </a:p>
          <a:p>
            <a:pPr indent="-310070" lvl="1" marL="914400" rtl="0" algn="l">
              <a:lnSpc>
                <a:spcPct val="115000"/>
              </a:lnSpc>
              <a:spcBef>
                <a:spcPts val="0"/>
              </a:spcBef>
              <a:spcAft>
                <a:spcPts val="0"/>
              </a:spcAft>
              <a:buSzPct val="100000"/>
              <a:buChar char="○"/>
            </a:pPr>
            <a:r>
              <a:rPr lang="en" sz="2700"/>
              <a:t>Human evaluation of prompts based on various factors</a:t>
            </a:r>
            <a:endParaRPr sz="2700"/>
          </a:p>
          <a:p>
            <a:pPr indent="-310070" lvl="0" marL="457200" rtl="0" algn="l">
              <a:lnSpc>
                <a:spcPct val="115000"/>
              </a:lnSpc>
              <a:spcBef>
                <a:spcPts val="0"/>
              </a:spcBef>
              <a:spcAft>
                <a:spcPts val="0"/>
              </a:spcAft>
              <a:buSzPct val="100000"/>
              <a:buChar char="●"/>
            </a:pPr>
            <a:r>
              <a:rPr lang="en" sz="2700"/>
              <a:t>Influencing component of the model : </a:t>
            </a:r>
            <a:endParaRPr sz="2700"/>
          </a:p>
          <a:p>
            <a:pPr indent="-310070" lvl="1" marL="914400" rtl="0" algn="l">
              <a:lnSpc>
                <a:spcPct val="115000"/>
              </a:lnSpc>
              <a:spcBef>
                <a:spcPts val="0"/>
              </a:spcBef>
              <a:spcAft>
                <a:spcPts val="0"/>
              </a:spcAft>
              <a:buSzPct val="100000"/>
              <a:buChar char="○"/>
            </a:pPr>
            <a:r>
              <a:rPr lang="en" sz="2700"/>
              <a:t>Creation a set of communication flows in order to make a blueprint for dataset generation</a:t>
            </a:r>
            <a:endParaRPr sz="2700"/>
          </a:p>
          <a:p>
            <a:pPr indent="-310070" lvl="1" marL="914400" rtl="0" algn="l">
              <a:lnSpc>
                <a:spcPct val="115000"/>
              </a:lnSpc>
              <a:spcBef>
                <a:spcPts val="0"/>
              </a:spcBef>
              <a:spcAft>
                <a:spcPts val="0"/>
              </a:spcAft>
              <a:buSzPct val="100000"/>
              <a:buChar char="○"/>
            </a:pPr>
            <a:r>
              <a:rPr lang="en" sz="2700"/>
              <a:t>Generation of dataset on basis of these communication flows using LLMs</a:t>
            </a:r>
            <a:endParaRPr sz="2700"/>
          </a:p>
          <a:p>
            <a:pPr indent="-310070" lvl="1" marL="914400" rtl="0" algn="l">
              <a:lnSpc>
                <a:spcPct val="115000"/>
              </a:lnSpc>
              <a:spcBef>
                <a:spcPts val="0"/>
              </a:spcBef>
              <a:spcAft>
                <a:spcPts val="0"/>
              </a:spcAft>
              <a:buSzPct val="100000"/>
              <a:buChar char="○"/>
            </a:pPr>
            <a:r>
              <a:rPr lang="en" sz="2700"/>
              <a:t>Running codes for the influencing module</a:t>
            </a:r>
            <a:endParaRPr sz="2700"/>
          </a:p>
          <a:p>
            <a:pPr indent="-310038" lvl="0" marL="457200" rtl="0" algn="l">
              <a:lnSpc>
                <a:spcPct val="115000"/>
              </a:lnSpc>
              <a:spcBef>
                <a:spcPts val="0"/>
              </a:spcBef>
              <a:spcAft>
                <a:spcPts val="0"/>
              </a:spcAft>
              <a:buSzPct val="100000"/>
              <a:buChar char="●"/>
            </a:pPr>
            <a:r>
              <a:rPr lang="en" sz="2700"/>
              <a:t>Creating a KG as a component of influencing module</a:t>
            </a:r>
            <a:endParaRPr sz="2700"/>
          </a:p>
          <a:p>
            <a:pPr indent="-310038" lvl="1" marL="914400" rtl="0" algn="l">
              <a:lnSpc>
                <a:spcPct val="115000"/>
              </a:lnSpc>
              <a:spcBef>
                <a:spcPts val="0"/>
              </a:spcBef>
              <a:spcAft>
                <a:spcPts val="0"/>
              </a:spcAft>
              <a:buSzPct val="100000"/>
              <a:buChar char="○"/>
            </a:pPr>
            <a:r>
              <a:rPr lang="en" sz="2700"/>
              <a:t>Raw data extraction from wikipedia</a:t>
            </a:r>
            <a:endParaRPr sz="2700"/>
          </a:p>
          <a:p>
            <a:pPr indent="-310038" lvl="1" marL="914400" rtl="0" algn="l">
              <a:lnSpc>
                <a:spcPct val="115000"/>
              </a:lnSpc>
              <a:spcBef>
                <a:spcPts val="0"/>
              </a:spcBef>
              <a:spcAft>
                <a:spcPts val="0"/>
              </a:spcAft>
              <a:buSzPct val="100000"/>
              <a:buChar char="○"/>
            </a:pPr>
            <a:r>
              <a:rPr lang="en" sz="2700"/>
              <a:t>Selection of relations relevant to our setup</a:t>
            </a:r>
            <a:endParaRPr sz="2700"/>
          </a:p>
          <a:p>
            <a:pPr indent="-310038" lvl="1" marL="914400" rtl="0" algn="l">
              <a:lnSpc>
                <a:spcPct val="115000"/>
              </a:lnSpc>
              <a:spcBef>
                <a:spcPts val="0"/>
              </a:spcBef>
              <a:spcAft>
                <a:spcPts val="0"/>
              </a:spcAft>
              <a:buSzPct val="100000"/>
              <a:buChar char="○"/>
            </a:pPr>
            <a:r>
              <a:rPr lang="en" sz="2700"/>
              <a:t>Generation of triples</a:t>
            </a:r>
            <a:endParaRPr sz="2700"/>
          </a:p>
          <a:p>
            <a:pPr indent="-310038" lvl="0" marL="457200" rtl="0" algn="l">
              <a:lnSpc>
                <a:spcPct val="115000"/>
              </a:lnSpc>
              <a:spcBef>
                <a:spcPts val="0"/>
              </a:spcBef>
              <a:spcAft>
                <a:spcPts val="0"/>
              </a:spcAft>
              <a:buSzPct val="100000"/>
              <a:buChar char="●"/>
            </a:pPr>
            <a:r>
              <a:rPr lang="en" sz="2700"/>
              <a:t>Leveraging Knowledge Integration in Language Models</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Evaluation of LLMs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Datasets</a:t>
            </a:r>
            <a:endParaRPr/>
          </a:p>
        </p:txBody>
      </p:sp>
      <p:sp>
        <p:nvSpPr>
          <p:cNvPr id="89" name="Google Shape;89;p17"/>
          <p:cNvSpPr txBox="1"/>
          <p:nvPr>
            <p:ph idx="1" type="body"/>
          </p:nvPr>
        </p:nvSpPr>
        <p:spPr>
          <a:xfrm>
            <a:off x="311700" y="1505700"/>
            <a:ext cx="8468400" cy="3076200"/>
          </a:xfrm>
          <a:prstGeom prst="rect">
            <a:avLst/>
          </a:prstGeom>
          <a:noFill/>
          <a:ln>
            <a:noFill/>
          </a:ln>
        </p:spPr>
        <p:txBody>
          <a:bodyPr anchorCtr="0" anchor="t" bIns="91425" lIns="91425" spcFirstLastPara="1" rIns="91425" wrap="square" tIns="91425">
            <a:normAutofit/>
          </a:bodyPr>
          <a:lstStyle/>
          <a:p>
            <a:pPr indent="-400050" lvl="0" marL="457200" rtl="0" algn="l">
              <a:lnSpc>
                <a:spcPct val="115000"/>
              </a:lnSpc>
              <a:spcBef>
                <a:spcPts val="0"/>
              </a:spcBef>
              <a:spcAft>
                <a:spcPts val="0"/>
              </a:spcAft>
              <a:buSzPts val="2700"/>
              <a:buChar char="●"/>
            </a:pPr>
            <a:r>
              <a:rPr lang="en" sz="2700"/>
              <a:t>Persuasion for Good dataset : </a:t>
            </a:r>
            <a:endParaRPr sz="2700"/>
          </a:p>
          <a:p>
            <a:pPr indent="-400050" lvl="1" marL="914400" rtl="0" algn="l">
              <a:lnSpc>
                <a:spcPct val="115000"/>
              </a:lnSpc>
              <a:spcBef>
                <a:spcPts val="0"/>
              </a:spcBef>
              <a:spcAft>
                <a:spcPts val="0"/>
              </a:spcAft>
              <a:buSzPts val="2700"/>
              <a:buChar char="○"/>
            </a:pPr>
            <a:r>
              <a:rPr lang="en" sz="2700"/>
              <a:t>1017 human to human conversations for charity named </a:t>
            </a:r>
            <a:r>
              <a:rPr i="1" lang="en" sz="2700"/>
              <a:t>Save the Children</a:t>
            </a:r>
            <a:endParaRPr i="1" sz="2700"/>
          </a:p>
          <a:p>
            <a:pPr indent="-400050" lvl="1" marL="914400" rtl="0" algn="l">
              <a:lnSpc>
                <a:spcPct val="115000"/>
              </a:lnSpc>
              <a:spcBef>
                <a:spcPts val="0"/>
              </a:spcBef>
              <a:spcAft>
                <a:spcPts val="0"/>
              </a:spcAft>
              <a:buSzPts val="2700"/>
              <a:buChar char="○"/>
            </a:pPr>
            <a:r>
              <a:rPr lang="en" sz="2700"/>
              <a:t>Annotation done using 32 emotion labels, with the use of Emphatetic Dialogues dataset.</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Methodology</a:t>
            </a:r>
            <a:endParaRPr/>
          </a:p>
        </p:txBody>
      </p:sp>
      <p:sp>
        <p:nvSpPr>
          <p:cNvPr id="95" name="Google Shape;95;p18"/>
          <p:cNvSpPr txBox="1"/>
          <p:nvPr>
            <p:ph idx="1" type="body"/>
          </p:nvPr>
        </p:nvSpPr>
        <p:spPr>
          <a:xfrm>
            <a:off x="311700" y="1505700"/>
            <a:ext cx="8468400" cy="30762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n" sz="2000"/>
              <a:t>Creation of test set</a:t>
            </a:r>
            <a:endParaRPr sz="2000"/>
          </a:p>
          <a:p>
            <a:pPr indent="-355600" lvl="1" marL="914400" rtl="0" algn="l">
              <a:lnSpc>
                <a:spcPct val="115000"/>
              </a:lnSpc>
              <a:spcBef>
                <a:spcPts val="0"/>
              </a:spcBef>
              <a:spcAft>
                <a:spcPts val="0"/>
              </a:spcAft>
              <a:buSzPts val="2000"/>
              <a:buChar char="○"/>
            </a:pPr>
            <a:r>
              <a:rPr lang="en" sz="2000"/>
              <a:t>Human like responses excluded</a:t>
            </a:r>
            <a:endParaRPr sz="2000"/>
          </a:p>
          <a:p>
            <a:pPr indent="-355600" lvl="1" marL="914400" rtl="0" algn="l">
              <a:lnSpc>
                <a:spcPct val="115000"/>
              </a:lnSpc>
              <a:spcBef>
                <a:spcPts val="0"/>
              </a:spcBef>
              <a:spcAft>
                <a:spcPts val="0"/>
              </a:spcAft>
              <a:buSzPts val="2000"/>
              <a:buChar char="○"/>
            </a:pPr>
            <a:r>
              <a:rPr lang="en" sz="2000"/>
              <a:t>Variety of conversations included : Mathematical figures, Logical Reasoning</a:t>
            </a:r>
            <a:endParaRPr sz="2000"/>
          </a:p>
          <a:p>
            <a:pPr indent="-355600" lvl="1" marL="914400" rtl="0" algn="l">
              <a:lnSpc>
                <a:spcPct val="115000"/>
              </a:lnSpc>
              <a:spcBef>
                <a:spcPts val="0"/>
              </a:spcBef>
              <a:spcAft>
                <a:spcPts val="0"/>
              </a:spcAft>
              <a:buSzPts val="2000"/>
              <a:buChar char="○"/>
            </a:pPr>
            <a:r>
              <a:rPr lang="en" sz="2000"/>
              <a:t>3 or 5 dialogues from extracted from conversation depending on bot response</a:t>
            </a:r>
            <a:endParaRPr sz="2000"/>
          </a:p>
          <a:p>
            <a:pPr indent="-355600" lvl="0" marL="457200" rtl="0" algn="l">
              <a:lnSpc>
                <a:spcPct val="115000"/>
              </a:lnSpc>
              <a:spcBef>
                <a:spcPts val="0"/>
              </a:spcBef>
              <a:spcAft>
                <a:spcPts val="0"/>
              </a:spcAft>
              <a:buSzPts val="2000"/>
              <a:buChar char="●"/>
            </a:pPr>
            <a:r>
              <a:rPr lang="en" sz="2000"/>
              <a:t>Prompt length restricted upto 256 tokens for zero shot and 512 tokens for one and few shot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Methodology</a:t>
            </a:r>
            <a:endParaRPr/>
          </a:p>
        </p:txBody>
      </p:sp>
      <p:sp>
        <p:nvSpPr>
          <p:cNvPr id="101" name="Google Shape;101;p19"/>
          <p:cNvSpPr txBox="1"/>
          <p:nvPr>
            <p:ph idx="1" type="body"/>
          </p:nvPr>
        </p:nvSpPr>
        <p:spPr>
          <a:xfrm>
            <a:off x="311700" y="1505700"/>
            <a:ext cx="8468400" cy="3591000"/>
          </a:xfrm>
          <a:prstGeom prst="rect">
            <a:avLst/>
          </a:prstGeom>
          <a:noFill/>
          <a:ln>
            <a:noFill/>
          </a:ln>
        </p:spPr>
        <p:txBody>
          <a:bodyPr anchorCtr="0" anchor="t" bIns="91425" lIns="91425" spcFirstLastPara="1" rIns="91425" wrap="square" tIns="91425">
            <a:normAutofit lnSpcReduction="10000"/>
          </a:bodyPr>
          <a:lstStyle/>
          <a:p>
            <a:pPr indent="-355600" lvl="0" marL="457200" rtl="0" algn="l">
              <a:lnSpc>
                <a:spcPct val="115000"/>
              </a:lnSpc>
              <a:spcBef>
                <a:spcPts val="0"/>
              </a:spcBef>
              <a:spcAft>
                <a:spcPts val="0"/>
              </a:spcAft>
              <a:buSzPts val="2000"/>
              <a:buChar char="●"/>
            </a:pPr>
            <a:r>
              <a:rPr lang="en" sz="2000"/>
              <a:t>15 test samples per test set</a:t>
            </a:r>
            <a:endParaRPr sz="2000"/>
          </a:p>
          <a:p>
            <a:pPr indent="-355600" lvl="1" marL="914400" rtl="0" algn="l">
              <a:lnSpc>
                <a:spcPct val="115000"/>
              </a:lnSpc>
              <a:spcBef>
                <a:spcPts val="0"/>
              </a:spcBef>
              <a:spcAft>
                <a:spcPts val="0"/>
              </a:spcAft>
              <a:buSzPts val="2000"/>
              <a:buChar char="○"/>
            </a:pPr>
            <a:r>
              <a:rPr lang="en" sz="2000"/>
              <a:t>All context-response pairs correspond to similar generated response type</a:t>
            </a:r>
            <a:endParaRPr sz="2000"/>
          </a:p>
          <a:p>
            <a:pPr indent="-355600" lvl="1" marL="914400" rtl="0" algn="l">
              <a:lnSpc>
                <a:spcPct val="115000"/>
              </a:lnSpc>
              <a:spcBef>
                <a:spcPts val="0"/>
              </a:spcBef>
              <a:spcAft>
                <a:spcPts val="0"/>
              </a:spcAft>
              <a:buSzPts val="2000"/>
              <a:buChar char="○"/>
            </a:pPr>
            <a:r>
              <a:rPr lang="en" sz="2000"/>
              <a:t>Zero shot - 1 context, create a response</a:t>
            </a:r>
            <a:endParaRPr sz="2000"/>
          </a:p>
          <a:p>
            <a:pPr indent="-355600" lvl="1" marL="914400" rtl="0" algn="l">
              <a:lnSpc>
                <a:spcPct val="115000"/>
              </a:lnSpc>
              <a:spcBef>
                <a:spcPts val="0"/>
              </a:spcBef>
              <a:spcAft>
                <a:spcPts val="0"/>
              </a:spcAft>
              <a:buSzPts val="2000"/>
              <a:buChar char="○"/>
            </a:pPr>
            <a:r>
              <a:rPr lang="en" sz="2000"/>
              <a:t>One shot - 1 context-response pair, 1 context, create a response</a:t>
            </a:r>
            <a:endParaRPr sz="2000"/>
          </a:p>
          <a:p>
            <a:pPr indent="-355600" lvl="1" marL="914400" rtl="0" algn="l">
              <a:lnSpc>
                <a:spcPct val="115000"/>
              </a:lnSpc>
              <a:spcBef>
                <a:spcPts val="0"/>
              </a:spcBef>
              <a:spcAft>
                <a:spcPts val="0"/>
              </a:spcAft>
              <a:buSzPts val="2000"/>
              <a:buChar char="○"/>
            </a:pPr>
            <a:r>
              <a:rPr lang="en" sz="2000"/>
              <a:t>N shot - N context-response pair, 1 context, create a response</a:t>
            </a:r>
            <a:endParaRPr sz="2000"/>
          </a:p>
          <a:p>
            <a:pPr indent="-355600" lvl="0" marL="457200" rtl="0" algn="l">
              <a:lnSpc>
                <a:spcPct val="115000"/>
              </a:lnSpc>
              <a:spcBef>
                <a:spcPts val="0"/>
              </a:spcBef>
              <a:spcAft>
                <a:spcPts val="0"/>
              </a:spcAft>
              <a:buSzPts val="2000"/>
              <a:buChar char="●"/>
            </a:pPr>
            <a:r>
              <a:rPr lang="en" sz="2000"/>
              <a:t>Test for following models : </a:t>
            </a:r>
            <a:endParaRPr sz="2000"/>
          </a:p>
          <a:p>
            <a:pPr indent="-355600" lvl="1" marL="914400" rtl="0" algn="l">
              <a:lnSpc>
                <a:spcPct val="115000"/>
              </a:lnSpc>
              <a:spcBef>
                <a:spcPts val="0"/>
              </a:spcBef>
              <a:spcAft>
                <a:spcPts val="0"/>
              </a:spcAft>
              <a:buSzPts val="2000"/>
              <a:buChar char="○"/>
            </a:pPr>
            <a:r>
              <a:rPr lang="en" sz="2000"/>
              <a:t>Alpaca</a:t>
            </a:r>
            <a:endParaRPr sz="2000"/>
          </a:p>
          <a:p>
            <a:pPr indent="-355600" lvl="1" marL="914400" rtl="0" algn="l">
              <a:lnSpc>
                <a:spcPct val="115000"/>
              </a:lnSpc>
              <a:spcBef>
                <a:spcPts val="0"/>
              </a:spcBef>
              <a:spcAft>
                <a:spcPts val="0"/>
              </a:spcAft>
              <a:buSzPts val="2000"/>
              <a:buChar char="○"/>
            </a:pPr>
            <a:r>
              <a:rPr lang="en" sz="2000"/>
              <a:t>Falcon</a:t>
            </a:r>
            <a:endParaRPr sz="2000"/>
          </a:p>
          <a:p>
            <a:pPr indent="-355600" lvl="1" marL="914400" rtl="0" algn="l">
              <a:lnSpc>
                <a:spcPct val="115000"/>
              </a:lnSpc>
              <a:spcBef>
                <a:spcPts val="0"/>
              </a:spcBef>
              <a:spcAft>
                <a:spcPts val="0"/>
              </a:spcAft>
              <a:buSzPts val="2000"/>
              <a:buChar char="○"/>
            </a:pPr>
            <a:r>
              <a:rPr lang="en" sz="2000"/>
              <a:t>Llama</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Methodology</a:t>
            </a:r>
            <a:endParaRPr/>
          </a:p>
        </p:txBody>
      </p:sp>
      <p:sp>
        <p:nvSpPr>
          <p:cNvPr id="107" name="Google Shape;107;p20"/>
          <p:cNvSpPr txBox="1"/>
          <p:nvPr>
            <p:ph idx="1" type="body"/>
          </p:nvPr>
        </p:nvSpPr>
        <p:spPr>
          <a:xfrm>
            <a:off x="311700" y="1505700"/>
            <a:ext cx="8468400" cy="35910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n" sz="2000"/>
              <a:t>Human Evaluation : </a:t>
            </a:r>
            <a:endParaRPr sz="2000"/>
          </a:p>
          <a:p>
            <a:pPr indent="-355600" lvl="1" marL="914400" rtl="0" algn="l">
              <a:lnSpc>
                <a:spcPct val="115000"/>
              </a:lnSpc>
              <a:spcBef>
                <a:spcPts val="0"/>
              </a:spcBef>
              <a:spcAft>
                <a:spcPts val="0"/>
              </a:spcAft>
              <a:buSzPts val="2000"/>
              <a:buChar char="○"/>
            </a:pPr>
            <a:r>
              <a:rPr lang="en" sz="2000"/>
              <a:t>Generic Metrics : </a:t>
            </a:r>
            <a:endParaRPr sz="2000"/>
          </a:p>
          <a:p>
            <a:pPr indent="-355600" lvl="2" marL="1371600" rtl="0" algn="l">
              <a:lnSpc>
                <a:spcPct val="115000"/>
              </a:lnSpc>
              <a:spcBef>
                <a:spcPts val="0"/>
              </a:spcBef>
              <a:spcAft>
                <a:spcPts val="0"/>
              </a:spcAft>
              <a:buSzPts val="2000"/>
              <a:buChar char="■"/>
            </a:pPr>
            <a:r>
              <a:rPr lang="en" sz="2000"/>
              <a:t>Fluency</a:t>
            </a:r>
            <a:endParaRPr sz="2000"/>
          </a:p>
          <a:p>
            <a:pPr indent="-355600" lvl="2" marL="1371600" rtl="0" algn="l">
              <a:lnSpc>
                <a:spcPct val="115000"/>
              </a:lnSpc>
              <a:spcBef>
                <a:spcPts val="0"/>
              </a:spcBef>
              <a:spcAft>
                <a:spcPts val="0"/>
              </a:spcAft>
              <a:buSzPts val="2000"/>
              <a:buChar char="■"/>
            </a:pPr>
            <a:r>
              <a:rPr lang="en" sz="2000"/>
              <a:t>Non-repetitiveness</a:t>
            </a:r>
            <a:endParaRPr sz="2000"/>
          </a:p>
          <a:p>
            <a:pPr indent="-355600" lvl="2" marL="1371600" rtl="0" algn="l">
              <a:lnSpc>
                <a:spcPct val="115000"/>
              </a:lnSpc>
              <a:spcBef>
                <a:spcPts val="0"/>
              </a:spcBef>
              <a:spcAft>
                <a:spcPts val="0"/>
              </a:spcAft>
              <a:buSzPts val="2000"/>
              <a:buChar char="■"/>
            </a:pPr>
            <a:r>
              <a:rPr lang="en" sz="2000"/>
              <a:t>Correctness / Context relevance</a:t>
            </a:r>
            <a:endParaRPr sz="2000"/>
          </a:p>
          <a:p>
            <a:pPr indent="-355600" lvl="1" marL="914400" rtl="0" algn="l">
              <a:lnSpc>
                <a:spcPct val="115000"/>
              </a:lnSpc>
              <a:spcBef>
                <a:spcPts val="0"/>
              </a:spcBef>
              <a:spcAft>
                <a:spcPts val="0"/>
              </a:spcAft>
              <a:buSzPts val="2000"/>
              <a:buChar char="○"/>
            </a:pPr>
            <a:r>
              <a:rPr lang="en" sz="2000"/>
              <a:t>Task-specific Metrics : </a:t>
            </a:r>
            <a:endParaRPr sz="2000"/>
          </a:p>
          <a:p>
            <a:pPr indent="-355600" lvl="2" marL="1371600" rtl="0" algn="l">
              <a:lnSpc>
                <a:spcPct val="115000"/>
              </a:lnSpc>
              <a:spcBef>
                <a:spcPts val="0"/>
              </a:spcBef>
              <a:spcAft>
                <a:spcPts val="0"/>
              </a:spcAft>
              <a:buSzPts val="2000"/>
              <a:buChar char="■"/>
            </a:pPr>
            <a:r>
              <a:rPr lang="en" sz="2000"/>
              <a:t>Politeness</a:t>
            </a:r>
            <a:endParaRPr sz="2000"/>
          </a:p>
          <a:p>
            <a:pPr indent="-355600" lvl="2" marL="1371600" rtl="0" algn="l">
              <a:lnSpc>
                <a:spcPct val="115000"/>
              </a:lnSpc>
              <a:spcBef>
                <a:spcPts val="0"/>
              </a:spcBef>
              <a:spcAft>
                <a:spcPts val="0"/>
              </a:spcAft>
              <a:buSzPts val="2000"/>
              <a:buChar char="■"/>
            </a:pPr>
            <a:r>
              <a:rPr lang="en" sz="2000"/>
              <a:t>Empathy</a:t>
            </a:r>
            <a:endParaRPr sz="2000"/>
          </a:p>
          <a:p>
            <a:pPr indent="-355600" lvl="0" marL="457200" rtl="0" algn="l">
              <a:lnSpc>
                <a:spcPct val="115000"/>
              </a:lnSpc>
              <a:spcBef>
                <a:spcPts val="0"/>
              </a:spcBef>
              <a:spcAft>
                <a:spcPts val="0"/>
              </a:spcAft>
              <a:buSzPts val="2000"/>
              <a:buChar char="●"/>
            </a:pPr>
            <a:r>
              <a:rPr lang="en" sz="2000"/>
              <a:t>Assigned scores from 1-5</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Methodology</a:t>
            </a:r>
            <a:endParaRPr/>
          </a:p>
        </p:txBody>
      </p:sp>
      <p:sp>
        <p:nvSpPr>
          <p:cNvPr id="113" name="Google Shape;113;p21"/>
          <p:cNvSpPr txBox="1"/>
          <p:nvPr>
            <p:ph idx="1" type="body"/>
          </p:nvPr>
        </p:nvSpPr>
        <p:spPr>
          <a:xfrm>
            <a:off x="311700" y="1505700"/>
            <a:ext cx="8468400" cy="35910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n" sz="2000"/>
              <a:t>Automatic Evaluation : </a:t>
            </a:r>
            <a:endParaRPr sz="2000"/>
          </a:p>
          <a:p>
            <a:pPr indent="-355600" lvl="1" marL="914400" rtl="0" algn="l">
              <a:lnSpc>
                <a:spcPct val="115000"/>
              </a:lnSpc>
              <a:spcBef>
                <a:spcPts val="0"/>
              </a:spcBef>
              <a:spcAft>
                <a:spcPts val="0"/>
              </a:spcAft>
              <a:buSzPts val="2000"/>
              <a:buChar char="○"/>
            </a:pPr>
            <a:r>
              <a:rPr lang="en" sz="2000"/>
              <a:t>BLEU Scores</a:t>
            </a:r>
            <a:endParaRPr sz="2000"/>
          </a:p>
          <a:p>
            <a:pPr indent="-355600" lvl="1" marL="914400" rtl="0" algn="l">
              <a:lnSpc>
                <a:spcPct val="115000"/>
              </a:lnSpc>
              <a:spcBef>
                <a:spcPts val="0"/>
              </a:spcBef>
              <a:spcAft>
                <a:spcPts val="0"/>
              </a:spcAft>
              <a:buSzPts val="2000"/>
              <a:buChar char="○"/>
            </a:pPr>
            <a:r>
              <a:rPr lang="en" sz="2000"/>
              <a:t>METEOR Scores</a:t>
            </a:r>
            <a:endParaRPr sz="2000"/>
          </a:p>
          <a:p>
            <a:pPr indent="-355600" lvl="1" marL="914400" rtl="0" algn="l">
              <a:lnSpc>
                <a:spcPct val="115000"/>
              </a:lnSpc>
              <a:spcBef>
                <a:spcPts val="0"/>
              </a:spcBef>
              <a:spcAft>
                <a:spcPts val="0"/>
              </a:spcAft>
              <a:buSzPts val="2000"/>
              <a:buChar char="○"/>
            </a:pPr>
            <a:r>
              <a:rPr lang="en" sz="2000"/>
              <a:t>ROUGE Scores</a:t>
            </a:r>
            <a:endParaRPr sz="2000"/>
          </a:p>
          <a:p>
            <a:pPr indent="-355600" lvl="1" marL="914400" rtl="0" algn="l">
              <a:lnSpc>
                <a:spcPct val="115000"/>
              </a:lnSpc>
              <a:spcBef>
                <a:spcPts val="0"/>
              </a:spcBef>
              <a:spcAft>
                <a:spcPts val="0"/>
              </a:spcAft>
              <a:buSzPts val="2000"/>
              <a:buChar char="○"/>
            </a:pPr>
            <a:r>
              <a:rPr lang="en" sz="2000"/>
              <a:t>BERT Scores</a:t>
            </a:r>
            <a:endParaRPr sz="2000"/>
          </a:p>
          <a:p>
            <a:pPr indent="-355600" lvl="1" marL="914400" rtl="0" algn="l">
              <a:lnSpc>
                <a:spcPct val="115000"/>
              </a:lnSpc>
              <a:spcBef>
                <a:spcPts val="0"/>
              </a:spcBef>
              <a:spcAft>
                <a:spcPts val="0"/>
              </a:spcAft>
              <a:buSzPts val="2000"/>
              <a:buChar char="○"/>
            </a:pPr>
            <a:r>
              <a:rPr lang="en" sz="2000"/>
              <a:t>Embedding Average</a:t>
            </a:r>
            <a:endParaRPr sz="2000"/>
          </a:p>
          <a:p>
            <a:pPr indent="-355600" lvl="1" marL="914400" rtl="0" algn="l">
              <a:lnSpc>
                <a:spcPct val="115000"/>
              </a:lnSpc>
              <a:spcBef>
                <a:spcPts val="0"/>
              </a:spcBef>
              <a:spcAft>
                <a:spcPts val="0"/>
              </a:spcAft>
              <a:buSzPts val="2000"/>
              <a:buChar char="○"/>
            </a:pPr>
            <a:r>
              <a:rPr lang="en" sz="2000"/>
              <a:t>Vector Extrema</a:t>
            </a:r>
            <a:endParaRPr sz="2000"/>
          </a:p>
          <a:p>
            <a:pPr indent="-355600" lvl="1" marL="914400" rtl="0" algn="l">
              <a:lnSpc>
                <a:spcPct val="115000"/>
              </a:lnSpc>
              <a:spcBef>
                <a:spcPts val="0"/>
              </a:spcBef>
              <a:spcAft>
                <a:spcPts val="0"/>
              </a:spcAft>
              <a:buSzPts val="2000"/>
              <a:buChar char="○"/>
            </a:pPr>
            <a:r>
              <a:rPr lang="en" sz="2000"/>
              <a:t>Greedy Matching</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