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1" r:id="rId4"/>
    <p:sldId id="258" r:id="rId5"/>
    <p:sldId id="267" r:id="rId6"/>
    <p:sldId id="284" r:id="rId7"/>
    <p:sldId id="285" r:id="rId8"/>
    <p:sldId id="286" r:id="rId9"/>
    <p:sldId id="287" r:id="rId10"/>
    <p:sldId id="288" r:id="rId11"/>
    <p:sldId id="289" r:id="rId12"/>
    <p:sldId id="290" r:id="rId13"/>
    <p:sldId id="291" r:id="rId14"/>
    <p:sldId id="301" r:id="rId15"/>
    <p:sldId id="302" r:id="rId16"/>
    <p:sldId id="303" r:id="rId17"/>
    <p:sldId id="304" r:id="rId18"/>
    <p:sldId id="305" r:id="rId19"/>
    <p:sldId id="269" r:id="rId20"/>
    <p:sldId id="268" r:id="rId21"/>
    <p:sldId id="270" r:id="rId22"/>
    <p:sldId id="272" r:id="rId23"/>
    <p:sldId id="273" r:id="rId24"/>
    <p:sldId id="274" r:id="rId25"/>
    <p:sldId id="275" r:id="rId26"/>
    <p:sldId id="281" r:id="rId27"/>
    <p:sldId id="276" r:id="rId28"/>
    <p:sldId id="277" r:id="rId29"/>
    <p:sldId id="278" r:id="rId30"/>
    <p:sldId id="282" r:id="rId31"/>
    <p:sldId id="279" r:id="rId32"/>
    <p:sldId id="283" r:id="rId33"/>
    <p:sldId id="292" r:id="rId34"/>
    <p:sldId id="293" r:id="rId35"/>
    <p:sldId id="294" r:id="rId36"/>
    <p:sldId id="295" r:id="rId37"/>
    <p:sldId id="296" r:id="rId38"/>
    <p:sldId id="297" r:id="rId39"/>
    <p:sldId id="298" r:id="rId40"/>
    <p:sldId id="299" r:id="rId41"/>
    <p:sldId id="300" r:id="rId42"/>
    <p:sldId id="261" r:id="rId43"/>
    <p:sldId id="262" r:id="rId44"/>
    <p:sldId id="263" r:id="rId45"/>
    <p:sldId id="265" r:id="rId46"/>
    <p:sldId id="26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18409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344129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391907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5609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61362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5246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492144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456851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95343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78265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7442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46159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24A18-F1FD-443C-8FAD-B8292AC90E5E}" type="datetimeFigureOut">
              <a:rPr lang="en-IN" smtClean="0"/>
              <a:t>14-07-2022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26756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214737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53360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230880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69371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224A18-F1FD-443C-8FAD-B8292AC90E5E}" type="datetimeFigureOut">
              <a:rPr lang="en-IN" smtClean="0"/>
              <a:t>14-07-2022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8A860C-A928-4E86-8B72-5928CDB30D4A}" type="slidenum">
              <a:rPr lang="en-IN" smtClean="0"/>
              <a:t>‹#›</a:t>
            </a:fld>
            <a:endParaRPr lang="en-IN"/>
          </a:p>
        </p:txBody>
      </p:sp>
    </p:spTree>
    <p:extLst>
      <p:ext uri="{BB962C8B-B14F-4D97-AF65-F5344CB8AC3E}">
        <p14:creationId xmlns:p14="http://schemas.microsoft.com/office/powerpoint/2010/main" val="40590667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D897-04C6-7950-C642-59C572F17F24}"/>
              </a:ext>
            </a:extLst>
          </p:cNvPr>
          <p:cNvSpPr>
            <a:spLocks noGrp="1"/>
          </p:cNvSpPr>
          <p:nvPr>
            <p:ph type="ctrTitle"/>
          </p:nvPr>
        </p:nvSpPr>
        <p:spPr>
          <a:xfrm>
            <a:off x="1524000" y="1122363"/>
            <a:ext cx="9144000" cy="849560"/>
          </a:xfrm>
        </p:spPr>
        <p:txBody>
          <a:bodyPr>
            <a:normAutofit fontScale="90000"/>
          </a:bodyPr>
          <a:lstStyle/>
          <a:p>
            <a:r>
              <a:rPr lang="en-US" sz="4000" b="1" dirty="0"/>
              <a:t>Capstone Project</a:t>
            </a:r>
            <a:br>
              <a:rPr lang="en-US" sz="2400" dirty="0"/>
            </a:br>
            <a:br>
              <a:rPr lang="en-US" sz="2400" dirty="0"/>
            </a:br>
            <a:r>
              <a:rPr lang="en-US" sz="4000" b="1" dirty="0"/>
              <a:t>Shop For Home</a:t>
            </a:r>
            <a:endParaRPr lang="en-IN" sz="4000" b="1" dirty="0"/>
          </a:p>
        </p:txBody>
      </p:sp>
      <p:sp>
        <p:nvSpPr>
          <p:cNvPr id="3" name="Subtitle 2">
            <a:extLst>
              <a:ext uri="{FF2B5EF4-FFF2-40B4-BE49-F238E27FC236}">
                <a16:creationId xmlns:a16="http://schemas.microsoft.com/office/drawing/2014/main" id="{3F0E402D-5239-0716-BEED-25CD63BF2949}"/>
              </a:ext>
            </a:extLst>
          </p:cNvPr>
          <p:cNvSpPr>
            <a:spLocks noGrp="1"/>
          </p:cNvSpPr>
          <p:nvPr>
            <p:ph type="subTitle" idx="1"/>
          </p:nvPr>
        </p:nvSpPr>
        <p:spPr>
          <a:xfrm>
            <a:off x="6888480" y="4253947"/>
            <a:ext cx="4936575" cy="1828800"/>
          </a:xfrm>
        </p:spPr>
        <p:txBody>
          <a:bodyPr>
            <a:normAutofit fontScale="70000" lnSpcReduction="20000"/>
          </a:bodyPr>
          <a:lstStyle/>
          <a:p>
            <a:pPr algn="l"/>
            <a:r>
              <a:rPr lang="en-US" dirty="0">
                <a:latin typeface="+mn-lt"/>
              </a:rPr>
              <a:t>Team:</a:t>
            </a:r>
          </a:p>
          <a:p>
            <a:pPr algn="l"/>
            <a:r>
              <a:rPr lang="en-IN" i="0" dirty="0" err="1">
                <a:effectLst/>
                <a:latin typeface="+mn-lt"/>
              </a:rPr>
              <a:t>Tharun</a:t>
            </a:r>
            <a:r>
              <a:rPr lang="en-IN" i="0" dirty="0">
                <a:effectLst/>
                <a:latin typeface="+mn-lt"/>
              </a:rPr>
              <a:t> </a:t>
            </a:r>
            <a:r>
              <a:rPr lang="en-IN" i="0" dirty="0" err="1">
                <a:effectLst/>
                <a:latin typeface="+mn-lt"/>
              </a:rPr>
              <a:t>kumar</a:t>
            </a:r>
            <a:r>
              <a:rPr lang="en-IN" i="0" dirty="0">
                <a:effectLst/>
                <a:latin typeface="+mn-lt"/>
              </a:rPr>
              <a:t> </a:t>
            </a:r>
            <a:r>
              <a:rPr lang="en-IN" i="0" dirty="0" err="1">
                <a:effectLst/>
                <a:latin typeface="+mn-lt"/>
              </a:rPr>
              <a:t>Chinchili</a:t>
            </a:r>
            <a:endParaRPr lang="en-IN" i="0" dirty="0">
              <a:effectLst/>
              <a:latin typeface="+mn-lt"/>
            </a:endParaRPr>
          </a:p>
          <a:p>
            <a:r>
              <a:rPr lang="en-US" dirty="0">
                <a:latin typeface="+mn-lt"/>
              </a:rPr>
              <a:t>Saurav Kumar</a:t>
            </a:r>
          </a:p>
          <a:p>
            <a:r>
              <a:rPr lang="fi-FI" i="0" dirty="0">
                <a:effectLst/>
                <a:latin typeface="+mn-lt"/>
              </a:rPr>
              <a:t>Avula Venkata Mallikarjuna Gagandeep Reddy</a:t>
            </a:r>
            <a:endParaRPr lang="en-US" dirty="0">
              <a:latin typeface="+mn-lt"/>
            </a:endParaRPr>
          </a:p>
          <a:p>
            <a:r>
              <a:rPr lang="en-US" dirty="0" err="1">
                <a:latin typeface="+mn-lt"/>
              </a:rPr>
              <a:t>Vedapriya</a:t>
            </a:r>
            <a:r>
              <a:rPr lang="en-US" dirty="0">
                <a:latin typeface="+mn-lt"/>
              </a:rPr>
              <a:t> M N</a:t>
            </a:r>
          </a:p>
          <a:p>
            <a:r>
              <a:rPr lang="en-IN" dirty="0">
                <a:latin typeface="+mn-lt"/>
              </a:rPr>
              <a:t>Srinivas </a:t>
            </a:r>
            <a:r>
              <a:rPr lang="en-IN" dirty="0" err="1">
                <a:latin typeface="+mn-lt"/>
              </a:rPr>
              <a:t>Mundlamuri</a:t>
            </a:r>
            <a:endParaRPr lang="en-US" dirty="0">
              <a:latin typeface="+mn-lt"/>
            </a:endParaRPr>
          </a:p>
          <a:p>
            <a:pPr algn="l"/>
            <a:endParaRPr lang="en-IN" dirty="0">
              <a:latin typeface="+mn-lt"/>
            </a:endParaRPr>
          </a:p>
        </p:txBody>
      </p:sp>
    </p:spTree>
    <p:extLst>
      <p:ext uri="{BB962C8B-B14F-4D97-AF65-F5344CB8AC3E}">
        <p14:creationId xmlns:p14="http://schemas.microsoft.com/office/powerpoint/2010/main" val="344073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25C4-A5F3-4EB2-9746-96C8A5224F80}"/>
              </a:ext>
            </a:extLst>
          </p:cNvPr>
          <p:cNvSpPr>
            <a:spLocks noGrp="1"/>
          </p:cNvSpPr>
          <p:nvPr>
            <p:ph type="title"/>
          </p:nvPr>
        </p:nvSpPr>
        <p:spPr/>
        <p:txBody>
          <a:bodyPr/>
          <a:lstStyle/>
          <a:p>
            <a:r>
              <a:rPr lang="en-IN" dirty="0"/>
              <a:t>Users Portal</a:t>
            </a:r>
          </a:p>
        </p:txBody>
      </p:sp>
      <p:sp>
        <p:nvSpPr>
          <p:cNvPr id="3" name="Content Placeholder 2">
            <a:extLst>
              <a:ext uri="{FF2B5EF4-FFF2-40B4-BE49-F238E27FC236}">
                <a16:creationId xmlns:a16="http://schemas.microsoft.com/office/drawing/2014/main" id="{E6BF1947-9FC9-46A0-BAE7-D13BD035F286}"/>
              </a:ext>
            </a:extLst>
          </p:cNvPr>
          <p:cNvSpPr>
            <a:spLocks noGrp="1"/>
          </p:cNvSpPr>
          <p:nvPr>
            <p:ph idx="1"/>
          </p:nvPr>
        </p:nvSpPr>
        <p:spPr>
          <a:xfrm>
            <a:off x="580799" y="1425901"/>
            <a:ext cx="6403476" cy="4870396"/>
          </a:xfrm>
        </p:spPr>
        <p:txBody>
          <a:bodyPr/>
          <a:lstStyle/>
          <a:p>
            <a:pPr marL="0" indent="0">
              <a:lnSpc>
                <a:spcPct val="150000"/>
              </a:lnSpc>
              <a:buNone/>
            </a:pPr>
            <a:r>
              <a:rPr lang="en-US" dirty="0"/>
              <a:t>It deals with user activities. The end-user should be able to: Sign-in to the application to maintain a record of activities and Search for product items based on the search keyword. Add all the selected product items to a cart and customize the purchase at the end Perform a seamless payment process Get an order summary details page once the payment is complete</a:t>
            </a:r>
            <a:endParaRPr lang="en-IN" dirty="0"/>
          </a:p>
        </p:txBody>
      </p:sp>
      <p:pic>
        <p:nvPicPr>
          <p:cNvPr id="5" name="Picture 4">
            <a:extLst>
              <a:ext uri="{FF2B5EF4-FFF2-40B4-BE49-F238E27FC236}">
                <a16:creationId xmlns:a16="http://schemas.microsoft.com/office/drawing/2014/main" id="{01E213DF-B0CB-452A-A6CA-BE5EC4CAA1B4}"/>
              </a:ext>
            </a:extLst>
          </p:cNvPr>
          <p:cNvPicPr>
            <a:picLocks noChangeAspect="1"/>
          </p:cNvPicPr>
          <p:nvPr/>
        </p:nvPicPr>
        <p:blipFill>
          <a:blip r:embed="rId2"/>
          <a:stretch>
            <a:fillRect/>
          </a:stretch>
        </p:blipFill>
        <p:spPr>
          <a:xfrm>
            <a:off x="7147173" y="1853248"/>
            <a:ext cx="4890957" cy="4188906"/>
          </a:xfrm>
          <a:prstGeom prst="rect">
            <a:avLst/>
          </a:prstGeom>
        </p:spPr>
      </p:pic>
    </p:spTree>
    <p:extLst>
      <p:ext uri="{BB962C8B-B14F-4D97-AF65-F5344CB8AC3E}">
        <p14:creationId xmlns:p14="http://schemas.microsoft.com/office/powerpoint/2010/main" val="167758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E90E8-7C21-4CE4-8AA2-A3D71A67311A}"/>
              </a:ext>
            </a:extLst>
          </p:cNvPr>
          <p:cNvSpPr>
            <a:spLocks noGrp="1"/>
          </p:cNvSpPr>
          <p:nvPr>
            <p:ph idx="1"/>
          </p:nvPr>
        </p:nvSpPr>
        <p:spPr>
          <a:xfrm>
            <a:off x="646111" y="452718"/>
            <a:ext cx="9743215" cy="6339968"/>
          </a:xfrm>
        </p:spPr>
        <p:txBody>
          <a:bodyPr>
            <a:normAutofit fontScale="92500"/>
          </a:bodyPr>
          <a:lstStyle/>
          <a:p>
            <a:pPr algn="just"/>
            <a:r>
              <a:rPr lang="en-US" b="1" dirty="0"/>
              <a:t>Registration</a:t>
            </a:r>
            <a:r>
              <a:rPr lang="en-US" dirty="0"/>
              <a:t>: A new user will have to register in the system by providing essential details in order to view the products in the system. The admin must accept a new user by unblocking him.</a:t>
            </a:r>
          </a:p>
          <a:p>
            <a:pPr algn="just"/>
            <a:r>
              <a:rPr lang="en-US" b="1" dirty="0"/>
              <a:t>Login</a:t>
            </a:r>
            <a:r>
              <a:rPr lang="en-US" dirty="0"/>
              <a:t>: A user must login with his user name and password to the system after registration.</a:t>
            </a:r>
          </a:p>
          <a:p>
            <a:pPr algn="just"/>
            <a:r>
              <a:rPr lang="en-US" b="1" dirty="0"/>
              <a:t>View Products</a:t>
            </a:r>
            <a:r>
              <a:rPr lang="en-US" dirty="0"/>
              <a:t>: Users. can view the list of products based on their names after successful login. A detailed description of a particular product with product name, product details, product image, and price can be viewed by users.</a:t>
            </a:r>
          </a:p>
          <a:p>
            <a:pPr algn="just"/>
            <a:r>
              <a:rPr lang="en-US" b="1" dirty="0"/>
              <a:t>Search Product</a:t>
            </a:r>
            <a:r>
              <a:rPr lang="en-US" dirty="0"/>
              <a:t>: Users can search for a particular product in the list by name.</a:t>
            </a:r>
          </a:p>
          <a:p>
            <a:pPr algn="just"/>
            <a:r>
              <a:rPr lang="en-US" b="1" dirty="0"/>
              <a:t>Add to cart</a:t>
            </a:r>
            <a:r>
              <a:rPr lang="en-US" dirty="0"/>
              <a:t>: The user can add the desired product to his cart by clicking add to cart option on the product. He can view his cart by clicking on the cart button. All products added by the cart can be viewed in the cart. Users can remove an item from the cart by clicking remove.</a:t>
            </a:r>
          </a:p>
          <a:p>
            <a:pPr algn="just"/>
            <a:r>
              <a:rPr lang="en-US" b="1" dirty="0"/>
              <a:t>Submit Cart</a:t>
            </a:r>
            <a:r>
              <a:rPr lang="en-US" dirty="0"/>
              <a:t>: After confirming the items in the cart the user can submit the cart by providing a delivery address. On successful submitting the cart will become empty.</a:t>
            </a:r>
          </a:p>
          <a:p>
            <a:pPr algn="just"/>
            <a:r>
              <a:rPr lang="en-US" b="1" dirty="0"/>
              <a:t>History</a:t>
            </a:r>
            <a:r>
              <a:rPr lang="en-US" dirty="0"/>
              <a:t>: In the history, the user will have a view of pending orders.</a:t>
            </a:r>
          </a:p>
          <a:p>
            <a:pPr algn="just"/>
            <a:r>
              <a:rPr lang="en-US" b="1" dirty="0"/>
              <a:t>Edit Profile</a:t>
            </a:r>
            <a:r>
              <a:rPr lang="en-US" dirty="0"/>
              <a:t>: The user can view and edit the profile.</a:t>
            </a:r>
            <a:endParaRPr lang="en-IN" dirty="0"/>
          </a:p>
        </p:txBody>
      </p:sp>
    </p:spTree>
    <p:extLst>
      <p:ext uri="{BB962C8B-B14F-4D97-AF65-F5344CB8AC3E}">
        <p14:creationId xmlns:p14="http://schemas.microsoft.com/office/powerpoint/2010/main" val="266679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E093-CAE2-4D91-A422-4E986D4B00D4}"/>
              </a:ext>
            </a:extLst>
          </p:cNvPr>
          <p:cNvSpPr>
            <a:spLocks noGrp="1"/>
          </p:cNvSpPr>
          <p:nvPr>
            <p:ph type="title"/>
          </p:nvPr>
        </p:nvSpPr>
        <p:spPr/>
        <p:txBody>
          <a:bodyPr/>
          <a:lstStyle/>
          <a:p>
            <a:r>
              <a:rPr lang="en-IN" dirty="0"/>
              <a:t>DATA FLOW DIAGRAM</a:t>
            </a:r>
          </a:p>
        </p:txBody>
      </p:sp>
      <p:sp>
        <p:nvSpPr>
          <p:cNvPr id="3" name="Content Placeholder 2">
            <a:extLst>
              <a:ext uri="{FF2B5EF4-FFF2-40B4-BE49-F238E27FC236}">
                <a16:creationId xmlns:a16="http://schemas.microsoft.com/office/drawing/2014/main" id="{F55420BF-2A12-48DC-A12A-BF542FE53FED}"/>
              </a:ext>
            </a:extLst>
          </p:cNvPr>
          <p:cNvSpPr>
            <a:spLocks noGrp="1"/>
          </p:cNvSpPr>
          <p:nvPr>
            <p:ph idx="1"/>
          </p:nvPr>
        </p:nvSpPr>
        <p:spPr>
          <a:xfrm>
            <a:off x="646111" y="1331259"/>
            <a:ext cx="9299078" cy="5074023"/>
          </a:xfrm>
        </p:spPr>
        <p:txBody>
          <a:bodyPr/>
          <a:lstStyle/>
          <a:p>
            <a:pPr marL="0" indent="0" algn="just">
              <a:lnSpc>
                <a:spcPct val="150000"/>
              </a:lnSpc>
              <a:buNone/>
            </a:pPr>
            <a:r>
              <a:rPr lang="en-US" dirty="0"/>
              <a:t>A Data Flow Diagram (DFD) is a structured analysis and design tool that can be used for flowcharting. A DFD is a network that describes the flow of data and the processes that change or transform the data throughout a system. This network is constructed by using a set of symbols that do not imply any physical implementation. It has the purpose of the clarifying system requirements and identifying major transformations. So it is the starting point of the design phase that functionally decomposes the requirements specifications down to the lowest level of detail. DFD can be considered to be an abstraction of the logic of an information-oriented or a process-oriented system flow-chart. For these reasons, DFD’s are often referred to as logical data flow diagrams.</a:t>
            </a:r>
            <a:endParaRPr lang="en-IN" dirty="0"/>
          </a:p>
        </p:txBody>
      </p:sp>
    </p:spTree>
    <p:extLst>
      <p:ext uri="{BB962C8B-B14F-4D97-AF65-F5344CB8AC3E}">
        <p14:creationId xmlns:p14="http://schemas.microsoft.com/office/powerpoint/2010/main" val="20888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83BCC1-EB25-4348-BF4D-B8DA8580F66D}"/>
              </a:ext>
            </a:extLst>
          </p:cNvPr>
          <p:cNvSpPr>
            <a:spLocks noGrp="1"/>
          </p:cNvSpPr>
          <p:nvPr>
            <p:ph idx="1"/>
          </p:nvPr>
        </p:nvSpPr>
        <p:spPr/>
        <p:txBody>
          <a:bodyPr/>
          <a:lstStyle/>
          <a:p>
            <a:endParaRPr lang="en-IN"/>
          </a:p>
        </p:txBody>
      </p:sp>
      <p:sp>
        <p:nvSpPr>
          <p:cNvPr id="7" name="Title 6">
            <a:extLst>
              <a:ext uri="{FF2B5EF4-FFF2-40B4-BE49-F238E27FC236}">
                <a16:creationId xmlns:a16="http://schemas.microsoft.com/office/drawing/2014/main" id="{22360C93-CC62-4A43-B4BB-CDF959376757}"/>
              </a:ext>
            </a:extLst>
          </p:cNvPr>
          <p:cNvSpPr>
            <a:spLocks noGrp="1"/>
          </p:cNvSpPr>
          <p:nvPr>
            <p:ph type="title"/>
          </p:nvPr>
        </p:nvSpPr>
        <p:spPr/>
        <p:txBody>
          <a:bodyPr/>
          <a:lstStyle/>
          <a:p>
            <a:endParaRPr lang="en-IN"/>
          </a:p>
        </p:txBody>
      </p:sp>
      <p:pic>
        <p:nvPicPr>
          <p:cNvPr id="9" name="Picture 8">
            <a:extLst>
              <a:ext uri="{FF2B5EF4-FFF2-40B4-BE49-F238E27FC236}">
                <a16:creationId xmlns:a16="http://schemas.microsoft.com/office/drawing/2014/main" id="{4C5EF9EC-3E08-49AB-A9D3-EBC09AF97C9F}"/>
              </a:ext>
            </a:extLst>
          </p:cNvPr>
          <p:cNvPicPr>
            <a:picLocks noChangeAspect="1"/>
          </p:cNvPicPr>
          <p:nvPr/>
        </p:nvPicPr>
        <p:blipFill>
          <a:blip r:embed="rId2"/>
          <a:stretch>
            <a:fillRect/>
          </a:stretch>
        </p:blipFill>
        <p:spPr>
          <a:xfrm>
            <a:off x="1863032" y="211417"/>
            <a:ext cx="8465936" cy="6435166"/>
          </a:xfrm>
          <a:prstGeom prst="rect">
            <a:avLst/>
          </a:prstGeom>
        </p:spPr>
      </p:pic>
    </p:spTree>
    <p:extLst>
      <p:ext uri="{BB962C8B-B14F-4D97-AF65-F5344CB8AC3E}">
        <p14:creationId xmlns:p14="http://schemas.microsoft.com/office/powerpoint/2010/main" val="291077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23D1-811D-44C1-A30D-19BF451BBEC4}"/>
              </a:ext>
            </a:extLst>
          </p:cNvPr>
          <p:cNvSpPr>
            <a:spLocks noGrp="1"/>
          </p:cNvSpPr>
          <p:nvPr>
            <p:ph type="title"/>
          </p:nvPr>
        </p:nvSpPr>
        <p:spPr/>
        <p:txBody>
          <a:bodyPr/>
          <a:lstStyle/>
          <a:p>
            <a:r>
              <a:rPr lang="en-US" dirty="0"/>
              <a:t>Project Users and Admin Stories </a:t>
            </a:r>
            <a:endParaRPr lang="en-IN" dirty="0"/>
          </a:p>
        </p:txBody>
      </p:sp>
      <p:sp>
        <p:nvSpPr>
          <p:cNvPr id="3" name="Content Placeholder 2">
            <a:extLst>
              <a:ext uri="{FF2B5EF4-FFF2-40B4-BE49-F238E27FC236}">
                <a16:creationId xmlns:a16="http://schemas.microsoft.com/office/drawing/2014/main" id="{16D56D3D-51F1-4AC0-8788-8DDD4005083F}"/>
              </a:ext>
            </a:extLst>
          </p:cNvPr>
          <p:cNvSpPr>
            <a:spLocks noGrp="1"/>
          </p:cNvSpPr>
          <p:nvPr>
            <p:ph idx="1"/>
          </p:nvPr>
        </p:nvSpPr>
        <p:spPr>
          <a:xfrm>
            <a:off x="646111" y="1331259"/>
            <a:ext cx="8946541" cy="4195481"/>
          </a:xfrm>
        </p:spPr>
        <p:txBody>
          <a:bodyPr/>
          <a:lstStyle/>
          <a:p>
            <a:pPr marL="0" indent="0" algn="just">
              <a:lnSpc>
                <a:spcPct val="150000"/>
              </a:lnSpc>
              <a:buNone/>
            </a:pPr>
            <a:r>
              <a:rPr lang="en-US" dirty="0"/>
              <a:t>The project is planned to be completed in 2 sprints. Tasks assumed to be completed in the sprint are: Creating the flow of the application and Initializing the git repository to track changes as development progresses. Writing the Java program to fulfill the requirements of the project.</a:t>
            </a:r>
            <a:endParaRPr lang="en-IN" dirty="0"/>
          </a:p>
        </p:txBody>
      </p:sp>
    </p:spTree>
    <p:extLst>
      <p:ext uri="{BB962C8B-B14F-4D97-AF65-F5344CB8AC3E}">
        <p14:creationId xmlns:p14="http://schemas.microsoft.com/office/powerpoint/2010/main" val="74536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8D00-380C-4259-9A4E-24407D9F5EF4}"/>
              </a:ext>
            </a:extLst>
          </p:cNvPr>
          <p:cNvSpPr>
            <a:spLocks noGrp="1"/>
          </p:cNvSpPr>
          <p:nvPr>
            <p:ph type="title"/>
          </p:nvPr>
        </p:nvSpPr>
        <p:spPr/>
        <p:txBody>
          <a:bodyPr/>
          <a:lstStyle/>
          <a:p>
            <a:r>
              <a:rPr lang="en-IN" dirty="0"/>
              <a:t>User Stories</a:t>
            </a:r>
          </a:p>
        </p:txBody>
      </p:sp>
      <p:sp>
        <p:nvSpPr>
          <p:cNvPr id="3" name="Content Placeholder 2">
            <a:extLst>
              <a:ext uri="{FF2B5EF4-FFF2-40B4-BE49-F238E27FC236}">
                <a16:creationId xmlns:a16="http://schemas.microsoft.com/office/drawing/2014/main" id="{DD586C26-3D9B-4DCD-9350-C50E0F1505E9}"/>
              </a:ext>
            </a:extLst>
          </p:cNvPr>
          <p:cNvSpPr>
            <a:spLocks noGrp="1"/>
          </p:cNvSpPr>
          <p:nvPr>
            <p:ph idx="1"/>
          </p:nvPr>
        </p:nvSpPr>
        <p:spPr>
          <a:xfrm>
            <a:off x="646111" y="1331258"/>
            <a:ext cx="9734506" cy="5217587"/>
          </a:xfrm>
        </p:spPr>
        <p:txBody>
          <a:bodyPr>
            <a:normAutofit/>
          </a:bodyPr>
          <a:lstStyle/>
          <a:p>
            <a:pPr algn="just"/>
            <a:r>
              <a:rPr lang="en-US" dirty="0"/>
              <a:t>As a user, I should be able to login, Logout, and Register into the application. </a:t>
            </a:r>
          </a:p>
          <a:p>
            <a:pPr algn="just"/>
            <a:r>
              <a:rPr lang="en-US" dirty="0"/>
              <a:t>As a user, I should be able to see the products in different categories. </a:t>
            </a:r>
          </a:p>
          <a:p>
            <a:pPr algn="just"/>
            <a:r>
              <a:rPr lang="en-US" dirty="0"/>
              <a:t>As a user, I should be able to sort the products.</a:t>
            </a:r>
          </a:p>
          <a:p>
            <a:pPr algn="just"/>
            <a:r>
              <a:rPr lang="en-US" dirty="0"/>
              <a:t>As a user, I should be able to add the products into the shopping cart.</a:t>
            </a:r>
          </a:p>
          <a:p>
            <a:pPr algn="just"/>
            <a:r>
              <a:rPr lang="en-US" dirty="0"/>
              <a:t>As a user, I should be able to increase or decrease the quantity added in the cart. </a:t>
            </a:r>
          </a:p>
          <a:p>
            <a:pPr algn="just"/>
            <a:r>
              <a:rPr lang="en-US" dirty="0"/>
              <a:t>As a user I should be able to add “n” number of products in the cart. </a:t>
            </a:r>
          </a:p>
          <a:p>
            <a:pPr algn="just"/>
            <a:r>
              <a:rPr lang="en-US" dirty="0"/>
              <a:t>As a user I should be able to get the Wishlist option where I can add those products which I want but don’t want to order now. </a:t>
            </a:r>
          </a:p>
          <a:p>
            <a:pPr algn="just"/>
            <a:r>
              <a:rPr lang="en-US" dirty="0"/>
              <a:t>As a user I should get different discount coupons.</a:t>
            </a:r>
            <a:endParaRPr lang="en-IN" dirty="0"/>
          </a:p>
        </p:txBody>
      </p:sp>
    </p:spTree>
    <p:extLst>
      <p:ext uri="{BB962C8B-B14F-4D97-AF65-F5344CB8AC3E}">
        <p14:creationId xmlns:p14="http://schemas.microsoft.com/office/powerpoint/2010/main" val="186442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C4EB-0A15-48EC-B388-DC71AAFBD425}"/>
              </a:ext>
            </a:extLst>
          </p:cNvPr>
          <p:cNvSpPr>
            <a:spLocks noGrp="1"/>
          </p:cNvSpPr>
          <p:nvPr>
            <p:ph type="title"/>
          </p:nvPr>
        </p:nvSpPr>
        <p:spPr/>
        <p:txBody>
          <a:bodyPr/>
          <a:lstStyle/>
          <a:p>
            <a:r>
              <a:rPr lang="en-IN" dirty="0"/>
              <a:t>Admin Stories</a:t>
            </a:r>
          </a:p>
        </p:txBody>
      </p:sp>
      <p:sp>
        <p:nvSpPr>
          <p:cNvPr id="3" name="Content Placeholder 2">
            <a:extLst>
              <a:ext uri="{FF2B5EF4-FFF2-40B4-BE49-F238E27FC236}">
                <a16:creationId xmlns:a16="http://schemas.microsoft.com/office/drawing/2014/main" id="{124C663D-9E3A-407B-BE12-108B42F4476C}"/>
              </a:ext>
            </a:extLst>
          </p:cNvPr>
          <p:cNvSpPr>
            <a:spLocks noGrp="1"/>
          </p:cNvSpPr>
          <p:nvPr>
            <p:ph idx="1"/>
          </p:nvPr>
        </p:nvSpPr>
        <p:spPr>
          <a:xfrm>
            <a:off x="646111" y="1331259"/>
            <a:ext cx="9673546" cy="5074023"/>
          </a:xfrm>
        </p:spPr>
        <p:txBody>
          <a:bodyPr>
            <a:normAutofit/>
          </a:bodyPr>
          <a:lstStyle/>
          <a:p>
            <a:r>
              <a:rPr lang="en-US" dirty="0"/>
              <a:t>As an Admin I should be able to login, Logout, and Register into the application. </a:t>
            </a:r>
          </a:p>
          <a:p>
            <a:r>
              <a:rPr lang="en-US" dirty="0"/>
              <a:t>As an Admin I should be able to perform CRUD on Users. </a:t>
            </a:r>
          </a:p>
          <a:p>
            <a:r>
              <a:rPr lang="en-US" dirty="0"/>
              <a:t>As an Admin I should be able to perform CRUD on the products. </a:t>
            </a:r>
          </a:p>
          <a:p>
            <a:r>
              <a:rPr lang="en-US" dirty="0"/>
              <a:t>As an Admin I should be able to get a bulk upload option to upload a CSV for product details.</a:t>
            </a:r>
          </a:p>
          <a:p>
            <a:r>
              <a:rPr lang="en-US" dirty="0"/>
              <a:t>As an Admin I should be able to get the stocks. </a:t>
            </a:r>
          </a:p>
          <a:p>
            <a:r>
              <a:rPr lang="en-US" dirty="0"/>
              <a:t>As an Admin I should be able to mail if any stock is less than 10.</a:t>
            </a:r>
          </a:p>
          <a:p>
            <a:r>
              <a:rPr lang="en-US" dirty="0"/>
              <a:t>As an Admin I should be able to get the sales report of a specific duration. </a:t>
            </a:r>
          </a:p>
          <a:p>
            <a:r>
              <a:rPr lang="en-US" dirty="0"/>
              <a:t>As an Admin I should be able to set the discount coupons for the specific set of user</a:t>
            </a:r>
            <a:endParaRPr lang="en-IN" dirty="0"/>
          </a:p>
        </p:txBody>
      </p:sp>
    </p:spTree>
    <p:extLst>
      <p:ext uri="{BB962C8B-B14F-4D97-AF65-F5344CB8AC3E}">
        <p14:creationId xmlns:p14="http://schemas.microsoft.com/office/powerpoint/2010/main" val="204916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0AA3-0889-4B45-93EC-ED80A9CDC6BF}"/>
              </a:ext>
            </a:extLst>
          </p:cNvPr>
          <p:cNvSpPr>
            <a:spLocks noGrp="1"/>
          </p:cNvSpPr>
          <p:nvPr>
            <p:ph type="title"/>
          </p:nvPr>
        </p:nvSpPr>
        <p:spPr/>
        <p:txBody>
          <a:bodyPr/>
          <a:lstStyle/>
          <a:p>
            <a:r>
              <a:rPr lang="en-IN" dirty="0"/>
              <a:t>Sprint I Objectives</a:t>
            </a:r>
          </a:p>
        </p:txBody>
      </p:sp>
      <p:sp>
        <p:nvSpPr>
          <p:cNvPr id="3" name="Content Placeholder 2">
            <a:extLst>
              <a:ext uri="{FF2B5EF4-FFF2-40B4-BE49-F238E27FC236}">
                <a16:creationId xmlns:a16="http://schemas.microsoft.com/office/drawing/2014/main" id="{B51AACD7-E2AF-4AEA-A2CC-76CA19671BF4}"/>
              </a:ext>
            </a:extLst>
          </p:cNvPr>
          <p:cNvSpPr>
            <a:spLocks noGrp="1"/>
          </p:cNvSpPr>
          <p:nvPr>
            <p:ph idx="1"/>
          </p:nvPr>
        </p:nvSpPr>
        <p:spPr>
          <a:xfrm>
            <a:off x="646111" y="1331259"/>
            <a:ext cx="9404723" cy="4938912"/>
          </a:xfrm>
        </p:spPr>
        <p:txBody>
          <a:bodyPr/>
          <a:lstStyle/>
          <a:p>
            <a:r>
              <a:rPr lang="en-US" dirty="0"/>
              <a:t>Create a git repository </a:t>
            </a:r>
          </a:p>
          <a:p>
            <a:r>
              <a:rPr lang="en-US" dirty="0"/>
              <a:t>Create database schema (all tables along with their relationships) </a:t>
            </a:r>
          </a:p>
          <a:p>
            <a:r>
              <a:rPr lang="en-US" dirty="0"/>
              <a:t>Create entities in Spring </a:t>
            </a:r>
          </a:p>
          <a:p>
            <a:r>
              <a:rPr lang="en-US" dirty="0"/>
              <a:t>Create Microservice based structure. </a:t>
            </a:r>
          </a:p>
          <a:p>
            <a:r>
              <a:rPr lang="en-US" dirty="0"/>
              <a:t>CRUD on Users and Products </a:t>
            </a:r>
          </a:p>
          <a:p>
            <a:r>
              <a:rPr lang="en-US" dirty="0"/>
              <a:t>Create an eCommerce Template in Angular (Static only) to hold images and product lists.</a:t>
            </a:r>
          </a:p>
          <a:p>
            <a:r>
              <a:rPr lang="en-US" dirty="0"/>
              <a:t>Develop Search Functionality in Angular</a:t>
            </a:r>
          </a:p>
          <a:p>
            <a:r>
              <a:rPr lang="en-US" dirty="0"/>
              <a:t>Bulk upload implementation.</a:t>
            </a:r>
            <a:endParaRPr lang="en-IN" dirty="0"/>
          </a:p>
        </p:txBody>
      </p:sp>
    </p:spTree>
    <p:extLst>
      <p:ext uri="{BB962C8B-B14F-4D97-AF65-F5344CB8AC3E}">
        <p14:creationId xmlns:p14="http://schemas.microsoft.com/office/powerpoint/2010/main" val="376416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F90E-784D-48A5-872E-B2CF7FDB2BD5}"/>
              </a:ext>
            </a:extLst>
          </p:cNvPr>
          <p:cNvSpPr>
            <a:spLocks noGrp="1"/>
          </p:cNvSpPr>
          <p:nvPr>
            <p:ph type="title"/>
          </p:nvPr>
        </p:nvSpPr>
        <p:spPr/>
        <p:txBody>
          <a:bodyPr/>
          <a:lstStyle/>
          <a:p>
            <a:r>
              <a:rPr lang="en-IN" dirty="0"/>
              <a:t>Sprint II Objectives</a:t>
            </a:r>
          </a:p>
        </p:txBody>
      </p:sp>
      <p:sp>
        <p:nvSpPr>
          <p:cNvPr id="3" name="Content Placeholder 2">
            <a:extLst>
              <a:ext uri="{FF2B5EF4-FFF2-40B4-BE49-F238E27FC236}">
                <a16:creationId xmlns:a16="http://schemas.microsoft.com/office/drawing/2014/main" id="{5C1C7AE4-6193-401B-A96C-85DEEBF20BE9}"/>
              </a:ext>
            </a:extLst>
          </p:cNvPr>
          <p:cNvSpPr>
            <a:spLocks noGrp="1"/>
          </p:cNvSpPr>
          <p:nvPr>
            <p:ph idx="1"/>
          </p:nvPr>
        </p:nvSpPr>
        <p:spPr>
          <a:xfrm>
            <a:off x="646111" y="1331259"/>
            <a:ext cx="8946541" cy="4195481"/>
          </a:xfrm>
        </p:spPr>
        <p:txBody>
          <a:bodyPr/>
          <a:lstStyle/>
          <a:p>
            <a:r>
              <a:rPr lang="en-US" dirty="0"/>
              <a:t>Cart option. </a:t>
            </a:r>
          </a:p>
          <a:p>
            <a:r>
              <a:rPr lang="en-US" dirty="0"/>
              <a:t>Stock and Sales reports </a:t>
            </a:r>
          </a:p>
          <a:p>
            <a:r>
              <a:rPr lang="en-US" dirty="0"/>
              <a:t>Create Data Transfer objects </a:t>
            </a:r>
          </a:p>
          <a:p>
            <a:r>
              <a:rPr lang="en-US" dirty="0"/>
              <a:t>Create repository </a:t>
            </a:r>
          </a:p>
          <a:p>
            <a:r>
              <a:rPr lang="en-US" dirty="0"/>
              <a:t>Create Service layer logic </a:t>
            </a:r>
          </a:p>
          <a:p>
            <a:r>
              <a:rPr lang="en-US" dirty="0"/>
              <a:t>Create a Controller to direct the rest API</a:t>
            </a:r>
          </a:p>
          <a:p>
            <a:r>
              <a:rPr lang="en-US" dirty="0"/>
              <a:t>Create Discount Microservice</a:t>
            </a:r>
            <a:endParaRPr lang="en-IN" dirty="0"/>
          </a:p>
        </p:txBody>
      </p:sp>
    </p:spTree>
    <p:extLst>
      <p:ext uri="{BB962C8B-B14F-4D97-AF65-F5344CB8AC3E}">
        <p14:creationId xmlns:p14="http://schemas.microsoft.com/office/powerpoint/2010/main" val="88207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9CCB-A118-483A-B6EF-09457A7C9312}"/>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B7586930-F8E4-4E92-BE5E-687138F642C9}"/>
              </a:ext>
            </a:extLst>
          </p:cNvPr>
          <p:cNvSpPr>
            <a:spLocks noGrp="1"/>
          </p:cNvSpPr>
          <p:nvPr>
            <p:ph idx="1"/>
          </p:nvPr>
        </p:nvSpPr>
        <p:spPr>
          <a:xfrm>
            <a:off x="1103312" y="2052918"/>
            <a:ext cx="9590814" cy="4195481"/>
          </a:xfrm>
        </p:spPr>
        <p:txBody>
          <a:bodyPr/>
          <a:lstStyle/>
          <a:p>
            <a:pPr algn="l" fontAlgn="ctr">
              <a:buFont typeface="Arial" panose="020B0604020202020204" pitchFamily="34" charset="0"/>
              <a:buChar char="•"/>
            </a:pPr>
            <a:r>
              <a:rPr lang="en-US" b="0" i="0" dirty="0">
                <a:effectLst/>
                <a:latin typeface="+mn-lt"/>
              </a:rPr>
              <a:t>CPU: Intel Core or Xeon 3GHz (or Dual Core 2GHz) or equal AMD CPU</a:t>
            </a:r>
          </a:p>
          <a:p>
            <a:pPr algn="l" fontAlgn="ctr">
              <a:buFont typeface="Arial" panose="020B0604020202020204" pitchFamily="34" charset="0"/>
              <a:buChar char="•"/>
            </a:pPr>
            <a:r>
              <a:rPr lang="en-US" b="0" i="0" dirty="0">
                <a:effectLst/>
                <a:latin typeface="+mn-lt"/>
              </a:rPr>
              <a:t>Cores: Single (Dual/Quad Core is recommended)</a:t>
            </a:r>
          </a:p>
          <a:p>
            <a:pPr algn="l" fontAlgn="ctr">
              <a:buFont typeface="Arial" panose="020B0604020202020204" pitchFamily="34" charset="0"/>
              <a:buChar char="•"/>
            </a:pPr>
            <a:r>
              <a:rPr lang="en-US" b="0" i="0" dirty="0">
                <a:effectLst/>
                <a:latin typeface="+mn-lt"/>
              </a:rPr>
              <a:t>RAM: 4 GB (6 GB recommended)</a:t>
            </a:r>
          </a:p>
          <a:p>
            <a:pPr algn="l" fontAlgn="ctr">
              <a:buFont typeface="Arial" panose="020B0604020202020204" pitchFamily="34" charset="0"/>
              <a:buChar char="•"/>
            </a:pPr>
            <a:r>
              <a:rPr lang="en-US" b="0" i="0" dirty="0">
                <a:effectLst/>
                <a:latin typeface="+mn-lt"/>
              </a:rPr>
              <a:t>Graphic Accelerators: </a:t>
            </a:r>
            <a:r>
              <a:rPr lang="en-US" b="0" i="0" dirty="0" err="1">
                <a:effectLst/>
                <a:latin typeface="+mn-lt"/>
              </a:rPr>
              <a:t>nVidia</a:t>
            </a:r>
            <a:r>
              <a:rPr lang="en-US" b="0" i="0" dirty="0">
                <a:effectLst/>
                <a:latin typeface="+mn-lt"/>
              </a:rPr>
              <a:t> or ATI with support of OpenGL 1.5 or higher</a:t>
            </a:r>
          </a:p>
          <a:p>
            <a:pPr algn="l" fontAlgn="ctr">
              <a:buFont typeface="Arial" panose="020B0604020202020204" pitchFamily="34" charset="0"/>
              <a:buChar char="•"/>
            </a:pPr>
            <a:r>
              <a:rPr lang="en-US" b="0" i="0" dirty="0">
                <a:effectLst/>
                <a:latin typeface="+mn-lt"/>
              </a:rPr>
              <a:t>Display Resolution: 1280×1024 is recommended, 1024×768 is minimum.</a:t>
            </a:r>
          </a:p>
          <a:p>
            <a:endParaRPr lang="en-IN" dirty="0">
              <a:latin typeface="+mn-lt"/>
            </a:endParaRPr>
          </a:p>
        </p:txBody>
      </p:sp>
    </p:spTree>
    <p:extLst>
      <p:ext uri="{BB962C8B-B14F-4D97-AF65-F5344CB8AC3E}">
        <p14:creationId xmlns:p14="http://schemas.microsoft.com/office/powerpoint/2010/main" val="357776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F230-0BD8-8F7E-9A2F-39427C85236F}"/>
              </a:ext>
            </a:extLst>
          </p:cNvPr>
          <p:cNvSpPr>
            <a:spLocks noGrp="1"/>
          </p:cNvSpPr>
          <p:nvPr>
            <p:ph type="title"/>
          </p:nvPr>
        </p:nvSpPr>
        <p:spPr>
          <a:xfrm>
            <a:off x="838200" y="556590"/>
            <a:ext cx="10515600" cy="906450"/>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CEF35B-C7CC-4A13-588D-E37E44638818}"/>
              </a:ext>
            </a:extLst>
          </p:cNvPr>
          <p:cNvSpPr>
            <a:spLocks noGrp="1"/>
          </p:cNvSpPr>
          <p:nvPr>
            <p:ph idx="1"/>
          </p:nvPr>
        </p:nvSpPr>
        <p:spPr>
          <a:xfrm>
            <a:off x="838200" y="1884459"/>
            <a:ext cx="10515600" cy="4568592"/>
          </a:xfrm>
        </p:spPr>
        <p:txBody>
          <a:bodyPr>
            <a:normAutofit lnSpcReduction="10000"/>
          </a:bodyPr>
          <a:lstStyle/>
          <a:p>
            <a:pPr marL="132080" marR="68580" indent="-285750" algn="just">
              <a:spcBef>
                <a:spcPts val="915"/>
              </a:spcBef>
              <a:spcAft>
                <a:spcPts val="0"/>
              </a:spcAft>
              <a:buFont typeface="Wingdings" panose="05000000000000000000" pitchFamily="2" charset="2"/>
              <a:buChar char="Ø"/>
            </a:pPr>
            <a:r>
              <a:rPr lang="en-US" sz="1600" dirty="0" err="1">
                <a:latin typeface="+mn-lt"/>
                <a:cs typeface="Times New Roman" panose="02020603050405020304" pitchFamily="18" charset="0"/>
              </a:rPr>
              <a:t>ShopForHome</a:t>
            </a:r>
            <a:r>
              <a:rPr lang="en-US" sz="1600" dirty="0">
                <a:latin typeface="+mn-lt"/>
                <a:cs typeface="Times New Roman" panose="02020603050405020304" pitchFamily="18" charset="0"/>
              </a:rPr>
              <a:t> is a popular Store in the market for shopping the home décor stuff .Due to Covid 19 all the offline shopping stopped. So, the store wants to move to the online platforms and wants their own web application.</a:t>
            </a:r>
            <a:endParaRPr lang="en-IN" sz="1600" dirty="0">
              <a:latin typeface="+mn-lt"/>
              <a:cs typeface="Times New Roman" panose="02020603050405020304" pitchFamily="18" charset="0"/>
            </a:endParaRPr>
          </a:p>
          <a:p>
            <a:pPr marL="132080" indent="-285750" algn="just">
              <a:spcBef>
                <a:spcPts val="900"/>
              </a:spcBef>
              <a:spcAft>
                <a:spcPts val="0"/>
              </a:spcAft>
              <a:buFont typeface="Wingdings" panose="05000000000000000000" pitchFamily="2" charset="2"/>
              <a:buChar char="Ø"/>
            </a:pPr>
            <a:r>
              <a:rPr lang="en-US" sz="1600" dirty="0">
                <a:latin typeface="+mn-lt"/>
                <a:cs typeface="Times New Roman" panose="02020603050405020304" pitchFamily="18" charset="0"/>
              </a:rPr>
              <a:t>There are 2 users on the application: -</a:t>
            </a:r>
            <a:endParaRPr lang="en-IN" sz="1600" dirty="0">
              <a:latin typeface="+mn-lt"/>
              <a:cs typeface="Times New Roman" panose="02020603050405020304" pitchFamily="18" charset="0"/>
            </a:endParaRPr>
          </a:p>
          <a:p>
            <a:pPr marL="714375" lvl="0" algn="just">
              <a:spcBef>
                <a:spcPts val="795"/>
              </a:spcBef>
              <a:spcAft>
                <a:spcPts val="0"/>
              </a:spcAft>
              <a:buSzPts val="1100"/>
              <a:buFont typeface="Wingdings" panose="05000000000000000000" pitchFamily="2" charset="2"/>
              <a:buChar char="Ø"/>
              <a:tabLst>
                <a:tab pos="762000" algn="l"/>
              </a:tabLst>
            </a:pPr>
            <a:r>
              <a:rPr lang="en-US" sz="1600" dirty="0">
                <a:latin typeface="+mn-lt"/>
                <a:cs typeface="Times New Roman" panose="02020603050405020304" pitchFamily="18" charset="0"/>
              </a:rPr>
              <a:t>User</a:t>
            </a:r>
            <a:endParaRPr lang="en-IN" sz="1600" dirty="0">
              <a:latin typeface="+mn-lt"/>
              <a:cs typeface="Times New Roman" panose="02020603050405020304" pitchFamily="18" charset="0"/>
            </a:endParaRPr>
          </a:p>
          <a:p>
            <a:pPr marL="714375" lvl="0" algn="just">
              <a:buSzPts val="1100"/>
              <a:buFont typeface="Wingdings" panose="05000000000000000000" pitchFamily="2" charset="2"/>
              <a:buChar char="Ø"/>
              <a:tabLst>
                <a:tab pos="762000" algn="l"/>
              </a:tabLst>
            </a:pPr>
            <a:r>
              <a:rPr lang="en-US" sz="1600" dirty="0">
                <a:latin typeface="+mn-lt"/>
                <a:cs typeface="Times New Roman" panose="02020603050405020304" pitchFamily="18" charset="0"/>
              </a:rPr>
              <a:t>Admin</a:t>
            </a:r>
          </a:p>
          <a:p>
            <a:pPr algn="just">
              <a:buFont typeface="Wingdings" panose="05000000000000000000" pitchFamily="2" charset="2"/>
              <a:buChar char="Ø"/>
            </a:pPr>
            <a:r>
              <a:rPr lang="en-US" sz="1600" dirty="0">
                <a:latin typeface="+mn-lt"/>
                <a:cs typeface="Times New Roman" panose="02020603050405020304" pitchFamily="18" charset="0"/>
              </a:rPr>
              <a:t>Online shopping or shopping is a form of electronic commerce which allows consumers to directly buy goods or services from a seller over the internet using a web browser.</a:t>
            </a:r>
          </a:p>
          <a:p>
            <a:pPr algn="just">
              <a:buFont typeface="Wingdings" panose="05000000000000000000" pitchFamily="2" charset="2"/>
              <a:buChar char="Ø"/>
            </a:pPr>
            <a:r>
              <a:rPr lang="en-US" sz="1600" dirty="0">
                <a:latin typeface="+mn-lt"/>
                <a:cs typeface="Times New Roman" panose="02020603050405020304" pitchFamily="18" charset="0"/>
              </a:rPr>
              <a:t>It is a B2C process i.e. business to computer ecommerce.</a:t>
            </a:r>
          </a:p>
          <a:p>
            <a:pPr algn="just">
              <a:buFont typeface="Wingdings" panose="05000000000000000000" pitchFamily="2" charset="2"/>
              <a:buChar char="Ø"/>
            </a:pPr>
            <a:r>
              <a:rPr lang="en-US" sz="1600" dirty="0">
                <a:latin typeface="+mn-lt"/>
                <a:cs typeface="Times New Roman" panose="02020603050405020304" pitchFamily="18" charset="0"/>
              </a:rPr>
              <a:t>As of 2016 ,customers can shop online using a range of different computers and devices ,including desktop computers, laptops, tablet computers and smartphones.</a:t>
            </a:r>
          </a:p>
          <a:p>
            <a:pPr algn="just">
              <a:buFont typeface="Wingdings" panose="05000000000000000000" pitchFamily="2" charset="2"/>
              <a:buChar char="Ø"/>
            </a:pPr>
            <a:r>
              <a:rPr lang="en-US" sz="1600" dirty="0">
                <a:latin typeface="+mn-lt"/>
                <a:cs typeface="Times New Roman" panose="02020603050405020304" pitchFamily="18" charset="0"/>
              </a:rPr>
              <a:t>Online customers must have access to the internet and a valid method of payment in order to complete a transaction.</a:t>
            </a:r>
          </a:p>
          <a:p>
            <a:pPr algn="just">
              <a:buFont typeface="Wingdings" panose="05000000000000000000" pitchFamily="2" charset="2"/>
              <a:buChar char="Ø"/>
            </a:pPr>
            <a:r>
              <a:rPr lang="en-US" sz="1600" dirty="0">
                <a:latin typeface="+mn-lt"/>
                <a:cs typeface="Times New Roman" panose="02020603050405020304" pitchFamily="18" charset="0"/>
              </a:rPr>
              <a:t>Online stores are usually available 24 hours a day and many consumers in Western countries have Internet access both at work and at home.</a:t>
            </a:r>
            <a:endParaRPr lang="en-IN" sz="1600" dirty="0">
              <a:latin typeface="+mn-lt"/>
              <a:cs typeface="Times New Roman" panose="02020603050405020304" pitchFamily="18" charset="0"/>
            </a:endParaRPr>
          </a:p>
        </p:txBody>
      </p:sp>
    </p:spTree>
    <p:extLst>
      <p:ext uri="{BB962C8B-B14F-4D97-AF65-F5344CB8AC3E}">
        <p14:creationId xmlns:p14="http://schemas.microsoft.com/office/powerpoint/2010/main" val="149800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31A9-CC2B-476C-A0E6-BB2CE35247FA}"/>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AFA7523C-227E-461F-A83A-0D7945789101}"/>
              </a:ext>
            </a:extLst>
          </p:cNvPr>
          <p:cNvSpPr>
            <a:spLocks noGrp="1"/>
          </p:cNvSpPr>
          <p:nvPr>
            <p:ph idx="1"/>
          </p:nvPr>
        </p:nvSpPr>
        <p:spPr/>
        <p:txBody>
          <a:bodyPr/>
          <a:lstStyle/>
          <a:p>
            <a:r>
              <a:rPr lang="en-US" dirty="0"/>
              <a:t>Eclipse  2021-12</a:t>
            </a:r>
          </a:p>
          <a:p>
            <a:r>
              <a:rPr lang="en-IN" dirty="0"/>
              <a:t>MySQL Workbench</a:t>
            </a:r>
          </a:p>
          <a:p>
            <a:r>
              <a:rPr lang="en-IN" dirty="0"/>
              <a:t>Spring Boot</a:t>
            </a:r>
            <a:endParaRPr lang="en-US" dirty="0"/>
          </a:p>
          <a:p>
            <a:r>
              <a:rPr lang="en-IN" dirty="0"/>
              <a:t>MySQL</a:t>
            </a:r>
          </a:p>
          <a:p>
            <a:r>
              <a:rPr lang="en-IN" dirty="0" err="1"/>
              <a:t>Jdk</a:t>
            </a:r>
            <a:r>
              <a:rPr lang="en-IN" dirty="0"/>
              <a:t> 11</a:t>
            </a:r>
          </a:p>
          <a:p>
            <a:r>
              <a:rPr lang="en-IN" dirty="0" err="1"/>
              <a:t>Vscode</a:t>
            </a:r>
            <a:endParaRPr lang="en-IN" dirty="0"/>
          </a:p>
          <a:p>
            <a:endParaRPr lang="en-IN" dirty="0"/>
          </a:p>
        </p:txBody>
      </p:sp>
    </p:spTree>
    <p:extLst>
      <p:ext uri="{BB962C8B-B14F-4D97-AF65-F5344CB8AC3E}">
        <p14:creationId xmlns:p14="http://schemas.microsoft.com/office/powerpoint/2010/main" val="480965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1BE4-2BBF-4F93-8957-3D27F93CB0A8}"/>
              </a:ext>
            </a:extLst>
          </p:cNvPr>
          <p:cNvSpPr>
            <a:spLocks noGrp="1"/>
          </p:cNvSpPr>
          <p:nvPr>
            <p:ph type="title"/>
          </p:nvPr>
        </p:nvSpPr>
        <p:spPr/>
        <p:txBody>
          <a:bodyPr/>
          <a:lstStyle/>
          <a:p>
            <a:r>
              <a:rPr lang="en-US" dirty="0"/>
              <a:t>Screenshot</a:t>
            </a:r>
            <a:endParaRPr lang="en-IN" dirty="0"/>
          </a:p>
        </p:txBody>
      </p:sp>
      <p:sp>
        <p:nvSpPr>
          <p:cNvPr id="5" name="Content Placeholder 4">
            <a:extLst>
              <a:ext uri="{FF2B5EF4-FFF2-40B4-BE49-F238E27FC236}">
                <a16:creationId xmlns:a16="http://schemas.microsoft.com/office/drawing/2014/main" id="{CAE3549A-511F-4B13-AFDE-B4FE5012977F}"/>
              </a:ext>
            </a:extLst>
          </p:cNvPr>
          <p:cNvSpPr>
            <a:spLocks noGrp="1"/>
          </p:cNvSpPr>
          <p:nvPr>
            <p:ph idx="1"/>
          </p:nvPr>
        </p:nvSpPr>
        <p:spPr>
          <a:xfrm>
            <a:off x="646111" y="1469444"/>
            <a:ext cx="8946541" cy="4195481"/>
          </a:xfrm>
        </p:spPr>
        <p:txBody>
          <a:bodyPr/>
          <a:lstStyle/>
          <a:p>
            <a:r>
              <a:rPr lang="en-US" dirty="0"/>
              <a:t>Welcome page</a:t>
            </a:r>
            <a:endParaRPr lang="en-IN" dirty="0"/>
          </a:p>
        </p:txBody>
      </p:sp>
      <p:pic>
        <p:nvPicPr>
          <p:cNvPr id="7" name="Picture 6">
            <a:extLst>
              <a:ext uri="{FF2B5EF4-FFF2-40B4-BE49-F238E27FC236}">
                <a16:creationId xmlns:a16="http://schemas.microsoft.com/office/drawing/2014/main" id="{5425C8CD-0B6B-43D9-B72D-B4BAD6576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17" y="2003664"/>
            <a:ext cx="9625917" cy="4647513"/>
          </a:xfrm>
          <a:prstGeom prst="rect">
            <a:avLst/>
          </a:prstGeom>
        </p:spPr>
      </p:pic>
    </p:spTree>
    <p:extLst>
      <p:ext uri="{BB962C8B-B14F-4D97-AF65-F5344CB8AC3E}">
        <p14:creationId xmlns:p14="http://schemas.microsoft.com/office/powerpoint/2010/main" val="252448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Signup page</a:t>
            </a:r>
            <a:endParaRPr lang="en-IN" dirty="0"/>
          </a:p>
        </p:txBody>
      </p:sp>
      <p:pic>
        <p:nvPicPr>
          <p:cNvPr id="5" name="Picture 4">
            <a:extLst>
              <a:ext uri="{FF2B5EF4-FFF2-40B4-BE49-F238E27FC236}">
                <a16:creationId xmlns:a16="http://schemas.microsoft.com/office/drawing/2014/main" id="{1466CD92-FF87-4B54-9D4C-F6142B44F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50" y="1763870"/>
            <a:ext cx="10400713" cy="4850958"/>
          </a:xfrm>
          <a:prstGeom prst="rect">
            <a:avLst/>
          </a:prstGeom>
        </p:spPr>
      </p:pic>
    </p:spTree>
    <p:extLst>
      <p:ext uri="{BB962C8B-B14F-4D97-AF65-F5344CB8AC3E}">
        <p14:creationId xmlns:p14="http://schemas.microsoft.com/office/powerpoint/2010/main" val="381943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Sign-in page</a:t>
            </a:r>
            <a:endParaRPr lang="en-IN" dirty="0"/>
          </a:p>
        </p:txBody>
      </p:sp>
      <p:pic>
        <p:nvPicPr>
          <p:cNvPr id="6" name="Picture 5">
            <a:extLst>
              <a:ext uri="{FF2B5EF4-FFF2-40B4-BE49-F238E27FC236}">
                <a16:creationId xmlns:a16="http://schemas.microsoft.com/office/drawing/2014/main" id="{6A1AA7DB-9FE6-471D-9772-316D9E92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70924"/>
            <a:ext cx="10439633" cy="4934358"/>
          </a:xfrm>
          <a:prstGeom prst="rect">
            <a:avLst/>
          </a:prstGeom>
        </p:spPr>
      </p:pic>
    </p:spTree>
    <p:extLst>
      <p:ext uri="{BB962C8B-B14F-4D97-AF65-F5344CB8AC3E}">
        <p14:creationId xmlns:p14="http://schemas.microsoft.com/office/powerpoint/2010/main" val="24629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Product details page</a:t>
            </a:r>
            <a:endParaRPr lang="en-IN" dirty="0"/>
          </a:p>
        </p:txBody>
      </p:sp>
      <p:pic>
        <p:nvPicPr>
          <p:cNvPr id="5" name="Picture 4">
            <a:extLst>
              <a:ext uri="{FF2B5EF4-FFF2-40B4-BE49-F238E27FC236}">
                <a16:creationId xmlns:a16="http://schemas.microsoft.com/office/drawing/2014/main" id="{9EEA3241-C519-412F-8FBB-E81A48B9E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7" y="1513923"/>
            <a:ext cx="10518577" cy="4807319"/>
          </a:xfrm>
          <a:prstGeom prst="rect">
            <a:avLst/>
          </a:prstGeom>
        </p:spPr>
      </p:pic>
    </p:spTree>
    <p:extLst>
      <p:ext uri="{BB962C8B-B14F-4D97-AF65-F5344CB8AC3E}">
        <p14:creationId xmlns:p14="http://schemas.microsoft.com/office/powerpoint/2010/main" val="398582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Cart page</a:t>
            </a:r>
            <a:endParaRPr lang="en-IN" dirty="0"/>
          </a:p>
        </p:txBody>
      </p:sp>
      <p:pic>
        <p:nvPicPr>
          <p:cNvPr id="6" name="Picture 5">
            <a:extLst>
              <a:ext uri="{FF2B5EF4-FFF2-40B4-BE49-F238E27FC236}">
                <a16:creationId xmlns:a16="http://schemas.microsoft.com/office/drawing/2014/main" id="{ED3D0803-E31D-4568-8EAA-AB5265E1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88225"/>
            <a:ext cx="11321143" cy="4422321"/>
          </a:xfrm>
          <a:prstGeom prst="rect">
            <a:avLst/>
          </a:prstGeom>
        </p:spPr>
      </p:pic>
    </p:spTree>
    <p:extLst>
      <p:ext uri="{BB962C8B-B14F-4D97-AF65-F5344CB8AC3E}">
        <p14:creationId xmlns:p14="http://schemas.microsoft.com/office/powerpoint/2010/main" val="69455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Contact page(when stock &lt;10)</a:t>
            </a:r>
            <a:endParaRPr lang="en-IN" dirty="0"/>
          </a:p>
        </p:txBody>
      </p:sp>
      <p:pic>
        <p:nvPicPr>
          <p:cNvPr id="5" name="Picture 4">
            <a:extLst>
              <a:ext uri="{FF2B5EF4-FFF2-40B4-BE49-F238E27FC236}">
                <a16:creationId xmlns:a16="http://schemas.microsoft.com/office/drawing/2014/main" id="{3737B431-B694-4923-8D05-B4749BEE6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46" y="1550125"/>
            <a:ext cx="9133677" cy="5116286"/>
          </a:xfrm>
          <a:prstGeom prst="rect">
            <a:avLst/>
          </a:prstGeom>
        </p:spPr>
      </p:pic>
    </p:spTree>
    <p:extLst>
      <p:ext uri="{BB962C8B-B14F-4D97-AF65-F5344CB8AC3E}">
        <p14:creationId xmlns:p14="http://schemas.microsoft.com/office/powerpoint/2010/main" val="342922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Coupons page</a:t>
            </a:r>
            <a:endParaRPr lang="en-IN" dirty="0"/>
          </a:p>
        </p:txBody>
      </p:sp>
      <p:pic>
        <p:nvPicPr>
          <p:cNvPr id="5" name="Picture 4">
            <a:extLst>
              <a:ext uri="{FF2B5EF4-FFF2-40B4-BE49-F238E27FC236}">
                <a16:creationId xmlns:a16="http://schemas.microsoft.com/office/drawing/2014/main" id="{66516343-5C86-4C39-9532-B2C94C8B3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63040"/>
            <a:ext cx="11128417" cy="5059952"/>
          </a:xfrm>
          <a:prstGeom prst="rect">
            <a:avLst/>
          </a:prstGeom>
        </p:spPr>
      </p:pic>
    </p:spTree>
    <p:extLst>
      <p:ext uri="{BB962C8B-B14F-4D97-AF65-F5344CB8AC3E}">
        <p14:creationId xmlns:p14="http://schemas.microsoft.com/office/powerpoint/2010/main" val="811882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Orders page</a:t>
            </a:r>
            <a:endParaRPr lang="en-IN" dirty="0"/>
          </a:p>
        </p:txBody>
      </p:sp>
      <p:pic>
        <p:nvPicPr>
          <p:cNvPr id="6" name="Picture 5">
            <a:extLst>
              <a:ext uri="{FF2B5EF4-FFF2-40B4-BE49-F238E27FC236}">
                <a16:creationId xmlns:a16="http://schemas.microsoft.com/office/drawing/2014/main" id="{54AB4A53-FD92-43E1-A148-26DBF2448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65339"/>
            <a:ext cx="10990217" cy="5074389"/>
          </a:xfrm>
          <a:prstGeom prst="rect">
            <a:avLst/>
          </a:prstGeom>
        </p:spPr>
      </p:pic>
    </p:spTree>
    <p:extLst>
      <p:ext uri="{BB962C8B-B14F-4D97-AF65-F5344CB8AC3E}">
        <p14:creationId xmlns:p14="http://schemas.microsoft.com/office/powerpoint/2010/main" val="325629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Wishlist page</a:t>
            </a:r>
            <a:endParaRPr lang="en-IN" dirty="0"/>
          </a:p>
        </p:txBody>
      </p:sp>
      <p:pic>
        <p:nvPicPr>
          <p:cNvPr id="5" name="Picture 4">
            <a:extLst>
              <a:ext uri="{FF2B5EF4-FFF2-40B4-BE49-F238E27FC236}">
                <a16:creationId xmlns:a16="http://schemas.microsoft.com/office/drawing/2014/main" id="{A393F7BC-3055-4BA8-B11A-15AFAE453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26156"/>
            <a:ext cx="11064724" cy="4979126"/>
          </a:xfrm>
          <a:prstGeom prst="rect">
            <a:avLst/>
          </a:prstGeom>
        </p:spPr>
      </p:pic>
    </p:spTree>
    <p:extLst>
      <p:ext uri="{BB962C8B-B14F-4D97-AF65-F5344CB8AC3E}">
        <p14:creationId xmlns:p14="http://schemas.microsoft.com/office/powerpoint/2010/main" val="152845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D25-0F72-415E-87B8-323B1187ABB0}"/>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FCC5F99-7694-4FEA-A080-A4F8F827DAD9}"/>
              </a:ext>
            </a:extLst>
          </p:cNvPr>
          <p:cNvSpPr>
            <a:spLocks noGrp="1"/>
          </p:cNvSpPr>
          <p:nvPr>
            <p:ph idx="1"/>
          </p:nvPr>
        </p:nvSpPr>
        <p:spPr/>
        <p:txBody>
          <a:bodyPr/>
          <a:lstStyle/>
          <a:p>
            <a:r>
              <a:rPr lang="en-US" i="0" dirty="0">
                <a:effectLst/>
                <a:latin typeface="+mn-lt"/>
              </a:rPr>
              <a:t>Provide visitors a personalized experience.</a:t>
            </a:r>
          </a:p>
          <a:p>
            <a:r>
              <a:rPr lang="en-IN" i="0" dirty="0">
                <a:effectLst/>
                <a:latin typeface="+mn-lt"/>
              </a:rPr>
              <a:t>Make your website responsive</a:t>
            </a:r>
          </a:p>
          <a:p>
            <a:r>
              <a:rPr lang="en-IN" i="0" dirty="0">
                <a:effectLst/>
                <a:latin typeface="+mn-lt"/>
              </a:rPr>
              <a:t>Improve Customer Loyalty</a:t>
            </a:r>
          </a:p>
          <a:p>
            <a:r>
              <a:rPr lang="en-IN" i="0" dirty="0">
                <a:effectLst/>
                <a:latin typeface="+mn-lt"/>
              </a:rPr>
              <a:t>Refine Service Efficiency</a:t>
            </a:r>
          </a:p>
          <a:p>
            <a:r>
              <a:rPr lang="en-IN" i="0" dirty="0">
                <a:effectLst/>
                <a:latin typeface="+mn-lt"/>
              </a:rPr>
              <a:t>Establish Deeper Business Relationships</a:t>
            </a:r>
          </a:p>
          <a:p>
            <a:endParaRPr lang="en-IN" dirty="0"/>
          </a:p>
        </p:txBody>
      </p:sp>
    </p:spTree>
    <p:extLst>
      <p:ext uri="{BB962C8B-B14F-4D97-AF65-F5344CB8AC3E}">
        <p14:creationId xmlns:p14="http://schemas.microsoft.com/office/powerpoint/2010/main" val="399318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All products page(can add bulk product)</a:t>
            </a:r>
            <a:endParaRPr lang="en-IN" dirty="0"/>
          </a:p>
        </p:txBody>
      </p:sp>
      <p:pic>
        <p:nvPicPr>
          <p:cNvPr id="6" name="Picture 5">
            <a:extLst>
              <a:ext uri="{FF2B5EF4-FFF2-40B4-BE49-F238E27FC236}">
                <a16:creationId xmlns:a16="http://schemas.microsoft.com/office/drawing/2014/main" id="{6730D027-C6C3-4235-8158-CBCF8900B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00" y="1565864"/>
            <a:ext cx="8970917" cy="5053149"/>
          </a:xfrm>
          <a:prstGeom prst="rect">
            <a:avLst/>
          </a:prstGeom>
        </p:spPr>
      </p:pic>
    </p:spTree>
    <p:extLst>
      <p:ext uri="{BB962C8B-B14F-4D97-AF65-F5344CB8AC3E}">
        <p14:creationId xmlns:p14="http://schemas.microsoft.com/office/powerpoint/2010/main" val="337920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Edit profile page</a:t>
            </a:r>
            <a:endParaRPr lang="en-IN" dirty="0"/>
          </a:p>
        </p:txBody>
      </p:sp>
      <p:pic>
        <p:nvPicPr>
          <p:cNvPr id="6" name="Picture 5">
            <a:extLst>
              <a:ext uri="{FF2B5EF4-FFF2-40B4-BE49-F238E27FC236}">
                <a16:creationId xmlns:a16="http://schemas.microsoft.com/office/drawing/2014/main" id="{8AC03EF0-38B6-46B6-A08E-90E73249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52027"/>
            <a:ext cx="10673683" cy="4953256"/>
          </a:xfrm>
          <a:prstGeom prst="rect">
            <a:avLst/>
          </a:prstGeom>
        </p:spPr>
      </p:pic>
    </p:spTree>
    <p:extLst>
      <p:ext uri="{BB962C8B-B14F-4D97-AF65-F5344CB8AC3E}">
        <p14:creationId xmlns:p14="http://schemas.microsoft.com/office/powerpoint/2010/main" val="3355082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All users page</a:t>
            </a:r>
            <a:endParaRPr lang="en-IN" dirty="0"/>
          </a:p>
        </p:txBody>
      </p:sp>
      <p:pic>
        <p:nvPicPr>
          <p:cNvPr id="5" name="Picture 4">
            <a:extLst>
              <a:ext uri="{FF2B5EF4-FFF2-40B4-BE49-F238E27FC236}">
                <a16:creationId xmlns:a16="http://schemas.microsoft.com/office/drawing/2014/main" id="{7C179E23-89B9-4590-B356-CF7E3258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 y="1553683"/>
            <a:ext cx="10877006" cy="5039113"/>
          </a:xfrm>
          <a:prstGeom prst="rect">
            <a:avLst/>
          </a:prstGeom>
        </p:spPr>
      </p:pic>
    </p:spTree>
    <p:extLst>
      <p:ext uri="{BB962C8B-B14F-4D97-AF65-F5344CB8AC3E}">
        <p14:creationId xmlns:p14="http://schemas.microsoft.com/office/powerpoint/2010/main" val="305056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6789-21C6-4EDA-B7FA-EE713CFB2515}"/>
              </a:ext>
            </a:extLst>
          </p:cNvPr>
          <p:cNvSpPr>
            <a:spLocks noGrp="1"/>
          </p:cNvSpPr>
          <p:nvPr>
            <p:ph type="title"/>
          </p:nvPr>
        </p:nvSpPr>
        <p:spPr/>
        <p:txBody>
          <a:bodyPr/>
          <a:lstStyle/>
          <a:p>
            <a:r>
              <a:rPr lang="en-IN" dirty="0"/>
              <a:t>Microservices Structures:</a:t>
            </a:r>
          </a:p>
        </p:txBody>
      </p:sp>
      <p:sp>
        <p:nvSpPr>
          <p:cNvPr id="3" name="Content Placeholder 2">
            <a:extLst>
              <a:ext uri="{FF2B5EF4-FFF2-40B4-BE49-F238E27FC236}">
                <a16:creationId xmlns:a16="http://schemas.microsoft.com/office/drawing/2014/main" id="{54960EE9-622E-4990-A094-2DE16DFFCC1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7DA8BB3-CAF2-4032-92F0-FE514776E77E}"/>
              </a:ext>
            </a:extLst>
          </p:cNvPr>
          <p:cNvPicPr>
            <a:picLocks noChangeAspect="1"/>
          </p:cNvPicPr>
          <p:nvPr/>
        </p:nvPicPr>
        <p:blipFill>
          <a:blip r:embed="rId2"/>
          <a:stretch>
            <a:fillRect/>
          </a:stretch>
        </p:blipFill>
        <p:spPr>
          <a:xfrm>
            <a:off x="1370963" y="1285591"/>
            <a:ext cx="8411238" cy="5469833"/>
          </a:xfrm>
          <a:prstGeom prst="rect">
            <a:avLst/>
          </a:prstGeom>
        </p:spPr>
      </p:pic>
    </p:spTree>
    <p:extLst>
      <p:ext uri="{BB962C8B-B14F-4D97-AF65-F5344CB8AC3E}">
        <p14:creationId xmlns:p14="http://schemas.microsoft.com/office/powerpoint/2010/main" val="1391860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EDF2-2010-42B5-B803-56C66583E6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65C553-47BA-462F-A083-7E3CA73B2A3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570FE91-FA27-4171-95D3-B33FE71D2F1A}"/>
              </a:ext>
            </a:extLst>
          </p:cNvPr>
          <p:cNvPicPr>
            <a:picLocks noChangeAspect="1"/>
          </p:cNvPicPr>
          <p:nvPr/>
        </p:nvPicPr>
        <p:blipFill>
          <a:blip r:embed="rId2"/>
          <a:stretch>
            <a:fillRect/>
          </a:stretch>
        </p:blipFill>
        <p:spPr>
          <a:xfrm>
            <a:off x="899902" y="203605"/>
            <a:ext cx="10392195" cy="6450790"/>
          </a:xfrm>
          <a:prstGeom prst="rect">
            <a:avLst/>
          </a:prstGeom>
        </p:spPr>
      </p:pic>
    </p:spTree>
    <p:extLst>
      <p:ext uri="{BB962C8B-B14F-4D97-AF65-F5344CB8AC3E}">
        <p14:creationId xmlns:p14="http://schemas.microsoft.com/office/powerpoint/2010/main" val="2045301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1349-713F-4A3F-A371-68E0037B5784}"/>
              </a:ext>
            </a:extLst>
          </p:cNvPr>
          <p:cNvSpPr>
            <a:spLocks noGrp="1"/>
          </p:cNvSpPr>
          <p:nvPr>
            <p:ph type="title"/>
          </p:nvPr>
        </p:nvSpPr>
        <p:spPr/>
        <p:txBody>
          <a:bodyPr/>
          <a:lstStyle/>
          <a:p>
            <a:r>
              <a:rPr lang="en-IN" dirty="0"/>
              <a:t>Discount </a:t>
            </a:r>
            <a:r>
              <a:rPr lang="en-IN" dirty="0" err="1"/>
              <a:t>MicroService</a:t>
            </a:r>
            <a:endParaRPr lang="en-IN" dirty="0"/>
          </a:p>
        </p:txBody>
      </p:sp>
      <p:sp>
        <p:nvSpPr>
          <p:cNvPr id="3" name="Content Placeholder 2">
            <a:extLst>
              <a:ext uri="{FF2B5EF4-FFF2-40B4-BE49-F238E27FC236}">
                <a16:creationId xmlns:a16="http://schemas.microsoft.com/office/drawing/2014/main" id="{B84323D6-1718-456C-A035-C8BD0B58E3A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C1C2320-18DA-4A2B-BEA0-D5EFE2EB883C}"/>
              </a:ext>
            </a:extLst>
          </p:cNvPr>
          <p:cNvPicPr>
            <a:picLocks noChangeAspect="1"/>
          </p:cNvPicPr>
          <p:nvPr/>
        </p:nvPicPr>
        <p:blipFill>
          <a:blip r:embed="rId2"/>
          <a:stretch>
            <a:fillRect/>
          </a:stretch>
        </p:blipFill>
        <p:spPr>
          <a:xfrm>
            <a:off x="1594809" y="1595181"/>
            <a:ext cx="9002381" cy="3667637"/>
          </a:xfrm>
          <a:prstGeom prst="rect">
            <a:avLst/>
          </a:prstGeom>
        </p:spPr>
      </p:pic>
    </p:spTree>
    <p:extLst>
      <p:ext uri="{BB962C8B-B14F-4D97-AF65-F5344CB8AC3E}">
        <p14:creationId xmlns:p14="http://schemas.microsoft.com/office/powerpoint/2010/main" val="2255989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3172-1902-4E52-9E3A-21E084BEB70E}"/>
              </a:ext>
            </a:extLst>
          </p:cNvPr>
          <p:cNvSpPr>
            <a:spLocks noGrp="1"/>
          </p:cNvSpPr>
          <p:nvPr>
            <p:ph type="title"/>
          </p:nvPr>
        </p:nvSpPr>
        <p:spPr/>
        <p:txBody>
          <a:bodyPr/>
          <a:lstStyle/>
          <a:p>
            <a:r>
              <a:rPr lang="en-IN" dirty="0" err="1"/>
              <a:t>MicrosService</a:t>
            </a:r>
            <a:endParaRPr lang="en-IN" dirty="0"/>
          </a:p>
        </p:txBody>
      </p:sp>
      <p:sp>
        <p:nvSpPr>
          <p:cNvPr id="3" name="Content Placeholder 2">
            <a:extLst>
              <a:ext uri="{FF2B5EF4-FFF2-40B4-BE49-F238E27FC236}">
                <a16:creationId xmlns:a16="http://schemas.microsoft.com/office/drawing/2014/main" id="{AEED8201-20AA-4114-B163-7C9838BE72E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4CBCDEE-F33A-4E41-9073-CB21D9FACC7C}"/>
              </a:ext>
            </a:extLst>
          </p:cNvPr>
          <p:cNvPicPr>
            <a:picLocks noChangeAspect="1"/>
          </p:cNvPicPr>
          <p:nvPr/>
        </p:nvPicPr>
        <p:blipFill>
          <a:blip r:embed="rId2"/>
          <a:stretch>
            <a:fillRect/>
          </a:stretch>
        </p:blipFill>
        <p:spPr>
          <a:xfrm>
            <a:off x="1999678" y="1763097"/>
            <a:ext cx="8192643" cy="3610479"/>
          </a:xfrm>
          <a:prstGeom prst="rect">
            <a:avLst/>
          </a:prstGeom>
        </p:spPr>
      </p:pic>
    </p:spTree>
    <p:extLst>
      <p:ext uri="{BB962C8B-B14F-4D97-AF65-F5344CB8AC3E}">
        <p14:creationId xmlns:p14="http://schemas.microsoft.com/office/powerpoint/2010/main" val="4028884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FF4C-FC37-4DD4-BCA9-1D0A066109B2}"/>
              </a:ext>
            </a:extLst>
          </p:cNvPr>
          <p:cNvSpPr>
            <a:spLocks noGrp="1"/>
          </p:cNvSpPr>
          <p:nvPr>
            <p:ph type="title"/>
          </p:nvPr>
        </p:nvSpPr>
        <p:spPr/>
        <p:txBody>
          <a:bodyPr/>
          <a:lstStyle/>
          <a:p>
            <a:r>
              <a:rPr lang="en-IN" dirty="0"/>
              <a:t>Report </a:t>
            </a:r>
            <a:r>
              <a:rPr lang="en-IN" dirty="0" err="1"/>
              <a:t>MicroService</a:t>
            </a:r>
            <a:endParaRPr lang="en-IN" dirty="0"/>
          </a:p>
        </p:txBody>
      </p:sp>
      <p:sp>
        <p:nvSpPr>
          <p:cNvPr id="3" name="Content Placeholder 2">
            <a:extLst>
              <a:ext uri="{FF2B5EF4-FFF2-40B4-BE49-F238E27FC236}">
                <a16:creationId xmlns:a16="http://schemas.microsoft.com/office/drawing/2014/main" id="{5D4EBDD7-D223-4AA4-8C2D-7AD5FC160D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8127040-0FDE-4BC5-9CE4-5744A4EF92B7}"/>
              </a:ext>
            </a:extLst>
          </p:cNvPr>
          <p:cNvPicPr>
            <a:picLocks noChangeAspect="1"/>
          </p:cNvPicPr>
          <p:nvPr/>
        </p:nvPicPr>
        <p:blipFill>
          <a:blip r:embed="rId2"/>
          <a:stretch>
            <a:fillRect/>
          </a:stretch>
        </p:blipFill>
        <p:spPr>
          <a:xfrm>
            <a:off x="1872343" y="1609471"/>
            <a:ext cx="7891294" cy="3914902"/>
          </a:xfrm>
          <a:prstGeom prst="rect">
            <a:avLst/>
          </a:prstGeom>
        </p:spPr>
      </p:pic>
    </p:spTree>
    <p:extLst>
      <p:ext uri="{BB962C8B-B14F-4D97-AF65-F5344CB8AC3E}">
        <p14:creationId xmlns:p14="http://schemas.microsoft.com/office/powerpoint/2010/main" val="14066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B9F3-07DB-48E3-A6A4-F8E3B56E483B}"/>
              </a:ext>
            </a:extLst>
          </p:cNvPr>
          <p:cNvSpPr>
            <a:spLocks noGrp="1"/>
          </p:cNvSpPr>
          <p:nvPr>
            <p:ph type="title"/>
          </p:nvPr>
        </p:nvSpPr>
        <p:spPr/>
        <p:txBody>
          <a:bodyPr/>
          <a:lstStyle/>
          <a:p>
            <a:r>
              <a:rPr lang="en-IN" dirty="0"/>
              <a:t>Shop </a:t>
            </a:r>
            <a:r>
              <a:rPr lang="en-IN" dirty="0" err="1"/>
              <a:t>MicroService</a:t>
            </a:r>
            <a:endParaRPr lang="en-IN" dirty="0"/>
          </a:p>
        </p:txBody>
      </p:sp>
      <p:sp>
        <p:nvSpPr>
          <p:cNvPr id="3" name="Content Placeholder 2">
            <a:extLst>
              <a:ext uri="{FF2B5EF4-FFF2-40B4-BE49-F238E27FC236}">
                <a16:creationId xmlns:a16="http://schemas.microsoft.com/office/drawing/2014/main" id="{295F2062-BB4D-429C-8E03-5154C999498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7AF87B7-4601-4E9E-AA60-F3D0FBEC2DD3}"/>
              </a:ext>
            </a:extLst>
          </p:cNvPr>
          <p:cNvPicPr>
            <a:picLocks noChangeAspect="1"/>
          </p:cNvPicPr>
          <p:nvPr/>
        </p:nvPicPr>
        <p:blipFill>
          <a:blip r:embed="rId2"/>
          <a:stretch>
            <a:fillRect/>
          </a:stretch>
        </p:blipFill>
        <p:spPr>
          <a:xfrm>
            <a:off x="2718916" y="1415344"/>
            <a:ext cx="6754168" cy="4915586"/>
          </a:xfrm>
          <a:prstGeom prst="rect">
            <a:avLst/>
          </a:prstGeom>
        </p:spPr>
      </p:pic>
    </p:spTree>
    <p:extLst>
      <p:ext uri="{BB962C8B-B14F-4D97-AF65-F5344CB8AC3E}">
        <p14:creationId xmlns:p14="http://schemas.microsoft.com/office/powerpoint/2010/main" val="84368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B609-63A2-4587-B799-5301BF326752}"/>
              </a:ext>
            </a:extLst>
          </p:cNvPr>
          <p:cNvSpPr>
            <a:spLocks noGrp="1"/>
          </p:cNvSpPr>
          <p:nvPr>
            <p:ph type="title"/>
          </p:nvPr>
        </p:nvSpPr>
        <p:spPr/>
        <p:txBody>
          <a:bodyPr/>
          <a:lstStyle/>
          <a:p>
            <a:r>
              <a:rPr lang="en-IN" dirty="0" err="1"/>
              <a:t>DataBase</a:t>
            </a:r>
            <a:r>
              <a:rPr lang="en-IN" dirty="0"/>
              <a:t> Tables:</a:t>
            </a:r>
          </a:p>
        </p:txBody>
      </p:sp>
      <p:sp>
        <p:nvSpPr>
          <p:cNvPr id="3" name="Content Placeholder 2">
            <a:extLst>
              <a:ext uri="{FF2B5EF4-FFF2-40B4-BE49-F238E27FC236}">
                <a16:creationId xmlns:a16="http://schemas.microsoft.com/office/drawing/2014/main" id="{40B8E188-562B-4E97-9F19-A938A7262D3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2AF9103-5FAF-4689-AD19-FFB80514ACEF}"/>
              </a:ext>
            </a:extLst>
          </p:cNvPr>
          <p:cNvPicPr>
            <a:picLocks noChangeAspect="1"/>
          </p:cNvPicPr>
          <p:nvPr/>
        </p:nvPicPr>
        <p:blipFill>
          <a:blip r:embed="rId2"/>
          <a:stretch>
            <a:fillRect/>
          </a:stretch>
        </p:blipFill>
        <p:spPr>
          <a:xfrm>
            <a:off x="1137545" y="1289723"/>
            <a:ext cx="9916909" cy="5306165"/>
          </a:xfrm>
          <a:prstGeom prst="rect">
            <a:avLst/>
          </a:prstGeom>
        </p:spPr>
      </p:pic>
    </p:spTree>
    <p:extLst>
      <p:ext uri="{BB962C8B-B14F-4D97-AF65-F5344CB8AC3E}">
        <p14:creationId xmlns:p14="http://schemas.microsoft.com/office/powerpoint/2010/main" val="45588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F0A8-9F94-A231-55C7-B9B13CA1C23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Online shopping Vs. Traditional Shopping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96CE31-2E80-1ED2-57A2-A1C88DAB3AE3}"/>
              </a:ext>
            </a:extLst>
          </p:cNvPr>
          <p:cNvSpPr>
            <a:spLocks noGrp="1"/>
          </p:cNvSpPr>
          <p:nvPr>
            <p:ph idx="1"/>
          </p:nvPr>
        </p:nvSpPr>
        <p:spPr>
          <a:xfrm>
            <a:off x="838200" y="1825624"/>
            <a:ext cx="10515600" cy="4869373"/>
          </a:xfrm>
        </p:spPr>
        <p:txBody>
          <a:bodyPr>
            <a:normAutofit fontScale="85000" lnSpcReduction="10000"/>
          </a:bodyPr>
          <a:lstStyle/>
          <a:p>
            <a:pPr marL="0" indent="0">
              <a:buNone/>
            </a:pPr>
            <a:r>
              <a:rPr lang="en-US" sz="2400" dirty="0"/>
              <a:t>Online Shopper</a:t>
            </a:r>
          </a:p>
          <a:p>
            <a:pPr>
              <a:buFont typeface="Wingdings" panose="05000000000000000000" pitchFamily="2" charset="2"/>
              <a:buChar char="Ø"/>
            </a:pPr>
            <a:r>
              <a:rPr lang="en-US" sz="1800" dirty="0"/>
              <a:t>I want to buy a dress let’s checkout online.</a:t>
            </a:r>
          </a:p>
          <a:p>
            <a:pPr>
              <a:buFont typeface="Wingdings" panose="05000000000000000000" pitchFamily="2" charset="2"/>
              <a:buChar char="Ø"/>
            </a:pPr>
            <a:r>
              <a:rPr lang="en-US" sz="1800" dirty="0"/>
              <a:t>Easy to find best online stores.</a:t>
            </a:r>
          </a:p>
          <a:p>
            <a:pPr>
              <a:buFont typeface="Wingdings" panose="05000000000000000000" pitchFamily="2" charset="2"/>
              <a:buChar char="Ø"/>
            </a:pPr>
            <a:r>
              <a:rPr lang="en-US" sz="1800" dirty="0"/>
              <a:t>Searching online styles.</a:t>
            </a:r>
          </a:p>
          <a:p>
            <a:pPr>
              <a:buFont typeface="Wingdings" panose="05000000000000000000" pitchFamily="2" charset="2"/>
              <a:buChar char="Ø"/>
            </a:pPr>
            <a:r>
              <a:rPr lang="en-US" sz="1800" dirty="0"/>
              <a:t>I got a best coupon to shop.</a:t>
            </a:r>
          </a:p>
          <a:p>
            <a:pPr>
              <a:buFont typeface="Wingdings" panose="05000000000000000000" pitchFamily="2" charset="2"/>
              <a:buChar char="Ø"/>
            </a:pPr>
            <a:r>
              <a:rPr lang="en-US" sz="1800" dirty="0"/>
              <a:t>Wow, Good discount</a:t>
            </a:r>
          </a:p>
          <a:p>
            <a:pPr>
              <a:buFont typeface="Wingdings" panose="05000000000000000000" pitchFamily="2" charset="2"/>
              <a:buChar char="Ø"/>
            </a:pPr>
            <a:r>
              <a:rPr lang="en-US" sz="1800" dirty="0"/>
              <a:t>Hooray! Got it.</a:t>
            </a:r>
          </a:p>
          <a:p>
            <a:pPr marL="0" indent="0">
              <a:buNone/>
            </a:pPr>
            <a:r>
              <a:rPr lang="en-US" sz="1800" dirty="0"/>
              <a:t>                                                                                                                                   Traditional Shopper</a:t>
            </a:r>
          </a:p>
          <a:p>
            <a:pPr marL="0" indent="0">
              <a:buNone/>
            </a:pPr>
            <a:r>
              <a:rPr lang="en-US" sz="1800" dirty="0"/>
              <a:t>                                                                                                        1.I want to buy handbag lets go out find best store</a:t>
            </a:r>
          </a:p>
          <a:p>
            <a:pPr marL="0" indent="0">
              <a:buNone/>
            </a:pPr>
            <a:r>
              <a:rPr lang="en-US" sz="1800" dirty="0"/>
              <a:t>                                                                                                        2.Time to find out best store.</a:t>
            </a:r>
          </a:p>
          <a:p>
            <a:pPr marL="0" indent="0">
              <a:buNone/>
            </a:pPr>
            <a:r>
              <a:rPr lang="en-US" sz="1800" dirty="0"/>
              <a:t>                                                                                                        3.Oh,I got </a:t>
            </a:r>
            <a:r>
              <a:rPr lang="en-US" sz="1800" dirty="0" err="1"/>
              <a:t>stucked</a:t>
            </a:r>
            <a:r>
              <a:rPr lang="en-US" sz="1800" dirty="0"/>
              <a:t> in traffic</a:t>
            </a:r>
          </a:p>
          <a:p>
            <a:pPr marL="0" indent="0">
              <a:buNone/>
            </a:pPr>
            <a:r>
              <a:rPr lang="en-US" sz="1800" dirty="0"/>
              <a:t>                                                                                                        4.I found a shop at least</a:t>
            </a:r>
          </a:p>
          <a:p>
            <a:pPr marL="0" indent="0">
              <a:buNone/>
            </a:pPr>
            <a:r>
              <a:rPr lang="en-US" sz="1800" dirty="0"/>
              <a:t>                                                                                                        5.Salesman says no discount.</a:t>
            </a:r>
          </a:p>
          <a:p>
            <a:pPr marL="0" indent="0">
              <a:buNone/>
            </a:pPr>
            <a:r>
              <a:rPr lang="en-US" sz="1800" dirty="0"/>
              <a:t>                                                                                                        6.No Home delivery..</a:t>
            </a:r>
          </a:p>
          <a:p>
            <a:pPr>
              <a:buFont typeface="Wingdings" panose="05000000000000000000" pitchFamily="2" charset="2"/>
              <a:buChar char="Ø"/>
            </a:pPr>
            <a:endParaRPr lang="en-US" sz="2400" dirty="0"/>
          </a:p>
          <a:p>
            <a:endParaRPr lang="en-IN" dirty="0"/>
          </a:p>
        </p:txBody>
      </p:sp>
    </p:spTree>
    <p:extLst>
      <p:ext uri="{BB962C8B-B14F-4D97-AF65-F5344CB8AC3E}">
        <p14:creationId xmlns:p14="http://schemas.microsoft.com/office/powerpoint/2010/main" val="1594257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D331-A881-4E2E-A426-0395E43CF0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8011F8-0AF4-4DCB-8217-47AF463E4D5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16F2196-29B1-492C-B6F7-4E480FAB8674}"/>
              </a:ext>
            </a:extLst>
          </p:cNvPr>
          <p:cNvPicPr>
            <a:picLocks noChangeAspect="1"/>
          </p:cNvPicPr>
          <p:nvPr/>
        </p:nvPicPr>
        <p:blipFill>
          <a:blip r:embed="rId2"/>
          <a:stretch>
            <a:fillRect/>
          </a:stretch>
        </p:blipFill>
        <p:spPr>
          <a:xfrm>
            <a:off x="2436670" y="194122"/>
            <a:ext cx="5296541" cy="3255557"/>
          </a:xfrm>
          <a:prstGeom prst="rect">
            <a:avLst/>
          </a:prstGeom>
        </p:spPr>
      </p:pic>
      <p:pic>
        <p:nvPicPr>
          <p:cNvPr id="9" name="Picture 8">
            <a:extLst>
              <a:ext uri="{FF2B5EF4-FFF2-40B4-BE49-F238E27FC236}">
                <a16:creationId xmlns:a16="http://schemas.microsoft.com/office/drawing/2014/main" id="{FF776A83-4CE9-4153-9E2A-211BB2A71CC3}"/>
              </a:ext>
            </a:extLst>
          </p:cNvPr>
          <p:cNvPicPr>
            <a:picLocks noChangeAspect="1"/>
          </p:cNvPicPr>
          <p:nvPr/>
        </p:nvPicPr>
        <p:blipFill>
          <a:blip r:embed="rId3"/>
          <a:stretch>
            <a:fillRect/>
          </a:stretch>
        </p:blipFill>
        <p:spPr>
          <a:xfrm>
            <a:off x="2436670" y="3454121"/>
            <a:ext cx="5296541" cy="3209265"/>
          </a:xfrm>
          <a:prstGeom prst="rect">
            <a:avLst/>
          </a:prstGeom>
        </p:spPr>
      </p:pic>
    </p:spTree>
    <p:extLst>
      <p:ext uri="{BB962C8B-B14F-4D97-AF65-F5344CB8AC3E}">
        <p14:creationId xmlns:p14="http://schemas.microsoft.com/office/powerpoint/2010/main" val="1760905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6E74-9A70-41AA-8024-843A2F290FB0}"/>
              </a:ext>
            </a:extLst>
          </p:cNvPr>
          <p:cNvSpPr>
            <a:spLocks noGrp="1"/>
          </p:cNvSpPr>
          <p:nvPr>
            <p:ph type="title"/>
          </p:nvPr>
        </p:nvSpPr>
        <p:spPr>
          <a:xfrm>
            <a:off x="646111" y="452718"/>
            <a:ext cx="9943512" cy="1400530"/>
          </a:xfrm>
        </p:spPr>
        <p:txBody>
          <a:bodyPr/>
          <a:lstStyle/>
          <a:p>
            <a:r>
              <a:rPr lang="en-US" dirty="0"/>
              <a:t>Unique Selling Points of the Application</a:t>
            </a:r>
            <a:endParaRPr lang="en-IN" dirty="0"/>
          </a:p>
        </p:txBody>
      </p:sp>
      <p:sp>
        <p:nvSpPr>
          <p:cNvPr id="3" name="Content Placeholder 2">
            <a:extLst>
              <a:ext uri="{FF2B5EF4-FFF2-40B4-BE49-F238E27FC236}">
                <a16:creationId xmlns:a16="http://schemas.microsoft.com/office/drawing/2014/main" id="{4A25A5B1-C3A2-4387-B26F-8CAF34BFC9B2}"/>
              </a:ext>
            </a:extLst>
          </p:cNvPr>
          <p:cNvSpPr>
            <a:spLocks noGrp="1"/>
          </p:cNvSpPr>
          <p:nvPr>
            <p:ph idx="1"/>
          </p:nvPr>
        </p:nvSpPr>
        <p:spPr>
          <a:xfrm>
            <a:off x="646111" y="1853248"/>
            <a:ext cx="8946541" cy="4552034"/>
          </a:xfrm>
        </p:spPr>
        <p:txBody>
          <a:bodyPr>
            <a:normAutofit/>
          </a:bodyPr>
          <a:lstStyle/>
          <a:p>
            <a:pPr algn="just">
              <a:lnSpc>
                <a:spcPct val="150000"/>
              </a:lnSpc>
            </a:pPr>
            <a:r>
              <a:rPr lang="en-US" dirty="0"/>
              <a:t>The application is designed to keep on running and taking user inputs even after exceptions occur. To terminate the application, an appropriate option needs to be selected.</a:t>
            </a:r>
          </a:p>
          <a:p>
            <a:pPr algn="just">
              <a:lnSpc>
                <a:spcPct val="150000"/>
              </a:lnSpc>
            </a:pPr>
            <a:r>
              <a:rPr lang="en-US" dirty="0"/>
              <a:t>With this application, one can easily access the product items as their own by adding a cart.</a:t>
            </a:r>
          </a:p>
          <a:p>
            <a:pPr algn="just">
              <a:lnSpc>
                <a:spcPct val="150000"/>
              </a:lnSpc>
            </a:pPr>
            <a:r>
              <a:rPr lang="en-US" dirty="0"/>
              <a:t>Total price is also determined by its own. </a:t>
            </a:r>
          </a:p>
          <a:p>
            <a:pPr algn="just">
              <a:lnSpc>
                <a:spcPct val="150000"/>
              </a:lnSpc>
            </a:pPr>
            <a:r>
              <a:rPr lang="en-US" dirty="0"/>
              <a:t>Any user can sign up and there are no restrictions.</a:t>
            </a:r>
          </a:p>
          <a:p>
            <a:pPr algn="just">
              <a:lnSpc>
                <a:spcPct val="150000"/>
              </a:lnSpc>
            </a:pPr>
            <a:r>
              <a:rPr lang="en-US" dirty="0"/>
              <a:t>Online payment is also accepted.</a:t>
            </a:r>
            <a:endParaRPr lang="en-IN" dirty="0"/>
          </a:p>
        </p:txBody>
      </p:sp>
    </p:spTree>
    <p:extLst>
      <p:ext uri="{BB962C8B-B14F-4D97-AF65-F5344CB8AC3E}">
        <p14:creationId xmlns:p14="http://schemas.microsoft.com/office/powerpoint/2010/main" val="91284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AC19-77F8-4BF2-D882-DB1925AAADF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Future Scope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C31FC3-62A5-DAA2-F775-DE498A4E3C79}"/>
              </a:ext>
            </a:extLst>
          </p:cNvPr>
          <p:cNvSpPr>
            <a:spLocks noGrp="1"/>
          </p:cNvSpPr>
          <p:nvPr>
            <p:ph idx="1"/>
          </p:nvPr>
        </p:nvSpPr>
        <p:spPr>
          <a:xfrm>
            <a:off x="646111" y="1152983"/>
            <a:ext cx="8946541" cy="5169440"/>
          </a:xfrm>
        </p:spPr>
        <p:txBody>
          <a:bodyPr>
            <a:normAutofit fontScale="92500" lnSpcReduction="20000"/>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Social networking sites facilitate the purchasing of products from the comfort of our homes, offices, or anywhere with easy login.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internet use has increased, the eCommerce business has also witnessed a sudden flourishing with it. This leads to an understanding that the internet has influenced the broadening of eCommerce businesses to a considerable proportion. So, we may expect the blooming of  in near future in connection with the rise in internet usage.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eCommerce has made the transportation of goods and services between consumers and online shops an effortless task. It even offers customers a tension-free environment to customers and makes their purchases more smooth.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587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4F4D-296C-461C-AE07-76D08405EBF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F41C0-D006-1A8A-A586-3EA6C5ADC630}"/>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Can shop for 24*7.</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need for cash in hand.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lot of stores within a click away.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Comparison is easy.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queue to wait.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Shopping Privacy.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Regular discount coupons available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583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D82F-1511-0D9D-4B1A-4E1D459CF65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1D85C-C3CC-032B-B680-40E7D9F3336C}"/>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 able to touch or 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Shipping and handling cost is more.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Credit/Debit card insecurity.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Take much time if connection is slow.</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Returning goods is difficult.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Actual product may differ.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Availability of internet is a must.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108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42F-5ED1-6BF9-0F60-14C20981E14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Tips For Protection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638A6-2CDE-8D1C-6E89-2302393B1B46}"/>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Secured sites should be used.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Spams should be avoided.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Keep password private.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Read privacy and security policy carefully.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alternative payment method.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https:// should be preferred.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178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0C20-672F-11F0-4827-88D8C565130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8101B-4B19-8D4E-1837-799D5692043B}"/>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an user friendly application and promotes user to purchase and shop faster.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new technology comes better way of doing things.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Being able to buy anytime anywhere.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Allows to place order before purchasing.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delivery - you don’t have to travel to shops.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Widespread effects on economy and e-commerce.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14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651D-72F1-4847-9838-D90A67F8E57A}"/>
              </a:ext>
            </a:extLst>
          </p:cNvPr>
          <p:cNvSpPr>
            <a:spLocks noGrp="1"/>
          </p:cNvSpPr>
          <p:nvPr>
            <p:ph type="title"/>
          </p:nvPr>
        </p:nvSpPr>
        <p:spPr/>
        <p:txBody>
          <a:bodyPr/>
          <a:lstStyle/>
          <a:p>
            <a:r>
              <a:rPr lang="en-IN" dirty="0"/>
              <a:t>Admin Portal:</a:t>
            </a:r>
          </a:p>
        </p:txBody>
      </p:sp>
      <p:sp>
        <p:nvSpPr>
          <p:cNvPr id="3" name="Content Placeholder 2">
            <a:extLst>
              <a:ext uri="{FF2B5EF4-FFF2-40B4-BE49-F238E27FC236}">
                <a16:creationId xmlns:a16="http://schemas.microsoft.com/office/drawing/2014/main" id="{D6DB51BA-9AEC-43A7-8A68-36BA3E360213}"/>
              </a:ext>
            </a:extLst>
          </p:cNvPr>
          <p:cNvSpPr>
            <a:spLocks noGrp="1"/>
          </p:cNvSpPr>
          <p:nvPr>
            <p:ph idx="1"/>
          </p:nvPr>
        </p:nvSpPr>
        <p:spPr>
          <a:xfrm>
            <a:off x="646111" y="1512986"/>
            <a:ext cx="10675032" cy="5149071"/>
          </a:xfrm>
        </p:spPr>
        <p:txBody>
          <a:bodyPr>
            <a:normAutofit/>
          </a:bodyPr>
          <a:lstStyle/>
          <a:p>
            <a:pPr marL="0" lvl="0" indent="0" algn="just">
              <a:lnSpc>
                <a:spcPct val="150000"/>
              </a:lnSpc>
              <a:spcBef>
                <a:spcPts val="745"/>
              </a:spcBef>
              <a:spcAft>
                <a:spcPts val="0"/>
              </a:spcAft>
              <a:buSzPts val="1100"/>
              <a:buNone/>
              <a:tabLst>
                <a:tab pos="334010" algn="l"/>
              </a:tabLst>
            </a:pPr>
            <a:r>
              <a:rPr lang="en-US" sz="1800" dirty="0">
                <a:effectLst/>
                <a:latin typeface="Times New Roman" panose="02020603050405020304" pitchFamily="18" charset="0"/>
                <a:ea typeface="Carlito"/>
                <a:cs typeface="Times New Roman" panose="02020603050405020304" pitchFamily="18" charset="0"/>
              </a:rPr>
              <a:t>The administrator is the super user of this application. Only the admin has access to this admin page. Admin may be the owner of the shop. The administrator has all the information about all the users and about all products. The admin user should be able to: Add or remove different products to or from the application to build a rich product line Edit product item details like name, price, discount, and offers to keep it aligned to the current prices Enable or disable the product items </a:t>
            </a:r>
          </a:p>
          <a:p>
            <a:pPr marL="0" lvl="0" indent="0" algn="just">
              <a:lnSpc>
                <a:spcPct val="150000"/>
              </a:lnSpc>
              <a:spcBef>
                <a:spcPts val="745"/>
              </a:spcBef>
              <a:spcAft>
                <a:spcPts val="0"/>
              </a:spcAft>
              <a:buSzPts val="1100"/>
              <a:buNone/>
              <a:tabLst>
                <a:tab pos="334010" algn="l"/>
              </a:tabLst>
            </a:pPr>
            <a:r>
              <a:rPr lang="en-US" sz="1800" dirty="0">
                <a:effectLst/>
                <a:latin typeface="Times New Roman" panose="02020603050405020304" pitchFamily="18" charset="0"/>
                <a:ea typeface="Carlito"/>
                <a:cs typeface="Times New Roman" panose="02020603050405020304" pitchFamily="18" charset="0"/>
              </a:rPr>
              <a:t>This module is divided into different sub-modules. </a:t>
            </a:r>
          </a:p>
          <a:p>
            <a:pPr lvl="0" algn="just">
              <a:lnSpc>
                <a:spcPct val="150000"/>
              </a:lnSpc>
              <a:spcBef>
                <a:spcPts val="745"/>
              </a:spcBef>
              <a:spcAft>
                <a:spcPts val="0"/>
              </a:spcAft>
              <a:buSzPts val="1100"/>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Manage Moderators </a:t>
            </a:r>
          </a:p>
          <a:p>
            <a:pPr lvl="0" algn="just">
              <a:lnSpc>
                <a:spcPct val="150000"/>
              </a:lnSpc>
              <a:spcBef>
                <a:spcPts val="745"/>
              </a:spcBef>
              <a:spcAft>
                <a:spcPts val="0"/>
              </a:spcAft>
              <a:buSzPts val="1100"/>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Manage Products </a:t>
            </a:r>
          </a:p>
          <a:p>
            <a:pPr lvl="0" algn="just">
              <a:lnSpc>
                <a:spcPct val="150000"/>
              </a:lnSpc>
              <a:spcBef>
                <a:spcPts val="745"/>
              </a:spcBef>
              <a:spcAft>
                <a:spcPts val="0"/>
              </a:spcAft>
              <a:buSzPts val="1100"/>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Manage Users</a:t>
            </a:r>
          </a:p>
          <a:p>
            <a:pPr marL="342900" lvl="0" indent="-342900" algn="just">
              <a:lnSpc>
                <a:spcPct val="150000"/>
              </a:lnSpc>
              <a:spcBef>
                <a:spcPts val="74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Manage Orders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E14C4C-8DE7-419E-B86B-BC9701D2C039}"/>
              </a:ext>
            </a:extLst>
          </p:cNvPr>
          <p:cNvPicPr>
            <a:picLocks noChangeAspect="1"/>
          </p:cNvPicPr>
          <p:nvPr/>
        </p:nvPicPr>
        <p:blipFill>
          <a:blip r:embed="rId2"/>
          <a:stretch>
            <a:fillRect/>
          </a:stretch>
        </p:blipFill>
        <p:spPr>
          <a:xfrm>
            <a:off x="7210697" y="3383408"/>
            <a:ext cx="3991532" cy="3248478"/>
          </a:xfrm>
          <a:prstGeom prst="rect">
            <a:avLst/>
          </a:prstGeom>
        </p:spPr>
      </p:pic>
    </p:spTree>
    <p:extLst>
      <p:ext uri="{BB962C8B-B14F-4D97-AF65-F5344CB8AC3E}">
        <p14:creationId xmlns:p14="http://schemas.microsoft.com/office/powerpoint/2010/main" val="370282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F032-D6A7-48A7-BF48-42CB46D5E1B9}"/>
              </a:ext>
            </a:extLst>
          </p:cNvPr>
          <p:cNvSpPr>
            <a:spLocks noGrp="1"/>
          </p:cNvSpPr>
          <p:nvPr>
            <p:ph type="title"/>
          </p:nvPr>
        </p:nvSpPr>
        <p:spPr/>
        <p:txBody>
          <a:bodyPr/>
          <a:lstStyle/>
          <a:p>
            <a:r>
              <a:rPr lang="en-IN" dirty="0"/>
              <a:t>Manage Moderators :</a:t>
            </a:r>
          </a:p>
        </p:txBody>
      </p:sp>
      <p:sp>
        <p:nvSpPr>
          <p:cNvPr id="3" name="Content Placeholder 2">
            <a:extLst>
              <a:ext uri="{FF2B5EF4-FFF2-40B4-BE49-F238E27FC236}">
                <a16:creationId xmlns:a16="http://schemas.microsoft.com/office/drawing/2014/main" id="{661EF072-3F7F-4FAC-9484-52E992A24702}"/>
              </a:ext>
            </a:extLst>
          </p:cNvPr>
          <p:cNvSpPr>
            <a:spLocks noGrp="1"/>
          </p:cNvSpPr>
          <p:nvPr>
            <p:ph idx="1"/>
          </p:nvPr>
        </p:nvSpPr>
        <p:spPr>
          <a:xfrm>
            <a:off x="646111" y="1452027"/>
            <a:ext cx="10570529" cy="5044567"/>
          </a:xfrm>
        </p:spPr>
        <p:txBody>
          <a:bodyPr/>
          <a:lstStyle/>
          <a:p>
            <a:pPr algn="just">
              <a:lnSpc>
                <a:spcPct val="150000"/>
              </a:lnSpc>
            </a:pPr>
            <a:r>
              <a:rPr lang="en-US" dirty="0"/>
              <a:t>Add Moderator: Only the admin is having the privilege to add a moderator. A moderator can be considered as a staff who manages the orders or owner of a group of products.</a:t>
            </a:r>
          </a:p>
          <a:p>
            <a:pPr algn="just">
              <a:lnSpc>
                <a:spcPct val="150000"/>
              </a:lnSpc>
            </a:pPr>
            <a:r>
              <a:rPr lang="en-US" dirty="0"/>
              <a:t>Remove Moderator: Admin has the privilege to delete a moderator who was added.</a:t>
            </a:r>
          </a:p>
          <a:p>
            <a:pPr algn="just">
              <a:lnSpc>
                <a:spcPct val="150000"/>
              </a:lnSpc>
            </a:pPr>
            <a:r>
              <a:rPr lang="en-US" dirty="0"/>
              <a:t>Search moderator: All existing moderators can be viewed by the administrator as a list. If there are a number of moderators and the admin needs to find one of them, the admin can search for a moderator by name.</a:t>
            </a:r>
            <a:endParaRPr lang="en-IN" dirty="0"/>
          </a:p>
        </p:txBody>
      </p:sp>
    </p:spTree>
    <p:extLst>
      <p:ext uri="{BB962C8B-B14F-4D97-AF65-F5344CB8AC3E}">
        <p14:creationId xmlns:p14="http://schemas.microsoft.com/office/powerpoint/2010/main" val="129788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4153-07C7-44A4-A0FF-4512C0A753E9}"/>
              </a:ext>
            </a:extLst>
          </p:cNvPr>
          <p:cNvSpPr>
            <a:spLocks noGrp="1"/>
          </p:cNvSpPr>
          <p:nvPr>
            <p:ph type="title"/>
          </p:nvPr>
        </p:nvSpPr>
        <p:spPr/>
        <p:txBody>
          <a:bodyPr/>
          <a:lstStyle/>
          <a:p>
            <a:r>
              <a:rPr lang="en-IN" dirty="0"/>
              <a:t>Manage Products</a:t>
            </a:r>
          </a:p>
        </p:txBody>
      </p:sp>
      <p:sp>
        <p:nvSpPr>
          <p:cNvPr id="3" name="Content Placeholder 2">
            <a:extLst>
              <a:ext uri="{FF2B5EF4-FFF2-40B4-BE49-F238E27FC236}">
                <a16:creationId xmlns:a16="http://schemas.microsoft.com/office/drawing/2014/main" id="{07542F7F-D455-4CE6-AD48-10080441D2DA}"/>
              </a:ext>
            </a:extLst>
          </p:cNvPr>
          <p:cNvSpPr>
            <a:spLocks noGrp="1"/>
          </p:cNvSpPr>
          <p:nvPr>
            <p:ph idx="1"/>
          </p:nvPr>
        </p:nvSpPr>
        <p:spPr>
          <a:xfrm>
            <a:off x="646112" y="1443318"/>
            <a:ext cx="6677798" cy="4961964"/>
          </a:xfrm>
        </p:spPr>
        <p:txBody>
          <a:bodyPr>
            <a:normAutofit fontScale="92500" lnSpcReduction="10000"/>
          </a:bodyPr>
          <a:lstStyle/>
          <a:p>
            <a:pPr algn="just">
              <a:lnSpc>
                <a:spcPct val="150000"/>
              </a:lnSpc>
            </a:pPr>
            <a:r>
              <a:rPr lang="en-US" dirty="0"/>
              <a:t>Add Products: The shopping cart project contains different kinds of products. The products can be classified into different categories by name. Admin can add new products into the existing system with all its details including an image.</a:t>
            </a:r>
          </a:p>
          <a:p>
            <a:pPr algn="just">
              <a:lnSpc>
                <a:spcPct val="150000"/>
              </a:lnSpc>
            </a:pPr>
            <a:r>
              <a:rPr lang="en-US" dirty="0"/>
              <a:t>Delete Products: Administrators can delete the products based on the stock of that particular product.</a:t>
            </a:r>
          </a:p>
          <a:p>
            <a:pPr algn="just">
              <a:lnSpc>
                <a:spcPct val="150000"/>
              </a:lnSpc>
            </a:pPr>
            <a:r>
              <a:rPr lang="en-US" dirty="0"/>
              <a:t>Search products: Admin will have a list view of all the existing products. He can also search for a particular product by name.</a:t>
            </a:r>
            <a:endParaRPr lang="en-IN" dirty="0"/>
          </a:p>
        </p:txBody>
      </p:sp>
      <p:pic>
        <p:nvPicPr>
          <p:cNvPr id="5" name="Picture 4">
            <a:extLst>
              <a:ext uri="{FF2B5EF4-FFF2-40B4-BE49-F238E27FC236}">
                <a16:creationId xmlns:a16="http://schemas.microsoft.com/office/drawing/2014/main" id="{FB2AB3CD-A35C-474D-8834-E91E732B2DED}"/>
              </a:ext>
            </a:extLst>
          </p:cNvPr>
          <p:cNvPicPr>
            <a:picLocks noChangeAspect="1"/>
          </p:cNvPicPr>
          <p:nvPr/>
        </p:nvPicPr>
        <p:blipFill>
          <a:blip r:embed="rId2"/>
          <a:stretch>
            <a:fillRect/>
          </a:stretch>
        </p:blipFill>
        <p:spPr>
          <a:xfrm>
            <a:off x="7441308" y="2339276"/>
            <a:ext cx="4618622" cy="2179448"/>
          </a:xfrm>
          <a:prstGeom prst="rect">
            <a:avLst/>
          </a:prstGeom>
        </p:spPr>
      </p:pic>
    </p:spTree>
    <p:extLst>
      <p:ext uri="{BB962C8B-B14F-4D97-AF65-F5344CB8AC3E}">
        <p14:creationId xmlns:p14="http://schemas.microsoft.com/office/powerpoint/2010/main" val="46568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ACE2-27E8-4C4B-8CB1-CD773A2E710B}"/>
              </a:ext>
            </a:extLst>
          </p:cNvPr>
          <p:cNvSpPr>
            <a:spLocks noGrp="1"/>
          </p:cNvSpPr>
          <p:nvPr>
            <p:ph type="title"/>
          </p:nvPr>
        </p:nvSpPr>
        <p:spPr/>
        <p:txBody>
          <a:bodyPr/>
          <a:lstStyle/>
          <a:p>
            <a:r>
              <a:rPr lang="en-US" dirty="0"/>
              <a:t>Manage Users</a:t>
            </a:r>
            <a:endParaRPr lang="en-IN" dirty="0"/>
          </a:p>
        </p:txBody>
      </p:sp>
      <p:sp>
        <p:nvSpPr>
          <p:cNvPr id="3" name="Content Placeholder 2">
            <a:extLst>
              <a:ext uri="{FF2B5EF4-FFF2-40B4-BE49-F238E27FC236}">
                <a16:creationId xmlns:a16="http://schemas.microsoft.com/office/drawing/2014/main" id="{F2DEAAD3-5911-48B3-8CBB-2FF2EE41C569}"/>
              </a:ext>
            </a:extLst>
          </p:cNvPr>
          <p:cNvSpPr>
            <a:spLocks noGrp="1"/>
          </p:cNvSpPr>
          <p:nvPr>
            <p:ph idx="1"/>
          </p:nvPr>
        </p:nvSpPr>
        <p:spPr>
          <a:xfrm>
            <a:off x="646111" y="1331259"/>
            <a:ext cx="9656129" cy="2097741"/>
          </a:xfrm>
        </p:spPr>
        <p:txBody>
          <a:bodyPr>
            <a:normAutofit fontScale="92500" lnSpcReduction="20000"/>
          </a:bodyPr>
          <a:lstStyle/>
          <a:p>
            <a:pPr algn="just">
              <a:lnSpc>
                <a:spcPct val="150000"/>
              </a:lnSpc>
            </a:pPr>
            <a:r>
              <a:rPr lang="en-US" dirty="0"/>
              <a:t>View Users: The admin will have a list view of all the users registered in the system. Admin can view all the details of each user in the list except the password.</a:t>
            </a:r>
          </a:p>
          <a:p>
            <a:pPr algn="just">
              <a:lnSpc>
                <a:spcPct val="150000"/>
              </a:lnSpc>
            </a:pPr>
            <a:r>
              <a:rPr lang="en-US" dirty="0"/>
              <a:t>● Add Users: Admin has privileges to add a user directly by providing the details.</a:t>
            </a:r>
            <a:endParaRPr lang="en-IN" dirty="0"/>
          </a:p>
        </p:txBody>
      </p:sp>
      <p:sp>
        <p:nvSpPr>
          <p:cNvPr id="4" name="Title 1">
            <a:extLst>
              <a:ext uri="{FF2B5EF4-FFF2-40B4-BE49-F238E27FC236}">
                <a16:creationId xmlns:a16="http://schemas.microsoft.com/office/drawing/2014/main" id="{FE50259E-3DF9-40B4-AB0A-D07208A4AE50}"/>
              </a:ext>
            </a:extLst>
          </p:cNvPr>
          <p:cNvSpPr txBox="1">
            <a:spLocks/>
          </p:cNvSpPr>
          <p:nvPr/>
        </p:nvSpPr>
        <p:spPr>
          <a:xfrm>
            <a:off x="646110" y="343322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Manage Orders</a:t>
            </a:r>
            <a:endParaRPr lang="en-IN" dirty="0"/>
          </a:p>
        </p:txBody>
      </p:sp>
      <p:sp>
        <p:nvSpPr>
          <p:cNvPr id="5" name="Content Placeholder 2">
            <a:extLst>
              <a:ext uri="{FF2B5EF4-FFF2-40B4-BE49-F238E27FC236}">
                <a16:creationId xmlns:a16="http://schemas.microsoft.com/office/drawing/2014/main" id="{A7E49307-880F-4E19-9C13-675CEECC8DA2}"/>
              </a:ext>
            </a:extLst>
          </p:cNvPr>
          <p:cNvSpPr txBox="1">
            <a:spLocks/>
          </p:cNvSpPr>
          <p:nvPr/>
        </p:nvSpPr>
        <p:spPr>
          <a:xfrm>
            <a:off x="646110" y="4295753"/>
            <a:ext cx="6701720" cy="209774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900" dirty="0"/>
              <a:t>View Order: Administrators can view the Orders which are generated by the users. He can verify the details of the purchase.</a:t>
            </a:r>
          </a:p>
          <a:p>
            <a:pPr>
              <a:lnSpc>
                <a:spcPct val="150000"/>
              </a:lnSpc>
            </a:pPr>
            <a:r>
              <a:rPr lang="en-US" sz="1900" dirty="0"/>
              <a:t>Delete Order: Admin can delete orders from the orders list when the product is taken for delivery.</a:t>
            </a:r>
            <a:endParaRPr lang="en-IN" sz="1900" dirty="0"/>
          </a:p>
        </p:txBody>
      </p:sp>
      <p:pic>
        <p:nvPicPr>
          <p:cNvPr id="7" name="Picture 6">
            <a:extLst>
              <a:ext uri="{FF2B5EF4-FFF2-40B4-BE49-F238E27FC236}">
                <a16:creationId xmlns:a16="http://schemas.microsoft.com/office/drawing/2014/main" id="{05DD8AD3-1488-4B2B-9FD5-A4173A69E099}"/>
              </a:ext>
            </a:extLst>
          </p:cNvPr>
          <p:cNvPicPr>
            <a:picLocks noChangeAspect="1"/>
          </p:cNvPicPr>
          <p:nvPr/>
        </p:nvPicPr>
        <p:blipFill>
          <a:blip r:embed="rId2"/>
          <a:stretch>
            <a:fillRect/>
          </a:stretch>
        </p:blipFill>
        <p:spPr>
          <a:xfrm>
            <a:off x="7347830" y="4491360"/>
            <a:ext cx="4726737" cy="1265883"/>
          </a:xfrm>
          <a:prstGeom prst="rect">
            <a:avLst/>
          </a:prstGeom>
        </p:spPr>
      </p:pic>
    </p:spTree>
    <p:extLst>
      <p:ext uri="{BB962C8B-B14F-4D97-AF65-F5344CB8AC3E}">
        <p14:creationId xmlns:p14="http://schemas.microsoft.com/office/powerpoint/2010/main" val="246312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45E4-94D1-4F96-B8E9-43917B4052D0}"/>
              </a:ext>
            </a:extLst>
          </p:cNvPr>
          <p:cNvSpPr>
            <a:spLocks noGrp="1"/>
          </p:cNvSpPr>
          <p:nvPr>
            <p:ph type="title"/>
          </p:nvPr>
        </p:nvSpPr>
        <p:spPr/>
        <p:txBody>
          <a:bodyPr/>
          <a:lstStyle/>
          <a:p>
            <a:r>
              <a:rPr lang="en-IN" dirty="0"/>
              <a:t>Moderators:</a:t>
            </a:r>
          </a:p>
        </p:txBody>
      </p:sp>
      <p:sp>
        <p:nvSpPr>
          <p:cNvPr id="3" name="Content Placeholder 2">
            <a:extLst>
              <a:ext uri="{FF2B5EF4-FFF2-40B4-BE49-F238E27FC236}">
                <a16:creationId xmlns:a16="http://schemas.microsoft.com/office/drawing/2014/main" id="{EA815D9F-26D7-4645-88A9-81534DE3800F}"/>
              </a:ext>
            </a:extLst>
          </p:cNvPr>
          <p:cNvSpPr>
            <a:spLocks noGrp="1"/>
          </p:cNvSpPr>
          <p:nvPr>
            <p:ph idx="1"/>
          </p:nvPr>
        </p:nvSpPr>
        <p:spPr>
          <a:xfrm>
            <a:off x="646112" y="1408483"/>
            <a:ext cx="7661866" cy="5105528"/>
          </a:xfrm>
        </p:spPr>
        <p:txBody>
          <a:bodyPr>
            <a:normAutofit fontScale="92500"/>
          </a:bodyPr>
          <a:lstStyle/>
          <a:p>
            <a:pPr marL="0" indent="0" algn="just">
              <a:lnSpc>
                <a:spcPct val="150000"/>
              </a:lnSpc>
              <a:buNone/>
            </a:pPr>
            <a:r>
              <a:rPr lang="en-US" dirty="0"/>
              <a:t>A moderator is considered a staff who can manage orders for the time being. As a future update moderator may give the facility to add and manage his own products. Moderators can reduce the workload of admin. Now moderator has all the privileges an admin has except managing other moderators. He can add products and users. </a:t>
            </a:r>
          </a:p>
          <a:p>
            <a:pPr marL="0" indent="0" algn="just">
              <a:lnSpc>
                <a:spcPct val="150000"/>
              </a:lnSpc>
              <a:buNone/>
            </a:pPr>
            <a:r>
              <a:rPr lang="en-US" dirty="0"/>
              <a:t>He can also check the orders and edit his profile.</a:t>
            </a:r>
          </a:p>
          <a:p>
            <a:pPr algn="just">
              <a:lnSpc>
                <a:spcPct val="150000"/>
              </a:lnSpc>
            </a:pPr>
            <a:r>
              <a:rPr lang="en-US" dirty="0"/>
              <a:t>Manage products </a:t>
            </a:r>
          </a:p>
          <a:p>
            <a:pPr algn="just">
              <a:lnSpc>
                <a:spcPct val="150000"/>
              </a:lnSpc>
            </a:pPr>
            <a:r>
              <a:rPr lang="en-US" dirty="0"/>
              <a:t>Manage users</a:t>
            </a:r>
          </a:p>
          <a:p>
            <a:pPr algn="just">
              <a:lnSpc>
                <a:spcPct val="150000"/>
              </a:lnSpc>
            </a:pPr>
            <a:r>
              <a:rPr lang="en-US" dirty="0"/>
              <a:t>Manage orders</a:t>
            </a:r>
            <a:endParaRPr lang="en-IN" dirty="0"/>
          </a:p>
        </p:txBody>
      </p:sp>
      <p:pic>
        <p:nvPicPr>
          <p:cNvPr id="5" name="Picture 4">
            <a:extLst>
              <a:ext uri="{FF2B5EF4-FFF2-40B4-BE49-F238E27FC236}">
                <a16:creationId xmlns:a16="http://schemas.microsoft.com/office/drawing/2014/main" id="{3CCF885E-C89D-48BF-BEB5-CAB98201C582}"/>
              </a:ext>
            </a:extLst>
          </p:cNvPr>
          <p:cNvPicPr>
            <a:picLocks noChangeAspect="1"/>
          </p:cNvPicPr>
          <p:nvPr/>
        </p:nvPicPr>
        <p:blipFill>
          <a:blip r:embed="rId2"/>
          <a:stretch>
            <a:fillRect/>
          </a:stretch>
        </p:blipFill>
        <p:spPr>
          <a:xfrm>
            <a:off x="6863613" y="3817067"/>
            <a:ext cx="5149645" cy="2712312"/>
          </a:xfrm>
          <a:prstGeom prst="rect">
            <a:avLst/>
          </a:prstGeom>
        </p:spPr>
      </p:pic>
    </p:spTree>
    <p:extLst>
      <p:ext uri="{BB962C8B-B14F-4D97-AF65-F5344CB8AC3E}">
        <p14:creationId xmlns:p14="http://schemas.microsoft.com/office/powerpoint/2010/main" val="67223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TotalTime>
  <Words>2170</Words>
  <Application>Microsoft Office PowerPoint</Application>
  <PresentationFormat>Widescreen</PresentationFormat>
  <Paragraphs>186</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Carlito</vt:lpstr>
      <vt:lpstr>Century Gothic</vt:lpstr>
      <vt:lpstr>Times New Roman</vt:lpstr>
      <vt:lpstr>Wingdings</vt:lpstr>
      <vt:lpstr>Wingdings 3</vt:lpstr>
      <vt:lpstr>Ion</vt:lpstr>
      <vt:lpstr>Capstone Project  Shop For Home</vt:lpstr>
      <vt:lpstr>INTRODUCTION</vt:lpstr>
      <vt:lpstr>Objectives</vt:lpstr>
      <vt:lpstr>Online shopping Vs. Traditional Shopping</vt:lpstr>
      <vt:lpstr>Admin Portal:</vt:lpstr>
      <vt:lpstr>Manage Moderators :</vt:lpstr>
      <vt:lpstr>Manage Products</vt:lpstr>
      <vt:lpstr>Manage Users</vt:lpstr>
      <vt:lpstr>Moderators:</vt:lpstr>
      <vt:lpstr>Users Portal</vt:lpstr>
      <vt:lpstr>PowerPoint Presentation</vt:lpstr>
      <vt:lpstr>DATA FLOW DIAGRAM</vt:lpstr>
      <vt:lpstr>PowerPoint Presentation</vt:lpstr>
      <vt:lpstr>Project Users and Admin Stories </vt:lpstr>
      <vt:lpstr>User Stories</vt:lpstr>
      <vt:lpstr>Admin Stories</vt:lpstr>
      <vt:lpstr>Sprint I Objectives</vt:lpstr>
      <vt:lpstr>Sprint II Objectives</vt:lpstr>
      <vt:lpstr>System Requirements</vt:lpstr>
      <vt:lpstr>Tools used</vt:lpstr>
      <vt:lpstr>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Microservices Structures:</vt:lpstr>
      <vt:lpstr>PowerPoint Presentation</vt:lpstr>
      <vt:lpstr>Discount MicroService</vt:lpstr>
      <vt:lpstr>MicrosService</vt:lpstr>
      <vt:lpstr>Report MicroService</vt:lpstr>
      <vt:lpstr>Shop MicroService</vt:lpstr>
      <vt:lpstr>DataBase Tables:</vt:lpstr>
      <vt:lpstr>PowerPoint Presentation</vt:lpstr>
      <vt:lpstr>Unique Selling Points of the Application</vt:lpstr>
      <vt:lpstr>Future Scope</vt:lpstr>
      <vt:lpstr>Pros…</vt:lpstr>
      <vt:lpstr>Cons</vt:lpstr>
      <vt:lpstr>Tips For Protection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Shop For Home</dc:title>
  <dc:creator>VEDA PRIYA</dc:creator>
  <cp:lastModifiedBy>Saurav Kumar</cp:lastModifiedBy>
  <cp:revision>15</cp:revision>
  <dcterms:created xsi:type="dcterms:W3CDTF">2022-07-11T17:30:37Z</dcterms:created>
  <dcterms:modified xsi:type="dcterms:W3CDTF">2022-07-14T07:03:06Z</dcterms:modified>
</cp:coreProperties>
</file>