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74531a6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f74531a6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f74531a6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f74531a6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f74531a6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f74531a6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f74531a6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f74531a6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74531a6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f74531a6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f74531a6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f74531a6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f74531a6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f74531a6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f74531a6a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f74531a6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f74531a6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f74531a6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f74531a6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f74531a6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74531a6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74531a6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f74531a6a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f74531a6a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f845ad1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f845ad1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74531a6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74531a6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74531a6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74531a6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74531a6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74531a6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74531a6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f74531a6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f74531a6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f74531a6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f74531a6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f74531a6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f74531a6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f74531a6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3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0" Type="http://schemas.openxmlformats.org/officeDocument/2006/relationships/image" Target="../media/image23.png"/><Relationship Id="rId9" Type="http://schemas.openxmlformats.org/officeDocument/2006/relationships/image" Target="../media/image15.png"/><Relationship Id="rId5" Type="http://schemas.openxmlformats.org/officeDocument/2006/relationships/image" Target="../media/image4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0" Type="http://schemas.openxmlformats.org/officeDocument/2006/relationships/image" Target="../media/image19.png"/><Relationship Id="rId9" Type="http://schemas.openxmlformats.org/officeDocument/2006/relationships/image" Target="../media/image17.png"/><Relationship Id="rId5" Type="http://schemas.openxmlformats.org/officeDocument/2006/relationships/image" Target="../media/image43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0" Type="http://schemas.openxmlformats.org/officeDocument/2006/relationships/image" Target="../media/image20.png"/><Relationship Id="rId9" Type="http://schemas.openxmlformats.org/officeDocument/2006/relationships/image" Target="../media/image40.png"/><Relationship Id="rId5" Type="http://schemas.openxmlformats.org/officeDocument/2006/relationships/image" Target="../media/image43.png"/><Relationship Id="rId6" Type="http://schemas.openxmlformats.org/officeDocument/2006/relationships/image" Target="../media/image12.png"/><Relationship Id="rId7" Type="http://schemas.openxmlformats.org/officeDocument/2006/relationships/image" Target="../media/image24.png"/><Relationship Id="rId8" Type="http://schemas.openxmlformats.org/officeDocument/2006/relationships/image" Target="../media/image4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0" Type="http://schemas.openxmlformats.org/officeDocument/2006/relationships/image" Target="../media/image30.png"/><Relationship Id="rId9" Type="http://schemas.openxmlformats.org/officeDocument/2006/relationships/image" Target="../media/image25.png"/><Relationship Id="rId5" Type="http://schemas.openxmlformats.org/officeDocument/2006/relationships/image" Target="../media/image43.png"/><Relationship Id="rId6" Type="http://schemas.openxmlformats.org/officeDocument/2006/relationships/image" Target="../media/image12.png"/><Relationship Id="rId7" Type="http://schemas.openxmlformats.org/officeDocument/2006/relationships/image" Target="../media/image22.png"/><Relationship Id="rId8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0" Type="http://schemas.openxmlformats.org/officeDocument/2006/relationships/image" Target="../media/image36.png"/><Relationship Id="rId9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12.png"/><Relationship Id="rId7" Type="http://schemas.openxmlformats.org/officeDocument/2006/relationships/image" Target="../media/image28.png"/><Relationship Id="rId8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Relationship Id="rId6" Type="http://schemas.openxmlformats.org/officeDocument/2006/relationships/image" Target="../media/image3.png"/><Relationship Id="rId7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png"/><Relationship Id="rId4" Type="http://schemas.openxmlformats.org/officeDocument/2006/relationships/image" Target="../media/image4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5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303825" y="460100"/>
            <a:ext cx="7899600" cy="21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Variational Auto-Encoder with MSSIM 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reonconstruction loss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								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	Saurav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										ES16BTECH11007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025" y="2479100"/>
            <a:ext cx="6237926" cy="16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71900" y="510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 Tested with MNIST dataset )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With different </a:t>
            </a:r>
            <a:r>
              <a:rPr b="1" lang="en" sz="1800" u="sng"/>
              <a:t>Reconstruction Error metrics</a:t>
            </a:r>
            <a:endParaRPr b="1" sz="1800" u="sng"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400" y="2108825"/>
            <a:ext cx="2910236" cy="19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94125" y="2049800"/>
            <a:ext cx="2998774" cy="19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735875" y="4167225"/>
            <a:ext cx="23181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Sample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0100" y="2108825"/>
            <a:ext cx="2910236" cy="19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2736400" y="4184200"/>
            <a:ext cx="19221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Cross entropy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5175213" y="4125175"/>
            <a:ext cx="1269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MSSIM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9975" y="2098775"/>
            <a:ext cx="2910225" cy="19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7439925" y="4114325"/>
            <a:ext cx="861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SSIM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With different </a:t>
            </a:r>
            <a:r>
              <a:rPr b="1" lang="en" sz="1800" u="sng"/>
              <a:t>Reconstruction Error metrics</a:t>
            </a:r>
            <a:endParaRPr b="1" sz="1800" u="sng"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400" y="2108825"/>
            <a:ext cx="2910236" cy="19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94125" y="2049800"/>
            <a:ext cx="2998774" cy="19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735875" y="4167225"/>
            <a:ext cx="23181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Sample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0100" y="2108825"/>
            <a:ext cx="2910236" cy="19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2736400" y="4184200"/>
            <a:ext cx="19221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Cross entropy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5175213" y="4125175"/>
            <a:ext cx="1269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MSSIM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9975" y="2098775"/>
            <a:ext cx="2910225" cy="19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7439925" y="4114325"/>
            <a:ext cx="861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SSIM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94725" y="2126012"/>
            <a:ext cx="2799900" cy="186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412150" y="2076075"/>
            <a:ext cx="2998776" cy="19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08324" y="2049800"/>
            <a:ext cx="2998776" cy="199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43400" y="2108825"/>
            <a:ext cx="2910225" cy="194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With different </a:t>
            </a:r>
            <a:r>
              <a:rPr b="1" lang="en" sz="1800" u="sng"/>
              <a:t>Reconstruction Error metrics</a:t>
            </a:r>
            <a:endParaRPr b="1" sz="1800" u="sng"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400" y="2108825"/>
            <a:ext cx="2910236" cy="19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94125" y="2049800"/>
            <a:ext cx="2998774" cy="19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735875" y="4167225"/>
            <a:ext cx="23181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Sample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0100" y="2108825"/>
            <a:ext cx="2910236" cy="19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2736400" y="4184200"/>
            <a:ext cx="19221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Cross entropy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5175213" y="4125175"/>
            <a:ext cx="1269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MSSIM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9975" y="2098775"/>
            <a:ext cx="2910225" cy="19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77299" y="2074800"/>
            <a:ext cx="2998776" cy="199919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7439925" y="4114325"/>
            <a:ext cx="861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SSIM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465925" y="2061775"/>
            <a:ext cx="2998776" cy="1999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8701" y="2079325"/>
            <a:ext cx="2998824" cy="19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30200" y="2069566"/>
            <a:ext cx="2998776" cy="1999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With different </a:t>
            </a:r>
            <a:r>
              <a:rPr b="1" lang="en" sz="1800" u="sng"/>
              <a:t>Reconstruction Error metrics</a:t>
            </a:r>
            <a:endParaRPr b="1" sz="1800" u="sng"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400" y="2108825"/>
            <a:ext cx="2910236" cy="19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94125" y="2049800"/>
            <a:ext cx="2998774" cy="19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735875" y="4167225"/>
            <a:ext cx="23181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Sample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0100" y="2108825"/>
            <a:ext cx="2910236" cy="19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2736400" y="4184200"/>
            <a:ext cx="19221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Cross entropy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5175213" y="4125175"/>
            <a:ext cx="1269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MSSIM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9975" y="2098775"/>
            <a:ext cx="2910225" cy="19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7439925" y="4114325"/>
            <a:ext cx="861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SSIM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9963" y="2150875"/>
            <a:ext cx="2910225" cy="19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92475" y="2159800"/>
            <a:ext cx="2998763" cy="19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564950" y="2069950"/>
            <a:ext cx="2998776" cy="1999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05450" y="2112250"/>
            <a:ext cx="2910225" cy="194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With different </a:t>
            </a:r>
            <a:r>
              <a:rPr b="1" lang="en" sz="1800" u="sng"/>
              <a:t>Reconstruction Error metrics</a:t>
            </a:r>
            <a:endParaRPr b="1" sz="1800" u="sng"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400" y="2108825"/>
            <a:ext cx="2910236" cy="19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70325" y="2049800"/>
            <a:ext cx="2998774" cy="19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/>
        </p:nvSpPr>
        <p:spPr>
          <a:xfrm>
            <a:off x="735875" y="4167225"/>
            <a:ext cx="23181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Sample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0100" y="2108825"/>
            <a:ext cx="2910236" cy="19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/>
          <p:nvPr/>
        </p:nvSpPr>
        <p:spPr>
          <a:xfrm>
            <a:off x="2736400" y="4184200"/>
            <a:ext cx="19221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Cross entropy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5175213" y="4125175"/>
            <a:ext cx="1269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MSSIM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9975" y="2098775"/>
            <a:ext cx="2910225" cy="19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7439925" y="4114325"/>
            <a:ext cx="861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SSIM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497525" y="2123950"/>
            <a:ext cx="2910225" cy="1940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14850" y="2123950"/>
            <a:ext cx="2910225" cy="19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87850" y="2183100"/>
            <a:ext cx="2806525" cy="18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65475" y="2143400"/>
            <a:ext cx="2910225" cy="1940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With different </a:t>
            </a:r>
            <a:r>
              <a:rPr b="1" lang="en" sz="1800" u="sng"/>
              <a:t>Reconstruction Error metrics</a:t>
            </a:r>
            <a:endParaRPr b="1" sz="1800" u="sng"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400" y="2108825"/>
            <a:ext cx="2910236" cy="19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50375" y="2069262"/>
            <a:ext cx="2998774" cy="19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 txBox="1"/>
          <p:nvPr/>
        </p:nvSpPr>
        <p:spPr>
          <a:xfrm>
            <a:off x="735875" y="4167225"/>
            <a:ext cx="23181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Sample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0100" y="2108825"/>
            <a:ext cx="2910236" cy="19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/>
          <p:nvPr/>
        </p:nvSpPr>
        <p:spPr>
          <a:xfrm>
            <a:off x="2736400" y="4184200"/>
            <a:ext cx="19221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Cross entropy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5175213" y="4125175"/>
            <a:ext cx="1269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MSSIM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9975" y="2098775"/>
            <a:ext cx="2910225" cy="19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/>
          <p:nvPr/>
        </p:nvSpPr>
        <p:spPr>
          <a:xfrm>
            <a:off x="7439925" y="4114325"/>
            <a:ext cx="861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SSIM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458225" y="2090775"/>
            <a:ext cx="2910225" cy="1940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60675" y="2131175"/>
            <a:ext cx="2910225" cy="19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89350" y="2046326"/>
            <a:ext cx="2998776" cy="19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4850" y="2101650"/>
            <a:ext cx="2910225" cy="1940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450" y="2049229"/>
            <a:ext cx="2998776" cy="1999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7775" y="2086800"/>
            <a:ext cx="2910225" cy="19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7275" y="2078750"/>
            <a:ext cx="2910225" cy="194015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With different </a:t>
            </a:r>
            <a:r>
              <a:rPr b="1" lang="en" sz="1800" u="sng"/>
              <a:t>Reconstruction Error metrics</a:t>
            </a:r>
            <a:endParaRPr b="1" sz="1800" u="sng"/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570325" y="2049800"/>
            <a:ext cx="2998774" cy="19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/>
          <p:nvPr/>
        </p:nvSpPr>
        <p:spPr>
          <a:xfrm>
            <a:off x="735875" y="4167225"/>
            <a:ext cx="23181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Sample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2736400" y="4184200"/>
            <a:ext cx="19221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Cross entropy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5175213" y="4125175"/>
            <a:ext cx="1269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MSSIM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7439925" y="4114325"/>
            <a:ext cx="861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SSIM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526600" y="2030225"/>
            <a:ext cx="3127350" cy="20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471900" y="5863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MSSIM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(Results can vary by changing the number of down samplings)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result here is after 5 down samples </a:t>
            </a:r>
            <a:endParaRPr sz="1000"/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5025"/>
            <a:ext cx="4107651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7650" y="177148"/>
            <a:ext cx="4968875" cy="489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471900" y="5863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Entropy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Results</a:t>
            </a:r>
            <a:endParaRPr/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50" y="1705750"/>
            <a:ext cx="4128800" cy="334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9275" y="276650"/>
            <a:ext cx="4932876" cy="48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Auto-Encoder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00" y="1746700"/>
            <a:ext cx="715261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471900" y="5863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SSIM Results</a:t>
            </a:r>
            <a:endParaRPr/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839993"/>
            <a:ext cx="3955250" cy="320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6549" y="78625"/>
            <a:ext cx="5027075" cy="49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Questions </a:t>
            </a:r>
            <a:endParaRPr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is latent space changing after each down sample for MSSIM reconstruction error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 able to differentiate the numbers in the latent space well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evaluate the quality of the image generated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it work with real images 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- </a:t>
            </a:r>
            <a:r>
              <a:rPr lang="en"/>
              <a:t>Autoencoder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625" y="1741350"/>
            <a:ext cx="5398659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 used in Variational Autoencoder generally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051275" y="1744375"/>
            <a:ext cx="7642800" cy="3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kinds of errors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en" u="sng">
                <a:latin typeface="Roboto"/>
                <a:ea typeface="Roboto"/>
                <a:cs typeface="Roboto"/>
                <a:sym typeface="Roboto"/>
              </a:rPr>
              <a:t>Resampling Error</a:t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KL Divergence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en" u="sng">
                <a:latin typeface="Roboto"/>
                <a:ea typeface="Roboto"/>
                <a:cs typeface="Roboto"/>
                <a:sym typeface="Roboto"/>
              </a:rPr>
              <a:t>Reconstruction Error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Mean Squared Error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   (or)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Cross Entropy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Our Proposal : MSSIM as reconstruction error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60950" y="-88325"/>
            <a:ext cx="8222100" cy="16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Loss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MSSIM - </a:t>
            </a:r>
            <a:r>
              <a:rPr b="1" lang="en" sz="1400"/>
              <a:t>Based on SSIM</a:t>
            </a:r>
            <a:r>
              <a:rPr lang="en"/>
              <a:t> 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0950" y="18841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Multi scale Structural Similarity index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 Extension of Structural Similarity index ) </a:t>
            </a:r>
            <a:endParaRPr/>
          </a:p>
        </p:txBody>
      </p:sp>
      <p:grpSp>
        <p:nvGrpSpPr>
          <p:cNvPr id="93" name="Google Shape;93;p17"/>
          <p:cNvGrpSpPr/>
          <p:nvPr/>
        </p:nvGrpSpPr>
        <p:grpSpPr>
          <a:xfrm>
            <a:off x="754725" y="3045000"/>
            <a:ext cx="6808001" cy="1029050"/>
            <a:chOff x="754725" y="3045000"/>
            <a:chExt cx="6808001" cy="1029050"/>
          </a:xfrm>
        </p:grpSpPr>
        <p:pic>
          <p:nvPicPr>
            <p:cNvPr id="94" name="Google Shape;9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9525" y="3045000"/>
              <a:ext cx="6653201" cy="1029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7"/>
            <p:cNvSpPr txBox="1"/>
            <p:nvPr/>
          </p:nvSpPr>
          <p:spPr>
            <a:xfrm>
              <a:off x="754725" y="3178075"/>
              <a:ext cx="745500" cy="4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 sz="24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Structural Similarity index</a:t>
            </a:r>
            <a:r>
              <a:rPr lang="en"/>
              <a:t>   ( </a:t>
            </a:r>
            <a:r>
              <a:rPr b="1" lang="en"/>
              <a:t>SSIM</a:t>
            </a:r>
            <a:r>
              <a:rPr lang="en"/>
              <a:t> )</a:t>
            </a:r>
            <a:r>
              <a:rPr lang="en" u="sng"/>
              <a:t>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48225"/>
            <a:ext cx="5278150" cy="24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375" y="3048975"/>
            <a:ext cx="5000996" cy="76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3" name="Google Shape;103;p18"/>
          <p:cNvSpPr txBox="1"/>
          <p:nvPr>
            <p:ph type="title"/>
          </p:nvPr>
        </p:nvSpPr>
        <p:spPr>
          <a:xfrm>
            <a:off x="460950" y="-88325"/>
            <a:ext cx="8222100" cy="16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Loss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MSSIM - </a:t>
            </a:r>
            <a:r>
              <a:rPr b="1" lang="en" sz="1400"/>
              <a:t>Based on SSIM</a:t>
            </a:r>
            <a:r>
              <a:rPr lang="en"/>
              <a:t> 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375" y="2571751"/>
            <a:ext cx="4749775" cy="4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950" y="3901850"/>
            <a:ext cx="422125" cy="4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883075" y="3901850"/>
            <a:ext cx="30168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b="1" i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luminance</a:t>
            </a:r>
            <a:endParaRPr b="1" i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7149" y="4323975"/>
            <a:ext cx="422125" cy="38695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883075" y="4282850"/>
            <a:ext cx="30168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b="1" i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contrast</a:t>
            </a:r>
            <a:endParaRPr b="1" i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1844" y="4704950"/>
            <a:ext cx="580331" cy="3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883075" y="4663850"/>
            <a:ext cx="44664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b="1" i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Tendency of x and y to vary together</a:t>
            </a:r>
            <a:endParaRPr b="1" i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Loss function 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97175" y="17909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Multi scale Structural Similarity index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 Extension of Structural Similarity index 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Taking the reference and distorted image as input, the system iteratively applies a low pass filter and downsamples the filtered image by 2.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We index the original image as scale 1 and the highest scale as scale M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85723"/>
            <a:ext cx="9144000" cy="278985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60950" y="1834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 Taking the reference and distorted image as input, the system iteratively applies a low pass filter and downsamples the filtered image by 2.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446550" y="468350"/>
            <a:ext cx="80841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We index the original image as scale 1 and the highest scale as scale M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pSp>
        <p:nvGrpSpPr>
          <p:cNvPr id="129" name="Google Shape;129;p21"/>
          <p:cNvGrpSpPr/>
          <p:nvPr/>
        </p:nvGrpSpPr>
        <p:grpSpPr>
          <a:xfrm>
            <a:off x="941100" y="2109250"/>
            <a:ext cx="6808001" cy="1029050"/>
            <a:chOff x="754725" y="3045000"/>
            <a:chExt cx="6808001" cy="1029050"/>
          </a:xfrm>
        </p:grpSpPr>
        <p:pic>
          <p:nvPicPr>
            <p:cNvPr id="130" name="Google Shape;13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9525" y="3045000"/>
              <a:ext cx="6653201" cy="1029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21"/>
            <p:cNvSpPr txBox="1"/>
            <p:nvPr/>
          </p:nvSpPr>
          <p:spPr>
            <a:xfrm>
              <a:off x="754725" y="3178075"/>
              <a:ext cx="745500" cy="4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 sz="24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300" y="3046075"/>
            <a:ext cx="6375525" cy="9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