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3VHzdj4eI3/ufkdR5b/DvzmbE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79338a73_0_1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6279338a73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9732b494d_0_1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b9732b494d_0_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d6953fcb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67d6953fc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9338a73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6279338a73_0_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79338a73_0_2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6279338a73_0_2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732b494d_0_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b9732b494d_0_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d0c6820b_1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d0c6820b_1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bad0c6820b_1_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 1-Implementation of Backpropagation and Training a Palindrome Network</a:t>
            </a:r>
            <a:endParaRPr sz="4400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2172225" y="3351575"/>
            <a:ext cx="5419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Ashutosh Bharti 210040026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Vaibhav Bhatnagar 23M1062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Saurav Chaudhary 23M0838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Vedant Goswami 23M0766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…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17</a:t>
            </a:r>
            <a:r>
              <a:rPr baseline="30000" lang="en-IN" sz="3200"/>
              <a:t>th</a:t>
            </a:r>
            <a:r>
              <a:rPr lang="en-IN" sz="3200"/>
              <a:t> </a:t>
            </a:r>
            <a:r>
              <a:rPr lang="en-IN" sz="3200"/>
              <a:t>February</a:t>
            </a:r>
            <a:r>
              <a:rPr lang="en-IN" sz="3200"/>
              <a:t>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Interpretability of middle layer</a:t>
            </a:r>
            <a:endParaRPr b="1"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-107075" y="1535100"/>
            <a:ext cx="93318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spcBef>
                <a:spcPts val="480"/>
              </a:spcBef>
              <a:spcAft>
                <a:spcPts val="0"/>
              </a:spcAft>
              <a:buSzPts val="3400"/>
              <a:buChar char="•"/>
            </a:pPr>
            <a:r>
              <a:rPr lang="en-IN" sz="3400"/>
              <a:t>Weights to hidden </a:t>
            </a:r>
            <a:r>
              <a:rPr lang="en-IN" sz="3400"/>
              <a:t>neuron 1</a:t>
            </a:r>
            <a:endParaRPr sz="3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300"/>
              <a:t> </a:t>
            </a:r>
            <a:r>
              <a:rPr lang="en-IN" sz="3000"/>
              <a:t>[</a:t>
            </a:r>
            <a:r>
              <a:rPr b="1" lang="en-IN" sz="2200">
                <a:solidFill>
                  <a:srgbClr val="FF0000"/>
                </a:solidFill>
              </a:rPr>
              <a:t>-21.103238</a:t>
            </a:r>
            <a:r>
              <a:rPr lang="en-IN" sz="2200">
                <a:solidFill>
                  <a:srgbClr val="FF0000"/>
                </a:solidFill>
              </a:rPr>
              <a:t> -5.229046 -10.497463 </a:t>
            </a:r>
            <a:r>
              <a:rPr lang="en-IN" sz="2200">
                <a:solidFill>
                  <a:srgbClr val="009900"/>
                </a:solidFill>
              </a:rPr>
              <a:t>+13.877196 +7.258210</a:t>
            </a:r>
            <a:r>
              <a:rPr lang="en-IN" sz="2200"/>
              <a:t> </a:t>
            </a:r>
            <a:r>
              <a:rPr lang="en-IN" sz="2200">
                <a:solidFill>
                  <a:srgbClr val="FF0000"/>
                </a:solidFill>
              </a:rPr>
              <a:t>-7.217289  -13.849237</a:t>
            </a:r>
            <a:r>
              <a:rPr lang="en-IN" sz="2200"/>
              <a:t> </a:t>
            </a:r>
            <a:r>
              <a:rPr lang="en-IN" sz="2200">
                <a:solidFill>
                  <a:srgbClr val="009900"/>
                </a:solidFill>
              </a:rPr>
              <a:t>+10.503724</a:t>
            </a:r>
            <a:r>
              <a:rPr lang="en-IN" sz="2200">
                <a:solidFill>
                  <a:srgbClr val="009900"/>
                </a:solidFill>
              </a:rPr>
              <a:t> </a:t>
            </a:r>
            <a:r>
              <a:rPr lang="en-IN" sz="2200">
                <a:solidFill>
                  <a:srgbClr val="009900"/>
                </a:solidFill>
              </a:rPr>
              <a:t>+5.265200</a:t>
            </a:r>
            <a:r>
              <a:rPr lang="en-IN" sz="2200"/>
              <a:t> </a:t>
            </a:r>
            <a:r>
              <a:rPr b="1" lang="en-IN" sz="2200">
                <a:solidFill>
                  <a:srgbClr val="009900"/>
                </a:solidFill>
              </a:rPr>
              <a:t>+21.084626</a:t>
            </a:r>
            <a:r>
              <a:rPr lang="en-IN" sz="3000"/>
              <a:t>]</a:t>
            </a:r>
            <a:endParaRPr sz="2200"/>
          </a:p>
          <a:p>
            <a:pPr indent="-444500" lvl="0" marL="457200" rtl="0" algn="l">
              <a:spcBef>
                <a:spcPts val="480"/>
              </a:spcBef>
              <a:spcAft>
                <a:spcPts val="0"/>
              </a:spcAft>
              <a:buSzPts val="3400"/>
              <a:buChar char="•"/>
            </a:pPr>
            <a:r>
              <a:rPr lang="en-IN" sz="3400"/>
              <a:t>Weights to hidden neuron 2</a:t>
            </a:r>
            <a:endParaRPr sz="3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3000"/>
              <a:t>[</a:t>
            </a:r>
            <a:r>
              <a:rPr lang="en-IN" sz="2200">
                <a:solidFill>
                  <a:srgbClr val="009900"/>
                </a:solidFill>
              </a:rPr>
              <a:t>+21.406045 +5.327159 +10.700617</a:t>
            </a:r>
            <a:r>
              <a:rPr lang="en-IN" sz="2200"/>
              <a:t> </a:t>
            </a:r>
            <a:r>
              <a:rPr lang="en-IN" sz="2200">
                <a:solidFill>
                  <a:srgbClr val="FF0000"/>
                </a:solidFill>
              </a:rPr>
              <a:t>-12.693136 -7.357754</a:t>
            </a:r>
            <a:r>
              <a:rPr lang="en-IN" sz="2200"/>
              <a:t> </a:t>
            </a:r>
            <a:r>
              <a:rPr lang="en-IN" sz="2200">
                <a:solidFill>
                  <a:srgbClr val="009900"/>
                </a:solidFill>
              </a:rPr>
              <a:t>+7.381260 +12.728184</a:t>
            </a:r>
            <a:r>
              <a:rPr lang="en-IN" sz="2200"/>
              <a:t> </a:t>
            </a:r>
            <a:r>
              <a:rPr lang="en-IN" sz="2200">
                <a:solidFill>
                  <a:srgbClr val="FF0000"/>
                </a:solidFill>
              </a:rPr>
              <a:t>-10.644741 -5.290742 -21.352189</a:t>
            </a:r>
            <a:r>
              <a:rPr lang="en-IN" sz="3000"/>
              <a:t>]</a:t>
            </a:r>
            <a:endParaRPr sz="4200"/>
          </a:p>
          <a:p>
            <a:pPr indent="-444500" lvl="0" marL="457200" rtl="0" algn="l">
              <a:spcBef>
                <a:spcPts val="480"/>
              </a:spcBef>
              <a:spcAft>
                <a:spcPts val="0"/>
              </a:spcAft>
              <a:buSzPts val="3400"/>
              <a:buChar char="•"/>
            </a:pPr>
            <a:r>
              <a:rPr lang="en-IN" sz="3400"/>
              <a:t>Weights to Output neuron </a:t>
            </a:r>
            <a:endParaRPr sz="3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3400"/>
              <a:t>[</a:t>
            </a:r>
            <a:r>
              <a:rPr lang="en-IN" sz="2700">
                <a:solidFill>
                  <a:srgbClr val="FF0000"/>
                </a:solidFill>
              </a:rPr>
              <a:t>-30.577723 -30.204053</a:t>
            </a:r>
            <a:r>
              <a:rPr lang="en-IN" sz="3400"/>
              <a:t>]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Learnings</a:t>
            </a:r>
            <a:endParaRPr b="1"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Char char="•"/>
            </a:pPr>
            <a:r>
              <a:rPr lang="en-IN" sz="2900"/>
              <a:t>How gradient flows </a:t>
            </a:r>
            <a:r>
              <a:rPr lang="en-IN" sz="2900"/>
              <a:t>from the output neuron to the inner layers of the network.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IN" sz="2900"/>
              <a:t>Neural network uses momentum optimization during weight updates, enhancing the convergence speed. The momentum factor is a tunable parameter which helps to move out of local minima.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IN" sz="2900"/>
              <a:t>Explored different activation functions. 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79338a73_0_14"/>
          <p:cNvSpPr txBox="1"/>
          <p:nvPr>
            <p:ph type="title"/>
          </p:nvPr>
        </p:nvSpPr>
        <p:spPr>
          <a:xfrm>
            <a:off x="3810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BP implementation</a:t>
            </a:r>
            <a:endParaRPr b="1"/>
          </a:p>
        </p:txBody>
      </p:sp>
      <p:pic>
        <p:nvPicPr>
          <p:cNvPr id="123" name="Google Shape;123;g26279338a73_0_14"/>
          <p:cNvPicPr preferRelativeResize="0"/>
          <p:nvPr/>
        </p:nvPicPr>
        <p:blipFill rotWithShape="1">
          <a:blip r:embed="rId3">
            <a:alphaModFix/>
          </a:blip>
          <a:srcRect b="17375" l="0" r="0" t="0"/>
          <a:stretch/>
        </p:blipFill>
        <p:spPr>
          <a:xfrm>
            <a:off x="1416113" y="1112850"/>
            <a:ext cx="6159376" cy="56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9732b494d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BP implementation</a:t>
            </a:r>
            <a:endParaRPr b="1"/>
          </a:p>
        </p:txBody>
      </p:sp>
      <p:pic>
        <p:nvPicPr>
          <p:cNvPr id="129" name="Google Shape;129;g2b9732b494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70050"/>
            <a:ext cx="8979425" cy="35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7d6953fc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Evaluation Scheme</a:t>
            </a:r>
            <a:endParaRPr b="1"/>
          </a:p>
        </p:txBody>
      </p:sp>
      <p:sp>
        <p:nvSpPr>
          <p:cNvPr id="135" name="Google Shape;135;g267d6953fcb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Input representation - 10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Correct architecture for Palindrome - 30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Back Propagation implementation and clear explaination- 30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Performance - 10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Interpretability of middle layer - 10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-10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Check if 10-bit string is palindrome or not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Technique used</a:t>
            </a:r>
            <a:r>
              <a:rPr lang="en-IN"/>
              <a:t>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We have implemented a Neural Network Architecture with BackPropagation for updating parameters from scratch.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9338a73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65" name="Google Shape;65;g26279338a73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Input</a:t>
            </a:r>
            <a:r>
              <a:rPr lang="en-IN"/>
              <a:t>: 10-bit String (of numbers)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Output</a:t>
            </a:r>
            <a:r>
              <a:rPr lang="en-IN"/>
              <a:t>: Palindrome or not (class 0 or 1)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79338a73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Architecture details </a:t>
            </a:r>
            <a:endParaRPr b="1"/>
          </a:p>
        </p:txBody>
      </p:sp>
      <p:sp>
        <p:nvSpPr>
          <p:cNvPr id="71" name="Google Shape;71;g26279338a73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600"/>
              <a:t>Our neural network architecture consists of: </a:t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Input layer: 10 neurons, each representing a 1-bit binary number. </a:t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Hidden layer: 2 neurons, utilizing the Sigmoid activation function. </a:t>
            </a:r>
            <a:endParaRPr sz="2600"/>
          </a:p>
          <a:p>
            <a:pPr indent="-3937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00"/>
              <a:buChar char="•"/>
            </a:pPr>
            <a:r>
              <a:rPr lang="en-IN" sz="2600"/>
              <a:t>Output layer: 1 neuron, utilizing the Sigmoid activation function. 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600"/>
              <a:t>This architecture is designed to process binary inputs through the network, with the hidden layer applying Sigmoid activation to introduce non-linearity, and the output layer using Sigmoid activation to produce a binary classification or prediction.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Input representation</a:t>
            </a:r>
            <a:endParaRPr b="1"/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57200" y="5275365"/>
            <a:ext cx="8229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A two-dimensional numpy array is used to represent the inputs.</a:t>
            </a:r>
            <a:endParaRPr/>
          </a:p>
        </p:txBody>
      </p:sp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0" y="1646250"/>
            <a:ext cx="8982400" cy="28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9732b494d_0_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Output</a:t>
            </a:r>
            <a:r>
              <a:rPr b="1" lang="en-IN"/>
              <a:t> representation</a:t>
            </a:r>
            <a:endParaRPr b="1"/>
          </a:p>
        </p:txBody>
      </p:sp>
      <p:sp>
        <p:nvSpPr>
          <p:cNvPr id="84" name="Google Shape;84;g2b9732b494d_0_4"/>
          <p:cNvSpPr txBox="1"/>
          <p:nvPr>
            <p:ph idx="1" type="body"/>
          </p:nvPr>
        </p:nvSpPr>
        <p:spPr>
          <a:xfrm>
            <a:off x="457200" y="5275365"/>
            <a:ext cx="8229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It is 2D NumPy array where each row represents the target class corresponding the input sequence.</a:t>
            </a:r>
            <a:endParaRPr/>
          </a:p>
        </p:txBody>
      </p:sp>
      <p:pic>
        <p:nvPicPr>
          <p:cNvPr id="85" name="Google Shape;85;g2b9732b494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9137"/>
            <a:ext cx="9143999" cy="276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b9732b494d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77988"/>
            <a:ext cx="9144003" cy="19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ad0c6820b_1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Hyperparameters</a:t>
            </a:r>
            <a:endParaRPr/>
          </a:p>
        </p:txBody>
      </p:sp>
      <p:sp>
        <p:nvSpPr>
          <p:cNvPr id="93" name="Google Shape;93;g2bad0c6820b_1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480"/>
              </a:spcBef>
              <a:spcAft>
                <a:spcPts val="0"/>
              </a:spcAft>
              <a:buSzPts val="3500"/>
              <a:buChar char="•"/>
            </a:pPr>
            <a:r>
              <a:rPr lang="en-IN" sz="3500"/>
              <a:t>Hidden Layer Size : 2 Neurons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IN" sz="3500"/>
              <a:t>Momentum Factor : 0.3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IN" sz="3500"/>
              <a:t>Seed : 52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IN" sz="3500"/>
              <a:t>Epochs : 10000.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IN" sz="3500"/>
              <a:t>Learning Rate : 0.01.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IN" sz="3500"/>
              <a:t>Number of Folds (KFolds): 5</a:t>
            </a:r>
            <a:endParaRPr sz="3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Overall performance</a:t>
            </a:r>
            <a:endParaRPr b="1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r>
              <a:rPr lang="en-IN"/>
              <a:t>precision	recall  f1-score   support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        0   	0.99  	1.00  	  0.99   	  981</a:t>
            </a:r>
            <a:br>
              <a:rPr lang="en-IN"/>
            </a:br>
            <a:r>
              <a:rPr lang="en-IN"/>
              <a:t>        1   	1.00  	0.74  	  0.85    	   43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Precision: 0.986426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Recall: </a:t>
            </a:r>
            <a:r>
              <a:rPr lang="en-IN"/>
              <a:t>1.0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F1-score: 0.993127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Confusion Matrix</a:t>
            </a:r>
            <a:endParaRPr b="1"/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00" y="1331288"/>
            <a:ext cx="6093198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