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7" r:id="rId8"/>
    <p:sldId id="263" r:id="rId9"/>
    <p:sldId id="264" r:id="rId10"/>
    <p:sldId id="265" r:id="rId11"/>
    <p:sldId id="266" r:id="rId12"/>
    <p:sldId id="268" r:id="rId13"/>
    <p:sldId id="272" r:id="rId14"/>
    <p:sldId id="274" r:id="rId15"/>
    <p:sldId id="275" r:id="rId16"/>
    <p:sldId id="276" r:id="rId17"/>
    <p:sldId id="277" r:id="rId18"/>
    <p:sldId id="279"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05" autoAdjust="0"/>
    <p:restoredTop sz="94619" autoAdjust="0"/>
  </p:normalViewPr>
  <p:slideViewPr>
    <p:cSldViewPr snapToGrid="0">
      <p:cViewPr varScale="1">
        <p:scale>
          <a:sx n="49" d="100"/>
          <a:sy n="49" d="100"/>
        </p:scale>
        <p:origin x="91"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2T21:47:38.180" idx="1">
    <p:pos x="10" y="10"/>
    <p:text/>
    <p:extLst>
      <p:ext uri="{C676402C-5697-4E1C-873F-D02D1690AC5C}">
        <p15:threadingInfo xmlns:p15="http://schemas.microsoft.com/office/powerpoint/2012/main" timeZoneBias="-345"/>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Dynamic Programming</a:t>
            </a:r>
          </a:p>
        </p:txBody>
      </p:sp>
      <p:sp>
        <p:nvSpPr>
          <p:cNvPr id="4" name="TextBox 3">
            <a:extLst>
              <a:ext uri="{FF2B5EF4-FFF2-40B4-BE49-F238E27FC236}">
                <a16:creationId xmlns:a16="http://schemas.microsoft.com/office/drawing/2014/main" id="{B9F6863F-DC9E-43B6-9193-3A1597B73834}"/>
              </a:ext>
            </a:extLst>
          </p:cNvPr>
          <p:cNvSpPr txBox="1"/>
          <p:nvPr/>
        </p:nvSpPr>
        <p:spPr>
          <a:xfrm flipH="1">
            <a:off x="6238088" y="3986365"/>
            <a:ext cx="4366483" cy="646331"/>
          </a:xfrm>
          <a:prstGeom prst="rect">
            <a:avLst/>
          </a:prstGeom>
          <a:noFill/>
        </p:spPr>
        <p:txBody>
          <a:bodyPr wrap="square" rtlCol="0">
            <a:spAutoFit/>
          </a:bodyPr>
          <a:lstStyle/>
          <a:p>
            <a:r>
              <a:rPr lang="en-IN" dirty="0"/>
              <a:t>Those can remember their past are condemned to repeat it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89F2-F817-4A34-B61D-AACD725DB17D}"/>
              </a:ext>
            </a:extLst>
          </p:cNvPr>
          <p:cNvSpPr>
            <a:spLocks noGrp="1"/>
          </p:cNvSpPr>
          <p:nvPr>
            <p:ph type="title"/>
          </p:nvPr>
        </p:nvSpPr>
        <p:spPr>
          <a:xfrm>
            <a:off x="827165" y="320039"/>
            <a:ext cx="10058400" cy="1520417"/>
          </a:xfrm>
        </p:spPr>
        <p:txBody>
          <a:bodyPr>
            <a:normAutofit/>
          </a:bodyPr>
          <a:lstStyle/>
          <a:p>
            <a:r>
              <a:rPr lang="en-IN" sz="2800" dirty="0"/>
              <a:t> For Matrix Multiplication we will use Bottom-Up Approach i.e. Tabulation</a:t>
            </a:r>
            <a:br>
              <a:rPr lang="en-IN" sz="2800" dirty="0"/>
            </a:br>
            <a:r>
              <a:rPr lang="en-IN" sz="2800" dirty="0"/>
              <a:t>Step 1 : - </a:t>
            </a:r>
          </a:p>
        </p:txBody>
      </p:sp>
      <p:graphicFrame>
        <p:nvGraphicFramePr>
          <p:cNvPr id="5" name="Table 5">
            <a:extLst>
              <a:ext uri="{FF2B5EF4-FFF2-40B4-BE49-F238E27FC236}">
                <a16:creationId xmlns:a16="http://schemas.microsoft.com/office/drawing/2014/main" id="{DB9DCB80-84AD-40E9-A7AA-08D08B6CFA7A}"/>
              </a:ext>
            </a:extLst>
          </p:cNvPr>
          <p:cNvGraphicFramePr>
            <a:graphicFrameLocks noGrp="1"/>
          </p:cNvGraphicFramePr>
          <p:nvPr>
            <p:ph sz="half" idx="1"/>
            <p:extLst>
              <p:ext uri="{D42A27DB-BD31-4B8C-83A1-F6EECF244321}">
                <p14:modId xmlns:p14="http://schemas.microsoft.com/office/powerpoint/2010/main" val="3101624499"/>
              </p:ext>
            </p:extLst>
          </p:nvPr>
        </p:nvGraphicFramePr>
        <p:xfrm>
          <a:off x="1192925" y="2276857"/>
          <a:ext cx="4664072" cy="3756423"/>
        </p:xfrm>
        <a:graphic>
          <a:graphicData uri="http://schemas.openxmlformats.org/drawingml/2006/table">
            <a:tbl>
              <a:tblPr firstRow="1" bandRow="1">
                <a:tableStyleId>{5C22544A-7EE6-4342-B048-85BDC9FD1C3A}</a:tableStyleId>
              </a:tblPr>
              <a:tblGrid>
                <a:gridCol w="1166018">
                  <a:extLst>
                    <a:ext uri="{9D8B030D-6E8A-4147-A177-3AD203B41FA5}">
                      <a16:colId xmlns:a16="http://schemas.microsoft.com/office/drawing/2014/main" val="2057801771"/>
                    </a:ext>
                  </a:extLst>
                </a:gridCol>
                <a:gridCol w="1166018">
                  <a:extLst>
                    <a:ext uri="{9D8B030D-6E8A-4147-A177-3AD203B41FA5}">
                      <a16:colId xmlns:a16="http://schemas.microsoft.com/office/drawing/2014/main" val="824080438"/>
                    </a:ext>
                  </a:extLst>
                </a:gridCol>
                <a:gridCol w="1166018">
                  <a:extLst>
                    <a:ext uri="{9D8B030D-6E8A-4147-A177-3AD203B41FA5}">
                      <a16:colId xmlns:a16="http://schemas.microsoft.com/office/drawing/2014/main" val="3158750345"/>
                    </a:ext>
                  </a:extLst>
                </a:gridCol>
                <a:gridCol w="1166018">
                  <a:extLst>
                    <a:ext uri="{9D8B030D-6E8A-4147-A177-3AD203B41FA5}">
                      <a16:colId xmlns:a16="http://schemas.microsoft.com/office/drawing/2014/main" val="3605133308"/>
                    </a:ext>
                  </a:extLst>
                </a:gridCol>
              </a:tblGrid>
              <a:tr h="937181">
                <a:tc>
                  <a:txBody>
                    <a:bodyPr/>
                    <a:lstStyle/>
                    <a:p>
                      <a:r>
                        <a:rPr lang="en-IN" dirty="0"/>
                        <a:t>  </a:t>
                      </a:r>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dirty="0"/>
                        <a:t>   </a:t>
                      </a:r>
                      <a:r>
                        <a:rPr lang="en-IN" b="1" dirty="0">
                          <a:solidFill>
                            <a:schemeClr val="tx1"/>
                          </a:solidFill>
                        </a:rPr>
                        <a:t>120</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31820878"/>
                  </a:ext>
                </a:extLst>
              </a:tr>
              <a:tr h="937181">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48</a:t>
                      </a:r>
                    </a:p>
                  </a:txBody>
                  <a:tcPr/>
                </a:tc>
                <a:tc>
                  <a:txBody>
                    <a:bodyPr/>
                    <a:lstStyle/>
                    <a:p>
                      <a:endParaRPr lang="en-IN" dirty="0"/>
                    </a:p>
                  </a:txBody>
                  <a:tcPr/>
                </a:tc>
                <a:extLst>
                  <a:ext uri="{0D108BD9-81ED-4DB2-BD59-A6C34878D82A}">
                    <a16:rowId xmlns:a16="http://schemas.microsoft.com/office/drawing/2014/main" val="736913555"/>
                  </a:ext>
                </a:extLst>
              </a:tr>
              <a:tr h="937181">
                <a:tc>
                  <a:txBody>
                    <a:bodyPr/>
                    <a:lstStyle/>
                    <a:p>
                      <a:endParaRPr lang="en-IN"/>
                    </a:p>
                  </a:txBody>
                  <a:tcPr/>
                </a:tc>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84</a:t>
                      </a:r>
                    </a:p>
                  </a:txBody>
                  <a:tcPr/>
                </a:tc>
                <a:extLst>
                  <a:ext uri="{0D108BD9-81ED-4DB2-BD59-A6C34878D82A}">
                    <a16:rowId xmlns:a16="http://schemas.microsoft.com/office/drawing/2014/main" val="2836489083"/>
                  </a:ext>
                </a:extLst>
              </a:tr>
              <a:tr h="93718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sz="2800" b="1" dirty="0">
                        <a:solidFill>
                          <a:schemeClr val="tx1"/>
                        </a:solidFill>
                      </a:endParaRPr>
                    </a:p>
                    <a:p>
                      <a:r>
                        <a:rPr lang="en-IN" sz="2800" b="1" dirty="0">
                          <a:solidFill>
                            <a:schemeClr val="tx1"/>
                          </a:solidFill>
                        </a:rPr>
                        <a:t>   0</a:t>
                      </a:r>
                    </a:p>
                  </a:txBody>
                  <a:tcPr/>
                </a:tc>
                <a:extLst>
                  <a:ext uri="{0D108BD9-81ED-4DB2-BD59-A6C34878D82A}">
                    <a16:rowId xmlns:a16="http://schemas.microsoft.com/office/drawing/2014/main" val="4245822693"/>
                  </a:ext>
                </a:extLst>
              </a:tr>
            </a:tbl>
          </a:graphicData>
        </a:graphic>
      </p:graphicFrame>
      <p:sp>
        <p:nvSpPr>
          <p:cNvPr id="4" name="Content Placeholder 3">
            <a:extLst>
              <a:ext uri="{FF2B5EF4-FFF2-40B4-BE49-F238E27FC236}">
                <a16:creationId xmlns:a16="http://schemas.microsoft.com/office/drawing/2014/main" id="{39CF43BB-BD49-4FDE-8EE5-A9FECBB0F6C6}"/>
              </a:ext>
            </a:extLst>
          </p:cNvPr>
          <p:cNvSpPr>
            <a:spLocks noGrp="1"/>
          </p:cNvSpPr>
          <p:nvPr>
            <p:ph sz="half" idx="2"/>
          </p:nvPr>
        </p:nvSpPr>
        <p:spPr/>
        <p:txBody>
          <a:bodyPr/>
          <a:lstStyle/>
          <a:p>
            <a:r>
              <a:rPr lang="en-IN" dirty="0"/>
              <a:t>Diagonal is zero because the same matrix isn’t multiplied with anything .</a:t>
            </a:r>
          </a:p>
          <a:p>
            <a:pPr marL="0" indent="0">
              <a:buNone/>
            </a:pPr>
            <a:endParaRPr lang="en-IN" dirty="0"/>
          </a:p>
          <a:p>
            <a:pPr marL="0" indent="0">
              <a:buNone/>
            </a:pPr>
            <a:r>
              <a:rPr lang="en-IN" dirty="0"/>
              <a:t>Two matrix are multiplied :- </a:t>
            </a:r>
          </a:p>
          <a:p>
            <a:r>
              <a:rPr lang="en-IN" dirty="0"/>
              <a:t>Cost[1][2] = 5*4*6=120</a:t>
            </a:r>
          </a:p>
          <a:p>
            <a:r>
              <a:rPr lang="en-IN" dirty="0"/>
              <a:t>Cost[2][3] = 4*6*2=48</a:t>
            </a:r>
          </a:p>
          <a:p>
            <a:r>
              <a:rPr lang="en-IN" dirty="0"/>
              <a:t>Cost[3][4] = 6*2*7=84</a:t>
            </a:r>
          </a:p>
          <a:p>
            <a:pPr marL="0" indent="0">
              <a:buNone/>
            </a:pPr>
            <a:endParaRPr lang="en-IN" dirty="0"/>
          </a:p>
        </p:txBody>
      </p:sp>
      <p:sp>
        <p:nvSpPr>
          <p:cNvPr id="7" name="TextBox 6">
            <a:extLst>
              <a:ext uri="{FF2B5EF4-FFF2-40B4-BE49-F238E27FC236}">
                <a16:creationId xmlns:a16="http://schemas.microsoft.com/office/drawing/2014/main" id="{9C6A80FA-AB93-4E1C-A5BF-BA02B2E1A409}"/>
              </a:ext>
            </a:extLst>
          </p:cNvPr>
          <p:cNvSpPr txBox="1"/>
          <p:nvPr/>
        </p:nvSpPr>
        <p:spPr>
          <a:xfrm>
            <a:off x="1192925" y="1873991"/>
            <a:ext cx="4663440" cy="369332"/>
          </a:xfrm>
          <a:prstGeom prst="rect">
            <a:avLst/>
          </a:prstGeom>
          <a:noFill/>
        </p:spPr>
        <p:txBody>
          <a:bodyPr wrap="square" rtlCol="0">
            <a:spAutoFit/>
          </a:bodyPr>
          <a:lstStyle/>
          <a:p>
            <a:r>
              <a:rPr lang="en-IN" b="1" dirty="0"/>
              <a:t>    1                2                    3               4</a:t>
            </a:r>
          </a:p>
        </p:txBody>
      </p:sp>
      <p:sp>
        <p:nvSpPr>
          <p:cNvPr id="8" name="TextBox 7">
            <a:extLst>
              <a:ext uri="{FF2B5EF4-FFF2-40B4-BE49-F238E27FC236}">
                <a16:creationId xmlns:a16="http://schemas.microsoft.com/office/drawing/2014/main" id="{07188CB3-3E2C-46F9-A4BA-7D20300F44C7}"/>
              </a:ext>
            </a:extLst>
          </p:cNvPr>
          <p:cNvSpPr txBox="1"/>
          <p:nvPr/>
        </p:nvSpPr>
        <p:spPr>
          <a:xfrm>
            <a:off x="756745" y="2506717"/>
            <a:ext cx="310055" cy="3139321"/>
          </a:xfrm>
          <a:prstGeom prst="rect">
            <a:avLst/>
          </a:prstGeom>
          <a:noFill/>
        </p:spPr>
        <p:txBody>
          <a:bodyPr wrap="square" rtlCol="0">
            <a:spAutoFit/>
          </a:bodyPr>
          <a:lstStyle/>
          <a:p>
            <a:endParaRPr lang="en-IN" b="1" dirty="0"/>
          </a:p>
          <a:p>
            <a:r>
              <a:rPr lang="en-IN" b="1" dirty="0"/>
              <a:t>1</a:t>
            </a:r>
          </a:p>
          <a:p>
            <a:endParaRPr lang="en-IN" b="1" dirty="0"/>
          </a:p>
          <a:p>
            <a:endParaRPr lang="en-IN" b="1" dirty="0"/>
          </a:p>
          <a:p>
            <a:r>
              <a:rPr lang="en-IN" b="1" dirty="0"/>
              <a:t>2</a:t>
            </a:r>
          </a:p>
          <a:p>
            <a:endParaRPr lang="en-IN" b="1" dirty="0"/>
          </a:p>
          <a:p>
            <a:endParaRPr lang="en-IN" b="1" dirty="0"/>
          </a:p>
          <a:p>
            <a:r>
              <a:rPr lang="en-IN" b="1" dirty="0"/>
              <a:t>3</a:t>
            </a:r>
          </a:p>
          <a:p>
            <a:endParaRPr lang="en-IN" b="1" dirty="0"/>
          </a:p>
          <a:p>
            <a:endParaRPr lang="en-IN" b="1" dirty="0"/>
          </a:p>
          <a:p>
            <a:r>
              <a:rPr lang="en-IN" b="1" dirty="0"/>
              <a:t>4</a:t>
            </a:r>
          </a:p>
        </p:txBody>
      </p:sp>
      <p:sp>
        <p:nvSpPr>
          <p:cNvPr id="3" name="TextBox 2">
            <a:extLst>
              <a:ext uri="{FF2B5EF4-FFF2-40B4-BE49-F238E27FC236}">
                <a16:creationId xmlns:a16="http://schemas.microsoft.com/office/drawing/2014/main" id="{CC1B94FA-7DC4-4B43-BF51-D81E7BAE3F27}"/>
              </a:ext>
            </a:extLst>
          </p:cNvPr>
          <p:cNvSpPr txBox="1"/>
          <p:nvPr/>
        </p:nvSpPr>
        <p:spPr>
          <a:xfrm>
            <a:off x="6335005" y="1135117"/>
            <a:ext cx="4811216" cy="646331"/>
          </a:xfrm>
          <a:prstGeom prst="rect">
            <a:avLst/>
          </a:prstGeom>
          <a:noFill/>
        </p:spPr>
        <p:txBody>
          <a:bodyPr wrap="square" rtlCol="0">
            <a:spAutoFit/>
          </a:bodyPr>
          <a:lstStyle/>
          <a:p>
            <a:r>
              <a:rPr lang="en-IN" dirty="0"/>
              <a:t>  A1       A2         A3        A4</a:t>
            </a:r>
          </a:p>
          <a:p>
            <a:r>
              <a:rPr lang="en-IN" dirty="0"/>
              <a:t>5 * 4    4 * 6     6  *  2     2 * 7</a:t>
            </a:r>
          </a:p>
        </p:txBody>
      </p:sp>
    </p:spTree>
    <p:extLst>
      <p:ext uri="{BB962C8B-B14F-4D97-AF65-F5344CB8AC3E}">
        <p14:creationId xmlns:p14="http://schemas.microsoft.com/office/powerpoint/2010/main" val="140049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89F2-F817-4A34-B61D-AACD725DB17D}"/>
              </a:ext>
            </a:extLst>
          </p:cNvPr>
          <p:cNvSpPr>
            <a:spLocks noGrp="1"/>
          </p:cNvSpPr>
          <p:nvPr>
            <p:ph type="title"/>
          </p:nvPr>
        </p:nvSpPr>
        <p:spPr>
          <a:xfrm>
            <a:off x="827165" y="320039"/>
            <a:ext cx="10058400" cy="1520417"/>
          </a:xfrm>
        </p:spPr>
        <p:txBody>
          <a:bodyPr>
            <a:normAutofit/>
          </a:bodyPr>
          <a:lstStyle/>
          <a:p>
            <a:r>
              <a:rPr lang="en-IN" sz="2800" dirty="0"/>
              <a:t> For Matrix Multiplication we will use Bottom-Up Approach i.e. Tabulation</a:t>
            </a:r>
            <a:br>
              <a:rPr lang="en-IN" sz="2800" dirty="0"/>
            </a:br>
            <a:r>
              <a:rPr lang="en-IN" sz="2800" dirty="0"/>
              <a:t>Step 1 : - </a:t>
            </a:r>
          </a:p>
        </p:txBody>
      </p:sp>
      <p:graphicFrame>
        <p:nvGraphicFramePr>
          <p:cNvPr id="5" name="Table 5">
            <a:extLst>
              <a:ext uri="{FF2B5EF4-FFF2-40B4-BE49-F238E27FC236}">
                <a16:creationId xmlns:a16="http://schemas.microsoft.com/office/drawing/2014/main" id="{DB9DCB80-84AD-40E9-A7AA-08D08B6CFA7A}"/>
              </a:ext>
            </a:extLst>
          </p:cNvPr>
          <p:cNvGraphicFramePr>
            <a:graphicFrameLocks noGrp="1"/>
          </p:cNvGraphicFramePr>
          <p:nvPr>
            <p:ph sz="half" idx="1"/>
            <p:extLst>
              <p:ext uri="{D42A27DB-BD31-4B8C-83A1-F6EECF244321}">
                <p14:modId xmlns:p14="http://schemas.microsoft.com/office/powerpoint/2010/main" val="1964425924"/>
              </p:ext>
            </p:extLst>
          </p:nvPr>
        </p:nvGraphicFramePr>
        <p:xfrm>
          <a:off x="1192925" y="2276857"/>
          <a:ext cx="4664072" cy="3756423"/>
        </p:xfrm>
        <a:graphic>
          <a:graphicData uri="http://schemas.openxmlformats.org/drawingml/2006/table">
            <a:tbl>
              <a:tblPr firstRow="1" bandRow="1">
                <a:tableStyleId>{5C22544A-7EE6-4342-B048-85BDC9FD1C3A}</a:tableStyleId>
              </a:tblPr>
              <a:tblGrid>
                <a:gridCol w="1166018">
                  <a:extLst>
                    <a:ext uri="{9D8B030D-6E8A-4147-A177-3AD203B41FA5}">
                      <a16:colId xmlns:a16="http://schemas.microsoft.com/office/drawing/2014/main" val="2057801771"/>
                    </a:ext>
                  </a:extLst>
                </a:gridCol>
                <a:gridCol w="1166018">
                  <a:extLst>
                    <a:ext uri="{9D8B030D-6E8A-4147-A177-3AD203B41FA5}">
                      <a16:colId xmlns:a16="http://schemas.microsoft.com/office/drawing/2014/main" val="824080438"/>
                    </a:ext>
                  </a:extLst>
                </a:gridCol>
                <a:gridCol w="1166018">
                  <a:extLst>
                    <a:ext uri="{9D8B030D-6E8A-4147-A177-3AD203B41FA5}">
                      <a16:colId xmlns:a16="http://schemas.microsoft.com/office/drawing/2014/main" val="3158750345"/>
                    </a:ext>
                  </a:extLst>
                </a:gridCol>
                <a:gridCol w="1166018">
                  <a:extLst>
                    <a:ext uri="{9D8B030D-6E8A-4147-A177-3AD203B41FA5}">
                      <a16:colId xmlns:a16="http://schemas.microsoft.com/office/drawing/2014/main" val="3605133308"/>
                    </a:ext>
                  </a:extLst>
                </a:gridCol>
              </a:tblGrid>
              <a:tr h="937181">
                <a:tc>
                  <a:txBody>
                    <a:bodyPr/>
                    <a:lstStyle/>
                    <a:p>
                      <a:r>
                        <a:rPr lang="en-IN" dirty="0"/>
                        <a:t>  </a:t>
                      </a:r>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dirty="0"/>
                        <a:t>   </a:t>
                      </a:r>
                      <a:r>
                        <a:rPr lang="en-IN" b="1" dirty="0">
                          <a:solidFill>
                            <a:schemeClr val="tx1"/>
                          </a:solidFill>
                        </a:rPr>
                        <a:t>120</a:t>
                      </a:r>
                    </a:p>
                  </a:txBody>
                  <a:tcPr/>
                </a:tc>
                <a:tc>
                  <a:txBody>
                    <a:bodyPr/>
                    <a:lstStyle/>
                    <a:p>
                      <a:endParaRPr lang="en-IN" dirty="0"/>
                    </a:p>
                    <a:p>
                      <a:r>
                        <a:rPr lang="en-IN" dirty="0"/>
                        <a:t>   </a:t>
                      </a:r>
                      <a:r>
                        <a:rPr lang="en-IN" sz="2400" dirty="0">
                          <a:solidFill>
                            <a:schemeClr val="tx1"/>
                          </a:solidFill>
                        </a:rPr>
                        <a:t>88</a:t>
                      </a:r>
                      <a:endParaRPr lang="en-IN" dirty="0">
                        <a:solidFill>
                          <a:schemeClr val="tx1"/>
                        </a:solidFill>
                      </a:endParaRPr>
                    </a:p>
                  </a:txBody>
                  <a:tcPr/>
                </a:tc>
                <a:tc>
                  <a:txBody>
                    <a:bodyPr/>
                    <a:lstStyle/>
                    <a:p>
                      <a:r>
                        <a:rPr lang="en-IN" dirty="0"/>
                        <a:t> </a:t>
                      </a:r>
                    </a:p>
                  </a:txBody>
                  <a:tcPr/>
                </a:tc>
                <a:extLst>
                  <a:ext uri="{0D108BD9-81ED-4DB2-BD59-A6C34878D82A}">
                    <a16:rowId xmlns:a16="http://schemas.microsoft.com/office/drawing/2014/main" val="3631820878"/>
                  </a:ext>
                </a:extLst>
              </a:tr>
              <a:tr h="937181">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48</a:t>
                      </a:r>
                    </a:p>
                  </a:txBody>
                  <a:tcPr/>
                </a:tc>
                <a:tc>
                  <a:txBody>
                    <a:bodyPr/>
                    <a:lstStyle/>
                    <a:p>
                      <a:endParaRPr lang="en-IN" dirty="0"/>
                    </a:p>
                  </a:txBody>
                  <a:tcPr/>
                </a:tc>
                <a:extLst>
                  <a:ext uri="{0D108BD9-81ED-4DB2-BD59-A6C34878D82A}">
                    <a16:rowId xmlns:a16="http://schemas.microsoft.com/office/drawing/2014/main" val="736913555"/>
                  </a:ext>
                </a:extLst>
              </a:tr>
              <a:tr h="937181">
                <a:tc>
                  <a:txBody>
                    <a:bodyPr/>
                    <a:lstStyle/>
                    <a:p>
                      <a:endParaRPr lang="en-IN"/>
                    </a:p>
                  </a:txBody>
                  <a:tcPr/>
                </a:tc>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84</a:t>
                      </a:r>
                    </a:p>
                  </a:txBody>
                  <a:tcPr/>
                </a:tc>
                <a:extLst>
                  <a:ext uri="{0D108BD9-81ED-4DB2-BD59-A6C34878D82A}">
                    <a16:rowId xmlns:a16="http://schemas.microsoft.com/office/drawing/2014/main" val="2836489083"/>
                  </a:ext>
                </a:extLst>
              </a:tr>
              <a:tr h="93718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sz="2800" b="1" dirty="0">
                        <a:solidFill>
                          <a:schemeClr val="tx1"/>
                        </a:solidFill>
                      </a:endParaRPr>
                    </a:p>
                    <a:p>
                      <a:r>
                        <a:rPr lang="en-IN" sz="2800" b="1" dirty="0">
                          <a:solidFill>
                            <a:schemeClr val="tx1"/>
                          </a:solidFill>
                        </a:rPr>
                        <a:t>   0</a:t>
                      </a:r>
                    </a:p>
                  </a:txBody>
                  <a:tcPr/>
                </a:tc>
                <a:extLst>
                  <a:ext uri="{0D108BD9-81ED-4DB2-BD59-A6C34878D82A}">
                    <a16:rowId xmlns:a16="http://schemas.microsoft.com/office/drawing/2014/main" val="4245822693"/>
                  </a:ext>
                </a:extLst>
              </a:tr>
            </a:tbl>
          </a:graphicData>
        </a:graphic>
      </p:graphicFrame>
      <p:sp>
        <p:nvSpPr>
          <p:cNvPr id="4" name="Content Placeholder 3">
            <a:extLst>
              <a:ext uri="{FF2B5EF4-FFF2-40B4-BE49-F238E27FC236}">
                <a16:creationId xmlns:a16="http://schemas.microsoft.com/office/drawing/2014/main" id="{39CF43BB-BD49-4FDE-8EE5-A9FECBB0F6C6}"/>
              </a:ext>
            </a:extLst>
          </p:cNvPr>
          <p:cNvSpPr>
            <a:spLocks noGrp="1"/>
          </p:cNvSpPr>
          <p:nvPr>
            <p:ph sz="half" idx="2"/>
          </p:nvPr>
        </p:nvSpPr>
        <p:spPr>
          <a:xfrm>
            <a:off x="5983122" y="2103120"/>
            <a:ext cx="5588768" cy="3749040"/>
          </a:xfrm>
        </p:spPr>
        <p:txBody>
          <a:bodyPr>
            <a:normAutofit fontScale="92500" lnSpcReduction="10000"/>
          </a:bodyPr>
          <a:lstStyle/>
          <a:p>
            <a:pPr marL="0" indent="0">
              <a:buNone/>
            </a:pPr>
            <a:r>
              <a:rPr lang="en-IN" dirty="0"/>
              <a:t>Three matrix are multiplied :- </a:t>
            </a:r>
          </a:p>
          <a:p>
            <a:r>
              <a:rPr lang="en-IN" dirty="0"/>
              <a:t>Cost[1][3] </a:t>
            </a:r>
          </a:p>
          <a:p>
            <a:pPr marL="0" indent="0">
              <a:buNone/>
            </a:pPr>
            <a:r>
              <a:rPr lang="en-IN" dirty="0"/>
              <a:t>  The matrix can be multiplied in two ways :- </a:t>
            </a:r>
            <a:br>
              <a:rPr lang="en-IN" dirty="0"/>
            </a:br>
            <a:r>
              <a:rPr lang="en-IN" dirty="0"/>
              <a:t>      	a ) A1*(A2*A3)</a:t>
            </a:r>
          </a:p>
          <a:p>
            <a:pPr marL="0" indent="0">
              <a:buNone/>
            </a:pPr>
            <a:r>
              <a:rPr lang="en-IN" dirty="0"/>
              <a:t>	b) (A1*A2 )*A3</a:t>
            </a:r>
          </a:p>
          <a:p>
            <a:pPr marL="0" indent="0">
              <a:buNone/>
            </a:pPr>
            <a:r>
              <a:rPr lang="en-IN" dirty="0"/>
              <a:t>So, </a:t>
            </a:r>
          </a:p>
          <a:p>
            <a:pPr marL="0" indent="0">
              <a:buNone/>
            </a:pPr>
            <a:r>
              <a:rPr lang="en-IN" dirty="0"/>
              <a:t>      Cost[1][3] = Cost[1][1]+Cost[2][3]+5*4*2</a:t>
            </a:r>
          </a:p>
          <a:p>
            <a:pPr marL="0" indent="0">
              <a:buNone/>
            </a:pPr>
            <a:r>
              <a:rPr lang="en-IN" dirty="0"/>
              <a:t>	          = 0 + 48 + 40 = 88 </a:t>
            </a:r>
          </a:p>
          <a:p>
            <a:pPr marL="0" indent="0">
              <a:buNone/>
            </a:pPr>
            <a:r>
              <a:rPr lang="en-IN" dirty="0"/>
              <a:t>      Cost[1][3] = Cost[1][2]+Cost[3][3]+5*6*2</a:t>
            </a:r>
          </a:p>
          <a:p>
            <a:pPr marL="0" indent="0">
              <a:buNone/>
            </a:pPr>
            <a:r>
              <a:rPr lang="en-IN" dirty="0"/>
              <a:t>	          = 120 + 0 + 60 =180</a:t>
            </a:r>
          </a:p>
          <a:p>
            <a:pPr marL="0" indent="0">
              <a:buNone/>
            </a:pPr>
            <a:endParaRPr lang="en-IN" dirty="0"/>
          </a:p>
        </p:txBody>
      </p:sp>
      <p:sp>
        <p:nvSpPr>
          <p:cNvPr id="7" name="TextBox 6">
            <a:extLst>
              <a:ext uri="{FF2B5EF4-FFF2-40B4-BE49-F238E27FC236}">
                <a16:creationId xmlns:a16="http://schemas.microsoft.com/office/drawing/2014/main" id="{9C6A80FA-AB93-4E1C-A5BF-BA02B2E1A409}"/>
              </a:ext>
            </a:extLst>
          </p:cNvPr>
          <p:cNvSpPr txBox="1"/>
          <p:nvPr/>
        </p:nvSpPr>
        <p:spPr>
          <a:xfrm>
            <a:off x="1192925" y="1873991"/>
            <a:ext cx="4663440" cy="369332"/>
          </a:xfrm>
          <a:prstGeom prst="rect">
            <a:avLst/>
          </a:prstGeom>
          <a:noFill/>
        </p:spPr>
        <p:txBody>
          <a:bodyPr wrap="square" rtlCol="0">
            <a:spAutoFit/>
          </a:bodyPr>
          <a:lstStyle/>
          <a:p>
            <a:r>
              <a:rPr lang="en-IN" b="1" dirty="0"/>
              <a:t>    1                2                    3               4</a:t>
            </a:r>
          </a:p>
        </p:txBody>
      </p:sp>
      <p:sp>
        <p:nvSpPr>
          <p:cNvPr id="8" name="TextBox 7">
            <a:extLst>
              <a:ext uri="{FF2B5EF4-FFF2-40B4-BE49-F238E27FC236}">
                <a16:creationId xmlns:a16="http://schemas.microsoft.com/office/drawing/2014/main" id="{07188CB3-3E2C-46F9-A4BA-7D20300F44C7}"/>
              </a:ext>
            </a:extLst>
          </p:cNvPr>
          <p:cNvSpPr txBox="1"/>
          <p:nvPr/>
        </p:nvSpPr>
        <p:spPr>
          <a:xfrm>
            <a:off x="756745" y="2506717"/>
            <a:ext cx="310055" cy="3139321"/>
          </a:xfrm>
          <a:prstGeom prst="rect">
            <a:avLst/>
          </a:prstGeom>
          <a:noFill/>
        </p:spPr>
        <p:txBody>
          <a:bodyPr wrap="square" rtlCol="0">
            <a:spAutoFit/>
          </a:bodyPr>
          <a:lstStyle/>
          <a:p>
            <a:endParaRPr lang="en-IN" b="1" dirty="0"/>
          </a:p>
          <a:p>
            <a:r>
              <a:rPr lang="en-IN" b="1" dirty="0"/>
              <a:t>1</a:t>
            </a:r>
          </a:p>
          <a:p>
            <a:endParaRPr lang="en-IN" b="1" dirty="0"/>
          </a:p>
          <a:p>
            <a:endParaRPr lang="en-IN" b="1" dirty="0"/>
          </a:p>
          <a:p>
            <a:r>
              <a:rPr lang="en-IN" b="1" dirty="0"/>
              <a:t>2</a:t>
            </a:r>
          </a:p>
          <a:p>
            <a:endParaRPr lang="en-IN" b="1" dirty="0"/>
          </a:p>
          <a:p>
            <a:endParaRPr lang="en-IN" b="1" dirty="0"/>
          </a:p>
          <a:p>
            <a:r>
              <a:rPr lang="en-IN" b="1" dirty="0"/>
              <a:t>3</a:t>
            </a:r>
          </a:p>
          <a:p>
            <a:endParaRPr lang="en-IN" b="1" dirty="0"/>
          </a:p>
          <a:p>
            <a:endParaRPr lang="en-IN" b="1" dirty="0"/>
          </a:p>
          <a:p>
            <a:r>
              <a:rPr lang="en-IN" b="1" dirty="0"/>
              <a:t>4</a:t>
            </a:r>
          </a:p>
        </p:txBody>
      </p:sp>
      <p:sp>
        <p:nvSpPr>
          <p:cNvPr id="3" name="TextBox 2">
            <a:extLst>
              <a:ext uri="{FF2B5EF4-FFF2-40B4-BE49-F238E27FC236}">
                <a16:creationId xmlns:a16="http://schemas.microsoft.com/office/drawing/2014/main" id="{CC1B94FA-7DC4-4B43-BF51-D81E7BAE3F27}"/>
              </a:ext>
            </a:extLst>
          </p:cNvPr>
          <p:cNvSpPr txBox="1"/>
          <p:nvPr/>
        </p:nvSpPr>
        <p:spPr>
          <a:xfrm>
            <a:off x="6335005" y="1135117"/>
            <a:ext cx="4811216" cy="646331"/>
          </a:xfrm>
          <a:prstGeom prst="rect">
            <a:avLst/>
          </a:prstGeom>
          <a:noFill/>
        </p:spPr>
        <p:txBody>
          <a:bodyPr wrap="square" rtlCol="0">
            <a:spAutoFit/>
          </a:bodyPr>
          <a:lstStyle/>
          <a:p>
            <a:r>
              <a:rPr lang="en-IN" dirty="0"/>
              <a:t>  A1       A2         A3        A4</a:t>
            </a:r>
          </a:p>
          <a:p>
            <a:r>
              <a:rPr lang="en-IN" dirty="0"/>
              <a:t>5 * 4    4 * 6     6  *  2     2 * 7</a:t>
            </a:r>
          </a:p>
        </p:txBody>
      </p:sp>
    </p:spTree>
    <p:extLst>
      <p:ext uri="{BB962C8B-B14F-4D97-AF65-F5344CB8AC3E}">
        <p14:creationId xmlns:p14="http://schemas.microsoft.com/office/powerpoint/2010/main" val="371309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89F2-F817-4A34-B61D-AACD725DB17D}"/>
              </a:ext>
            </a:extLst>
          </p:cNvPr>
          <p:cNvSpPr>
            <a:spLocks noGrp="1"/>
          </p:cNvSpPr>
          <p:nvPr>
            <p:ph type="title"/>
          </p:nvPr>
        </p:nvSpPr>
        <p:spPr>
          <a:xfrm>
            <a:off x="827165" y="320039"/>
            <a:ext cx="10058400" cy="1520417"/>
          </a:xfrm>
        </p:spPr>
        <p:txBody>
          <a:bodyPr>
            <a:normAutofit/>
          </a:bodyPr>
          <a:lstStyle/>
          <a:p>
            <a:r>
              <a:rPr lang="en-IN" sz="2800" dirty="0"/>
              <a:t> For Matrix Multiplication we will use Bottom-Up Approach i.e. Tabulation</a:t>
            </a:r>
            <a:br>
              <a:rPr lang="en-IN" sz="2800" dirty="0"/>
            </a:br>
            <a:r>
              <a:rPr lang="en-IN" sz="2800" dirty="0"/>
              <a:t>Step 1 : - </a:t>
            </a:r>
          </a:p>
        </p:txBody>
      </p:sp>
      <p:graphicFrame>
        <p:nvGraphicFramePr>
          <p:cNvPr id="5" name="Table 5">
            <a:extLst>
              <a:ext uri="{FF2B5EF4-FFF2-40B4-BE49-F238E27FC236}">
                <a16:creationId xmlns:a16="http://schemas.microsoft.com/office/drawing/2014/main" id="{DB9DCB80-84AD-40E9-A7AA-08D08B6CFA7A}"/>
              </a:ext>
            </a:extLst>
          </p:cNvPr>
          <p:cNvGraphicFramePr>
            <a:graphicFrameLocks noGrp="1"/>
          </p:cNvGraphicFramePr>
          <p:nvPr>
            <p:ph sz="half" idx="1"/>
            <p:extLst>
              <p:ext uri="{D42A27DB-BD31-4B8C-83A1-F6EECF244321}">
                <p14:modId xmlns:p14="http://schemas.microsoft.com/office/powerpoint/2010/main" val="3836826806"/>
              </p:ext>
            </p:extLst>
          </p:nvPr>
        </p:nvGraphicFramePr>
        <p:xfrm>
          <a:off x="1192925" y="2276857"/>
          <a:ext cx="4664072" cy="3756423"/>
        </p:xfrm>
        <a:graphic>
          <a:graphicData uri="http://schemas.openxmlformats.org/drawingml/2006/table">
            <a:tbl>
              <a:tblPr firstRow="1" bandRow="1">
                <a:tableStyleId>{5C22544A-7EE6-4342-B048-85BDC9FD1C3A}</a:tableStyleId>
              </a:tblPr>
              <a:tblGrid>
                <a:gridCol w="1166018">
                  <a:extLst>
                    <a:ext uri="{9D8B030D-6E8A-4147-A177-3AD203B41FA5}">
                      <a16:colId xmlns:a16="http://schemas.microsoft.com/office/drawing/2014/main" val="2057801771"/>
                    </a:ext>
                  </a:extLst>
                </a:gridCol>
                <a:gridCol w="1166018">
                  <a:extLst>
                    <a:ext uri="{9D8B030D-6E8A-4147-A177-3AD203B41FA5}">
                      <a16:colId xmlns:a16="http://schemas.microsoft.com/office/drawing/2014/main" val="824080438"/>
                    </a:ext>
                  </a:extLst>
                </a:gridCol>
                <a:gridCol w="1166018">
                  <a:extLst>
                    <a:ext uri="{9D8B030D-6E8A-4147-A177-3AD203B41FA5}">
                      <a16:colId xmlns:a16="http://schemas.microsoft.com/office/drawing/2014/main" val="3158750345"/>
                    </a:ext>
                  </a:extLst>
                </a:gridCol>
                <a:gridCol w="1166018">
                  <a:extLst>
                    <a:ext uri="{9D8B030D-6E8A-4147-A177-3AD203B41FA5}">
                      <a16:colId xmlns:a16="http://schemas.microsoft.com/office/drawing/2014/main" val="3605133308"/>
                    </a:ext>
                  </a:extLst>
                </a:gridCol>
              </a:tblGrid>
              <a:tr h="937181">
                <a:tc>
                  <a:txBody>
                    <a:bodyPr/>
                    <a:lstStyle/>
                    <a:p>
                      <a:r>
                        <a:rPr lang="en-IN" dirty="0"/>
                        <a:t>  </a:t>
                      </a:r>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dirty="0"/>
                        <a:t>   </a:t>
                      </a:r>
                      <a:r>
                        <a:rPr lang="en-IN" b="1" dirty="0">
                          <a:solidFill>
                            <a:schemeClr val="tx1"/>
                          </a:solidFill>
                        </a:rPr>
                        <a:t>120</a:t>
                      </a:r>
                    </a:p>
                  </a:txBody>
                  <a:tcPr/>
                </a:tc>
                <a:tc>
                  <a:txBody>
                    <a:bodyPr/>
                    <a:lstStyle/>
                    <a:p>
                      <a:endParaRPr lang="en-IN" dirty="0"/>
                    </a:p>
                    <a:p>
                      <a:r>
                        <a:rPr lang="en-IN" dirty="0"/>
                        <a:t>   </a:t>
                      </a:r>
                      <a:r>
                        <a:rPr lang="en-IN" sz="2400" dirty="0">
                          <a:solidFill>
                            <a:schemeClr val="tx1"/>
                          </a:solidFill>
                        </a:rPr>
                        <a:t>88</a:t>
                      </a:r>
                      <a:endParaRPr lang="en-IN" dirty="0">
                        <a:solidFill>
                          <a:schemeClr val="tx1"/>
                        </a:solidFill>
                      </a:endParaRPr>
                    </a:p>
                  </a:txBody>
                  <a:tcPr/>
                </a:tc>
                <a:tc>
                  <a:txBody>
                    <a:bodyPr/>
                    <a:lstStyle/>
                    <a:p>
                      <a:r>
                        <a:rPr lang="en-IN" dirty="0"/>
                        <a:t> </a:t>
                      </a:r>
                    </a:p>
                  </a:txBody>
                  <a:tcPr/>
                </a:tc>
                <a:extLst>
                  <a:ext uri="{0D108BD9-81ED-4DB2-BD59-A6C34878D82A}">
                    <a16:rowId xmlns:a16="http://schemas.microsoft.com/office/drawing/2014/main" val="3631820878"/>
                  </a:ext>
                </a:extLst>
              </a:tr>
              <a:tr h="937181">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48</a:t>
                      </a:r>
                    </a:p>
                  </a:txBody>
                  <a:tcPr/>
                </a:tc>
                <a:tc>
                  <a:txBody>
                    <a:bodyPr/>
                    <a:lstStyle/>
                    <a:p>
                      <a:endParaRPr lang="en-IN" dirty="0"/>
                    </a:p>
                    <a:p>
                      <a:r>
                        <a:rPr lang="en-IN" dirty="0"/>
                        <a:t>   </a:t>
                      </a:r>
                      <a:r>
                        <a:rPr lang="en-IN" sz="2400" b="1" dirty="0"/>
                        <a:t>104</a:t>
                      </a:r>
                      <a:endParaRPr lang="en-IN" b="1" dirty="0"/>
                    </a:p>
                  </a:txBody>
                  <a:tcPr/>
                </a:tc>
                <a:extLst>
                  <a:ext uri="{0D108BD9-81ED-4DB2-BD59-A6C34878D82A}">
                    <a16:rowId xmlns:a16="http://schemas.microsoft.com/office/drawing/2014/main" val="736913555"/>
                  </a:ext>
                </a:extLst>
              </a:tr>
              <a:tr h="937181">
                <a:tc>
                  <a:txBody>
                    <a:bodyPr/>
                    <a:lstStyle/>
                    <a:p>
                      <a:endParaRPr lang="en-IN" dirty="0"/>
                    </a:p>
                  </a:txBody>
                  <a:tcPr/>
                </a:tc>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84</a:t>
                      </a:r>
                    </a:p>
                  </a:txBody>
                  <a:tcPr/>
                </a:tc>
                <a:extLst>
                  <a:ext uri="{0D108BD9-81ED-4DB2-BD59-A6C34878D82A}">
                    <a16:rowId xmlns:a16="http://schemas.microsoft.com/office/drawing/2014/main" val="2836489083"/>
                  </a:ext>
                </a:extLst>
              </a:tr>
              <a:tr h="93718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sz="2800" b="1" dirty="0">
                        <a:solidFill>
                          <a:schemeClr val="tx1"/>
                        </a:solidFill>
                      </a:endParaRPr>
                    </a:p>
                    <a:p>
                      <a:r>
                        <a:rPr lang="en-IN" sz="2800" b="1" dirty="0">
                          <a:solidFill>
                            <a:schemeClr val="tx1"/>
                          </a:solidFill>
                        </a:rPr>
                        <a:t>   0</a:t>
                      </a:r>
                    </a:p>
                  </a:txBody>
                  <a:tcPr/>
                </a:tc>
                <a:extLst>
                  <a:ext uri="{0D108BD9-81ED-4DB2-BD59-A6C34878D82A}">
                    <a16:rowId xmlns:a16="http://schemas.microsoft.com/office/drawing/2014/main" val="4245822693"/>
                  </a:ext>
                </a:extLst>
              </a:tr>
            </a:tbl>
          </a:graphicData>
        </a:graphic>
      </p:graphicFrame>
      <p:sp>
        <p:nvSpPr>
          <p:cNvPr id="4" name="Content Placeholder 3">
            <a:extLst>
              <a:ext uri="{FF2B5EF4-FFF2-40B4-BE49-F238E27FC236}">
                <a16:creationId xmlns:a16="http://schemas.microsoft.com/office/drawing/2014/main" id="{39CF43BB-BD49-4FDE-8EE5-A9FECBB0F6C6}"/>
              </a:ext>
            </a:extLst>
          </p:cNvPr>
          <p:cNvSpPr>
            <a:spLocks noGrp="1"/>
          </p:cNvSpPr>
          <p:nvPr>
            <p:ph sz="half" idx="2"/>
          </p:nvPr>
        </p:nvSpPr>
        <p:spPr>
          <a:xfrm>
            <a:off x="5983122" y="2103120"/>
            <a:ext cx="5588768" cy="3749040"/>
          </a:xfrm>
        </p:spPr>
        <p:txBody>
          <a:bodyPr>
            <a:normAutofit fontScale="92500" lnSpcReduction="10000"/>
          </a:bodyPr>
          <a:lstStyle/>
          <a:p>
            <a:pPr marL="0" indent="0">
              <a:buNone/>
            </a:pPr>
            <a:r>
              <a:rPr lang="en-IN" dirty="0"/>
              <a:t>Three matrix are multiplied :- </a:t>
            </a:r>
          </a:p>
          <a:p>
            <a:r>
              <a:rPr lang="en-IN" dirty="0"/>
              <a:t>Cost[2][4] </a:t>
            </a:r>
          </a:p>
          <a:p>
            <a:pPr marL="0" indent="0">
              <a:buNone/>
            </a:pPr>
            <a:r>
              <a:rPr lang="en-IN" dirty="0"/>
              <a:t>  The matrix can be multiplied in two ways :- </a:t>
            </a:r>
            <a:br>
              <a:rPr lang="en-IN" dirty="0"/>
            </a:br>
            <a:r>
              <a:rPr lang="en-IN" dirty="0"/>
              <a:t>      	a ) A2*(A3*A4)</a:t>
            </a:r>
          </a:p>
          <a:p>
            <a:pPr marL="0" indent="0">
              <a:buNone/>
            </a:pPr>
            <a:r>
              <a:rPr lang="en-IN" dirty="0"/>
              <a:t>	b) (A2*A3 )*A4</a:t>
            </a:r>
          </a:p>
          <a:p>
            <a:pPr marL="0" indent="0">
              <a:buNone/>
            </a:pPr>
            <a:r>
              <a:rPr lang="en-IN" dirty="0"/>
              <a:t>So, </a:t>
            </a:r>
          </a:p>
          <a:p>
            <a:pPr marL="0" indent="0">
              <a:buNone/>
            </a:pPr>
            <a:r>
              <a:rPr lang="en-IN" dirty="0"/>
              <a:t>      Cost[2][4] = Cost[2][2]+Cost[3][4]+4*6*7</a:t>
            </a:r>
          </a:p>
          <a:p>
            <a:pPr marL="0" indent="0">
              <a:buNone/>
            </a:pPr>
            <a:r>
              <a:rPr lang="en-IN" dirty="0"/>
              <a:t>	          = 0 + 84 + 40 = 252 </a:t>
            </a:r>
          </a:p>
          <a:p>
            <a:pPr marL="0" indent="0">
              <a:buNone/>
            </a:pPr>
            <a:r>
              <a:rPr lang="en-IN" dirty="0"/>
              <a:t>      Cost[2][4] = Cost[2][3]+Cost[4][4]+4*2*7</a:t>
            </a:r>
          </a:p>
          <a:p>
            <a:pPr marL="0" indent="0">
              <a:buNone/>
            </a:pPr>
            <a:r>
              <a:rPr lang="en-IN" dirty="0"/>
              <a:t>	          = 48 + 0 + 56 =104</a:t>
            </a:r>
          </a:p>
          <a:p>
            <a:pPr marL="0" indent="0">
              <a:buNone/>
            </a:pPr>
            <a:endParaRPr lang="en-IN" dirty="0"/>
          </a:p>
        </p:txBody>
      </p:sp>
      <p:sp>
        <p:nvSpPr>
          <p:cNvPr id="7" name="TextBox 6">
            <a:extLst>
              <a:ext uri="{FF2B5EF4-FFF2-40B4-BE49-F238E27FC236}">
                <a16:creationId xmlns:a16="http://schemas.microsoft.com/office/drawing/2014/main" id="{9C6A80FA-AB93-4E1C-A5BF-BA02B2E1A409}"/>
              </a:ext>
            </a:extLst>
          </p:cNvPr>
          <p:cNvSpPr txBox="1"/>
          <p:nvPr/>
        </p:nvSpPr>
        <p:spPr>
          <a:xfrm>
            <a:off x="1192925" y="1873991"/>
            <a:ext cx="4663440" cy="369332"/>
          </a:xfrm>
          <a:prstGeom prst="rect">
            <a:avLst/>
          </a:prstGeom>
          <a:noFill/>
        </p:spPr>
        <p:txBody>
          <a:bodyPr wrap="square" rtlCol="0">
            <a:spAutoFit/>
          </a:bodyPr>
          <a:lstStyle/>
          <a:p>
            <a:r>
              <a:rPr lang="en-IN" b="1" dirty="0"/>
              <a:t>    1                2                    3               4</a:t>
            </a:r>
          </a:p>
        </p:txBody>
      </p:sp>
      <p:sp>
        <p:nvSpPr>
          <p:cNvPr id="8" name="TextBox 7">
            <a:extLst>
              <a:ext uri="{FF2B5EF4-FFF2-40B4-BE49-F238E27FC236}">
                <a16:creationId xmlns:a16="http://schemas.microsoft.com/office/drawing/2014/main" id="{07188CB3-3E2C-46F9-A4BA-7D20300F44C7}"/>
              </a:ext>
            </a:extLst>
          </p:cNvPr>
          <p:cNvSpPr txBox="1"/>
          <p:nvPr/>
        </p:nvSpPr>
        <p:spPr>
          <a:xfrm>
            <a:off x="756745" y="2506717"/>
            <a:ext cx="310055" cy="3139321"/>
          </a:xfrm>
          <a:prstGeom prst="rect">
            <a:avLst/>
          </a:prstGeom>
          <a:noFill/>
        </p:spPr>
        <p:txBody>
          <a:bodyPr wrap="square" rtlCol="0">
            <a:spAutoFit/>
          </a:bodyPr>
          <a:lstStyle/>
          <a:p>
            <a:endParaRPr lang="en-IN" b="1" dirty="0"/>
          </a:p>
          <a:p>
            <a:r>
              <a:rPr lang="en-IN" b="1" dirty="0"/>
              <a:t>1</a:t>
            </a:r>
          </a:p>
          <a:p>
            <a:endParaRPr lang="en-IN" b="1" dirty="0"/>
          </a:p>
          <a:p>
            <a:endParaRPr lang="en-IN" b="1" dirty="0"/>
          </a:p>
          <a:p>
            <a:r>
              <a:rPr lang="en-IN" b="1" dirty="0"/>
              <a:t>2</a:t>
            </a:r>
          </a:p>
          <a:p>
            <a:endParaRPr lang="en-IN" b="1" dirty="0"/>
          </a:p>
          <a:p>
            <a:endParaRPr lang="en-IN" b="1" dirty="0"/>
          </a:p>
          <a:p>
            <a:r>
              <a:rPr lang="en-IN" b="1" dirty="0"/>
              <a:t>3</a:t>
            </a:r>
          </a:p>
          <a:p>
            <a:endParaRPr lang="en-IN" b="1" dirty="0"/>
          </a:p>
          <a:p>
            <a:endParaRPr lang="en-IN" b="1" dirty="0"/>
          </a:p>
          <a:p>
            <a:r>
              <a:rPr lang="en-IN" b="1" dirty="0"/>
              <a:t>4</a:t>
            </a:r>
          </a:p>
        </p:txBody>
      </p:sp>
      <p:sp>
        <p:nvSpPr>
          <p:cNvPr id="3" name="TextBox 2">
            <a:extLst>
              <a:ext uri="{FF2B5EF4-FFF2-40B4-BE49-F238E27FC236}">
                <a16:creationId xmlns:a16="http://schemas.microsoft.com/office/drawing/2014/main" id="{CC1B94FA-7DC4-4B43-BF51-D81E7BAE3F27}"/>
              </a:ext>
            </a:extLst>
          </p:cNvPr>
          <p:cNvSpPr txBox="1"/>
          <p:nvPr/>
        </p:nvSpPr>
        <p:spPr>
          <a:xfrm>
            <a:off x="6335005" y="1135117"/>
            <a:ext cx="4811216" cy="646331"/>
          </a:xfrm>
          <a:prstGeom prst="rect">
            <a:avLst/>
          </a:prstGeom>
          <a:noFill/>
        </p:spPr>
        <p:txBody>
          <a:bodyPr wrap="square" rtlCol="0">
            <a:spAutoFit/>
          </a:bodyPr>
          <a:lstStyle/>
          <a:p>
            <a:r>
              <a:rPr lang="en-IN" dirty="0"/>
              <a:t>  A1       A2         A3        A4</a:t>
            </a:r>
          </a:p>
          <a:p>
            <a:r>
              <a:rPr lang="en-IN" dirty="0"/>
              <a:t>5 * 4    4 * 6     6  *  2     2 * 7</a:t>
            </a:r>
          </a:p>
        </p:txBody>
      </p:sp>
    </p:spTree>
    <p:extLst>
      <p:ext uri="{BB962C8B-B14F-4D97-AF65-F5344CB8AC3E}">
        <p14:creationId xmlns:p14="http://schemas.microsoft.com/office/powerpoint/2010/main" val="346284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89F2-F817-4A34-B61D-AACD725DB17D}"/>
              </a:ext>
            </a:extLst>
          </p:cNvPr>
          <p:cNvSpPr>
            <a:spLocks noGrp="1"/>
          </p:cNvSpPr>
          <p:nvPr>
            <p:ph type="title"/>
          </p:nvPr>
        </p:nvSpPr>
        <p:spPr>
          <a:xfrm>
            <a:off x="827165" y="320039"/>
            <a:ext cx="10058400" cy="1520417"/>
          </a:xfrm>
        </p:spPr>
        <p:txBody>
          <a:bodyPr>
            <a:normAutofit/>
          </a:bodyPr>
          <a:lstStyle/>
          <a:p>
            <a:r>
              <a:rPr lang="en-IN" sz="2800" dirty="0"/>
              <a:t> For Matrix Multiplication we will use Bottom-Up Approach i.e. Tabulation</a:t>
            </a:r>
            <a:br>
              <a:rPr lang="en-IN" sz="2800" dirty="0"/>
            </a:br>
            <a:r>
              <a:rPr lang="en-IN" sz="2800" dirty="0"/>
              <a:t>Step 1 : - </a:t>
            </a:r>
          </a:p>
        </p:txBody>
      </p:sp>
      <p:graphicFrame>
        <p:nvGraphicFramePr>
          <p:cNvPr id="5" name="Table 5">
            <a:extLst>
              <a:ext uri="{FF2B5EF4-FFF2-40B4-BE49-F238E27FC236}">
                <a16:creationId xmlns:a16="http://schemas.microsoft.com/office/drawing/2014/main" id="{DB9DCB80-84AD-40E9-A7AA-08D08B6CFA7A}"/>
              </a:ext>
            </a:extLst>
          </p:cNvPr>
          <p:cNvGraphicFramePr>
            <a:graphicFrameLocks noGrp="1"/>
          </p:cNvGraphicFramePr>
          <p:nvPr>
            <p:ph sz="half" idx="1"/>
            <p:extLst>
              <p:ext uri="{D42A27DB-BD31-4B8C-83A1-F6EECF244321}">
                <p14:modId xmlns:p14="http://schemas.microsoft.com/office/powerpoint/2010/main" val="2725744459"/>
              </p:ext>
            </p:extLst>
          </p:nvPr>
        </p:nvGraphicFramePr>
        <p:xfrm>
          <a:off x="1192925" y="2276857"/>
          <a:ext cx="4664072" cy="3756423"/>
        </p:xfrm>
        <a:graphic>
          <a:graphicData uri="http://schemas.openxmlformats.org/drawingml/2006/table">
            <a:tbl>
              <a:tblPr firstRow="1" bandRow="1">
                <a:tableStyleId>{5C22544A-7EE6-4342-B048-85BDC9FD1C3A}</a:tableStyleId>
              </a:tblPr>
              <a:tblGrid>
                <a:gridCol w="1166018">
                  <a:extLst>
                    <a:ext uri="{9D8B030D-6E8A-4147-A177-3AD203B41FA5}">
                      <a16:colId xmlns:a16="http://schemas.microsoft.com/office/drawing/2014/main" val="2057801771"/>
                    </a:ext>
                  </a:extLst>
                </a:gridCol>
                <a:gridCol w="1166018">
                  <a:extLst>
                    <a:ext uri="{9D8B030D-6E8A-4147-A177-3AD203B41FA5}">
                      <a16:colId xmlns:a16="http://schemas.microsoft.com/office/drawing/2014/main" val="824080438"/>
                    </a:ext>
                  </a:extLst>
                </a:gridCol>
                <a:gridCol w="1166018">
                  <a:extLst>
                    <a:ext uri="{9D8B030D-6E8A-4147-A177-3AD203B41FA5}">
                      <a16:colId xmlns:a16="http://schemas.microsoft.com/office/drawing/2014/main" val="3158750345"/>
                    </a:ext>
                  </a:extLst>
                </a:gridCol>
                <a:gridCol w="1166018">
                  <a:extLst>
                    <a:ext uri="{9D8B030D-6E8A-4147-A177-3AD203B41FA5}">
                      <a16:colId xmlns:a16="http://schemas.microsoft.com/office/drawing/2014/main" val="3605133308"/>
                    </a:ext>
                  </a:extLst>
                </a:gridCol>
              </a:tblGrid>
              <a:tr h="937181">
                <a:tc>
                  <a:txBody>
                    <a:bodyPr/>
                    <a:lstStyle/>
                    <a:p>
                      <a:r>
                        <a:rPr lang="en-IN" dirty="0"/>
                        <a:t>  </a:t>
                      </a:r>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dirty="0"/>
                        <a:t>   </a:t>
                      </a:r>
                      <a:r>
                        <a:rPr lang="en-IN" b="1" dirty="0">
                          <a:solidFill>
                            <a:schemeClr val="tx1"/>
                          </a:solidFill>
                        </a:rPr>
                        <a:t>120</a:t>
                      </a:r>
                    </a:p>
                  </a:txBody>
                  <a:tcPr/>
                </a:tc>
                <a:tc>
                  <a:txBody>
                    <a:bodyPr/>
                    <a:lstStyle/>
                    <a:p>
                      <a:endParaRPr lang="en-IN" dirty="0"/>
                    </a:p>
                    <a:p>
                      <a:r>
                        <a:rPr lang="en-IN" dirty="0"/>
                        <a:t>   </a:t>
                      </a:r>
                      <a:r>
                        <a:rPr lang="en-IN" sz="2400" dirty="0">
                          <a:solidFill>
                            <a:schemeClr val="tx1"/>
                          </a:solidFill>
                        </a:rPr>
                        <a:t>88</a:t>
                      </a:r>
                      <a:endParaRPr lang="en-IN" dirty="0">
                        <a:solidFill>
                          <a:schemeClr val="tx1"/>
                        </a:solidFill>
                      </a:endParaRPr>
                    </a:p>
                  </a:txBody>
                  <a:tcPr/>
                </a:tc>
                <a:tc>
                  <a:txBody>
                    <a:bodyPr/>
                    <a:lstStyle/>
                    <a:p>
                      <a:r>
                        <a:rPr lang="en-IN" dirty="0"/>
                        <a:t> </a:t>
                      </a:r>
                    </a:p>
                    <a:p>
                      <a:r>
                        <a:rPr lang="en-IN" dirty="0"/>
                        <a:t> </a:t>
                      </a:r>
                      <a:r>
                        <a:rPr lang="en-IN" sz="2400" b="1" dirty="0">
                          <a:solidFill>
                            <a:schemeClr val="tx1"/>
                          </a:solidFill>
                        </a:rPr>
                        <a:t>158</a:t>
                      </a:r>
                      <a:endParaRPr lang="en-IN" b="1" dirty="0"/>
                    </a:p>
                  </a:txBody>
                  <a:tcPr/>
                </a:tc>
                <a:extLst>
                  <a:ext uri="{0D108BD9-81ED-4DB2-BD59-A6C34878D82A}">
                    <a16:rowId xmlns:a16="http://schemas.microsoft.com/office/drawing/2014/main" val="3631820878"/>
                  </a:ext>
                </a:extLst>
              </a:tr>
              <a:tr h="937181">
                <a:tc>
                  <a:txBody>
                    <a:bodyPr/>
                    <a:lstStyle/>
                    <a:p>
                      <a:endParaRPr lang="en-IN" dirty="0"/>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48</a:t>
                      </a:r>
                    </a:p>
                  </a:txBody>
                  <a:tcPr/>
                </a:tc>
                <a:tc>
                  <a:txBody>
                    <a:bodyPr/>
                    <a:lstStyle/>
                    <a:p>
                      <a:endParaRPr lang="en-IN" dirty="0"/>
                    </a:p>
                    <a:p>
                      <a:r>
                        <a:rPr lang="en-IN" dirty="0"/>
                        <a:t> </a:t>
                      </a:r>
                      <a:r>
                        <a:rPr lang="en-IN" sz="2400" b="1" dirty="0"/>
                        <a:t>104</a:t>
                      </a:r>
                      <a:endParaRPr lang="en-IN" b="1" dirty="0"/>
                    </a:p>
                  </a:txBody>
                  <a:tcPr/>
                </a:tc>
                <a:extLst>
                  <a:ext uri="{0D108BD9-81ED-4DB2-BD59-A6C34878D82A}">
                    <a16:rowId xmlns:a16="http://schemas.microsoft.com/office/drawing/2014/main" val="736913555"/>
                  </a:ext>
                </a:extLst>
              </a:tr>
              <a:tr h="937181">
                <a:tc>
                  <a:txBody>
                    <a:bodyPr/>
                    <a:lstStyle/>
                    <a:p>
                      <a:endParaRPr lang="en-IN" dirty="0"/>
                    </a:p>
                  </a:txBody>
                  <a:tcPr/>
                </a:tc>
                <a:tc>
                  <a:txBody>
                    <a:bodyPr/>
                    <a:lstStyle/>
                    <a:p>
                      <a:endParaRPr lang="en-IN"/>
                    </a:p>
                  </a:txBody>
                  <a:tcPr/>
                </a:tc>
                <a:tc>
                  <a:txBody>
                    <a:bodyPr/>
                    <a:lstStyle/>
                    <a:p>
                      <a:endParaRPr lang="en-IN" dirty="0"/>
                    </a:p>
                    <a:p>
                      <a:r>
                        <a:rPr lang="en-IN" dirty="0"/>
                        <a:t>    </a:t>
                      </a:r>
                      <a:r>
                        <a:rPr lang="en-IN" sz="2800" b="1" dirty="0">
                          <a:solidFill>
                            <a:schemeClr val="tx1"/>
                          </a:solidFill>
                        </a:rPr>
                        <a:t>0</a:t>
                      </a:r>
                      <a:endParaRPr lang="en-IN" b="1" dirty="0">
                        <a:solidFill>
                          <a:schemeClr val="tx1"/>
                        </a:solidFill>
                      </a:endParaRPr>
                    </a:p>
                  </a:txBody>
                  <a:tcPr/>
                </a:tc>
                <a:tc>
                  <a:txBody>
                    <a:bodyPr/>
                    <a:lstStyle/>
                    <a:p>
                      <a:endParaRPr lang="en-IN" dirty="0"/>
                    </a:p>
                    <a:p>
                      <a:r>
                        <a:rPr lang="en-IN" sz="2400" b="1" dirty="0"/>
                        <a:t>  84</a:t>
                      </a:r>
                    </a:p>
                  </a:txBody>
                  <a:tcPr/>
                </a:tc>
                <a:extLst>
                  <a:ext uri="{0D108BD9-81ED-4DB2-BD59-A6C34878D82A}">
                    <a16:rowId xmlns:a16="http://schemas.microsoft.com/office/drawing/2014/main" val="2836489083"/>
                  </a:ext>
                </a:extLst>
              </a:tr>
              <a:tr h="937181">
                <a:tc>
                  <a:txBody>
                    <a:bodyPr/>
                    <a:lstStyle/>
                    <a:p>
                      <a:endParaRPr lang="en-IN"/>
                    </a:p>
                  </a:txBody>
                  <a:tcPr/>
                </a:tc>
                <a:tc>
                  <a:txBody>
                    <a:bodyPr/>
                    <a:lstStyle/>
                    <a:p>
                      <a:endParaRPr lang="en-IN"/>
                    </a:p>
                  </a:txBody>
                  <a:tcPr/>
                </a:tc>
                <a:tc>
                  <a:txBody>
                    <a:bodyPr/>
                    <a:lstStyle/>
                    <a:p>
                      <a:endParaRPr lang="en-IN"/>
                    </a:p>
                  </a:txBody>
                  <a:tcPr/>
                </a:tc>
                <a:tc>
                  <a:txBody>
                    <a:bodyPr/>
                    <a:lstStyle/>
                    <a:p>
                      <a:r>
                        <a:rPr lang="en-IN" sz="2800" b="1" dirty="0">
                          <a:solidFill>
                            <a:schemeClr val="tx1"/>
                          </a:solidFill>
                        </a:rPr>
                        <a:t>   </a:t>
                      </a:r>
                    </a:p>
                    <a:p>
                      <a:r>
                        <a:rPr lang="en-IN" sz="2800" b="1" dirty="0">
                          <a:solidFill>
                            <a:schemeClr val="tx1"/>
                          </a:solidFill>
                        </a:rPr>
                        <a:t>    0</a:t>
                      </a:r>
                    </a:p>
                  </a:txBody>
                  <a:tcPr/>
                </a:tc>
                <a:extLst>
                  <a:ext uri="{0D108BD9-81ED-4DB2-BD59-A6C34878D82A}">
                    <a16:rowId xmlns:a16="http://schemas.microsoft.com/office/drawing/2014/main" val="4245822693"/>
                  </a:ext>
                </a:extLst>
              </a:tr>
            </a:tbl>
          </a:graphicData>
        </a:graphic>
      </p:graphicFrame>
      <p:sp>
        <p:nvSpPr>
          <p:cNvPr id="4" name="Content Placeholder 3">
            <a:extLst>
              <a:ext uri="{FF2B5EF4-FFF2-40B4-BE49-F238E27FC236}">
                <a16:creationId xmlns:a16="http://schemas.microsoft.com/office/drawing/2014/main" id="{39CF43BB-BD49-4FDE-8EE5-A9FECBB0F6C6}"/>
              </a:ext>
            </a:extLst>
          </p:cNvPr>
          <p:cNvSpPr>
            <a:spLocks noGrp="1"/>
          </p:cNvSpPr>
          <p:nvPr>
            <p:ph sz="half" idx="2"/>
          </p:nvPr>
        </p:nvSpPr>
        <p:spPr>
          <a:xfrm>
            <a:off x="5983122" y="2103119"/>
            <a:ext cx="5588768" cy="4124259"/>
          </a:xfrm>
        </p:spPr>
        <p:txBody>
          <a:bodyPr>
            <a:normAutofit lnSpcReduction="10000"/>
          </a:bodyPr>
          <a:lstStyle/>
          <a:p>
            <a:pPr marL="0" indent="0">
              <a:buNone/>
            </a:pPr>
            <a:r>
              <a:rPr lang="en-IN" dirty="0"/>
              <a:t>Now Let us see the Formula and calculate</a:t>
            </a:r>
          </a:p>
          <a:p>
            <a:pPr marL="0" indent="0">
              <a:buNone/>
            </a:pPr>
            <a:r>
              <a:rPr lang="en-IN" dirty="0"/>
              <a:t>Cost[1][4]=min</a:t>
            </a:r>
            <a:r>
              <a:rPr lang="en-IN" sz="2400" dirty="0"/>
              <a:t>{</a:t>
            </a:r>
            <a:r>
              <a:rPr lang="en-IN" dirty="0"/>
              <a:t>Cost[1][1]+Cost[2][4]+5*4*7,</a:t>
            </a:r>
          </a:p>
          <a:p>
            <a:pPr marL="0" indent="0">
              <a:buNone/>
            </a:pPr>
            <a:r>
              <a:rPr lang="en-IN" dirty="0"/>
              <a:t>	             Cost[1][2]+Cost[3][4]+5*6*7,</a:t>
            </a:r>
          </a:p>
          <a:p>
            <a:pPr marL="0" indent="0">
              <a:buNone/>
            </a:pPr>
            <a:r>
              <a:rPr lang="en-IN" dirty="0"/>
              <a:t>                             Cost[1][3]+Cost[4][4]+5*2*7,}</a:t>
            </a:r>
          </a:p>
          <a:p>
            <a:pPr marL="0" indent="0">
              <a:buNone/>
            </a:pPr>
            <a:r>
              <a:rPr lang="en-IN" dirty="0"/>
              <a:t>                   = 158   </a:t>
            </a:r>
          </a:p>
          <a:p>
            <a:pPr marL="0" indent="0">
              <a:buNone/>
            </a:pPr>
            <a:endParaRPr lang="en-IN" dirty="0"/>
          </a:p>
          <a:p>
            <a:pPr marL="0" indent="0">
              <a:buNone/>
            </a:pPr>
            <a:r>
              <a:rPr lang="en-IN" b="1" dirty="0"/>
              <a:t>In General</a:t>
            </a:r>
          </a:p>
          <a:p>
            <a:pPr marL="0" indent="0">
              <a:buNone/>
            </a:pPr>
            <a:r>
              <a:rPr lang="en-IN" b="1" dirty="0"/>
              <a:t>Cost[</a:t>
            </a:r>
            <a:r>
              <a:rPr lang="en-IN" b="1" dirty="0" err="1"/>
              <a:t>i</a:t>
            </a:r>
            <a:r>
              <a:rPr lang="en-IN" b="1" dirty="0"/>
              <a:t>][j]={ Cost[</a:t>
            </a:r>
            <a:r>
              <a:rPr lang="en-IN" b="1" dirty="0" err="1"/>
              <a:t>i</a:t>
            </a:r>
            <a:r>
              <a:rPr lang="en-IN" b="1" dirty="0"/>
              <a:t>][k]+Cost[k+1][j]+d1*d2*d3</a:t>
            </a:r>
          </a:p>
          <a:p>
            <a:pPr marL="0" indent="0">
              <a:buNone/>
            </a:pPr>
            <a:r>
              <a:rPr lang="en-IN" b="1" dirty="0"/>
              <a:t>Where d1= D(i-1) , d2 = dk , d3=dj</a:t>
            </a:r>
          </a:p>
          <a:p>
            <a:pPr marL="0" indent="0">
              <a:buNone/>
            </a:pPr>
            <a:r>
              <a:rPr lang="en-IN" b="1" dirty="0"/>
              <a:t>Time Complexity O(n^3)</a:t>
            </a:r>
          </a:p>
        </p:txBody>
      </p:sp>
      <p:sp>
        <p:nvSpPr>
          <p:cNvPr id="7" name="TextBox 6">
            <a:extLst>
              <a:ext uri="{FF2B5EF4-FFF2-40B4-BE49-F238E27FC236}">
                <a16:creationId xmlns:a16="http://schemas.microsoft.com/office/drawing/2014/main" id="{9C6A80FA-AB93-4E1C-A5BF-BA02B2E1A409}"/>
              </a:ext>
            </a:extLst>
          </p:cNvPr>
          <p:cNvSpPr txBox="1"/>
          <p:nvPr/>
        </p:nvSpPr>
        <p:spPr>
          <a:xfrm>
            <a:off x="1192925" y="1873991"/>
            <a:ext cx="4663440" cy="369332"/>
          </a:xfrm>
          <a:prstGeom prst="rect">
            <a:avLst/>
          </a:prstGeom>
          <a:noFill/>
        </p:spPr>
        <p:txBody>
          <a:bodyPr wrap="square" rtlCol="0">
            <a:spAutoFit/>
          </a:bodyPr>
          <a:lstStyle/>
          <a:p>
            <a:r>
              <a:rPr lang="en-IN" b="1" dirty="0"/>
              <a:t>    1                2                    3               4</a:t>
            </a:r>
          </a:p>
        </p:txBody>
      </p:sp>
      <p:sp>
        <p:nvSpPr>
          <p:cNvPr id="8" name="TextBox 7">
            <a:extLst>
              <a:ext uri="{FF2B5EF4-FFF2-40B4-BE49-F238E27FC236}">
                <a16:creationId xmlns:a16="http://schemas.microsoft.com/office/drawing/2014/main" id="{07188CB3-3E2C-46F9-A4BA-7D20300F44C7}"/>
              </a:ext>
            </a:extLst>
          </p:cNvPr>
          <p:cNvSpPr txBox="1"/>
          <p:nvPr/>
        </p:nvSpPr>
        <p:spPr>
          <a:xfrm>
            <a:off x="756745" y="2506717"/>
            <a:ext cx="310055" cy="3139321"/>
          </a:xfrm>
          <a:prstGeom prst="rect">
            <a:avLst/>
          </a:prstGeom>
          <a:noFill/>
        </p:spPr>
        <p:txBody>
          <a:bodyPr wrap="square" rtlCol="0">
            <a:spAutoFit/>
          </a:bodyPr>
          <a:lstStyle/>
          <a:p>
            <a:endParaRPr lang="en-IN" b="1" dirty="0"/>
          </a:p>
          <a:p>
            <a:r>
              <a:rPr lang="en-IN" b="1" dirty="0"/>
              <a:t>1</a:t>
            </a:r>
          </a:p>
          <a:p>
            <a:endParaRPr lang="en-IN" b="1" dirty="0"/>
          </a:p>
          <a:p>
            <a:endParaRPr lang="en-IN" b="1" dirty="0"/>
          </a:p>
          <a:p>
            <a:r>
              <a:rPr lang="en-IN" b="1" dirty="0"/>
              <a:t>2</a:t>
            </a:r>
          </a:p>
          <a:p>
            <a:endParaRPr lang="en-IN" b="1" dirty="0"/>
          </a:p>
          <a:p>
            <a:endParaRPr lang="en-IN" b="1" dirty="0"/>
          </a:p>
          <a:p>
            <a:r>
              <a:rPr lang="en-IN" b="1" dirty="0"/>
              <a:t>3</a:t>
            </a:r>
          </a:p>
          <a:p>
            <a:endParaRPr lang="en-IN" b="1" dirty="0"/>
          </a:p>
          <a:p>
            <a:endParaRPr lang="en-IN" b="1" dirty="0"/>
          </a:p>
          <a:p>
            <a:r>
              <a:rPr lang="en-IN" b="1" dirty="0"/>
              <a:t>4</a:t>
            </a:r>
          </a:p>
        </p:txBody>
      </p:sp>
      <p:sp>
        <p:nvSpPr>
          <p:cNvPr id="3" name="TextBox 2">
            <a:extLst>
              <a:ext uri="{FF2B5EF4-FFF2-40B4-BE49-F238E27FC236}">
                <a16:creationId xmlns:a16="http://schemas.microsoft.com/office/drawing/2014/main" id="{CC1B94FA-7DC4-4B43-BF51-D81E7BAE3F27}"/>
              </a:ext>
            </a:extLst>
          </p:cNvPr>
          <p:cNvSpPr txBox="1"/>
          <p:nvPr/>
        </p:nvSpPr>
        <p:spPr>
          <a:xfrm>
            <a:off x="6335005" y="1135117"/>
            <a:ext cx="4811216" cy="646331"/>
          </a:xfrm>
          <a:prstGeom prst="rect">
            <a:avLst/>
          </a:prstGeom>
          <a:noFill/>
        </p:spPr>
        <p:txBody>
          <a:bodyPr wrap="square" rtlCol="0">
            <a:spAutoFit/>
          </a:bodyPr>
          <a:lstStyle/>
          <a:p>
            <a:r>
              <a:rPr lang="en-IN" dirty="0"/>
              <a:t>  A1       A2         A3        A4</a:t>
            </a:r>
          </a:p>
          <a:p>
            <a:r>
              <a:rPr lang="en-IN" dirty="0"/>
              <a:t>5 * 4    4 * 6     6  *  2     2 * 7</a:t>
            </a:r>
          </a:p>
        </p:txBody>
      </p:sp>
    </p:spTree>
    <p:extLst>
      <p:ext uri="{BB962C8B-B14F-4D97-AF65-F5344CB8AC3E}">
        <p14:creationId xmlns:p14="http://schemas.microsoft.com/office/powerpoint/2010/main" val="334670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40E4-2CDD-4F2B-8400-4320DC5B1218}"/>
              </a:ext>
            </a:extLst>
          </p:cNvPr>
          <p:cNvSpPr>
            <a:spLocks noGrp="1"/>
          </p:cNvSpPr>
          <p:nvPr>
            <p:ph type="title"/>
          </p:nvPr>
        </p:nvSpPr>
        <p:spPr>
          <a:xfrm>
            <a:off x="1066800" y="642594"/>
            <a:ext cx="6500648" cy="1012785"/>
          </a:xfrm>
        </p:spPr>
        <p:txBody>
          <a:bodyPr>
            <a:normAutofit fontScale="90000"/>
          </a:bodyPr>
          <a:lstStyle/>
          <a:p>
            <a:r>
              <a:rPr lang="en-IN" b="1" dirty="0"/>
              <a:t>0-1 KnapSack Problem | DP</a:t>
            </a:r>
            <a:br>
              <a:rPr lang="en-IN" b="1" dirty="0"/>
            </a:br>
            <a:endParaRPr lang="en-IN" b="1" dirty="0"/>
          </a:p>
        </p:txBody>
      </p:sp>
      <p:sp>
        <p:nvSpPr>
          <p:cNvPr id="4" name="Content Placeholder 3">
            <a:extLst>
              <a:ext uri="{FF2B5EF4-FFF2-40B4-BE49-F238E27FC236}">
                <a16:creationId xmlns:a16="http://schemas.microsoft.com/office/drawing/2014/main" id="{51626785-8FB4-4D58-8ED3-CEF170C01B12}"/>
              </a:ext>
            </a:extLst>
          </p:cNvPr>
          <p:cNvSpPr>
            <a:spLocks noGrp="1"/>
          </p:cNvSpPr>
          <p:nvPr>
            <p:ph sz="half" idx="2"/>
          </p:nvPr>
        </p:nvSpPr>
        <p:spPr>
          <a:xfrm>
            <a:off x="1182414" y="2381340"/>
            <a:ext cx="10058400" cy="3307497"/>
          </a:xfrm>
        </p:spPr>
        <p:txBody>
          <a:bodyPr/>
          <a:lstStyle/>
          <a:p>
            <a:pPr marL="0" indent="0">
              <a:buNone/>
            </a:pPr>
            <a:r>
              <a:rPr lang="en-US" sz="2000" dirty="0"/>
              <a:t>Let weight elements = {10,40,30,50} </a:t>
            </a:r>
          </a:p>
          <a:p>
            <a:pPr marL="0" indent="0">
              <a:buNone/>
            </a:pPr>
            <a:r>
              <a:rPr lang="en-US" sz="2000" dirty="0"/>
              <a:t>Let weight values = {5, 4, 6,3}</a:t>
            </a:r>
          </a:p>
          <a:p>
            <a:pPr marL="0" indent="0">
              <a:buNone/>
            </a:pPr>
            <a:r>
              <a:rPr lang="en-US" sz="2000" dirty="0"/>
              <a:t>KnapSack Capacity=10</a:t>
            </a:r>
          </a:p>
          <a:p>
            <a:pPr marL="0" indent="0">
              <a:buNone/>
            </a:pPr>
            <a:endParaRPr lang="en-US" dirty="0"/>
          </a:p>
          <a:p>
            <a:pPr marL="0" indent="0">
              <a:buNone/>
            </a:pPr>
            <a:r>
              <a:rPr lang="en-US" dirty="0"/>
              <a:t>In the </a:t>
            </a:r>
            <a:r>
              <a:rPr lang="en-IN" dirty="0"/>
              <a:t>Dynamic programming we will consider a 2-d array of weight elements * capacity.</a:t>
            </a:r>
          </a:p>
          <a:p>
            <a:pPr marL="0" indent="0">
              <a:buNone/>
            </a:pPr>
            <a:r>
              <a:rPr lang="en-US" dirty="0"/>
              <a:t>Fill the dp array in bottom wise manner. The first row belongs to zero item included so mark them zero . The first column belongs to zero weight included so mark them zero.</a:t>
            </a:r>
            <a:endParaRPr lang="en-IN" dirty="0"/>
          </a:p>
        </p:txBody>
      </p:sp>
      <p:sp>
        <p:nvSpPr>
          <p:cNvPr id="5" name="TextBox 4">
            <a:extLst>
              <a:ext uri="{FF2B5EF4-FFF2-40B4-BE49-F238E27FC236}">
                <a16:creationId xmlns:a16="http://schemas.microsoft.com/office/drawing/2014/main" id="{D69CA8E7-5876-4655-B3DA-72155007FC46}"/>
              </a:ext>
            </a:extLst>
          </p:cNvPr>
          <p:cNvSpPr txBox="1"/>
          <p:nvPr/>
        </p:nvSpPr>
        <p:spPr>
          <a:xfrm>
            <a:off x="1182414" y="1355834"/>
            <a:ext cx="10058400" cy="1015663"/>
          </a:xfrm>
          <a:prstGeom prst="rect">
            <a:avLst/>
          </a:prstGeom>
          <a:noFill/>
        </p:spPr>
        <p:txBody>
          <a:bodyPr wrap="square" rtlCol="0">
            <a:spAutoFit/>
          </a:bodyPr>
          <a:lstStyle/>
          <a:p>
            <a:r>
              <a:rPr lang="en-US" sz="2000" dirty="0"/>
              <a:t>Given a bag of a certain capacity, W. Given some items with their weights and profit(values). How do you fill this bag so that you get the maximum profit ??</a:t>
            </a:r>
          </a:p>
          <a:p>
            <a:r>
              <a:rPr lang="en-US" sz="2000" dirty="0"/>
              <a:t>Note:- The item aren’t breakable you need to consider total weight.</a:t>
            </a:r>
            <a:endParaRPr lang="en-IN" sz="2000" dirty="0"/>
          </a:p>
        </p:txBody>
      </p:sp>
    </p:spTree>
    <p:extLst>
      <p:ext uri="{BB962C8B-B14F-4D97-AF65-F5344CB8AC3E}">
        <p14:creationId xmlns:p14="http://schemas.microsoft.com/office/powerpoint/2010/main" val="13244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1E292-5A17-465D-98BE-B3BB7FF6D132}"/>
              </a:ext>
            </a:extLst>
          </p:cNvPr>
          <p:cNvSpPr>
            <a:spLocks noGrp="1"/>
          </p:cNvSpPr>
          <p:nvPr>
            <p:ph sz="half" idx="1"/>
          </p:nvPr>
        </p:nvSpPr>
        <p:spPr>
          <a:xfrm>
            <a:off x="2238702" y="441434"/>
            <a:ext cx="8292663" cy="5927835"/>
          </a:xfrm>
        </p:spPr>
        <p:txBody>
          <a:bodyPr>
            <a:normAutofit fontScale="70000" lnSpcReduction="20000"/>
          </a:bodyPr>
          <a:lstStyle/>
          <a:p>
            <a:r>
              <a:rPr lang="en-US" b="1" dirty="0"/>
              <a:t> //Fill the dp array in bottom wise manner</a:t>
            </a:r>
          </a:p>
          <a:p>
            <a:r>
              <a:rPr lang="en-US" b="1" dirty="0"/>
              <a:t>    for(int </a:t>
            </a:r>
            <a:r>
              <a:rPr lang="en-US" b="1" dirty="0" err="1"/>
              <a:t>i</a:t>
            </a:r>
            <a:r>
              <a:rPr lang="en-US" b="1" dirty="0"/>
              <a:t>=0;i&lt;=n;i++){</a:t>
            </a:r>
          </a:p>
          <a:p>
            <a:r>
              <a:rPr lang="en-US" b="1" dirty="0"/>
              <a:t>        for(int w=0;w&lt;=W;w++){</a:t>
            </a:r>
          </a:p>
          <a:p>
            <a:r>
              <a:rPr lang="en-US" b="1" dirty="0"/>
              <a:t>            //The first row belongs to zero item included so mark them zero.</a:t>
            </a:r>
          </a:p>
          <a:p>
            <a:r>
              <a:rPr lang="en-US" b="1" dirty="0"/>
              <a:t>            //The first column belongs to zero weight included so mark them zero.</a:t>
            </a:r>
          </a:p>
          <a:p>
            <a:r>
              <a:rPr lang="en-US" b="1" dirty="0"/>
              <a:t>            if(</a:t>
            </a:r>
            <a:r>
              <a:rPr lang="en-US" b="1" dirty="0" err="1"/>
              <a:t>i</a:t>
            </a:r>
            <a:r>
              <a:rPr lang="en-US" b="1" dirty="0"/>
              <a:t>==0 || w==0){</a:t>
            </a:r>
          </a:p>
          <a:p>
            <a:r>
              <a:rPr lang="en-US" b="1" dirty="0"/>
              <a:t>                dp[</a:t>
            </a:r>
            <a:r>
              <a:rPr lang="en-US" b="1" dirty="0" err="1"/>
              <a:t>i</a:t>
            </a:r>
            <a:r>
              <a:rPr lang="en-US" b="1" dirty="0"/>
              <a:t>][w]=0;</a:t>
            </a:r>
          </a:p>
          <a:p>
            <a:r>
              <a:rPr lang="en-US" b="1" dirty="0"/>
              <a:t>            }else if(wt[i-1]&lt;=w){</a:t>
            </a:r>
          </a:p>
          <a:p>
            <a:r>
              <a:rPr lang="en-US" b="1" dirty="0"/>
              <a:t>                /*Two cases:- </a:t>
            </a:r>
          </a:p>
          <a:p>
            <a:r>
              <a:rPr lang="en-US" b="1" dirty="0"/>
              <a:t>                Check the two cases and choose the max value.</a:t>
            </a:r>
          </a:p>
          <a:p>
            <a:r>
              <a:rPr lang="en-US" b="1" dirty="0"/>
              <a:t>                1. Do not include the current object and check it value.</a:t>
            </a:r>
          </a:p>
          <a:p>
            <a:r>
              <a:rPr lang="en-US" b="1" dirty="0"/>
              <a:t>                2. Include the current object and then subtract the weight</a:t>
            </a:r>
          </a:p>
          <a:p>
            <a:r>
              <a:rPr lang="en-US" b="1" dirty="0"/>
              <a:t>                   of included object.Find the value of the weight remaining</a:t>
            </a:r>
          </a:p>
          <a:p>
            <a:r>
              <a:rPr lang="en-US" b="1" dirty="0"/>
              <a:t>                   and check its value in dp. Sum both of the value.*/</a:t>
            </a:r>
          </a:p>
          <a:p>
            <a:r>
              <a:rPr lang="en-US" b="1" dirty="0"/>
              <a:t>                dp[</a:t>
            </a:r>
            <a:r>
              <a:rPr lang="en-US" b="1" dirty="0" err="1"/>
              <a:t>i</a:t>
            </a:r>
            <a:r>
              <a:rPr lang="en-US" b="1" dirty="0"/>
              <a:t>][w]=max(dp[i-1][w], </a:t>
            </a:r>
            <a:r>
              <a:rPr lang="en-US" b="1" dirty="0" err="1"/>
              <a:t>val</a:t>
            </a:r>
            <a:r>
              <a:rPr lang="en-US" b="1" dirty="0"/>
              <a:t>[i-1]+dp[i-1][w-wt[i-1]]);</a:t>
            </a:r>
          </a:p>
          <a:p>
            <a:r>
              <a:rPr lang="en-US" b="1" dirty="0"/>
              <a:t>            }else{</a:t>
            </a:r>
          </a:p>
          <a:p>
            <a:r>
              <a:rPr lang="en-US" b="1" dirty="0"/>
              <a:t>                dp[</a:t>
            </a:r>
            <a:r>
              <a:rPr lang="en-US" b="1" dirty="0" err="1"/>
              <a:t>i</a:t>
            </a:r>
            <a:r>
              <a:rPr lang="en-US" b="1" dirty="0"/>
              <a:t>][w]=dp[i-1][w];</a:t>
            </a:r>
          </a:p>
          <a:p>
            <a:r>
              <a:rPr lang="en-US" b="1" dirty="0"/>
              <a:t>            }</a:t>
            </a:r>
          </a:p>
          <a:p>
            <a:r>
              <a:rPr lang="en-US" b="1" dirty="0"/>
              <a:t>        }</a:t>
            </a:r>
          </a:p>
          <a:p>
            <a:r>
              <a:rPr lang="en-US" b="1" dirty="0"/>
              <a:t>    }</a:t>
            </a:r>
            <a:endParaRPr lang="en-IN" b="1" dirty="0"/>
          </a:p>
        </p:txBody>
      </p:sp>
    </p:spTree>
    <p:extLst>
      <p:ext uri="{BB962C8B-B14F-4D97-AF65-F5344CB8AC3E}">
        <p14:creationId xmlns:p14="http://schemas.microsoft.com/office/powerpoint/2010/main" val="300535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8BABA8D-1898-42C5-B624-5CA71B5E0885}"/>
              </a:ext>
            </a:extLst>
          </p:cNvPr>
          <p:cNvSpPr>
            <a:spLocks noGrp="1"/>
          </p:cNvSpPr>
          <p:nvPr>
            <p:ph sz="half" idx="2"/>
          </p:nvPr>
        </p:nvSpPr>
        <p:spPr/>
        <p:txBody>
          <a:bodyPr/>
          <a:lstStyle/>
          <a:p>
            <a:endParaRPr lang="en-IN"/>
          </a:p>
        </p:txBody>
      </p:sp>
      <p:pic>
        <p:nvPicPr>
          <p:cNvPr id="2051" name="Picture 3" descr="0-1 Knapsack Problem A burglar breaks into a museum and finds “n ...">
            <a:extLst>
              <a:ext uri="{FF2B5EF4-FFF2-40B4-BE49-F238E27FC236}">
                <a16:creationId xmlns:a16="http://schemas.microsoft.com/office/drawing/2014/main" id="{1D1A25A2-351C-4971-B35C-D52D76D5B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69" y="378372"/>
            <a:ext cx="11335407" cy="610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66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is Dynamic Programming ?</a:t>
            </a:r>
          </a:p>
        </p:txBody>
      </p:sp>
      <p:sp>
        <p:nvSpPr>
          <p:cNvPr id="4" name="Content Placeholder 3">
            <a:extLst>
              <a:ext uri="{FF2B5EF4-FFF2-40B4-BE49-F238E27FC236}">
                <a16:creationId xmlns:a16="http://schemas.microsoft.com/office/drawing/2014/main" id="{B638A7B2-CECF-43F6-8ED9-EF4B80280D86}"/>
              </a:ext>
            </a:extLst>
          </p:cNvPr>
          <p:cNvSpPr>
            <a:spLocks noGrp="1"/>
          </p:cNvSpPr>
          <p:nvPr>
            <p:ph idx="1"/>
          </p:nvPr>
        </p:nvSpPr>
        <p:spPr/>
        <p:txBody>
          <a:bodyPr/>
          <a:lstStyle/>
          <a:p>
            <a:r>
              <a:rPr lang="en-US" dirty="0"/>
              <a:t>Dynamic programming is basically an optimization algorithm. It means that we can solve any problem without using dynamic programming but we can solve it in a better way or optimize it using dynamic programming.</a:t>
            </a:r>
          </a:p>
          <a:p>
            <a:endParaRPr lang="en-US" dirty="0"/>
          </a:p>
          <a:p>
            <a:r>
              <a:rPr lang="en-US" dirty="0"/>
              <a:t>The basic idea of dynamic programming is to store the result of a problem after solving it. So when we get the need to use the solution of the problem, then we don't have to solve the problem again and just use the stored solution.</a:t>
            </a:r>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1C8C-6CEA-4D10-B375-7947AB38F496}"/>
              </a:ext>
            </a:extLst>
          </p:cNvPr>
          <p:cNvSpPr>
            <a:spLocks noGrp="1"/>
          </p:cNvSpPr>
          <p:nvPr>
            <p:ph type="title"/>
          </p:nvPr>
        </p:nvSpPr>
        <p:spPr/>
        <p:txBody>
          <a:bodyPr/>
          <a:lstStyle/>
          <a:p>
            <a:r>
              <a:rPr lang="en-IN" dirty="0"/>
              <a:t>Where to use Dynamic Programming </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F34B4B65-AD65-40B1-9628-2BE4897B7702}"/>
              </a:ext>
            </a:extLst>
          </p:cNvPr>
          <p:cNvSpPr>
            <a:spLocks noGrp="1"/>
          </p:cNvSpPr>
          <p:nvPr>
            <p:ph idx="1"/>
          </p:nvPr>
        </p:nvSpPr>
        <p:spPr>
          <a:xfrm>
            <a:off x="1066800" y="2103120"/>
            <a:ext cx="10058400" cy="3463179"/>
          </a:xfrm>
        </p:spPr>
        <p:txBody>
          <a:bodyPr>
            <a:normAutofit/>
          </a:bodyPr>
          <a:lstStyle/>
          <a:p>
            <a:pPr marL="342900" indent="-342900">
              <a:buAutoNum type="arabicPeriod"/>
            </a:pPr>
            <a:r>
              <a:rPr lang="en-IN" b="1" dirty="0"/>
              <a:t>Optimal Substructure</a:t>
            </a:r>
          </a:p>
          <a:p>
            <a:pPr marL="0" indent="0" algn="ctr">
              <a:buNone/>
            </a:pPr>
            <a:r>
              <a:rPr lang="en-IN" dirty="0"/>
              <a:t>A problem is said to have optimal substructure if an optimal solution can be constructed efficiently    	from optimal solution of its subproblems. Simply stated as expressing a bigger problem into smaller sub-problems.</a:t>
            </a:r>
          </a:p>
          <a:p>
            <a:pPr marL="342900" indent="-342900">
              <a:buAutoNum type="arabicPeriod" startAt="2"/>
            </a:pPr>
            <a:r>
              <a:rPr lang="en-IN" b="1" dirty="0"/>
              <a:t>Overlapping Subproblems</a:t>
            </a:r>
            <a:br>
              <a:rPr lang="en-IN" b="1" dirty="0"/>
            </a:br>
            <a:r>
              <a:rPr lang="en-IN" b="1" dirty="0"/>
              <a:t> </a:t>
            </a:r>
            <a:r>
              <a:rPr lang="en-IN" dirty="0"/>
              <a:t>Same sub-problems occur again and again. So instead of computing for those values again and  again we can store them and use it when needed.</a:t>
            </a:r>
          </a:p>
          <a:p>
            <a:pPr marL="0" indent="0">
              <a:buNone/>
            </a:pPr>
            <a:r>
              <a:rPr lang="en-IN" dirty="0"/>
              <a:t>       Two different ways to store the value :-</a:t>
            </a:r>
          </a:p>
          <a:p>
            <a:pPr lvl="2">
              <a:buFont typeface="Arial" panose="020B0604020202020204" pitchFamily="34" charset="0"/>
              <a:buChar char="•"/>
            </a:pPr>
            <a:r>
              <a:rPr lang="en-IN" sz="1400" dirty="0"/>
              <a:t>Tabulation (Bottom-Up)</a:t>
            </a:r>
          </a:p>
          <a:p>
            <a:pPr lvl="2">
              <a:buFont typeface="Arial" panose="020B0604020202020204" pitchFamily="34" charset="0"/>
              <a:buChar char="•"/>
            </a:pPr>
            <a:r>
              <a:rPr lang="en-IN" sz="1400" dirty="0"/>
              <a:t>Memoization (Top-Down)</a:t>
            </a:r>
          </a:p>
          <a:p>
            <a:pPr marL="0" indent="0">
              <a:buNone/>
            </a:pPr>
            <a:endParaRPr lang="en-IN" b="1" dirty="0"/>
          </a:p>
        </p:txBody>
      </p:sp>
    </p:spTree>
    <p:extLst>
      <p:ext uri="{BB962C8B-B14F-4D97-AF65-F5344CB8AC3E}">
        <p14:creationId xmlns:p14="http://schemas.microsoft.com/office/powerpoint/2010/main" val="42231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26B9-AEF6-482F-8BE0-D0E58798791D}"/>
              </a:ext>
            </a:extLst>
          </p:cNvPr>
          <p:cNvSpPr>
            <a:spLocks noGrp="1"/>
          </p:cNvSpPr>
          <p:nvPr>
            <p:ph type="title"/>
          </p:nvPr>
        </p:nvSpPr>
        <p:spPr/>
        <p:txBody>
          <a:bodyPr/>
          <a:lstStyle/>
          <a:p>
            <a:r>
              <a:rPr lang="en-US" altLang="zh-TW" dirty="0"/>
              <a:t>Note: Every problem may not have Optimal substructure property	</a:t>
            </a:r>
            <a:endParaRPr lang="en-IN" dirty="0"/>
          </a:p>
        </p:txBody>
      </p:sp>
      <p:sp>
        <p:nvSpPr>
          <p:cNvPr id="3" name="Content Placeholder 2">
            <a:extLst>
              <a:ext uri="{FF2B5EF4-FFF2-40B4-BE49-F238E27FC236}">
                <a16:creationId xmlns:a16="http://schemas.microsoft.com/office/drawing/2014/main" id="{AE070F97-18AC-4D98-8A9D-6BA6587F4194}"/>
              </a:ext>
            </a:extLst>
          </p:cNvPr>
          <p:cNvSpPr>
            <a:spLocks noGrp="1"/>
          </p:cNvSpPr>
          <p:nvPr>
            <p:ph idx="1"/>
          </p:nvPr>
        </p:nvSpPr>
        <p:spPr>
          <a:xfrm>
            <a:off x="1066800" y="2103120"/>
            <a:ext cx="10058400" cy="4112286"/>
          </a:xfrm>
        </p:spPr>
        <p:txBody>
          <a:bodyPr>
            <a:normAutofit/>
          </a:bodyPr>
          <a:lstStyle/>
          <a:p>
            <a:r>
              <a:rPr lang="en-US" altLang="zh-TW" sz="2800" dirty="0">
                <a:solidFill>
                  <a:srgbClr val="FF0000"/>
                </a:solidFill>
              </a:rPr>
              <a:t>One should be careful not to assume that optimal substructure applies when it does not.</a:t>
            </a:r>
          </a:p>
          <a:p>
            <a:r>
              <a:rPr lang="en-US" altLang="zh-TW" sz="2100" b="1" dirty="0">
                <a:solidFill>
                  <a:srgbClr val="0070C0"/>
                </a:solidFill>
              </a:rPr>
              <a:t>Consider the following two problems in which we are given a directed graph </a:t>
            </a:r>
            <a:r>
              <a:rPr lang="en-US" altLang="zh-TW" sz="2100" b="1" i="1" dirty="0">
                <a:solidFill>
                  <a:srgbClr val="0070C0"/>
                </a:solidFill>
                <a:latin typeface="Times New Roman" panose="02020603050405020304" pitchFamily="18" charset="0"/>
              </a:rPr>
              <a:t>G</a:t>
            </a:r>
            <a:r>
              <a:rPr lang="en-US" altLang="zh-TW" sz="2100" b="1" dirty="0">
                <a:solidFill>
                  <a:srgbClr val="0070C0"/>
                </a:solidFill>
              </a:rPr>
              <a:t> = (</a:t>
            </a:r>
            <a:r>
              <a:rPr lang="en-US" altLang="zh-TW" sz="2100" b="1" i="1" dirty="0">
                <a:solidFill>
                  <a:srgbClr val="0070C0"/>
                </a:solidFill>
                <a:latin typeface="Times New Roman" panose="02020603050405020304" pitchFamily="18" charset="0"/>
              </a:rPr>
              <a:t>V</a:t>
            </a:r>
            <a:r>
              <a:rPr lang="en-US" altLang="zh-TW" sz="2100" b="1" dirty="0">
                <a:solidFill>
                  <a:srgbClr val="0070C0"/>
                </a:solidFill>
                <a:latin typeface="Times New Roman" panose="02020603050405020304" pitchFamily="18" charset="0"/>
              </a:rPr>
              <a:t>, </a:t>
            </a:r>
            <a:r>
              <a:rPr lang="en-US" altLang="zh-TW" sz="2100" b="1" i="1" dirty="0">
                <a:solidFill>
                  <a:srgbClr val="0070C0"/>
                </a:solidFill>
                <a:latin typeface="Times New Roman" panose="02020603050405020304" pitchFamily="18" charset="0"/>
              </a:rPr>
              <a:t>E</a:t>
            </a:r>
            <a:r>
              <a:rPr lang="en-US" altLang="zh-TW" sz="2100" b="1" dirty="0">
                <a:solidFill>
                  <a:srgbClr val="0070C0"/>
                </a:solidFill>
              </a:rPr>
              <a:t>) and vertices . </a:t>
            </a:r>
            <a:r>
              <a:rPr lang="en-US" altLang="zh-TW" sz="2100" b="1" i="1" dirty="0">
                <a:solidFill>
                  <a:srgbClr val="0070C0"/>
                </a:solidFill>
                <a:latin typeface="Times New Roman" panose="02020603050405020304" pitchFamily="18" charset="0"/>
              </a:rPr>
              <a:t>u</a:t>
            </a:r>
            <a:r>
              <a:rPr lang="en-US" altLang="zh-TW" sz="2100" b="1" dirty="0">
                <a:solidFill>
                  <a:srgbClr val="0070C0"/>
                </a:solidFill>
                <a:latin typeface="Times New Roman" panose="02020603050405020304" pitchFamily="18" charset="0"/>
              </a:rPr>
              <a:t>, </a:t>
            </a:r>
            <a:r>
              <a:rPr lang="en-US" altLang="zh-TW" sz="2100" b="1" i="1" dirty="0">
                <a:solidFill>
                  <a:srgbClr val="0070C0"/>
                </a:solidFill>
                <a:latin typeface="Times New Roman" panose="02020603050405020304" pitchFamily="18" charset="0"/>
              </a:rPr>
              <a:t>v</a:t>
            </a:r>
            <a:r>
              <a:rPr lang="en-US" altLang="zh-TW" sz="2100" b="1" dirty="0">
                <a:solidFill>
                  <a:srgbClr val="0070C0"/>
                </a:solidFill>
              </a:rPr>
              <a:t>  </a:t>
            </a:r>
            <a:r>
              <a:rPr lang="en-US" altLang="zh-TW" sz="2100" b="1" dirty="0">
                <a:solidFill>
                  <a:srgbClr val="0070C0"/>
                </a:solidFill>
                <a:sym typeface="Symbol" panose="05050102010706020507" pitchFamily="18" charset="2"/>
              </a:rPr>
              <a:t> </a:t>
            </a:r>
            <a:r>
              <a:rPr lang="en-US" altLang="zh-TW" sz="2100" b="1" i="1" dirty="0">
                <a:solidFill>
                  <a:srgbClr val="0070C0"/>
                </a:solidFill>
                <a:latin typeface="Times New Roman" panose="02020603050405020304" pitchFamily="18" charset="0"/>
                <a:sym typeface="Symbol" panose="05050102010706020507" pitchFamily="18" charset="2"/>
              </a:rPr>
              <a:t>V</a:t>
            </a:r>
            <a:r>
              <a:rPr lang="en-US" altLang="zh-TW" sz="2100" b="1" dirty="0">
                <a:solidFill>
                  <a:srgbClr val="0070C0"/>
                </a:solidFill>
                <a:sym typeface="Symbol" panose="05050102010706020507" pitchFamily="18" charset="2"/>
              </a:rPr>
              <a:t>.</a:t>
            </a:r>
          </a:p>
          <a:p>
            <a:pPr lvl="1"/>
            <a:r>
              <a:rPr lang="en-US" altLang="zh-TW" sz="2200" dirty="0"/>
              <a:t>Unweighted shortest path:</a:t>
            </a:r>
          </a:p>
          <a:p>
            <a:pPr lvl="2"/>
            <a:r>
              <a:rPr lang="en-US" altLang="zh-TW" sz="2100" dirty="0"/>
              <a:t>Find a path from </a:t>
            </a:r>
            <a:r>
              <a:rPr lang="en-US" altLang="zh-TW" sz="2100" i="1" dirty="0">
                <a:latin typeface="Times New Roman" panose="02020603050405020304" pitchFamily="18" charset="0"/>
              </a:rPr>
              <a:t>u</a:t>
            </a:r>
            <a:r>
              <a:rPr lang="en-US" altLang="zh-TW" sz="2100" dirty="0"/>
              <a:t> to </a:t>
            </a:r>
            <a:r>
              <a:rPr lang="en-US" altLang="zh-TW" sz="2100" i="1" dirty="0">
                <a:latin typeface="Times New Roman" panose="02020603050405020304" pitchFamily="18" charset="0"/>
              </a:rPr>
              <a:t>v</a:t>
            </a:r>
            <a:r>
              <a:rPr lang="en-US" altLang="zh-TW" sz="2100" i="1" dirty="0"/>
              <a:t> </a:t>
            </a:r>
            <a:r>
              <a:rPr lang="en-US" altLang="zh-TW" sz="2100" dirty="0"/>
              <a:t>consisting of the fewest edges. </a:t>
            </a:r>
            <a:r>
              <a:rPr lang="en-US" altLang="zh-TW" sz="2100" b="1" dirty="0">
                <a:solidFill>
                  <a:srgbClr val="CC0000"/>
                </a:solidFill>
              </a:rPr>
              <a:t>Good for Dynamic programming</a:t>
            </a:r>
            <a:r>
              <a:rPr lang="en-US" altLang="zh-TW" sz="2100" dirty="0"/>
              <a:t>.</a:t>
            </a:r>
          </a:p>
          <a:p>
            <a:pPr lvl="1"/>
            <a:r>
              <a:rPr lang="en-US" altLang="zh-TW" sz="2200" dirty="0"/>
              <a:t>Unweighted longest simple path:</a:t>
            </a:r>
          </a:p>
          <a:p>
            <a:pPr lvl="2"/>
            <a:r>
              <a:rPr lang="en-US" altLang="zh-TW" sz="2100" dirty="0"/>
              <a:t>Find a simple path from </a:t>
            </a:r>
            <a:r>
              <a:rPr lang="en-US" altLang="zh-TW" sz="2100" i="1" dirty="0">
                <a:latin typeface="Times New Roman" panose="02020603050405020304" pitchFamily="18" charset="0"/>
              </a:rPr>
              <a:t>u </a:t>
            </a:r>
            <a:r>
              <a:rPr lang="en-US" altLang="zh-TW" sz="2100" dirty="0"/>
              <a:t>to </a:t>
            </a:r>
            <a:r>
              <a:rPr lang="en-US" altLang="zh-TW" sz="2100" i="1" dirty="0">
                <a:latin typeface="Times New Roman" panose="02020603050405020304" pitchFamily="18" charset="0"/>
              </a:rPr>
              <a:t>v</a:t>
            </a:r>
            <a:r>
              <a:rPr lang="en-US" altLang="zh-TW" sz="2100" dirty="0"/>
              <a:t> consisting of the most edges. </a:t>
            </a:r>
            <a:r>
              <a:rPr lang="en-US" altLang="zh-TW" sz="2100" b="1" dirty="0">
                <a:solidFill>
                  <a:srgbClr val="CC0000"/>
                </a:solidFill>
              </a:rPr>
              <a:t>Not good for Dynamic programming.</a:t>
            </a:r>
          </a:p>
          <a:p>
            <a:endParaRPr lang="en-IN" dirty="0"/>
          </a:p>
        </p:txBody>
      </p:sp>
    </p:spTree>
    <p:extLst>
      <p:ext uri="{BB962C8B-B14F-4D97-AF65-F5344CB8AC3E}">
        <p14:creationId xmlns:p14="http://schemas.microsoft.com/office/powerpoint/2010/main" val="422538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B6174E-9E07-45EA-B177-44F6C57C4BC7}"/>
              </a:ext>
            </a:extLst>
          </p:cNvPr>
          <p:cNvSpPr>
            <a:spLocks noGrp="1"/>
          </p:cNvSpPr>
          <p:nvPr>
            <p:ph type="body" idx="1"/>
          </p:nvPr>
        </p:nvSpPr>
        <p:spPr>
          <a:xfrm>
            <a:off x="1069848" y="703353"/>
            <a:ext cx="4663440" cy="640080"/>
          </a:xfrm>
        </p:spPr>
        <p:txBody>
          <a:bodyPr/>
          <a:lstStyle/>
          <a:p>
            <a:pPr algn="ctr"/>
            <a:r>
              <a:rPr lang="en-IN" dirty="0"/>
              <a:t>Memoization	</a:t>
            </a:r>
          </a:p>
        </p:txBody>
      </p:sp>
      <p:sp>
        <p:nvSpPr>
          <p:cNvPr id="4" name="Content Placeholder 3">
            <a:extLst>
              <a:ext uri="{FF2B5EF4-FFF2-40B4-BE49-F238E27FC236}">
                <a16:creationId xmlns:a16="http://schemas.microsoft.com/office/drawing/2014/main" id="{49D9EA5A-DE8A-4EB6-B7D0-7CC5CB98031B}"/>
              </a:ext>
            </a:extLst>
          </p:cNvPr>
          <p:cNvSpPr>
            <a:spLocks noGrp="1"/>
          </p:cNvSpPr>
          <p:nvPr>
            <p:ph sz="half" idx="2"/>
          </p:nvPr>
        </p:nvSpPr>
        <p:spPr>
          <a:xfrm>
            <a:off x="1069848" y="1717650"/>
            <a:ext cx="4663440" cy="3163825"/>
          </a:xfrm>
        </p:spPr>
        <p:txBody>
          <a:bodyPr/>
          <a:lstStyle/>
          <a:p>
            <a:pPr marL="0" indent="0">
              <a:buNone/>
            </a:pPr>
            <a:r>
              <a:rPr lang="en-US" dirty="0"/>
              <a:t>Calculate the solution for a problem and all its subproblem as and when it is required. The next time they are required just use the value. Here all the subproblems are not computed, only those that are required are computed. This is the top-down approach which is used in recursive problems.</a:t>
            </a:r>
            <a:endParaRPr lang="en-IN" dirty="0"/>
          </a:p>
        </p:txBody>
      </p:sp>
      <p:sp>
        <p:nvSpPr>
          <p:cNvPr id="5" name="Text Placeholder 4">
            <a:extLst>
              <a:ext uri="{FF2B5EF4-FFF2-40B4-BE49-F238E27FC236}">
                <a16:creationId xmlns:a16="http://schemas.microsoft.com/office/drawing/2014/main" id="{2DD8A2B6-7C08-4125-A7AD-AB7B6F2244A4}"/>
              </a:ext>
            </a:extLst>
          </p:cNvPr>
          <p:cNvSpPr>
            <a:spLocks noGrp="1"/>
          </p:cNvSpPr>
          <p:nvPr>
            <p:ph type="body" sz="quarter" idx="3"/>
          </p:nvPr>
        </p:nvSpPr>
        <p:spPr>
          <a:xfrm>
            <a:off x="6325548" y="703353"/>
            <a:ext cx="4663440" cy="640080"/>
          </a:xfrm>
        </p:spPr>
        <p:txBody>
          <a:bodyPr/>
          <a:lstStyle/>
          <a:p>
            <a:pPr algn="ctr"/>
            <a:r>
              <a:rPr lang="en-IN" dirty="0"/>
              <a:t>Tabulation</a:t>
            </a:r>
          </a:p>
        </p:txBody>
      </p:sp>
      <p:sp>
        <p:nvSpPr>
          <p:cNvPr id="6" name="Content Placeholder 5">
            <a:extLst>
              <a:ext uri="{FF2B5EF4-FFF2-40B4-BE49-F238E27FC236}">
                <a16:creationId xmlns:a16="http://schemas.microsoft.com/office/drawing/2014/main" id="{DE4BBA90-1301-4519-85C4-6C8C7A141BEB}"/>
              </a:ext>
            </a:extLst>
          </p:cNvPr>
          <p:cNvSpPr>
            <a:spLocks noGrp="1"/>
          </p:cNvSpPr>
          <p:nvPr>
            <p:ph sz="quarter" idx="4"/>
          </p:nvPr>
        </p:nvSpPr>
        <p:spPr>
          <a:xfrm>
            <a:off x="6458714" y="1717650"/>
            <a:ext cx="4663440" cy="3164509"/>
          </a:xfrm>
        </p:spPr>
        <p:txBody>
          <a:bodyPr/>
          <a:lstStyle/>
          <a:p>
            <a:pPr marL="0" indent="0">
              <a:buNone/>
            </a:pPr>
            <a:r>
              <a:rPr lang="en-US" dirty="0"/>
              <a:t>The solution of all smaller sub-problems is computed before hand and then the solution of actual problem is solved.</a:t>
            </a:r>
            <a:endParaRPr lang="en-IN" dirty="0"/>
          </a:p>
        </p:txBody>
      </p:sp>
      <p:sp>
        <p:nvSpPr>
          <p:cNvPr id="7" name="TextBox 6">
            <a:extLst>
              <a:ext uri="{FF2B5EF4-FFF2-40B4-BE49-F238E27FC236}">
                <a16:creationId xmlns:a16="http://schemas.microsoft.com/office/drawing/2014/main" id="{CF7E3ABF-8DBB-4DCD-8394-9E8BC31C180E}"/>
              </a:ext>
            </a:extLst>
          </p:cNvPr>
          <p:cNvSpPr txBox="1"/>
          <p:nvPr/>
        </p:nvSpPr>
        <p:spPr>
          <a:xfrm>
            <a:off x="1400475" y="4818911"/>
            <a:ext cx="9336505" cy="646331"/>
          </a:xfrm>
          <a:prstGeom prst="rect">
            <a:avLst/>
          </a:prstGeom>
          <a:noFill/>
        </p:spPr>
        <p:txBody>
          <a:bodyPr wrap="square" rtlCol="0">
            <a:spAutoFit/>
          </a:bodyPr>
          <a:lstStyle/>
          <a:p>
            <a:r>
              <a:rPr lang="en-IN" dirty="0"/>
              <a:t>Lets make a clear understanding on </a:t>
            </a:r>
            <a:r>
              <a:rPr lang="en-IN" dirty="0" err="1"/>
              <a:t>memoization</a:t>
            </a:r>
            <a:r>
              <a:rPr lang="en-IN" dirty="0"/>
              <a:t> and  tabulation approach by taking an example of fibonnaci problem</a:t>
            </a:r>
          </a:p>
        </p:txBody>
      </p:sp>
    </p:spTree>
    <p:extLst>
      <p:ext uri="{BB962C8B-B14F-4D97-AF65-F5344CB8AC3E}">
        <p14:creationId xmlns:p14="http://schemas.microsoft.com/office/powerpoint/2010/main" val="393807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76F5-741A-4E5A-9878-BBE276154FDC}"/>
              </a:ext>
            </a:extLst>
          </p:cNvPr>
          <p:cNvSpPr>
            <a:spLocks noGrp="1"/>
          </p:cNvSpPr>
          <p:nvPr>
            <p:ph type="title"/>
          </p:nvPr>
        </p:nvSpPr>
        <p:spPr>
          <a:xfrm>
            <a:off x="1066800" y="642594"/>
            <a:ext cx="10058400" cy="697934"/>
          </a:xfrm>
        </p:spPr>
        <p:txBody>
          <a:bodyPr/>
          <a:lstStyle/>
          <a:p>
            <a:r>
              <a:rPr lang="en-IN" dirty="0"/>
              <a:t>Fibonnaci Using Pure Recursion</a:t>
            </a:r>
          </a:p>
        </p:txBody>
      </p:sp>
      <p:sp>
        <p:nvSpPr>
          <p:cNvPr id="3" name="TextBox 2">
            <a:extLst>
              <a:ext uri="{FF2B5EF4-FFF2-40B4-BE49-F238E27FC236}">
                <a16:creationId xmlns:a16="http://schemas.microsoft.com/office/drawing/2014/main" id="{8FDCEB14-840E-4770-8EFE-D5678ED3F0D7}"/>
              </a:ext>
            </a:extLst>
          </p:cNvPr>
          <p:cNvSpPr txBox="1"/>
          <p:nvPr/>
        </p:nvSpPr>
        <p:spPr>
          <a:xfrm>
            <a:off x="1066800" y="1411550"/>
            <a:ext cx="5298489" cy="4801314"/>
          </a:xfrm>
          <a:prstGeom prst="rect">
            <a:avLst/>
          </a:prstGeom>
          <a:noFill/>
        </p:spPr>
        <p:txBody>
          <a:bodyPr wrap="square" rtlCol="0">
            <a:spAutoFit/>
          </a:bodyPr>
          <a:lstStyle/>
          <a:p>
            <a:r>
              <a:rPr lang="en-IN" dirty="0"/>
              <a:t>#include&lt;bits/stdc++.h&gt;</a:t>
            </a:r>
          </a:p>
          <a:p>
            <a:r>
              <a:rPr lang="en-IN" dirty="0"/>
              <a:t>using namespace std;</a:t>
            </a:r>
          </a:p>
          <a:p>
            <a:r>
              <a:rPr lang="en-IN" dirty="0"/>
              <a:t>int fibonacci(int n)</a:t>
            </a:r>
          </a:p>
          <a:p>
            <a:r>
              <a:rPr lang="en-IN" dirty="0"/>
              <a:t>{</a:t>
            </a:r>
          </a:p>
          <a:p>
            <a:r>
              <a:rPr lang="en-IN" dirty="0"/>
              <a:t>    if(n==0 || n==1)</a:t>
            </a:r>
          </a:p>
          <a:p>
            <a:r>
              <a:rPr lang="en-IN" dirty="0"/>
              <a:t>    {</a:t>
            </a:r>
          </a:p>
          <a:p>
            <a:r>
              <a:rPr lang="en-IN" dirty="0"/>
              <a:t>        return 1;</a:t>
            </a:r>
          </a:p>
          <a:p>
            <a:r>
              <a:rPr lang="en-IN" dirty="0"/>
              <a:t>    }</a:t>
            </a:r>
          </a:p>
          <a:p>
            <a:r>
              <a:rPr lang="en-IN" dirty="0"/>
              <a:t>    return fibonacci(n-1)+fibonacci(n-2);</a:t>
            </a:r>
          </a:p>
          <a:p>
            <a:r>
              <a:rPr lang="en-IN" dirty="0"/>
              <a:t>}</a:t>
            </a:r>
          </a:p>
          <a:p>
            <a:r>
              <a:rPr lang="en-IN" dirty="0"/>
              <a:t>int main()</a:t>
            </a:r>
          </a:p>
          <a:p>
            <a:r>
              <a:rPr lang="en-IN" dirty="0"/>
              <a:t>{</a:t>
            </a:r>
          </a:p>
          <a:p>
            <a:r>
              <a:rPr lang="en-IN" dirty="0"/>
              <a:t>    int n;</a:t>
            </a:r>
          </a:p>
          <a:p>
            <a:r>
              <a:rPr lang="en-IN" dirty="0"/>
              <a:t>    cin&gt;&gt;n;</a:t>
            </a:r>
          </a:p>
          <a:p>
            <a:r>
              <a:rPr lang="en-IN" dirty="0"/>
              <a:t>    cout&lt;&lt;fibonacci(n);</a:t>
            </a:r>
          </a:p>
          <a:p>
            <a:r>
              <a:rPr lang="en-IN" dirty="0"/>
              <a:t>}</a:t>
            </a:r>
            <a:br>
              <a:rPr lang="en-IN" dirty="0"/>
            </a:br>
            <a:r>
              <a:rPr lang="en-IN" dirty="0"/>
              <a:t>An Exponential Approach</a:t>
            </a:r>
          </a:p>
        </p:txBody>
      </p:sp>
      <p:pic>
        <p:nvPicPr>
          <p:cNvPr id="1026" name="Picture 2" descr="Program to generate recursion tree for generic recursive program ...">
            <a:extLst>
              <a:ext uri="{FF2B5EF4-FFF2-40B4-BE49-F238E27FC236}">
                <a16:creationId xmlns:a16="http://schemas.microsoft.com/office/drawing/2014/main" id="{0EE02F80-31B4-40A5-9C6C-A4B8AA08C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774" y="1718105"/>
            <a:ext cx="5027320" cy="41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1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4D60-332B-4ADD-806D-A3E0C911AC35}"/>
              </a:ext>
            </a:extLst>
          </p:cNvPr>
          <p:cNvSpPr>
            <a:spLocks noGrp="1"/>
          </p:cNvSpPr>
          <p:nvPr>
            <p:ph type="title"/>
          </p:nvPr>
        </p:nvSpPr>
        <p:spPr>
          <a:xfrm>
            <a:off x="1066800" y="376264"/>
            <a:ext cx="10058400" cy="999775"/>
          </a:xfrm>
        </p:spPr>
        <p:txBody>
          <a:bodyPr/>
          <a:lstStyle/>
          <a:p>
            <a:r>
              <a:rPr lang="en-IN" dirty="0"/>
              <a:t>Dynamic Programming Approach</a:t>
            </a:r>
          </a:p>
        </p:txBody>
      </p:sp>
      <p:sp>
        <p:nvSpPr>
          <p:cNvPr id="5" name="TextBox 4">
            <a:extLst>
              <a:ext uri="{FF2B5EF4-FFF2-40B4-BE49-F238E27FC236}">
                <a16:creationId xmlns:a16="http://schemas.microsoft.com/office/drawing/2014/main" id="{E87D0803-6E48-4DCA-ADB9-CC558B99AA35}"/>
              </a:ext>
            </a:extLst>
          </p:cNvPr>
          <p:cNvSpPr txBox="1"/>
          <p:nvPr/>
        </p:nvSpPr>
        <p:spPr>
          <a:xfrm>
            <a:off x="932155" y="1376040"/>
            <a:ext cx="4643022" cy="4647426"/>
          </a:xfrm>
          <a:prstGeom prst="rect">
            <a:avLst/>
          </a:prstGeom>
          <a:noFill/>
        </p:spPr>
        <p:txBody>
          <a:bodyPr wrap="square" rtlCol="0">
            <a:spAutoFit/>
          </a:bodyPr>
          <a:lstStyle/>
          <a:p>
            <a:r>
              <a:rPr lang="en-IN" sz="1600" dirty="0"/>
              <a:t>//Top Down Approach</a:t>
            </a:r>
          </a:p>
          <a:p>
            <a:r>
              <a:rPr lang="en-IN" sz="1600" dirty="0"/>
              <a:t>//Memoization of optimal sub problems in </a:t>
            </a:r>
            <a:r>
              <a:rPr lang="en-IN" sz="1600" dirty="0" err="1"/>
              <a:t>dp</a:t>
            </a:r>
            <a:r>
              <a:rPr lang="en-IN" sz="1600" dirty="0"/>
              <a:t>[] array.</a:t>
            </a:r>
          </a:p>
          <a:p>
            <a:r>
              <a:rPr lang="en-IN" sz="1600" dirty="0"/>
              <a:t>int fib(int </a:t>
            </a:r>
            <a:r>
              <a:rPr lang="en-IN" sz="1600" dirty="0" err="1"/>
              <a:t>n,int</a:t>
            </a:r>
            <a:r>
              <a:rPr lang="en-IN" sz="1600" dirty="0"/>
              <a:t> </a:t>
            </a:r>
            <a:r>
              <a:rPr lang="en-IN" sz="1600" dirty="0" err="1"/>
              <a:t>dp</a:t>
            </a:r>
            <a:r>
              <a:rPr lang="en-IN" sz="1600" dirty="0"/>
              <a:t>[])</a:t>
            </a:r>
          </a:p>
          <a:p>
            <a:r>
              <a:rPr lang="en-IN" sz="1600" dirty="0"/>
              <a:t>{</a:t>
            </a:r>
          </a:p>
          <a:p>
            <a:r>
              <a:rPr lang="en-IN" sz="1600" dirty="0"/>
              <a:t>    if(n==0 || n==1) //base case</a:t>
            </a:r>
          </a:p>
          <a:p>
            <a:r>
              <a:rPr lang="en-IN" sz="1600" dirty="0"/>
              <a:t>    {</a:t>
            </a:r>
          </a:p>
          <a:p>
            <a:r>
              <a:rPr lang="en-IN" sz="1600" dirty="0"/>
              <a:t>        </a:t>
            </a:r>
            <a:r>
              <a:rPr lang="en-IN" sz="1600" dirty="0" err="1"/>
              <a:t>dp</a:t>
            </a:r>
            <a:r>
              <a:rPr lang="en-IN" sz="1600" dirty="0"/>
              <a:t>[n]=n;</a:t>
            </a:r>
          </a:p>
          <a:p>
            <a:r>
              <a:rPr lang="en-IN" sz="1600" dirty="0"/>
              <a:t>        return </a:t>
            </a:r>
            <a:r>
              <a:rPr lang="en-IN" sz="1600" dirty="0" err="1"/>
              <a:t>dp</a:t>
            </a:r>
            <a:r>
              <a:rPr lang="en-IN" sz="1600" dirty="0"/>
              <a:t>[n];</a:t>
            </a:r>
          </a:p>
          <a:p>
            <a:r>
              <a:rPr lang="en-IN" sz="1600" dirty="0"/>
              <a:t>    }</a:t>
            </a:r>
          </a:p>
          <a:p>
            <a:r>
              <a:rPr lang="en-IN" sz="1600" dirty="0"/>
              <a:t>    if(</a:t>
            </a:r>
            <a:r>
              <a:rPr lang="en-IN" sz="1600" dirty="0" err="1"/>
              <a:t>dp</a:t>
            </a:r>
            <a:r>
              <a:rPr lang="en-IN" sz="1600" dirty="0"/>
              <a:t>[n]!=0)   //check for value of </a:t>
            </a:r>
            <a:r>
              <a:rPr lang="en-IN" sz="1600" dirty="0" err="1"/>
              <a:t>dp</a:t>
            </a:r>
            <a:r>
              <a:rPr lang="en-IN" sz="1600" dirty="0"/>
              <a:t> if it isn't zero .</a:t>
            </a:r>
          </a:p>
          <a:p>
            <a:r>
              <a:rPr lang="en-IN" sz="1600" dirty="0"/>
              <a:t>    {</a:t>
            </a:r>
          </a:p>
          <a:p>
            <a:r>
              <a:rPr lang="en-IN" sz="1600" dirty="0"/>
              <a:t>        return </a:t>
            </a:r>
            <a:r>
              <a:rPr lang="en-IN" sz="1600" dirty="0" err="1"/>
              <a:t>dp</a:t>
            </a:r>
            <a:r>
              <a:rPr lang="en-IN" sz="1600" dirty="0"/>
              <a:t>[n]; //return the value</a:t>
            </a:r>
          </a:p>
          <a:p>
            <a:r>
              <a:rPr lang="en-IN" sz="1600" dirty="0"/>
              <a:t>    }</a:t>
            </a:r>
          </a:p>
          <a:p>
            <a:r>
              <a:rPr lang="en-IN" sz="1600" dirty="0"/>
              <a:t>    </a:t>
            </a:r>
            <a:r>
              <a:rPr lang="en-IN" sz="1600" dirty="0" err="1"/>
              <a:t>dp</a:t>
            </a:r>
            <a:r>
              <a:rPr lang="en-IN" sz="1600" dirty="0"/>
              <a:t>[n]=fib(n-1,dp)+fib(n-2,dp);</a:t>
            </a:r>
          </a:p>
          <a:p>
            <a:r>
              <a:rPr lang="en-IN" sz="1600" dirty="0"/>
              <a:t>    return </a:t>
            </a:r>
            <a:r>
              <a:rPr lang="en-IN" sz="1600" dirty="0" err="1"/>
              <a:t>dp</a:t>
            </a:r>
            <a:r>
              <a:rPr lang="en-IN" sz="1600" dirty="0"/>
              <a:t>[n];</a:t>
            </a:r>
          </a:p>
          <a:p>
            <a:r>
              <a:rPr lang="en-IN" sz="1600" dirty="0"/>
              <a:t>}</a:t>
            </a:r>
          </a:p>
        </p:txBody>
      </p:sp>
      <p:sp>
        <p:nvSpPr>
          <p:cNvPr id="6" name="TextBox 5">
            <a:extLst>
              <a:ext uri="{FF2B5EF4-FFF2-40B4-BE49-F238E27FC236}">
                <a16:creationId xmlns:a16="http://schemas.microsoft.com/office/drawing/2014/main" id="{C18EB813-BEC4-4831-BEC2-BC5A5F12B8DB}"/>
              </a:ext>
            </a:extLst>
          </p:cNvPr>
          <p:cNvSpPr txBox="1"/>
          <p:nvPr/>
        </p:nvSpPr>
        <p:spPr>
          <a:xfrm>
            <a:off x="6749989" y="1376039"/>
            <a:ext cx="4509856" cy="3970318"/>
          </a:xfrm>
          <a:prstGeom prst="rect">
            <a:avLst/>
          </a:prstGeom>
          <a:noFill/>
        </p:spPr>
        <p:txBody>
          <a:bodyPr wrap="square" rtlCol="0">
            <a:spAutoFit/>
          </a:bodyPr>
          <a:lstStyle/>
          <a:p>
            <a:r>
              <a:rPr lang="en-IN" dirty="0"/>
              <a:t>//Bottom Up Approach</a:t>
            </a:r>
          </a:p>
          <a:p>
            <a:r>
              <a:rPr lang="en-IN" dirty="0"/>
              <a:t>int fib(int n) </a:t>
            </a:r>
          </a:p>
          <a:p>
            <a:r>
              <a:rPr lang="en-IN" dirty="0"/>
              <a:t>{</a:t>
            </a:r>
          </a:p>
          <a:p>
            <a:r>
              <a:rPr lang="en-IN" dirty="0"/>
              <a:t>    int *</a:t>
            </a:r>
            <a:r>
              <a:rPr lang="en-IN" dirty="0" err="1"/>
              <a:t>dp</a:t>
            </a:r>
            <a:r>
              <a:rPr lang="en-IN" dirty="0"/>
              <a:t> = new int[n+1];</a:t>
            </a:r>
          </a:p>
          <a:p>
            <a:r>
              <a:rPr lang="en-IN" dirty="0"/>
              <a:t>    </a:t>
            </a:r>
            <a:r>
              <a:rPr lang="en-IN" dirty="0" err="1"/>
              <a:t>dp</a:t>
            </a:r>
            <a:r>
              <a:rPr lang="en-IN" dirty="0"/>
              <a:t>[n+1] = {0};</a:t>
            </a:r>
          </a:p>
          <a:p>
            <a:r>
              <a:rPr lang="en-IN" dirty="0"/>
              <a:t>    </a:t>
            </a:r>
            <a:r>
              <a:rPr lang="en-IN" dirty="0" err="1"/>
              <a:t>dp</a:t>
            </a:r>
            <a:r>
              <a:rPr lang="en-IN" dirty="0"/>
              <a:t>[0]=0;</a:t>
            </a:r>
          </a:p>
          <a:p>
            <a:r>
              <a:rPr lang="en-IN" dirty="0"/>
              <a:t>    </a:t>
            </a:r>
            <a:r>
              <a:rPr lang="en-IN" dirty="0" err="1"/>
              <a:t>dp</a:t>
            </a:r>
            <a:r>
              <a:rPr lang="en-IN" dirty="0"/>
              <a:t>[1]=1;</a:t>
            </a:r>
          </a:p>
          <a:p>
            <a:r>
              <a:rPr lang="en-IN" dirty="0"/>
              <a:t>    for(int </a:t>
            </a:r>
            <a:r>
              <a:rPr lang="en-IN" dirty="0" err="1"/>
              <a:t>i</a:t>
            </a:r>
            <a:r>
              <a:rPr lang="en-IN" dirty="0"/>
              <a:t>=2;i&lt;=</a:t>
            </a:r>
            <a:r>
              <a:rPr lang="en-IN" dirty="0" err="1"/>
              <a:t>n;i</a:t>
            </a:r>
            <a:r>
              <a:rPr lang="en-IN" dirty="0"/>
              <a:t>++)</a:t>
            </a:r>
          </a:p>
          <a:p>
            <a:r>
              <a:rPr lang="en-IN" dirty="0"/>
              <a:t>    {</a:t>
            </a:r>
          </a:p>
          <a:p>
            <a:r>
              <a:rPr lang="en-IN" dirty="0"/>
              <a:t>        </a:t>
            </a:r>
            <a:r>
              <a:rPr lang="en-IN" dirty="0" err="1"/>
              <a:t>dp</a:t>
            </a:r>
            <a:r>
              <a:rPr lang="en-IN" dirty="0"/>
              <a:t>[</a:t>
            </a:r>
            <a:r>
              <a:rPr lang="en-IN" dirty="0" err="1"/>
              <a:t>i</a:t>
            </a:r>
            <a:r>
              <a:rPr lang="en-IN" dirty="0"/>
              <a:t>]=</a:t>
            </a:r>
            <a:r>
              <a:rPr lang="en-IN" dirty="0" err="1"/>
              <a:t>dp</a:t>
            </a:r>
            <a:r>
              <a:rPr lang="en-IN" dirty="0"/>
              <a:t>[i-1]+</a:t>
            </a:r>
            <a:r>
              <a:rPr lang="en-IN" dirty="0" err="1"/>
              <a:t>dp</a:t>
            </a:r>
            <a:r>
              <a:rPr lang="en-IN" dirty="0"/>
              <a:t>[i-2]; //</a:t>
            </a:r>
            <a:r>
              <a:rPr lang="en-IN" dirty="0" err="1"/>
              <a:t>Since,fib</a:t>
            </a:r>
            <a:r>
              <a:rPr lang="en-IN" dirty="0"/>
              <a:t>(n)=fib(n-1)+fib(n-2);</a:t>
            </a:r>
          </a:p>
          <a:p>
            <a:r>
              <a:rPr lang="en-IN" dirty="0"/>
              <a:t>    }</a:t>
            </a:r>
          </a:p>
          <a:p>
            <a:r>
              <a:rPr lang="en-IN" dirty="0"/>
              <a:t>    return </a:t>
            </a:r>
            <a:r>
              <a:rPr lang="en-IN" dirty="0" err="1"/>
              <a:t>dp</a:t>
            </a:r>
            <a:r>
              <a:rPr lang="en-IN" dirty="0"/>
              <a:t>[n];</a:t>
            </a:r>
          </a:p>
          <a:p>
            <a:r>
              <a:rPr lang="en-IN" dirty="0"/>
              <a:t>}</a:t>
            </a:r>
          </a:p>
        </p:txBody>
      </p:sp>
      <p:sp>
        <p:nvSpPr>
          <p:cNvPr id="7" name="TextBox 6">
            <a:extLst>
              <a:ext uri="{FF2B5EF4-FFF2-40B4-BE49-F238E27FC236}">
                <a16:creationId xmlns:a16="http://schemas.microsoft.com/office/drawing/2014/main" id="{0D1CA970-F5E3-4ED6-808B-BC2D30A73E13}"/>
              </a:ext>
            </a:extLst>
          </p:cNvPr>
          <p:cNvSpPr txBox="1"/>
          <p:nvPr/>
        </p:nvSpPr>
        <p:spPr>
          <a:xfrm>
            <a:off x="5575177" y="5281407"/>
            <a:ext cx="6001305" cy="1200329"/>
          </a:xfrm>
          <a:prstGeom prst="rect">
            <a:avLst/>
          </a:prstGeom>
          <a:noFill/>
        </p:spPr>
        <p:txBody>
          <a:bodyPr wrap="square" rtlCol="0">
            <a:spAutoFit/>
          </a:bodyPr>
          <a:lstStyle/>
          <a:p>
            <a:r>
              <a:rPr lang="en-US" dirty="0">
                <a:solidFill>
                  <a:srgbClr val="FF0000"/>
                </a:solidFill>
              </a:rPr>
              <a:t>Q. Are we using a different recurrence relation in the two codes? </a:t>
            </a:r>
            <a:r>
              <a:rPr lang="en-US" b="1" dirty="0">
                <a:solidFill>
                  <a:srgbClr val="FF0000"/>
                </a:solidFill>
              </a:rPr>
              <a:t>No</a:t>
            </a:r>
          </a:p>
          <a:p>
            <a:r>
              <a:rPr lang="en-US" dirty="0">
                <a:solidFill>
                  <a:srgbClr val="FF0000"/>
                </a:solidFill>
              </a:rPr>
              <a:t>Q. Are we doing anything different in the two codes? </a:t>
            </a:r>
            <a:r>
              <a:rPr lang="en-US" b="1" dirty="0">
                <a:solidFill>
                  <a:srgbClr val="FF0000"/>
                </a:solidFill>
              </a:rPr>
              <a:t>Yes</a:t>
            </a:r>
            <a:endParaRPr lang="en-IN" dirty="0">
              <a:solidFill>
                <a:srgbClr val="FF0000"/>
              </a:solidFill>
            </a:endParaRPr>
          </a:p>
        </p:txBody>
      </p:sp>
    </p:spTree>
    <p:extLst>
      <p:ext uri="{BB962C8B-B14F-4D97-AF65-F5344CB8AC3E}">
        <p14:creationId xmlns:p14="http://schemas.microsoft.com/office/powerpoint/2010/main" val="104045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6C09-A16B-41B7-BEE7-329F9CD27392}"/>
              </a:ext>
            </a:extLst>
          </p:cNvPr>
          <p:cNvSpPr>
            <a:spLocks noGrp="1"/>
          </p:cNvSpPr>
          <p:nvPr>
            <p:ph type="title"/>
          </p:nvPr>
        </p:nvSpPr>
        <p:spPr>
          <a:xfrm>
            <a:off x="1066800" y="642594"/>
            <a:ext cx="10058400" cy="813344"/>
          </a:xfrm>
        </p:spPr>
        <p:txBody>
          <a:bodyPr/>
          <a:lstStyle/>
          <a:p>
            <a:r>
              <a:rPr lang="en-IN" dirty="0"/>
              <a:t>Top Down Approach</a:t>
            </a:r>
          </a:p>
        </p:txBody>
      </p:sp>
      <p:sp>
        <p:nvSpPr>
          <p:cNvPr id="5" name="TextBox 4">
            <a:extLst>
              <a:ext uri="{FF2B5EF4-FFF2-40B4-BE49-F238E27FC236}">
                <a16:creationId xmlns:a16="http://schemas.microsoft.com/office/drawing/2014/main" id="{861BC32E-E8A4-4C5F-B24D-B56214118BD1}"/>
              </a:ext>
            </a:extLst>
          </p:cNvPr>
          <p:cNvSpPr txBox="1"/>
          <p:nvPr/>
        </p:nvSpPr>
        <p:spPr>
          <a:xfrm>
            <a:off x="1066800" y="1397675"/>
            <a:ext cx="9765437" cy="2031325"/>
          </a:xfrm>
          <a:prstGeom prst="rect">
            <a:avLst/>
          </a:prstGeom>
          <a:noFill/>
        </p:spPr>
        <p:txBody>
          <a:bodyPr wrap="square" rtlCol="0">
            <a:spAutoFit/>
          </a:bodyPr>
          <a:lstStyle/>
          <a:p>
            <a:r>
              <a:rPr lang="en-US" dirty="0"/>
              <a:t>The way we solved the Fibonacci series was the top-down approach. We just start by solving the problem in a natural manner and stored the solutions of the subproblems along the way. We also use the term </a:t>
            </a:r>
            <a:r>
              <a:rPr lang="en-US" b="1" dirty="0"/>
              <a:t>memoization</a:t>
            </a:r>
            <a:r>
              <a:rPr lang="en-US" dirty="0"/>
              <a:t>, a word derived from memo for this.</a:t>
            </a:r>
          </a:p>
          <a:p>
            <a:endParaRPr lang="en-US" dirty="0"/>
          </a:p>
          <a:p>
            <a:r>
              <a:rPr lang="en-US" dirty="0"/>
              <a:t>In other terms, it can also be said that we just hit the problem in a natural manner and hope that the solutions for the subproblem are already calculated and if they are not calculated, then we calculate them on the way.</a:t>
            </a:r>
            <a:endParaRPr lang="en-IN" dirty="0"/>
          </a:p>
        </p:txBody>
      </p:sp>
      <p:sp>
        <p:nvSpPr>
          <p:cNvPr id="6" name="TextBox 5">
            <a:extLst>
              <a:ext uri="{FF2B5EF4-FFF2-40B4-BE49-F238E27FC236}">
                <a16:creationId xmlns:a16="http://schemas.microsoft.com/office/drawing/2014/main" id="{41F7FC4C-2D07-4708-A333-83CB6EB6D77B}"/>
              </a:ext>
            </a:extLst>
          </p:cNvPr>
          <p:cNvSpPr txBox="1"/>
          <p:nvPr/>
        </p:nvSpPr>
        <p:spPr>
          <a:xfrm>
            <a:off x="1066800" y="3577700"/>
            <a:ext cx="5859262" cy="707886"/>
          </a:xfrm>
          <a:prstGeom prst="rect">
            <a:avLst/>
          </a:prstGeom>
          <a:noFill/>
        </p:spPr>
        <p:txBody>
          <a:bodyPr wrap="square" rtlCol="0">
            <a:spAutoFit/>
          </a:bodyPr>
          <a:lstStyle/>
          <a:p>
            <a:r>
              <a:rPr lang="en-IN" sz="4000" dirty="0"/>
              <a:t>Bottom Up Approach</a:t>
            </a:r>
          </a:p>
        </p:txBody>
      </p:sp>
      <p:sp>
        <p:nvSpPr>
          <p:cNvPr id="7" name="TextBox 6">
            <a:extLst>
              <a:ext uri="{FF2B5EF4-FFF2-40B4-BE49-F238E27FC236}">
                <a16:creationId xmlns:a16="http://schemas.microsoft.com/office/drawing/2014/main" id="{923908BC-8558-440E-A333-032CB698B737}"/>
              </a:ext>
            </a:extLst>
          </p:cNvPr>
          <p:cNvSpPr txBox="1"/>
          <p:nvPr/>
        </p:nvSpPr>
        <p:spPr>
          <a:xfrm>
            <a:off x="1269507" y="4394447"/>
            <a:ext cx="9401452" cy="1477328"/>
          </a:xfrm>
          <a:prstGeom prst="rect">
            <a:avLst/>
          </a:prstGeom>
          <a:noFill/>
        </p:spPr>
        <p:txBody>
          <a:bodyPr wrap="square" rtlCol="0">
            <a:spAutoFit/>
          </a:bodyPr>
          <a:lstStyle/>
          <a:p>
            <a:r>
              <a:rPr lang="en-US" dirty="0"/>
              <a:t>The other way we have solved the Fibonacci problem was by starting from the bottom i.e., start by calculating the 2nd term and then 3rd and so on and finally calculating the higher terms on the top of these i.e., by using these values. We use a term </a:t>
            </a:r>
            <a:r>
              <a:rPr lang="en-US" b="1" dirty="0"/>
              <a:t>tabulation</a:t>
            </a:r>
            <a:r>
              <a:rPr lang="en-US" dirty="0"/>
              <a:t> for this process because it is like filling up a table from the start.</a:t>
            </a:r>
          </a:p>
          <a:p>
            <a:endParaRPr lang="en-IN" dirty="0"/>
          </a:p>
        </p:txBody>
      </p:sp>
    </p:spTree>
    <p:extLst>
      <p:ext uri="{BB962C8B-B14F-4D97-AF65-F5344CB8AC3E}">
        <p14:creationId xmlns:p14="http://schemas.microsoft.com/office/powerpoint/2010/main" val="23825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150B-B686-4B7E-AF3D-4047F7540A21}"/>
              </a:ext>
            </a:extLst>
          </p:cNvPr>
          <p:cNvSpPr>
            <a:spLocks noGrp="1"/>
          </p:cNvSpPr>
          <p:nvPr>
            <p:ph type="title"/>
          </p:nvPr>
        </p:nvSpPr>
        <p:spPr/>
        <p:txBody>
          <a:bodyPr/>
          <a:lstStyle/>
          <a:p>
            <a:r>
              <a:rPr lang="en-IN" dirty="0"/>
              <a:t>Matrix Chain Multiplication</a:t>
            </a:r>
          </a:p>
        </p:txBody>
      </p:sp>
      <p:sp>
        <p:nvSpPr>
          <p:cNvPr id="3" name="Content Placeholder 2">
            <a:extLst>
              <a:ext uri="{FF2B5EF4-FFF2-40B4-BE49-F238E27FC236}">
                <a16:creationId xmlns:a16="http://schemas.microsoft.com/office/drawing/2014/main" id="{C3046E05-4F9D-49C1-9C5D-58B392FDB80F}"/>
              </a:ext>
            </a:extLst>
          </p:cNvPr>
          <p:cNvSpPr>
            <a:spLocks noGrp="1"/>
          </p:cNvSpPr>
          <p:nvPr>
            <p:ph sz="half" idx="1"/>
          </p:nvPr>
        </p:nvSpPr>
        <p:spPr>
          <a:xfrm>
            <a:off x="1066800" y="2014194"/>
            <a:ext cx="9429750" cy="3837966"/>
          </a:xfrm>
        </p:spPr>
        <p:txBody>
          <a:bodyPr>
            <a:normAutofit/>
          </a:bodyPr>
          <a:lstStyle/>
          <a:p>
            <a:pPr marL="0" indent="0">
              <a:buNone/>
            </a:pPr>
            <a:r>
              <a:rPr lang="en-IN" dirty="0"/>
              <a:t>The problem is not here to multiply but how to multiply so that we get the minimum cost for multiplying the elements.</a:t>
            </a:r>
          </a:p>
          <a:p>
            <a:pPr marL="0" indent="0">
              <a:buNone/>
            </a:pPr>
            <a:r>
              <a:rPr lang="en-IN" dirty="0"/>
              <a:t>Suppose there are two matrix . R1 &amp; R2 represents the row of first &amp; second matrix. C1 &amp; C2 represents the row of first &amp; second matrix.</a:t>
            </a:r>
          </a:p>
          <a:p>
            <a:pPr marL="0" indent="0">
              <a:buNone/>
            </a:pPr>
            <a:r>
              <a:rPr lang="en-IN" dirty="0"/>
              <a:t>	Cost of matrix multiplication = R1*C1*C2</a:t>
            </a:r>
          </a:p>
          <a:p>
            <a:pPr marL="0" indent="0">
              <a:buNone/>
            </a:pPr>
            <a:r>
              <a:rPr lang="en-IN" dirty="0"/>
              <a:t>Note:- For Multiplication of matrices . C1==R2</a:t>
            </a:r>
          </a:p>
          <a:p>
            <a:pPr marL="0" indent="0">
              <a:buNone/>
            </a:pPr>
            <a:r>
              <a:rPr lang="en-IN" dirty="0"/>
              <a:t>So order in which we multiply the matrices effect the change in cost of matrix multiplication.</a:t>
            </a:r>
          </a:p>
          <a:p>
            <a:pPr marL="548640" lvl="2" indent="0">
              <a:buNone/>
            </a:pPr>
            <a:r>
              <a:rPr lang="en-IN" dirty="0"/>
              <a:t>		No of ways the matrix can be multiplied is given by Catalan number.</a:t>
            </a:r>
          </a:p>
          <a:p>
            <a:pPr marL="548640" lvl="2" indent="0">
              <a:buNone/>
            </a:pPr>
            <a:r>
              <a:rPr lang="en-IN" dirty="0"/>
              <a:t>We can solve this problem using dynamic programming approach.</a:t>
            </a:r>
          </a:p>
        </p:txBody>
      </p:sp>
    </p:spTree>
    <p:extLst>
      <p:ext uri="{BB962C8B-B14F-4D97-AF65-F5344CB8AC3E}">
        <p14:creationId xmlns:p14="http://schemas.microsoft.com/office/powerpoint/2010/main" val="1055764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{59FAF2D2-F9F7-4C5D-8F26-63021391062F}tf78438558</Template>
  <TotalTime>0</TotalTime>
  <Words>1972</Words>
  <Application>Microsoft Office PowerPoint</Application>
  <PresentationFormat>Widescreen</PresentationFormat>
  <Paragraphs>281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Garamond</vt:lpstr>
      <vt:lpstr>Times New Roman</vt:lpstr>
      <vt:lpstr>SavonVTI</vt:lpstr>
      <vt:lpstr>Dynamic Programming</vt:lpstr>
      <vt:lpstr>What is Dynamic Programming ?</vt:lpstr>
      <vt:lpstr>Where to use Dynamic Programming ?</vt:lpstr>
      <vt:lpstr>Note: Every problem may not have Optimal substructure property </vt:lpstr>
      <vt:lpstr>PowerPoint Presentation</vt:lpstr>
      <vt:lpstr>Fibonnaci Using Pure Recursion</vt:lpstr>
      <vt:lpstr>Dynamic Programming Approach</vt:lpstr>
      <vt:lpstr>Top Down Approach</vt:lpstr>
      <vt:lpstr>Matrix Chain Multiplication</vt:lpstr>
      <vt:lpstr> For Matrix Multiplication we will use Bottom-Up Approach i.e. Tabulation Step 1 : - </vt:lpstr>
      <vt:lpstr> For Matrix Multiplication we will use Bottom-Up Approach i.e. Tabulation Step 1 : - </vt:lpstr>
      <vt:lpstr> For Matrix Multiplication we will use Bottom-Up Approach i.e. Tabulation Step 1 : - </vt:lpstr>
      <vt:lpstr> For Matrix Multiplication we will use Bottom-Up Approach i.e. Tabulation Step 1 : - </vt:lpstr>
      <vt:lpstr>0-1 KnapSack Problem | DP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2020-04-12T15:27:09Z</dcterms:created>
  <dcterms:modified xsi:type="dcterms:W3CDTF">2020-05-22T19:07:17Z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