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Depth  First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500546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710433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37061"/>
            <a:ext cx="320912" cy="533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16200000" flipH="1">
            <a:off x="2998432" y="1909980"/>
            <a:ext cx="11838" cy="1387712"/>
          </a:xfrm>
          <a:prstGeom prst="curvedConnector3">
            <a:avLst>
              <a:gd name="adj1" fmla="val -28535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AC9379-B74D-41A0-9EB6-052618A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90950"/>
              </p:ext>
            </p:extLst>
          </p:nvPr>
        </p:nvGraphicFramePr>
        <p:xfrm>
          <a:off x="6853561" y="719666"/>
          <a:ext cx="2234214" cy="50830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Recursive Call on </a:t>
                      </a:r>
                    </a:p>
                    <a:p>
                      <a:r>
                        <a:rPr lang="en-IN" dirty="0"/>
                        <a:t>          NODE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549834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9A52D970-8CF8-45D4-8F8C-09221DF3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81019"/>
              </p:ext>
            </p:extLst>
          </p:nvPr>
        </p:nvGraphicFramePr>
        <p:xfrm>
          <a:off x="9207623" y="719666"/>
          <a:ext cx="2234214" cy="5045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Visited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A4C3B4-6414-448D-A0E3-15E25505E406}"/>
              </a:ext>
            </a:extLst>
          </p:cNvPr>
          <p:cNvSpPr txBox="1"/>
          <p:nvPr/>
        </p:nvSpPr>
        <p:spPr>
          <a:xfrm>
            <a:off x="452761" y="5052873"/>
            <a:ext cx="590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no unvisited node left so recursion terminates.</a:t>
            </a:r>
          </a:p>
          <a:p>
            <a:r>
              <a:rPr lang="en-IN" dirty="0"/>
              <a:t>Output :-  0 1 2 4 3 5</a:t>
            </a:r>
          </a:p>
          <a:p>
            <a:r>
              <a:rPr lang="en-IN" dirty="0"/>
              <a:t>As said earlier there can be multiple output , depends upon the node you push.</a:t>
            </a:r>
          </a:p>
        </p:txBody>
      </p:sp>
    </p:spTree>
    <p:extLst>
      <p:ext uri="{BB962C8B-B14F-4D97-AF65-F5344CB8AC3E}">
        <p14:creationId xmlns:p14="http://schemas.microsoft.com/office/powerpoint/2010/main" val="8580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C9FE-9229-466D-A15B-C1E95D21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6229"/>
            <a:ext cx="10058400" cy="6063449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void dfs (T src){</a:t>
            </a:r>
            <a:br>
              <a:rPr lang="en-IN" sz="2000" dirty="0"/>
            </a:br>
            <a:r>
              <a:rPr lang="en-IN" sz="2000" dirty="0"/>
              <a:t>        //This map is used to keep a track of visited vertices</a:t>
            </a:r>
            <a:br>
              <a:rPr lang="en-IN" sz="2000" dirty="0"/>
            </a:br>
            <a:r>
              <a:rPr lang="en-IN" sz="2000" dirty="0"/>
              <a:t>        map&lt;T , bool&gt;visited;</a:t>
            </a:r>
            <a:br>
              <a:rPr lang="en-IN" sz="2000" dirty="0"/>
            </a:br>
            <a:r>
              <a:rPr lang="en-IN" sz="2000" dirty="0"/>
              <a:t>        //The main recursive function of dfs</a:t>
            </a:r>
            <a:br>
              <a:rPr lang="en-IN" sz="2000" dirty="0"/>
            </a:br>
            <a:r>
              <a:rPr lang="en-IN" sz="2000" dirty="0"/>
              <a:t>        dfsHelper (src , visited);</a:t>
            </a:r>
            <a:br>
              <a:rPr lang="en-IN" sz="2000" dirty="0"/>
            </a:br>
            <a:r>
              <a:rPr lang="en-IN" sz="2000" dirty="0"/>
              <a:t>    }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void dfsHelper (T node , map&lt;T , bool&gt;&amp;visited){</a:t>
            </a:r>
            <a:br>
              <a:rPr lang="en-IN" sz="2000" dirty="0"/>
            </a:br>
            <a:r>
              <a:rPr lang="en-IN" sz="2000" dirty="0"/>
              <a:t>        //Whenever you come to a node mark is visited</a:t>
            </a:r>
            <a:br>
              <a:rPr lang="en-IN" sz="2000" dirty="0"/>
            </a:br>
            <a:r>
              <a:rPr lang="en-IN" sz="2000" dirty="0"/>
              <a:t>        visited[node] = true;</a:t>
            </a:r>
            <a:br>
              <a:rPr lang="en-IN" sz="2000" dirty="0"/>
            </a:br>
            <a:r>
              <a:rPr lang="en-IN" sz="2000" dirty="0"/>
              <a:t>        //Print the node you visit</a:t>
            </a:r>
            <a:br>
              <a:rPr lang="en-IN" sz="2000" dirty="0"/>
            </a:br>
            <a:r>
              <a:rPr lang="en-IN" sz="2000" dirty="0"/>
              <a:t>        cout&lt;&lt;node&lt;&lt;" ";</a:t>
            </a:r>
            <a:br>
              <a:rPr lang="en-IN" sz="2000" dirty="0"/>
            </a:br>
            <a:r>
              <a:rPr lang="en-IN" sz="2000" dirty="0"/>
              <a:t>        //Try to find out if neighbour is visited or not</a:t>
            </a:r>
            <a:br>
              <a:rPr lang="en-IN" sz="2000" dirty="0"/>
            </a:br>
            <a:r>
              <a:rPr lang="en-IN" sz="2000" dirty="0"/>
              <a:t>        //If not visited then visit it.</a:t>
            </a:r>
            <a:br>
              <a:rPr lang="en-IN" sz="2000" dirty="0"/>
            </a:br>
            <a:r>
              <a:rPr lang="en-IN" sz="2000" dirty="0"/>
              <a:t>        for(T neighbour : adjList[node]){</a:t>
            </a:r>
            <a:br>
              <a:rPr lang="en-IN" sz="2000" dirty="0"/>
            </a:br>
            <a:r>
              <a:rPr lang="en-IN" sz="2000" dirty="0"/>
              <a:t>            if(!visited[neighbour]){</a:t>
            </a:r>
            <a:br>
              <a:rPr lang="en-IN" sz="2000" dirty="0"/>
            </a:br>
            <a:r>
              <a:rPr lang="en-IN" sz="2000" dirty="0"/>
              <a:t>                dfsHelper( neighbour , visited);</a:t>
            </a:r>
            <a:br>
              <a:rPr lang="en-IN" sz="2000" dirty="0"/>
            </a:br>
            <a:r>
              <a:rPr lang="en-IN" sz="2000" dirty="0"/>
              <a:t>            }</a:t>
            </a:r>
            <a:br>
              <a:rPr lang="en-IN" sz="2000" dirty="0"/>
            </a:br>
            <a:r>
              <a:rPr lang="en-IN" sz="2000" dirty="0"/>
              <a:t>        }</a:t>
            </a:r>
            <a:br>
              <a:rPr lang="en-IN" sz="2000" dirty="0"/>
            </a:br>
            <a:r>
              <a:rPr lang="en-IN" sz="2000" dirty="0"/>
              <a:t>    }</a:t>
            </a:r>
            <a:br>
              <a:rPr lang="en-IN" sz="2000" dirty="0"/>
            </a:br>
            <a:r>
              <a:rPr lang="en-IN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8683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0E59-1F97-4524-AAC5-8E30A902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3CB9-BE49-4037-8BE2-F601F4A6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0947"/>
            <a:ext cx="10058400" cy="702224"/>
          </a:xfrm>
        </p:spPr>
        <p:txBody>
          <a:bodyPr/>
          <a:lstStyle/>
          <a:p>
            <a:r>
              <a:rPr lang="en-IN" dirty="0"/>
              <a:t>Linear in terms of vertex and edges o(V+E) using adjacency list. O(V^2) using adjacency matrix.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D1E684-002C-4BC4-9E37-6452264C996C}"/>
              </a:ext>
            </a:extLst>
          </p:cNvPr>
          <p:cNvSpPr txBox="1">
            <a:spLocks/>
          </p:cNvSpPr>
          <p:nvPr/>
        </p:nvSpPr>
        <p:spPr>
          <a:xfrm>
            <a:off x="1116367" y="221014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Space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FA409B-DE29-4C04-B72B-84A1847DB4C1}"/>
              </a:ext>
            </a:extLst>
          </p:cNvPr>
          <p:cNvSpPr txBox="1">
            <a:spLocks/>
          </p:cNvSpPr>
          <p:nvPr/>
        </p:nvSpPr>
        <p:spPr>
          <a:xfrm>
            <a:off x="1116367" y="3375861"/>
            <a:ext cx="10058400" cy="225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O(V). Because the call stack at max is made of size of no of vertices.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1ED086-1CA6-46A9-B6B2-80566F8B1F2B}"/>
              </a:ext>
            </a:extLst>
          </p:cNvPr>
          <p:cNvSpPr txBox="1">
            <a:spLocks/>
          </p:cNvSpPr>
          <p:nvPr/>
        </p:nvSpPr>
        <p:spPr>
          <a:xfrm>
            <a:off x="1165934" y="355092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Application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58370-6831-417C-A000-80D496F71312}"/>
              </a:ext>
            </a:extLst>
          </p:cNvPr>
          <p:cNvSpPr txBox="1">
            <a:spLocks/>
          </p:cNvSpPr>
          <p:nvPr/>
        </p:nvSpPr>
        <p:spPr>
          <a:xfrm>
            <a:off x="1165934" y="4571411"/>
            <a:ext cx="10058400" cy="1918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Traversing the graph recursively</a:t>
            </a:r>
          </a:p>
          <a:p>
            <a:r>
              <a:rPr lang="en-IN" dirty="0"/>
              <a:t>Finding the connected components</a:t>
            </a:r>
          </a:p>
          <a:p>
            <a:r>
              <a:rPr lang="en-IN" dirty="0"/>
              <a:t>Easy to implement but cant find shortest path</a:t>
            </a:r>
          </a:p>
          <a:p>
            <a:r>
              <a:rPr lang="en-IN" dirty="0"/>
              <a:t>Used in Flood-Fill Algorithm</a:t>
            </a:r>
          </a:p>
          <a:p>
            <a:r>
              <a:rPr lang="en-IN" dirty="0"/>
              <a:t>Used in cycle detection and topological sorting</a:t>
            </a:r>
          </a:p>
        </p:txBody>
      </p:sp>
    </p:spTree>
    <p:extLst>
      <p:ext uri="{BB962C8B-B14F-4D97-AF65-F5344CB8AC3E}">
        <p14:creationId xmlns:p14="http://schemas.microsoft.com/office/powerpoint/2010/main" val="74663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ABF605-298B-4627-BBC8-26FB98CE0327}"/>
              </a:ext>
            </a:extLst>
          </p:cNvPr>
          <p:cNvSpPr/>
          <p:nvPr/>
        </p:nvSpPr>
        <p:spPr>
          <a:xfrm>
            <a:off x="2500188" y="416641"/>
            <a:ext cx="6870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063A0-5EC1-4A9E-8160-ECE5DB5AD2D8}"/>
              </a:ext>
            </a:extLst>
          </p:cNvPr>
          <p:cNvSpPr txBox="1"/>
          <p:nvPr/>
        </p:nvSpPr>
        <p:spPr>
          <a:xfrm>
            <a:off x="657726" y="1844842"/>
            <a:ext cx="108605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It traverses graph ‘Depth-first’ starting from source , then picks one of the unvisited neighbours and visit it.</a:t>
            </a:r>
          </a:p>
          <a:p>
            <a:pPr marL="342900" indent="-342900">
              <a:buAutoNum type="arabicPeriod"/>
            </a:pPr>
            <a:r>
              <a:rPr lang="en-IN" sz="2400" dirty="0"/>
              <a:t> It is an recursive algorithm for the traversal of graph.</a:t>
            </a:r>
          </a:p>
          <a:p>
            <a:pPr marL="342900" indent="-342900">
              <a:buAutoNum type="arabicPeriod"/>
            </a:pPr>
            <a:r>
              <a:rPr lang="en-IN" sz="2400" dirty="0"/>
              <a:t> Recursion goes deeper into branch until it cant go further.   </a:t>
            </a:r>
          </a:p>
          <a:p>
            <a:pPr marL="342900" indent="-342900">
              <a:buAutoNum type="arabicPeriod"/>
            </a:pPr>
            <a:r>
              <a:rPr lang="en-IN" sz="2400" dirty="0"/>
              <a:t>Multiple ordering are possible.</a:t>
            </a:r>
          </a:p>
          <a:p>
            <a:endParaRPr lang="en-IN" sz="2400" b="1" dirty="0"/>
          </a:p>
          <a:p>
            <a:r>
              <a:rPr lang="en-IN" sz="2400" b="1" dirty="0"/>
              <a:t>For DFS we require two thing:-</a:t>
            </a:r>
          </a:p>
          <a:p>
            <a:pPr marL="342900" indent="-342900">
              <a:buAutoNum type="arabicPeriod"/>
            </a:pPr>
            <a:r>
              <a:rPr lang="en-IN" sz="2400" dirty="0"/>
              <a:t>Recursive Call on the </a:t>
            </a:r>
            <a:r>
              <a:rPr lang="en-IN" sz="2400" dirty="0" err="1"/>
              <a:t>univisted</a:t>
            </a:r>
            <a:r>
              <a:rPr lang="en-IN" sz="2400" dirty="0"/>
              <a:t> node.</a:t>
            </a:r>
          </a:p>
          <a:p>
            <a:pPr marL="342900" indent="-342900">
              <a:buAutoNum type="arabicPeriod"/>
            </a:pPr>
            <a:r>
              <a:rPr lang="en-IN" sz="2400" dirty="0"/>
              <a:t>Array and map to know which node is visited or not</a:t>
            </a:r>
          </a:p>
        </p:txBody>
      </p:sp>
    </p:spTree>
    <p:extLst>
      <p:ext uri="{BB962C8B-B14F-4D97-AF65-F5344CB8AC3E}">
        <p14:creationId xmlns:p14="http://schemas.microsoft.com/office/powerpoint/2010/main" val="338672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84" y="14137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Depth First Search(DFS)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9AECA-A13B-4139-BEA7-CFBA265A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325109"/>
            <a:ext cx="5438775" cy="47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48870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698595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25223"/>
            <a:ext cx="320912" cy="545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5400000" flipH="1" flipV="1">
            <a:off x="3004351" y="1904061"/>
            <a:ext cx="12700" cy="1387712"/>
          </a:xfrm>
          <a:prstGeom prst="curvedConnector3">
            <a:avLst>
              <a:gd name="adj1" fmla="val 26599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5D3D00-5525-447B-A511-2B999C69FBE1}"/>
              </a:ext>
            </a:extLst>
          </p:cNvPr>
          <p:cNvSpPr txBox="1"/>
          <p:nvPr/>
        </p:nvSpPr>
        <p:spPr>
          <a:xfrm flipH="1">
            <a:off x="5424254" y="685686"/>
            <a:ext cx="609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say I started from Vertex 0 and mark it visited. And I will pick one vertex which isn’t visited. So I can go to either 1 or 4.Then I visit 1.After visiting 1 I go to 2 then to 4 . After 4 I will go to 3. At last I reach 5. From 5 I cant go anywhere so I return back. I return to 3 but from 3 even I cant go anywhere . So I return back. And doing this I return to main. And due to this multiple order can be possible because we can push any of the neighbour vertex which aren’t visited .</a:t>
            </a:r>
          </a:p>
        </p:txBody>
      </p:sp>
    </p:spTree>
    <p:extLst>
      <p:ext uri="{BB962C8B-B14F-4D97-AF65-F5344CB8AC3E}">
        <p14:creationId xmlns:p14="http://schemas.microsoft.com/office/powerpoint/2010/main" val="91456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48870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698595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25223"/>
            <a:ext cx="320912" cy="545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5400000" flipH="1" flipV="1">
            <a:off x="3004351" y="1904061"/>
            <a:ext cx="12700" cy="1387712"/>
          </a:xfrm>
          <a:prstGeom prst="curvedConnector3">
            <a:avLst>
              <a:gd name="adj1" fmla="val 26599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AC9379-B74D-41A0-9EB6-052618A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53204"/>
              </p:ext>
            </p:extLst>
          </p:nvPr>
        </p:nvGraphicFramePr>
        <p:xfrm>
          <a:off x="6853561" y="719666"/>
          <a:ext cx="2234214" cy="4895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Recursive Call on </a:t>
                      </a:r>
                    </a:p>
                    <a:p>
                      <a:r>
                        <a:rPr lang="en-IN" dirty="0"/>
                        <a:t>          NODE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9A52D970-8CF8-45D4-8F8C-09221DF3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67218"/>
              </p:ext>
            </p:extLst>
          </p:nvPr>
        </p:nvGraphicFramePr>
        <p:xfrm>
          <a:off x="9207623" y="719666"/>
          <a:ext cx="2234214" cy="48575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Visited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02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48870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698595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25223"/>
            <a:ext cx="320912" cy="545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5400000" flipH="1" flipV="1">
            <a:off x="3004351" y="1904061"/>
            <a:ext cx="12700" cy="1387712"/>
          </a:xfrm>
          <a:prstGeom prst="curvedConnector3">
            <a:avLst>
              <a:gd name="adj1" fmla="val 26599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AC9379-B74D-41A0-9EB6-052618A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49147"/>
              </p:ext>
            </p:extLst>
          </p:nvPr>
        </p:nvGraphicFramePr>
        <p:xfrm>
          <a:off x="6853561" y="719666"/>
          <a:ext cx="2234214" cy="49327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Recursive Call on </a:t>
                      </a:r>
                    </a:p>
                    <a:p>
                      <a:r>
                        <a:rPr lang="en-IN" dirty="0"/>
                        <a:t>          NODE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9A52D970-8CF8-45D4-8F8C-09221DF3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90375"/>
              </p:ext>
            </p:extLst>
          </p:nvPr>
        </p:nvGraphicFramePr>
        <p:xfrm>
          <a:off x="9207623" y="719666"/>
          <a:ext cx="2234214" cy="4895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Visited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7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500546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710433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37061"/>
            <a:ext cx="320912" cy="533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16200000" flipH="1">
            <a:off x="2998432" y="1909980"/>
            <a:ext cx="11838" cy="1387712"/>
          </a:xfrm>
          <a:prstGeom prst="curvedConnector3">
            <a:avLst>
              <a:gd name="adj1" fmla="val -28535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AC9379-B74D-41A0-9EB6-052618A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04801"/>
              </p:ext>
            </p:extLst>
          </p:nvPr>
        </p:nvGraphicFramePr>
        <p:xfrm>
          <a:off x="6853561" y="719666"/>
          <a:ext cx="2234214" cy="497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Recursive Call on </a:t>
                      </a:r>
                    </a:p>
                    <a:p>
                      <a:r>
                        <a:rPr lang="en-IN" dirty="0"/>
                        <a:t>          NODE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549834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9A52D970-8CF8-45D4-8F8C-09221DF3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06551"/>
              </p:ext>
            </p:extLst>
          </p:nvPr>
        </p:nvGraphicFramePr>
        <p:xfrm>
          <a:off x="9207623" y="719666"/>
          <a:ext cx="2234214" cy="49327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Visited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59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500546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710433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37061"/>
            <a:ext cx="320912" cy="533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16200000" flipH="1">
            <a:off x="2998432" y="1909980"/>
            <a:ext cx="11838" cy="1387712"/>
          </a:xfrm>
          <a:prstGeom prst="curvedConnector3">
            <a:avLst>
              <a:gd name="adj1" fmla="val -28535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AC9379-B74D-41A0-9EB6-052618A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8713"/>
              </p:ext>
            </p:extLst>
          </p:nvPr>
        </p:nvGraphicFramePr>
        <p:xfrm>
          <a:off x="6853561" y="719666"/>
          <a:ext cx="2234214" cy="50079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Recursive Call on </a:t>
                      </a:r>
                    </a:p>
                    <a:p>
                      <a:r>
                        <a:rPr lang="en-IN" dirty="0"/>
                        <a:t>          NODE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549834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9A52D970-8CF8-45D4-8F8C-09221DF3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51784"/>
              </p:ext>
            </p:extLst>
          </p:nvPr>
        </p:nvGraphicFramePr>
        <p:xfrm>
          <a:off x="9207623" y="719666"/>
          <a:ext cx="2234214" cy="497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Visited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73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5CB3DF-8C73-402B-A880-DB1926824810}"/>
              </a:ext>
            </a:extLst>
          </p:cNvPr>
          <p:cNvSpPr/>
          <p:nvPr/>
        </p:nvSpPr>
        <p:spPr>
          <a:xfrm>
            <a:off x="1651247" y="1020933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A0A43-391B-4084-B9B4-EB032DEF0C2A}"/>
              </a:ext>
            </a:extLst>
          </p:cNvPr>
          <p:cNvSpPr/>
          <p:nvPr/>
        </p:nvSpPr>
        <p:spPr>
          <a:xfrm>
            <a:off x="2718047" y="3561426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8A128-C6A3-4617-B26F-184C3D6F5401}"/>
              </a:ext>
            </a:extLst>
          </p:cNvPr>
          <p:cNvSpPr/>
          <p:nvPr/>
        </p:nvSpPr>
        <p:spPr>
          <a:xfrm>
            <a:off x="1651247" y="2488708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065A62-6927-4B86-9C88-7BD2BEA386B9}"/>
              </a:ext>
            </a:extLst>
          </p:cNvPr>
          <p:cNvSpPr/>
          <p:nvPr/>
        </p:nvSpPr>
        <p:spPr>
          <a:xfrm>
            <a:off x="670264" y="3934288"/>
            <a:ext cx="772357" cy="74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C9557-8F6F-4885-BA1D-094414621B96}"/>
              </a:ext>
            </a:extLst>
          </p:cNvPr>
          <p:cNvSpPr/>
          <p:nvPr/>
        </p:nvSpPr>
        <p:spPr>
          <a:xfrm>
            <a:off x="3585098" y="2500546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28B54F-8B41-48E7-93A2-36EF8B345607}"/>
              </a:ext>
            </a:extLst>
          </p:cNvPr>
          <p:cNvSpPr/>
          <p:nvPr/>
        </p:nvSpPr>
        <p:spPr>
          <a:xfrm>
            <a:off x="3585098" y="952871"/>
            <a:ext cx="772357" cy="7457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AB1F-E01C-4EA9-9BB3-425465BCB3F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23604" y="1393795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6033D-9015-4175-9FA5-AB5C11ACD5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42621" y="3934288"/>
            <a:ext cx="1275426" cy="372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33C8E-D88E-40DC-8297-DF0DDC966295}"/>
              </a:ext>
            </a:extLst>
          </p:cNvPr>
          <p:cNvCxnSpPr>
            <a:cxnSpLocks/>
          </p:cNvCxnSpPr>
          <p:nvPr/>
        </p:nvCxnSpPr>
        <p:spPr>
          <a:xfrm>
            <a:off x="2423604" y="2873408"/>
            <a:ext cx="1161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3C8A0-B327-44F8-943C-90A72F41B37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71276" y="1710433"/>
            <a:ext cx="1" cy="790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C443F-6CD2-4DBD-8001-06AFCB9D2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37425" y="1766657"/>
            <a:ext cx="1" cy="722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3C2743-D66A-4BA5-8A3C-01665DD60CA2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3377295" y="3137061"/>
            <a:ext cx="320912" cy="533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20546CA-5301-4E05-8A14-13A25015AD56}"/>
              </a:ext>
            </a:extLst>
          </p:cNvPr>
          <p:cNvCxnSpPr>
            <a:stCxn id="9" idx="1"/>
            <a:endCxn id="4" idx="7"/>
          </p:cNvCxnSpPr>
          <p:nvPr/>
        </p:nvCxnSpPr>
        <p:spPr>
          <a:xfrm rot="16200000" flipH="1" flipV="1">
            <a:off x="2970320" y="402255"/>
            <a:ext cx="68062" cy="1387712"/>
          </a:xfrm>
          <a:prstGeom prst="curvedConnector3">
            <a:avLst>
              <a:gd name="adj1" fmla="val -4963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39EF579-05F5-46AA-A093-84CF68F1E082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16200000" flipH="1">
            <a:off x="2998432" y="1909980"/>
            <a:ext cx="11838" cy="1387712"/>
          </a:xfrm>
          <a:prstGeom prst="curvedConnector3">
            <a:avLst>
              <a:gd name="adj1" fmla="val -28535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897BA9E-4579-4BB5-A623-802CEB75B2BD}"/>
              </a:ext>
            </a:extLst>
          </p:cNvPr>
          <p:cNvCxnSpPr>
            <a:endCxn id="5" idx="6"/>
          </p:cNvCxnSpPr>
          <p:nvPr/>
        </p:nvCxnSpPr>
        <p:spPr>
          <a:xfrm rot="5400000">
            <a:off x="3448664" y="3276173"/>
            <a:ext cx="699856" cy="616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1EE116D-D04F-4E77-81AB-DB70E1200327}"/>
              </a:ext>
            </a:extLst>
          </p:cNvPr>
          <p:cNvCxnSpPr>
            <a:stCxn id="5" idx="4"/>
            <a:endCxn id="7" idx="5"/>
          </p:cNvCxnSpPr>
          <p:nvPr/>
        </p:nvCxnSpPr>
        <p:spPr>
          <a:xfrm rot="5400000">
            <a:off x="2085043" y="3551619"/>
            <a:ext cx="263653" cy="1774714"/>
          </a:xfrm>
          <a:prstGeom prst="curvedConnector3">
            <a:avLst>
              <a:gd name="adj1" fmla="val 228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5826A8-73DF-499D-A76A-112AC08A9E25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0800000" flipV="1">
            <a:off x="1651247" y="1393794"/>
            <a:ext cx="12700" cy="1467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330CC4E-48CD-481A-8628-806753F498CD}"/>
              </a:ext>
            </a:extLst>
          </p:cNvPr>
          <p:cNvSpPr/>
          <p:nvPr/>
        </p:nvSpPr>
        <p:spPr>
          <a:xfrm>
            <a:off x="4458891" y="1153379"/>
            <a:ext cx="287701" cy="304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AC9379-B74D-41A0-9EB6-052618A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91337"/>
              </p:ext>
            </p:extLst>
          </p:nvPr>
        </p:nvGraphicFramePr>
        <p:xfrm>
          <a:off x="6853561" y="719666"/>
          <a:ext cx="2234214" cy="5045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Recursive Call on </a:t>
                      </a:r>
                    </a:p>
                    <a:p>
                      <a:r>
                        <a:rPr lang="en-IN" dirty="0"/>
                        <a:t>          NODE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549834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9A52D970-8CF8-45D4-8F8C-09221DF3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76813"/>
              </p:ext>
            </p:extLst>
          </p:nvPr>
        </p:nvGraphicFramePr>
        <p:xfrm>
          <a:off x="9207623" y="719666"/>
          <a:ext cx="2234214" cy="50079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4214">
                  <a:extLst>
                    <a:ext uri="{9D8B030D-6E8A-4147-A177-3AD203B41FA5}">
                      <a16:colId xmlns:a16="http://schemas.microsoft.com/office/drawing/2014/main" val="2078235090"/>
                    </a:ext>
                  </a:extLst>
                </a:gridCol>
              </a:tblGrid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Visited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9109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415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750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73828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2634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41693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88850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dirty="0"/>
                        <a:t>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52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{59FAF2D2-F9F7-4C5D-8F26-63021391062F}tf78438558</Template>
  <TotalTime>0</TotalTime>
  <Words>673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Depth  First Search</vt:lpstr>
      <vt:lpstr>PowerPoint Presentation</vt:lpstr>
      <vt:lpstr>    Depth First Search(DFS)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void dfs (T src){         //This map is used to keep a track of visited vertices         map&lt;T , bool&gt;visited;         //The main recursive function of dfs         dfsHelper (src , visited);     }  void dfsHelper (T node , map&lt;T , bool&gt;&amp;visited){         //Whenever you come to a node mark is visited         visited[node] = true;         //Print the node you visit         cout&lt;&lt;node&lt;&lt;" ";         //Try to find out if neighbour is visited or not         //If not visited then visit it.         for(T neighbour : adjList[node]){             if(!visited[neighbour]){                 dfsHelper( neighbour , visited);             }         }     }     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2020-04-11T04:52:28Z</dcterms:created>
  <dcterms:modified xsi:type="dcterms:W3CDTF">2020-04-11T07:11:24Z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