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51" r:id="rId3"/>
    <p:sldId id="1116" r:id="rId4"/>
    <p:sldId id="859" r:id="rId5"/>
    <p:sldId id="860" r:id="rId6"/>
    <p:sldId id="1195" r:id="rId7"/>
    <p:sldId id="1196" r:id="rId8"/>
    <p:sldId id="594" r:id="rId9"/>
    <p:sldId id="599" r:id="rId10"/>
    <p:sldId id="1163" r:id="rId11"/>
    <p:sldId id="707" r:id="rId12"/>
    <p:sldId id="1189" r:id="rId13"/>
    <p:sldId id="6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FD25-4C2D-6181-97E5-47E64DF5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89D2D-BEFA-311C-4662-7D699010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CCFB6-71A9-9B3D-FE10-8D3C3C60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50B-5611-4177-A69A-2FA263FF81D2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3B4C2-8A08-74BA-1E24-05F489F7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5DEE-972E-29BE-EB96-E676A90C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C1DB-9B76-46DB-A6B2-1A825316C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36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75DB-70F7-DA23-2E0A-AA50B4DF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B083B-8A7B-F398-80C3-837346082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1F291-168B-395A-DD9B-E330F83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50B-5611-4177-A69A-2FA263FF81D2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9010-DD53-73F6-FA19-A4658BCD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8AAB-70A5-C0A4-D588-C89555BD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C1DB-9B76-46DB-A6B2-1A825316C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3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38904-B75A-A9CB-D31C-9C1A29707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E397A-E4CA-F490-FE82-85685B1E4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7C3C4-DBCF-9B5B-50F6-F6FB0F28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50B-5611-4177-A69A-2FA263FF81D2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1EE2-768F-A6A6-4D51-E096BD39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82FA-557D-531F-2391-D683F5B5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C1DB-9B76-46DB-A6B2-1A825316C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34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B62A-B313-A98C-48FB-AE061FA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2138-6AD4-0C23-42A2-4694F253A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46D8-9A95-3139-5E69-006045A8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50B-5611-4177-A69A-2FA263FF81D2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DCCC4-FBD8-EBDF-6692-0B91FA1D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00D0-9DDA-1EE6-D3EC-C469EAD5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C1DB-9B76-46DB-A6B2-1A825316C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4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65DA-169C-2E3B-A3BF-17DB3B78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9376-4DB2-275E-F856-F436E8CD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DDE4-84C8-7719-C5CC-590FEACE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50B-5611-4177-A69A-2FA263FF81D2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3843-06E8-1346-65FF-CC34B162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A39AF-0B39-C133-DD98-479FD911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C1DB-9B76-46DB-A6B2-1A825316C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31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4FDF-5211-BAD9-0761-42D2A8E4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DF13-BFF2-9793-224C-38179FC09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1C141-1644-54F9-7374-1173BCF82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EDE3B-67EC-517C-8E3B-196CD4FF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50B-5611-4177-A69A-2FA263FF81D2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ED8F-E235-51F7-8424-BD044B47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CC78-E11B-9134-0EDA-CD278DDE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C1DB-9B76-46DB-A6B2-1A825316C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610A-5C9B-DF61-D6B6-7FD3615E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700EA-AB2B-CFEF-6647-A44490FB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4EDFE-D741-A11F-D397-797D7C5C2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0C6AD-4C2B-AD5B-3957-1D507CD6E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938D5-DD05-C63F-BCE2-C67BF7990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9A84A-3E83-1CD9-4305-09D7E066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50B-5611-4177-A69A-2FA263FF81D2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0B9E0-BDD8-6D01-96F6-4DC6D57C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137E1-184F-151F-5A70-0B007A5B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C1DB-9B76-46DB-A6B2-1A825316C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91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5ABB-2922-4D15-7698-2987774D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2EC5C-826C-D979-A275-0AB2409C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50B-5611-4177-A69A-2FA263FF81D2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F1185-02AC-A12A-CCF8-58A51DBE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58A6C-C8F2-11F5-8FDB-B3A11BF3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C1DB-9B76-46DB-A6B2-1A825316C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0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6C314-9F88-9FC8-6F72-C752CF0D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50B-5611-4177-A69A-2FA263FF81D2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E743B-991E-FDF9-5B53-733900ED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693C2-A1E5-C93F-9FDE-13040590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C1DB-9B76-46DB-A6B2-1A825316C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4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2647-45FF-CE28-0BE4-5CE3CD02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8B12F-A099-A1D0-2458-E0F25B88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9AE6F-C8BF-7E3C-61CA-9D72F2B2F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5ED18-DC22-B529-188B-C6169454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50B-5611-4177-A69A-2FA263FF81D2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52298-E029-C447-87E3-FD93AA7D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D6A83-FACD-7DD7-10B9-6880CED0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C1DB-9B76-46DB-A6B2-1A825316C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66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E0AB-6536-652F-3AFD-F24A90DA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61FC7-D988-27B7-272F-0B86E6320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58E3B-7F46-634A-E226-1C8B9E366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AF778-B07D-4708-1377-CDE3E6D0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50B-5611-4177-A69A-2FA263FF81D2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36B6-2178-93B8-1776-3431F1BA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21DDE-D20D-E317-DC0F-9A5DAC10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C1DB-9B76-46DB-A6B2-1A825316C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806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58220-986F-FA32-DF14-ACBC1043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30B62-6C36-BDD9-EFA2-F460FC08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E05DE-3116-86DC-6AC6-8DE2D6E8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4C50B-5611-4177-A69A-2FA263FF81D2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4D594-8530-0CEA-AA0C-DBB48BAA0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CF8CC-2509-D13E-2507-EB1B007AD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DC1DB-9B76-46DB-A6B2-1A825316C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6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9B69-7C59-56BB-D303-E98B1CEA6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Linux Operating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C0218-174A-5DC7-6D17-8D7150C37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</p:txBody>
      </p:sp>
    </p:spTree>
    <p:extLst>
      <p:ext uri="{BB962C8B-B14F-4D97-AF65-F5344CB8AC3E}">
        <p14:creationId xmlns:p14="http://schemas.microsoft.com/office/powerpoint/2010/main" val="125321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D98A-3A4E-91DC-F24D-068DDEDDD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97972-156B-D3BC-EB86-0209CB40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Kernel</a:t>
            </a:r>
            <a:r>
              <a:rPr lang="en-US" sz="2400" dirty="0"/>
              <a:t>: Main component of the operating system that interacts with the hardware</a:t>
            </a:r>
          </a:p>
          <a:p>
            <a:r>
              <a:rPr lang="en-US" sz="2400" dirty="0"/>
              <a:t>Responsibilities:</a:t>
            </a:r>
          </a:p>
          <a:p>
            <a:pPr lvl="1"/>
            <a:r>
              <a:rPr lang="en-US" sz="2000" dirty="0"/>
              <a:t>Process Management – Scheduling, multitasking, handling process creation/termination</a:t>
            </a:r>
          </a:p>
          <a:p>
            <a:pPr lvl="1"/>
            <a:r>
              <a:rPr lang="en-US" sz="2000" dirty="0"/>
              <a:t>Memory Management – Allocating RAM, swapping, virtual memory</a:t>
            </a:r>
          </a:p>
          <a:p>
            <a:pPr lvl="1"/>
            <a:r>
              <a:rPr lang="en-US" sz="2000" dirty="0"/>
              <a:t>Device Management – Providing device drivers to interact with hardware (disks, network cards, printers, etc.)</a:t>
            </a:r>
          </a:p>
          <a:p>
            <a:pPr lvl="1"/>
            <a:r>
              <a:rPr lang="en-US" sz="2000" dirty="0"/>
              <a:t>File System Management – Organizing data on storage, permissions, mounting</a:t>
            </a:r>
          </a:p>
          <a:p>
            <a:pPr lvl="1"/>
            <a:r>
              <a:rPr lang="en-US" sz="2000" dirty="0"/>
              <a:t>System Calls Interface – Provides the API between user programs and the OS (e.g., read(), write(), fork())</a:t>
            </a:r>
          </a:p>
          <a:p>
            <a:r>
              <a:rPr lang="en-US" sz="2400" dirty="0"/>
              <a:t>Linux Kernel Features:</a:t>
            </a:r>
          </a:p>
          <a:p>
            <a:pPr lvl="1"/>
            <a:r>
              <a:rPr lang="en-US" sz="2000" dirty="0"/>
              <a:t>Monolithic (all core services in one large kernel binary, but modular with loadable kernel modules)</a:t>
            </a:r>
          </a:p>
          <a:p>
            <a:pPr lvl="1"/>
            <a:r>
              <a:rPr lang="en-US" sz="2000" dirty="0"/>
              <a:t>Portable (runs on many architectures: x86, ARM, RISC-V, PowerPC, etc.)</a:t>
            </a:r>
          </a:p>
          <a:p>
            <a:pPr lvl="1"/>
            <a:r>
              <a:rPr lang="en-US" sz="2000" dirty="0"/>
              <a:t>Secure and multi-user</a:t>
            </a:r>
          </a:p>
          <a:p>
            <a:pPr lvl="1"/>
            <a:r>
              <a:rPr lang="en-US" sz="2000" dirty="0"/>
              <a:t>Network stack included (TCP/IP, sockets)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53802-E8D5-0661-2076-B8CB83CA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949" y="0"/>
            <a:ext cx="1939347" cy="1803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975E15-83C9-A243-6748-386D3990C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77" y="230188"/>
            <a:ext cx="4512504" cy="11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423B-7F1A-46A2-7FC9-6976EEC6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Linux – Multiple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689D5-7C2D-3A1C-EE3C-529BE85B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 a Windows machine, install WSL (Simplest and light-weight)</a:t>
            </a:r>
          </a:p>
          <a:p>
            <a:pPr lvl="1"/>
            <a:r>
              <a:rPr lang="en-IN" dirty="0"/>
              <a:t>https://learn.microsoft.com/en-us/windows/wsl/install</a:t>
            </a:r>
          </a:p>
          <a:p>
            <a:endParaRPr lang="en-IN" dirty="0"/>
          </a:p>
          <a:p>
            <a:r>
              <a:rPr lang="en-IN" dirty="0"/>
              <a:t>Use a virtual machine and install a Linux distribution</a:t>
            </a:r>
          </a:p>
          <a:p>
            <a:pPr lvl="1"/>
            <a:r>
              <a:rPr lang="en-IN" dirty="0"/>
              <a:t>VMWare or Oracle VirtualBox (See https://techbland.com/how-to-install-lubuntu-on-virtualbox-on-windows/)</a:t>
            </a:r>
          </a:p>
          <a:p>
            <a:endParaRPr lang="en-IN" dirty="0"/>
          </a:p>
          <a:p>
            <a:r>
              <a:rPr lang="en-IN" dirty="0"/>
              <a:t>Create a dual-boot machine (Windows and Linux)</a:t>
            </a:r>
          </a:p>
        </p:txBody>
      </p:sp>
    </p:spTree>
    <p:extLst>
      <p:ext uri="{BB962C8B-B14F-4D97-AF65-F5344CB8AC3E}">
        <p14:creationId xmlns:p14="http://schemas.microsoft.com/office/powerpoint/2010/main" val="404962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92AF1A-5345-6FBE-5AA8-434B657A36EC}"/>
              </a:ext>
            </a:extLst>
          </p:cNvPr>
          <p:cNvSpPr txBox="1"/>
          <p:nvPr/>
        </p:nvSpPr>
        <p:spPr>
          <a:xfrm>
            <a:off x="3426594" y="1459784"/>
            <a:ext cx="5775158" cy="517064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sz="2400" dirty="0"/>
              <a:t>Hardware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1DE7A-23E3-DFD5-DF27-32B7AB56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Machine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38E1-D7D1-5C42-B866-557D3BB25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B7BC2-4425-EB51-8864-B369A58AFCF1}"/>
              </a:ext>
            </a:extLst>
          </p:cNvPr>
          <p:cNvSpPr txBox="1"/>
          <p:nvPr/>
        </p:nvSpPr>
        <p:spPr>
          <a:xfrm>
            <a:off x="4100361" y="1831469"/>
            <a:ext cx="4321743" cy="433965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sz="2400" b="1" dirty="0"/>
              <a:t>Windows (Host/Base OS)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3F930-4D0F-4DE2-9C5B-A0EBDEC3446C}"/>
              </a:ext>
            </a:extLst>
          </p:cNvPr>
          <p:cNvSpPr txBox="1"/>
          <p:nvPr/>
        </p:nvSpPr>
        <p:spPr>
          <a:xfrm>
            <a:off x="4571999" y="2570133"/>
            <a:ext cx="3378466" cy="286232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dirty="0"/>
              <a:t>Virtual Machine Manager (VirtualBox/VMWare)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4932E-D34A-8047-BFE7-37537EC02A20}"/>
              </a:ext>
            </a:extLst>
          </p:cNvPr>
          <p:cNvSpPr txBox="1"/>
          <p:nvPr/>
        </p:nvSpPr>
        <p:spPr>
          <a:xfrm>
            <a:off x="4745256" y="2939465"/>
            <a:ext cx="161704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VM-1 (Linux)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983B9-A671-4383-D7F7-6D7ECE00FA3E}"/>
              </a:ext>
            </a:extLst>
          </p:cNvPr>
          <p:cNvSpPr txBox="1"/>
          <p:nvPr/>
        </p:nvSpPr>
        <p:spPr>
          <a:xfrm>
            <a:off x="5755907" y="3512206"/>
            <a:ext cx="200205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VM-2 (Windows)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942E4-CCB6-2617-3DD0-5009DFFAAEB8}"/>
              </a:ext>
            </a:extLst>
          </p:cNvPr>
          <p:cNvSpPr txBox="1"/>
          <p:nvPr/>
        </p:nvSpPr>
        <p:spPr>
          <a:xfrm>
            <a:off x="4769317" y="4100183"/>
            <a:ext cx="1617044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VM-3 (Linux)</a:t>
            </a:r>
          </a:p>
        </p:txBody>
      </p:sp>
    </p:spTree>
    <p:extLst>
      <p:ext uri="{BB962C8B-B14F-4D97-AF65-F5344CB8AC3E}">
        <p14:creationId xmlns:p14="http://schemas.microsoft.com/office/powerpoint/2010/main" val="42673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70C5-3C5F-9FAD-6955-2134DB3D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Distributions (“Distros”)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85C0BE-5A2A-9383-CBCF-279B325536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1895" y="1459681"/>
          <a:ext cx="10972800" cy="525860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819175">
                  <a:extLst>
                    <a:ext uri="{9D8B030D-6E8A-4147-A177-3AD203B41FA5}">
                      <a16:colId xmlns:a16="http://schemas.microsoft.com/office/drawing/2014/main" val="1250088857"/>
                    </a:ext>
                  </a:extLst>
                </a:gridCol>
                <a:gridCol w="1925053">
                  <a:extLst>
                    <a:ext uri="{9D8B030D-6E8A-4147-A177-3AD203B41FA5}">
                      <a16:colId xmlns:a16="http://schemas.microsoft.com/office/drawing/2014/main" val="26386256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4014687695"/>
                    </a:ext>
                  </a:extLst>
                </a:gridCol>
                <a:gridCol w="1944303">
                  <a:extLst>
                    <a:ext uri="{9D8B030D-6E8A-4147-A177-3AD203B41FA5}">
                      <a16:colId xmlns:a16="http://schemas.microsoft.com/office/drawing/2014/main" val="801282403"/>
                    </a:ext>
                  </a:extLst>
                </a:gridCol>
                <a:gridCol w="3744227">
                  <a:extLst>
                    <a:ext uri="{9D8B030D-6E8A-4147-A177-3AD203B41FA5}">
                      <a16:colId xmlns:a16="http://schemas.microsoft.com/office/drawing/2014/main" val="1413474140"/>
                    </a:ext>
                  </a:extLst>
                </a:gridCol>
              </a:tblGrid>
              <a:tr h="4187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Distro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Base / Package Manager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Default Desktop (can change)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Best For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Key Features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4055014071"/>
                  </a:ext>
                </a:extLst>
              </a:tr>
              <a:tr h="9570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Ubuntu</a:t>
                      </a:r>
                      <a:endParaRPr lang="en-IN" sz="1800"/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Debian / apt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GNOME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Beginners, general use, servers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Large community, easy to use, long-term support (LTS), lots of pre-built software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743417582"/>
                  </a:ext>
                </a:extLst>
              </a:tr>
              <a:tr h="7776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Debian</a:t>
                      </a:r>
                      <a:endParaRPr lang="en-IN" sz="1800"/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Independent / apt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GNOME (default), XFCE, KDE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Stability-focused users, servers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Very stable, free software philosophy, huge package repo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3889609236"/>
                  </a:ext>
                </a:extLst>
              </a:tr>
              <a:tr h="7776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Fedora</a:t>
                      </a:r>
                      <a:endParaRPr lang="en-IN" sz="1800"/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Independent / dnf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GNOME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Developers, latest tech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Sponsored by Red Hat, cutting-edge features, close to RHEL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2823482394"/>
                  </a:ext>
                </a:extLst>
              </a:tr>
              <a:tr h="7776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CentOS Stream</a:t>
                      </a:r>
                      <a:r>
                        <a:rPr lang="en-US" sz="1800"/>
                        <a:t> (successor of CentOS)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RHEL / dnf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GNOME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Servers, enterprises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Rolling release between Fedora &amp; RHEL, stable server environment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4232124267"/>
                  </a:ext>
                </a:extLst>
              </a:tr>
              <a:tr h="7776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Arch Linux</a:t>
                      </a:r>
                      <a:endParaRPr lang="en-IN" sz="1800"/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Independent / pacman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None (user chooses)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Advanced users, tinkerers</a:t>
                      </a:r>
                    </a:p>
                  </a:txBody>
                  <a:tcPr marL="58018" marR="58018" marT="29009" marB="2900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Rolling release, lightweight, fully customizable, Arch Wiki documentation</a:t>
                      </a:r>
                    </a:p>
                  </a:txBody>
                  <a:tcPr marL="58018" marR="58018" marT="29009" marB="29009" anchor="ctr"/>
                </a:tc>
                <a:extLst>
                  <a:ext uri="{0D108BD9-81ED-4DB2-BD59-A6C34878D82A}">
                    <a16:rowId xmlns:a16="http://schemas.microsoft.com/office/drawing/2014/main" val="420149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4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16D6CC-7D39-A0FF-D0C9-C3D5488A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Operating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1D15A9-70F8-1764-0167-66E3DE6FF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93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26E9-C98D-BAE9-3FB8-FAC3B758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8875-1258-AFEC-580A-FDE4AF62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7DF68-1606-622A-D246-0D5575BB073B}"/>
              </a:ext>
            </a:extLst>
          </p:cNvPr>
          <p:cNvSpPr txBox="1"/>
          <p:nvPr/>
        </p:nvSpPr>
        <p:spPr>
          <a:xfrm>
            <a:off x="3639713" y="2138289"/>
            <a:ext cx="19976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memory</a:t>
            </a:r>
            <a:endParaRPr lang="en-GB" b="1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8CFDEB4C-EB3A-E430-2549-FB129E242982}"/>
              </a:ext>
            </a:extLst>
          </p:cNvPr>
          <p:cNvSpPr/>
          <p:nvPr/>
        </p:nvSpPr>
        <p:spPr>
          <a:xfrm>
            <a:off x="3492002" y="2813538"/>
            <a:ext cx="2293034" cy="2546253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Program code read from the disk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D3069-EE0A-8EB0-0C94-FF59B8D9233C}"/>
              </a:ext>
            </a:extLst>
          </p:cNvPr>
          <p:cNvSpPr txBox="1"/>
          <p:nvPr/>
        </p:nvSpPr>
        <p:spPr>
          <a:xfrm>
            <a:off x="6874415" y="2138289"/>
            <a:ext cx="19976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CPU</a:t>
            </a:r>
            <a:endParaRPr lang="en-GB" b="1" dirty="0"/>
          </a:p>
        </p:txBody>
      </p:sp>
      <p:sp>
        <p:nvSpPr>
          <p:cNvPr id="7" name="Flowchart: Internal Storage 6">
            <a:extLst>
              <a:ext uri="{FF2B5EF4-FFF2-40B4-BE49-F238E27FC236}">
                <a16:creationId xmlns:a16="http://schemas.microsoft.com/office/drawing/2014/main" id="{7E8CA992-07AB-8883-6676-767039BC5236}"/>
              </a:ext>
            </a:extLst>
          </p:cNvPr>
          <p:cNvSpPr/>
          <p:nvPr/>
        </p:nvSpPr>
        <p:spPr>
          <a:xfrm>
            <a:off x="6916618" y="3536265"/>
            <a:ext cx="1913206" cy="1100797"/>
          </a:xfrm>
          <a:prstGeom prst="flowChartInternalStorag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Execution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E30AC5D-2CB2-C6CB-5EBE-79AC2642A72B}"/>
              </a:ext>
            </a:extLst>
          </p:cNvPr>
          <p:cNvSpPr/>
          <p:nvPr/>
        </p:nvSpPr>
        <p:spPr>
          <a:xfrm>
            <a:off x="5948732" y="3615397"/>
            <a:ext cx="702067" cy="1969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6C2C5190-8D11-85EE-C344-335985831474}"/>
              </a:ext>
            </a:extLst>
          </p:cNvPr>
          <p:cNvSpPr/>
          <p:nvPr/>
        </p:nvSpPr>
        <p:spPr>
          <a:xfrm>
            <a:off x="5948732" y="4290646"/>
            <a:ext cx="702067" cy="19144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840BD-8A7D-186B-0D77-0B740A26151D}"/>
              </a:ext>
            </a:extLst>
          </p:cNvPr>
          <p:cNvSpPr txBox="1"/>
          <p:nvPr/>
        </p:nvSpPr>
        <p:spPr>
          <a:xfrm>
            <a:off x="9917723" y="2138289"/>
            <a:ext cx="10996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US" dirty="0"/>
              <a:t>Input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C62D3-612E-45D2-96EA-4B0ADD563291}"/>
              </a:ext>
            </a:extLst>
          </p:cNvPr>
          <p:cNvSpPr txBox="1"/>
          <p:nvPr/>
        </p:nvSpPr>
        <p:spPr>
          <a:xfrm>
            <a:off x="9917723" y="5498122"/>
            <a:ext cx="10996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US" dirty="0"/>
              <a:t>Output</a:t>
            </a:r>
            <a:endParaRPr lang="en-GB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41CC223-311D-DD8E-BDE3-D26E0EAFC32F}"/>
              </a:ext>
            </a:extLst>
          </p:cNvPr>
          <p:cNvSpPr/>
          <p:nvPr/>
        </p:nvSpPr>
        <p:spPr>
          <a:xfrm rot="2145730" flipH="1">
            <a:off x="9524004" y="2605883"/>
            <a:ext cx="198909" cy="1050419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CE35AEBE-99CF-60FF-E02C-3C5735913071}"/>
              </a:ext>
            </a:extLst>
          </p:cNvPr>
          <p:cNvSpPr/>
          <p:nvPr/>
        </p:nvSpPr>
        <p:spPr>
          <a:xfrm rot="19533168">
            <a:off x="9434623" y="4445224"/>
            <a:ext cx="199581" cy="1064329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E9118-1CED-FBA3-A6EA-019D907B7A3A}"/>
              </a:ext>
            </a:extLst>
          </p:cNvPr>
          <p:cNvSpPr txBox="1"/>
          <p:nvPr/>
        </p:nvSpPr>
        <p:spPr>
          <a:xfrm>
            <a:off x="856388" y="2138289"/>
            <a:ext cx="199761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Disk</a:t>
            </a:r>
            <a:endParaRPr lang="en-GB" b="1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D8EF9C28-EF48-C581-D7DA-EE07F6DC47C0}"/>
              </a:ext>
            </a:extLst>
          </p:cNvPr>
          <p:cNvSpPr/>
          <p:nvPr/>
        </p:nvSpPr>
        <p:spPr>
          <a:xfrm>
            <a:off x="1014360" y="3339101"/>
            <a:ext cx="1530850" cy="159249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Stored program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607060-A6D3-F0BA-23A6-BC7155ADAC96}"/>
              </a:ext>
            </a:extLst>
          </p:cNvPr>
          <p:cNvSpPr/>
          <p:nvPr/>
        </p:nvSpPr>
        <p:spPr>
          <a:xfrm>
            <a:off x="2650443" y="4145344"/>
            <a:ext cx="702067" cy="1969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8D65E-52AF-CB8A-55E8-2C56C8A11A95}"/>
              </a:ext>
            </a:extLst>
          </p:cNvPr>
          <p:cNvSpPr txBox="1"/>
          <p:nvPr/>
        </p:nvSpPr>
        <p:spPr>
          <a:xfrm>
            <a:off x="2047284" y="4977388"/>
            <a:ext cx="1374972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Operating system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5912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545040-CBE4-767E-C96C-542333CA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Operating Systems?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BA8E4D-79AF-1CAB-15E3-C80E73F047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All our applications are on the disk in the form of files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7FA723-DF91-DD41-3362-8A67688EDD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When we run an application, it is loaded by the operating system into the main 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ECA75-9E5F-F360-01A7-BBA4544C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5" y="3304663"/>
            <a:ext cx="5219272" cy="287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A99FC2-74A0-93A1-5F14-7A578A649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254983"/>
            <a:ext cx="5296328" cy="29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8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6E2906-7BF1-64B2-F30C-C18E60F0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Operating Systems?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2A3D2-03D4-16F5-0704-DE260056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Process</a:t>
            </a:r>
            <a:r>
              <a:rPr lang="en-IN" dirty="0"/>
              <a:t>: Instance of a program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8CC834-AD5B-E143-552C-4E43C848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86" y="2408121"/>
            <a:ext cx="6899223" cy="42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4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9510F4-5917-CDB3-B73F-C76FE0BD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Operating System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7BBD9-474B-82F7-2EE7-6440D5BE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536ED8-EEB6-7149-6AC8-04BD64BD5DE6}"/>
              </a:ext>
            </a:extLst>
          </p:cNvPr>
          <p:cNvGrpSpPr/>
          <p:nvPr/>
        </p:nvGrpSpPr>
        <p:grpSpPr>
          <a:xfrm>
            <a:off x="3510116" y="1912028"/>
            <a:ext cx="4668151" cy="1200329"/>
            <a:chOff x="3510116" y="1912028"/>
            <a:chExt cx="4668151" cy="1200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D1B8FC-5C71-1747-3147-D85470CF9CF6}"/>
                </a:ext>
              </a:extLst>
            </p:cNvPr>
            <p:cNvSpPr txBox="1"/>
            <p:nvPr/>
          </p:nvSpPr>
          <p:spPr>
            <a:xfrm>
              <a:off x="3510116" y="1912028"/>
              <a:ext cx="4668151" cy="120032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endParaRPr lang="en-IN" dirty="0"/>
            </a:p>
            <a:p>
              <a:endParaRPr lang="en-IN" dirty="0"/>
            </a:p>
            <a:p>
              <a:endParaRPr lang="en-IN" dirty="0"/>
            </a:p>
            <a:p>
              <a:pPr algn="ctr"/>
              <a:r>
                <a:rPr lang="en-IN" b="1" dirty="0"/>
                <a:t>User processes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2EB694-6F91-0378-FBA3-DD8246CD7608}"/>
                </a:ext>
              </a:extLst>
            </p:cNvPr>
            <p:cNvSpPr txBox="1"/>
            <p:nvPr/>
          </p:nvSpPr>
          <p:spPr>
            <a:xfrm>
              <a:off x="3837274" y="2123783"/>
              <a:ext cx="86627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GUI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37CAFA-E7A6-D64C-044E-B16C637C4E8C}"/>
                </a:ext>
              </a:extLst>
            </p:cNvPr>
            <p:cNvSpPr txBox="1"/>
            <p:nvPr/>
          </p:nvSpPr>
          <p:spPr>
            <a:xfrm>
              <a:off x="5346836" y="2123783"/>
              <a:ext cx="973755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Servers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CF717C-0B02-9AE8-6688-150BB50EDC4F}"/>
                </a:ext>
              </a:extLst>
            </p:cNvPr>
            <p:cNvSpPr txBox="1"/>
            <p:nvPr/>
          </p:nvSpPr>
          <p:spPr>
            <a:xfrm>
              <a:off x="7032060" y="2123783"/>
              <a:ext cx="86627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Shell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2DC4AA-398A-F3AF-B3E7-CD8FD579C12E}"/>
              </a:ext>
            </a:extLst>
          </p:cNvPr>
          <p:cNvSpPr txBox="1"/>
          <p:nvPr/>
        </p:nvSpPr>
        <p:spPr>
          <a:xfrm>
            <a:off x="2887579" y="3314487"/>
            <a:ext cx="6006164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5D1FC-2D6B-631A-6B83-05833A10A629}"/>
              </a:ext>
            </a:extLst>
          </p:cNvPr>
          <p:cNvSpPr txBox="1"/>
          <p:nvPr/>
        </p:nvSpPr>
        <p:spPr>
          <a:xfrm>
            <a:off x="3826795" y="3535867"/>
            <a:ext cx="8662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System calls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DE715-49E5-1B4D-4258-7B74FAD6C562}"/>
              </a:ext>
            </a:extLst>
          </p:cNvPr>
          <p:cNvSpPr txBox="1"/>
          <p:nvPr/>
        </p:nvSpPr>
        <p:spPr>
          <a:xfrm>
            <a:off x="5020227" y="3535867"/>
            <a:ext cx="15249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Process Management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00CAC3-2EB8-0042-BA18-B8619BD2388E}"/>
              </a:ext>
            </a:extLst>
          </p:cNvPr>
          <p:cNvSpPr txBox="1"/>
          <p:nvPr/>
        </p:nvSpPr>
        <p:spPr>
          <a:xfrm>
            <a:off x="6689559" y="3535867"/>
            <a:ext cx="146775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Memory Management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8DBB48-D894-E4FD-8AE5-E57E951A8C64}"/>
              </a:ext>
            </a:extLst>
          </p:cNvPr>
          <p:cNvGrpSpPr/>
          <p:nvPr/>
        </p:nvGrpSpPr>
        <p:grpSpPr>
          <a:xfrm>
            <a:off x="3489158" y="4716492"/>
            <a:ext cx="4668151" cy="1200329"/>
            <a:chOff x="3510116" y="1912028"/>
            <a:chExt cx="4668151" cy="120032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58E469-8E07-F79A-5686-47F1C271556A}"/>
                </a:ext>
              </a:extLst>
            </p:cNvPr>
            <p:cNvSpPr txBox="1"/>
            <p:nvPr/>
          </p:nvSpPr>
          <p:spPr>
            <a:xfrm>
              <a:off x="3510116" y="1912028"/>
              <a:ext cx="4668151" cy="1200329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  <a:p>
              <a:endParaRPr lang="en-IN" dirty="0">
                <a:solidFill>
                  <a:schemeClr val="bg1"/>
                </a:solidFill>
              </a:endParaRPr>
            </a:p>
            <a:p>
              <a:endParaRPr lang="en-IN" dirty="0">
                <a:solidFill>
                  <a:schemeClr val="bg1"/>
                </a:solidFill>
              </a:endParaRPr>
            </a:p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Hardware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7D6DAA9-08C9-D5B2-34E5-2E108A0AED28}"/>
                </a:ext>
              </a:extLst>
            </p:cNvPr>
            <p:cNvSpPr txBox="1"/>
            <p:nvPr/>
          </p:nvSpPr>
          <p:spPr>
            <a:xfrm>
              <a:off x="3837274" y="2123783"/>
              <a:ext cx="86627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CPU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4347D9-A7CA-A59E-F11E-FC8A084B224E}"/>
                </a:ext>
              </a:extLst>
            </p:cNvPr>
            <p:cNvSpPr txBox="1"/>
            <p:nvPr/>
          </p:nvSpPr>
          <p:spPr>
            <a:xfrm>
              <a:off x="5346836" y="2123783"/>
              <a:ext cx="121930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Memory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A20E20-8EFD-BEDB-332E-83DD3EA63E0A}"/>
                </a:ext>
              </a:extLst>
            </p:cNvPr>
            <p:cNvSpPr txBox="1"/>
            <p:nvPr/>
          </p:nvSpPr>
          <p:spPr>
            <a:xfrm>
              <a:off x="7032060" y="2123783"/>
              <a:ext cx="86627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Disks</a:t>
              </a:r>
            </a:p>
          </p:txBody>
        </p: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13D18A71-74E2-7E8E-F90E-5BA210F1DB8D}"/>
              </a:ext>
            </a:extLst>
          </p:cNvPr>
          <p:cNvSpPr/>
          <p:nvPr/>
        </p:nvSpPr>
        <p:spPr>
          <a:xfrm>
            <a:off x="9365381" y="1925053"/>
            <a:ext cx="866273" cy="2589763"/>
          </a:xfrm>
          <a:prstGeom prst="rightBrace">
            <a:avLst/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F379D-1268-7513-F240-7B11230DBAA9}"/>
              </a:ext>
            </a:extLst>
          </p:cNvPr>
          <p:cNvSpPr txBox="1"/>
          <p:nvPr/>
        </p:nvSpPr>
        <p:spPr>
          <a:xfrm>
            <a:off x="10324065" y="3059668"/>
            <a:ext cx="86627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06511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F45F-AE78-8654-B4AC-F28806C6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3D5F-D275-01FD-615B-5CF622B9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Kernel</a:t>
            </a:r>
            <a:r>
              <a:rPr lang="en-IN" dirty="0"/>
              <a:t>: Software that manages hardware and allocates resources</a:t>
            </a:r>
          </a:p>
          <a:p>
            <a:r>
              <a:rPr lang="en-IN" dirty="0"/>
              <a:t>Performs tasks such as </a:t>
            </a:r>
          </a:p>
          <a:p>
            <a:pPr lvl="1"/>
            <a:r>
              <a:rPr lang="en-IN" dirty="0"/>
              <a:t>Process scheduling</a:t>
            </a:r>
          </a:p>
          <a:p>
            <a:pPr lvl="1"/>
            <a:r>
              <a:rPr lang="en-IN" dirty="0"/>
              <a:t>Memory management</a:t>
            </a:r>
          </a:p>
          <a:p>
            <a:pPr lvl="1"/>
            <a:r>
              <a:rPr lang="en-IN" dirty="0"/>
              <a:t>File system management</a:t>
            </a:r>
          </a:p>
          <a:p>
            <a:pPr lvl="1"/>
            <a:r>
              <a:rPr lang="en-IN" dirty="0"/>
              <a:t>Process management</a:t>
            </a:r>
          </a:p>
          <a:p>
            <a:pPr lvl="1"/>
            <a:r>
              <a:rPr lang="en-IN" dirty="0"/>
              <a:t>Device access management</a:t>
            </a:r>
          </a:p>
          <a:p>
            <a:pPr lvl="1"/>
            <a:r>
              <a:rPr lang="en-IN" dirty="0"/>
              <a:t>Networking</a:t>
            </a:r>
          </a:p>
          <a:p>
            <a:pPr lvl="1"/>
            <a:r>
              <a:rPr lang="en-IN" dirty="0"/>
              <a:t>System call API provision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66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7A415D-DCF8-3085-13AA-EB494B62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Linux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6CE264-0546-94FE-4169-CBA453920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4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BA07-0576-DA18-14F1-A4B7923C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18FF0-ABDE-5B93-E425-B245C8D7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Linux</a:t>
            </a:r>
            <a:r>
              <a:rPr lang="en-IN" dirty="0"/>
              <a:t>: World’s most widely used operating system</a:t>
            </a:r>
          </a:p>
          <a:p>
            <a:r>
              <a:rPr lang="en-IN" dirty="0"/>
              <a:t>Origins in UNIX (1969): Created by Ken Thompson at Bell Labs with Dennis Ritchie (who also created C)</a:t>
            </a:r>
          </a:p>
          <a:p>
            <a:r>
              <a:rPr lang="en-IN" dirty="0"/>
              <a:t>Too many UNIX versions (proprietary, incompatible)</a:t>
            </a:r>
          </a:p>
          <a:p>
            <a:r>
              <a:rPr lang="en-IN" dirty="0"/>
              <a:t>Richard Stallman launched GNU (1984): Free software alternative to UNIX. GNU provided core utilities (compiler, shell, tools) but was missing a kernel</a:t>
            </a:r>
          </a:p>
          <a:p>
            <a:r>
              <a:rPr lang="en-IN" dirty="0"/>
              <a:t>Free Software Movement:</a:t>
            </a:r>
          </a:p>
          <a:p>
            <a:pPr lvl="1"/>
            <a:r>
              <a:rPr lang="en-IN" dirty="0"/>
              <a:t>Freedom to run, copy, distribute, study, change, and improve software</a:t>
            </a:r>
          </a:p>
          <a:p>
            <a:pPr lvl="1"/>
            <a:r>
              <a:rPr lang="en-IN" dirty="0"/>
              <a:t>“Free” = freedom, not price</a:t>
            </a:r>
          </a:p>
          <a:p>
            <a:r>
              <a:rPr lang="en-IN" dirty="0"/>
              <a:t>Linux kernel (1991): Created by Linus Torvalds as a free UNIX-like kernel</a:t>
            </a:r>
          </a:p>
          <a:p>
            <a:r>
              <a:rPr lang="en-IN" dirty="0"/>
              <a:t>GNU + Linux = GNU/Linux → Full free operating system</a:t>
            </a:r>
          </a:p>
          <a:p>
            <a:r>
              <a:rPr lang="en-IN" dirty="0"/>
              <a:t>Led to Open Source Movement (late 1990s): A more business-friendly framing of Free Software ideas</a:t>
            </a:r>
          </a:p>
        </p:txBody>
      </p:sp>
    </p:spTree>
    <p:extLst>
      <p:ext uri="{BB962C8B-B14F-4D97-AF65-F5344CB8AC3E}">
        <p14:creationId xmlns:p14="http://schemas.microsoft.com/office/powerpoint/2010/main" val="239326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Linux Operating System</vt:lpstr>
      <vt:lpstr>Introduction to Operating Systems</vt:lpstr>
      <vt:lpstr>Program Execution</vt:lpstr>
      <vt:lpstr>Why Operating Systems?</vt:lpstr>
      <vt:lpstr>Why Operating Systems?</vt:lpstr>
      <vt:lpstr>General Operating System Organization</vt:lpstr>
      <vt:lpstr>Kernel</vt:lpstr>
      <vt:lpstr>Introduction to Linux</vt:lpstr>
      <vt:lpstr>Linux History</vt:lpstr>
      <vt:lpstr>Linux Kernel</vt:lpstr>
      <vt:lpstr>Installing Linux – Multiple Options</vt:lpstr>
      <vt:lpstr>Virtual Machine Concept</vt:lpstr>
      <vt:lpstr>Linux Distributions (“Distros”)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2025-08-26T02:25:00Z</dcterms:created>
  <dcterms:modified xsi:type="dcterms:W3CDTF">2025-08-26T02:25:40Z</dcterms:modified>
</cp:coreProperties>
</file>