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02" r:id="rId2"/>
    <p:sldId id="1166" r:id="rId3"/>
    <p:sldId id="913" r:id="rId4"/>
    <p:sldId id="1167" r:id="rId5"/>
    <p:sldId id="1168" r:id="rId6"/>
    <p:sldId id="1169" r:id="rId7"/>
    <p:sldId id="1170" r:id="rId8"/>
    <p:sldId id="899" r:id="rId9"/>
    <p:sldId id="313" r:id="rId10"/>
    <p:sldId id="1171" r:id="rId11"/>
    <p:sldId id="1172" r:id="rId12"/>
    <p:sldId id="1173" r:id="rId13"/>
    <p:sldId id="895" r:id="rId14"/>
    <p:sldId id="897" r:id="rId15"/>
    <p:sldId id="898" r:id="rId16"/>
    <p:sldId id="1208" r:id="rId17"/>
    <p:sldId id="1205" r:id="rId18"/>
    <p:sldId id="1119" r:id="rId19"/>
    <p:sldId id="1230" r:id="rId20"/>
    <p:sldId id="1182" r:id="rId21"/>
    <p:sldId id="1231" r:id="rId22"/>
    <p:sldId id="1232" r:id="rId23"/>
    <p:sldId id="1233" r:id="rId24"/>
    <p:sldId id="124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4660"/>
  </p:normalViewPr>
  <p:slideViewPr>
    <p:cSldViewPr snapToGrid="0">
      <p:cViewPr varScale="1">
        <p:scale>
          <a:sx n="62" d="100"/>
          <a:sy n="62" d="100"/>
        </p:scale>
        <p:origin x="8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924E1-05E8-6001-CD4D-02E7C1CAA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017FD-4A45-7453-0440-F0DD5EE71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1BAE3-EE3F-1F08-1FBF-D59CE0DD2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E1B9-A945-4256-8A03-70980F973BEC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776D0-5EA2-85D0-3336-CA34F0E40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E929E-EA16-AE72-16EE-F2725CC80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B79F4-FC67-4920-ABAD-838ECF1D6F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153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23C76-5F1C-72BE-B014-969605075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31FE1-CB24-EC84-B648-501605B93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9157E-0056-1142-1BA6-5A6EFACBE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E1B9-A945-4256-8A03-70980F973BEC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743EE-24FB-8F7C-0BD4-4222D2438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C3D14-3B3B-225B-7C32-4D46B4A24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B79F4-FC67-4920-ABAD-838ECF1D6F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803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D0DF6E-3888-32E7-8A08-65CA7C534D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F80E65-90C1-5E67-3E93-F4FB8D0FF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9ECA4-94C3-ABA3-F7B3-6D5783499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E1B9-A945-4256-8A03-70980F973BEC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DB66D-B877-ADE1-B447-F110D6081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5D353-2CFF-B919-7ED8-9D0C1B220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B79F4-FC67-4920-ABAD-838ECF1D6F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129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30B01-4036-BC72-80A2-E91AAD31E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4D206-1A3E-D7E2-31A4-4408C19BC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6AE42-29C4-DDCD-D40E-FE57A1E24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E1B9-A945-4256-8A03-70980F973BEC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EA3DD-6B4B-86A7-8176-3220382DC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9E280-6807-AF4D-C951-9284891B3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B79F4-FC67-4920-ABAD-838ECF1D6F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276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81A48-EF04-A5A4-BA00-290DBE471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5BF72-FA6C-D917-3E40-9A5E04402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B4628-892A-AB38-5C61-2AC12F2D7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E1B9-A945-4256-8A03-70980F973BEC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C6A9C-43F3-CB05-FC58-1D76D832A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9AC0E-E412-1609-3737-7651BB61E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B79F4-FC67-4920-ABAD-838ECF1D6F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39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6BAA5-298A-A743-894F-F456C257B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8E620-5226-2DDE-7C7F-6F5CBB9402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EB8C9-9A45-DE09-FBE6-B465500BD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68571-A88B-1E74-97B7-7C0A68DA2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E1B9-A945-4256-8A03-70980F973BEC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14823-0C07-8D7C-074F-9E25ED0FB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7BCF9-F781-E629-736D-A3FB5CCB1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B79F4-FC67-4920-ABAD-838ECF1D6F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363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985D-7EB1-5233-FB61-FC45067BB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468AE-22CD-DEC5-5E46-3D31DC062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E2A94-9BB1-662B-DC33-74E4DAE43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B9C6AD-508C-A481-CADE-8FCFDE293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067EF8-27F5-30C4-0ECD-097D66158D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81E59D-9EF6-572F-FB37-B5224A2E6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E1B9-A945-4256-8A03-70980F973BEC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7ADCB1-B9DC-E210-75C8-1576E87A1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4DFD25-6E8C-AB62-3766-0A736BC91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B79F4-FC67-4920-ABAD-838ECF1D6F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206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C2F91-DB8A-7028-70C5-FCDFEE501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9858B4-36D6-2ADB-EF45-1FC9D4DF3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E1B9-A945-4256-8A03-70980F973BEC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01E473-FA1B-F111-A0AF-BA185798C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9B35E-F570-FD70-7658-DA4CFE53A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B79F4-FC67-4920-ABAD-838ECF1D6F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28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8ACDEE-BFEB-76D6-4918-2E7D66220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E1B9-A945-4256-8A03-70980F973BEC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E3586D-8ACA-433C-01C4-2B4AB603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31B274-79CC-A619-5297-E931F4F14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B79F4-FC67-4920-ABAD-838ECF1D6F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620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A7221-948D-EF74-5C6D-07BD2806E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25DC9-0D9F-A1AB-5E4B-7A9AA1D00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407C6-8CDC-785B-66BB-F4912EE2F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60921-EB03-F158-6F50-54E42CEA1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E1B9-A945-4256-8A03-70980F973BEC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CA05E-EA7D-F403-94A4-BC7D1CDD3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7A1E6-3DAB-7C57-6C2D-6D5EB388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B79F4-FC67-4920-ABAD-838ECF1D6F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33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2FA63-5693-BDA7-032A-FEF227E1A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C5CCBB-3E7E-BAE3-D75B-AC9A7041EB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57043F-172E-7AC1-67D9-04639AD97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16342-34F6-B045-7064-C390E34C9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E1B9-A945-4256-8A03-70980F973BEC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A7CE5-3ABE-27CB-ACF1-1EECABFE5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4B441-401B-A477-E20C-3737B66CD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B79F4-FC67-4920-ABAD-838ECF1D6F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829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546374-1BDE-3AF9-47B1-2F08FC98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371D3-D9B5-4D21-99F2-9BBF5E019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7ED46-F60B-EE0C-870F-6F5AF987AC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FE1B9-A945-4256-8A03-70980F973BEC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0BAB7-7A47-ED2C-22C4-54F89F99BC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00336-44CB-4C08-4073-A5BA314675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B79F4-FC67-4920-ABAD-838ECF1D6F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738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4545-2DC8-2C4B-3A90-C0F7D83B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Shell Prompt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A72D8-7B06-3A80-D7DB-91C2D7DBA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General format: </a:t>
            </a:r>
            <a:r>
              <a:rPr lang="en-IN" i="1" dirty="0" err="1"/>
              <a:t>username@machinename</a:t>
            </a:r>
            <a:r>
              <a:rPr lang="en-IN" dirty="0"/>
              <a:t>, followed by the current working directory, and a dollar sign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If we have a hash (#) at the end, instead of the dollar, the user has </a:t>
            </a:r>
            <a:r>
              <a:rPr lang="en-IN" i="1" dirty="0"/>
              <a:t>superuser/root</a:t>
            </a:r>
            <a:r>
              <a:rPr lang="en-IN" dirty="0"/>
              <a:t> privileges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EEA769-6552-7AC5-73E7-7FE5C309C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616" y="2957808"/>
            <a:ext cx="5134202" cy="82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440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8BBDD-B9E6-C39B-1185-B0C514021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Confusion!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707AC-632F-B656-B476-E9252F8EC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Try this:</a:t>
            </a:r>
          </a:p>
          <a:p>
            <a:r>
              <a:rPr lang="en-IN" b="1" dirty="0"/>
              <a:t>cd /</a:t>
            </a:r>
          </a:p>
          <a:p>
            <a:r>
              <a:rPr lang="en-IN" b="1" dirty="0"/>
              <a:t>ls</a:t>
            </a:r>
          </a:p>
          <a:p>
            <a:endParaRPr lang="en-IN" b="1" dirty="0"/>
          </a:p>
          <a:p>
            <a:r>
              <a:rPr lang="en-IN" dirty="0"/>
              <a:t>This means go to the root directory and see directory listing</a:t>
            </a:r>
          </a:p>
          <a:p>
            <a:r>
              <a:rPr lang="en-IN" dirty="0"/>
              <a:t>We see a directory named </a:t>
            </a:r>
            <a:r>
              <a:rPr lang="en-IN" i="1" dirty="0"/>
              <a:t>root</a:t>
            </a:r>
            <a:r>
              <a:rPr lang="en-IN" dirty="0"/>
              <a:t>! What is this?</a:t>
            </a:r>
          </a:p>
          <a:p>
            <a:r>
              <a:rPr lang="en-IN" dirty="0"/>
              <a:t>Linux creates a default user called root (the </a:t>
            </a:r>
            <a:r>
              <a:rPr lang="en-IN" b="1" dirty="0"/>
              <a:t>superuser</a:t>
            </a:r>
            <a:r>
              <a:rPr lang="en-IN" dirty="0"/>
              <a:t>/administrator), who has its home directory named </a:t>
            </a:r>
            <a:r>
              <a:rPr lang="en-IN" i="1" dirty="0"/>
              <a:t>root</a:t>
            </a:r>
            <a:r>
              <a:rPr lang="en-IN" dirty="0"/>
              <a:t> under the actual top-level root directory, i.e. /</a:t>
            </a:r>
          </a:p>
        </p:txBody>
      </p:sp>
    </p:spTree>
    <p:extLst>
      <p:ext uri="{BB962C8B-B14F-4D97-AF65-F5344CB8AC3E}">
        <p14:creationId xmlns:p14="http://schemas.microsoft.com/office/powerpoint/2010/main" val="3834380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284A2-6016-7776-8C08-5FBDA9681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home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D2EB7-8351-C057-673B-CED50382C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/home directory contains a sub-directory for each user on the system</a:t>
            </a:r>
          </a:p>
          <a:p>
            <a:r>
              <a:rPr lang="en-IN" dirty="0"/>
              <a:t>Example: /home/</a:t>
            </a:r>
            <a:r>
              <a:rPr lang="en-IN" dirty="0" err="1"/>
              <a:t>dac</a:t>
            </a:r>
            <a:r>
              <a:rPr lang="en-IN" dirty="0"/>
              <a:t>, /home/</a:t>
            </a:r>
            <a:r>
              <a:rPr lang="en-IN" dirty="0" err="1"/>
              <a:t>dbda</a:t>
            </a:r>
            <a:r>
              <a:rPr lang="en-IN" dirty="0"/>
              <a:t>, /home/</a:t>
            </a:r>
            <a:r>
              <a:rPr lang="en-IN" dirty="0" err="1"/>
              <a:t>ditiss</a:t>
            </a:r>
            <a:r>
              <a:rPr lang="en-IN" dirty="0"/>
              <a:t>, /home/ai</a:t>
            </a:r>
          </a:p>
          <a:p>
            <a:r>
              <a:rPr lang="en-IN" dirty="0"/>
              <a:t>The user </a:t>
            </a:r>
            <a:r>
              <a:rPr lang="en-IN" dirty="0" err="1"/>
              <a:t>dac’s</a:t>
            </a:r>
            <a:r>
              <a:rPr lang="en-IN" dirty="0"/>
              <a:t> home directory will be /home/</a:t>
            </a:r>
            <a:r>
              <a:rPr lang="en-IN" dirty="0" err="1"/>
              <a:t>dac</a:t>
            </a:r>
            <a:r>
              <a:rPr lang="en-IN" dirty="0"/>
              <a:t>, etc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2629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ABBB2-0282-70BF-31E7-5CACE0C32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Directory Shortcuts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A29B1-EE46-529F-F916-B0BE47AF8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/	Root directory (the very beginning of the file system)</a:t>
            </a:r>
          </a:p>
          <a:p>
            <a:r>
              <a:rPr lang="en-IN" dirty="0"/>
              <a:t>~	Current user’s home directory (e.g. /home/</a:t>
            </a:r>
            <a:r>
              <a:rPr lang="en-IN" dirty="0" err="1"/>
              <a:t>dac</a:t>
            </a:r>
            <a:r>
              <a:rPr lang="en-IN" dirty="0"/>
              <a:t>)</a:t>
            </a:r>
          </a:p>
          <a:p>
            <a:r>
              <a:rPr lang="en-IN" dirty="0"/>
              <a:t>.	Current directory</a:t>
            </a:r>
          </a:p>
          <a:p>
            <a:r>
              <a:rPr lang="en-IN" dirty="0"/>
              <a:t>..	Parent of the current directory</a:t>
            </a:r>
          </a:p>
        </p:txBody>
      </p:sp>
    </p:spTree>
    <p:extLst>
      <p:ext uri="{BB962C8B-B14F-4D97-AF65-F5344CB8AC3E}">
        <p14:creationId xmlns:p14="http://schemas.microsoft.com/office/powerpoint/2010/main" val="2545285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7CC05-348C-6BEE-8BF5-CC7EA3474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and Directory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3889F-524A-790D-6B2C-3723877D2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touch</a:t>
            </a:r>
            <a:r>
              <a:rPr lang="en-US" dirty="0"/>
              <a:t>: Create an empty file</a:t>
            </a:r>
          </a:p>
          <a:p>
            <a:r>
              <a:rPr lang="en-US" b="1" dirty="0" err="1"/>
              <a:t>pwd</a:t>
            </a:r>
            <a:r>
              <a:rPr lang="en-US" dirty="0"/>
              <a:t>: Print Working Directory</a:t>
            </a:r>
          </a:p>
          <a:p>
            <a:r>
              <a:rPr lang="en-US" b="1" dirty="0"/>
              <a:t>cd</a:t>
            </a:r>
            <a:r>
              <a:rPr lang="en-US" dirty="0"/>
              <a:t>: Change directory </a:t>
            </a:r>
          </a:p>
          <a:p>
            <a:pPr lvl="1"/>
            <a:r>
              <a:rPr lang="en-US" dirty="0"/>
              <a:t>Absolute path: Start from root – cd /home/</a:t>
            </a:r>
            <a:r>
              <a:rPr lang="en-US" dirty="0" err="1"/>
              <a:t>atul</a:t>
            </a:r>
            <a:r>
              <a:rPr lang="en-US" dirty="0"/>
              <a:t>/Downloads</a:t>
            </a:r>
          </a:p>
          <a:p>
            <a:pPr lvl="1"/>
            <a:r>
              <a:rPr lang="en-US" dirty="0"/>
              <a:t>Relative path: Start from current position – cd ..    or   cd test</a:t>
            </a:r>
          </a:p>
          <a:p>
            <a:pPr lvl="1"/>
            <a:r>
              <a:rPr lang="en-US" dirty="0"/>
              <a:t>Go to root: cd /</a:t>
            </a:r>
          </a:p>
          <a:p>
            <a:pPr lvl="1"/>
            <a:r>
              <a:rPr lang="en-US" dirty="0"/>
              <a:t>Go to user’s home directory: cd</a:t>
            </a:r>
          </a:p>
          <a:p>
            <a:r>
              <a:rPr lang="en-US" i="1" dirty="0"/>
              <a:t>Note: . is the current directory and .. Is the parent directory</a:t>
            </a:r>
          </a:p>
          <a:p>
            <a:r>
              <a:rPr lang="en-US" b="1" dirty="0"/>
              <a:t>ls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List all files in a specified directory</a:t>
            </a:r>
          </a:p>
          <a:p>
            <a:r>
              <a:rPr lang="en-IN" b="1" dirty="0" err="1"/>
              <a:t>mkdir</a:t>
            </a:r>
            <a:r>
              <a:rPr lang="en-IN" dirty="0"/>
              <a:t>: Create a directory</a:t>
            </a:r>
          </a:p>
          <a:p>
            <a:r>
              <a:rPr lang="en-IN" b="1" dirty="0"/>
              <a:t>cp</a:t>
            </a:r>
            <a:r>
              <a:rPr lang="en-IN" dirty="0"/>
              <a:t>: Copy files and directories</a:t>
            </a:r>
          </a:p>
          <a:p>
            <a:r>
              <a:rPr lang="en-IN" b="1" dirty="0"/>
              <a:t>mv</a:t>
            </a:r>
            <a:r>
              <a:rPr lang="en-IN" dirty="0"/>
              <a:t>: Rename a file/directory</a:t>
            </a:r>
          </a:p>
          <a:p>
            <a:r>
              <a:rPr lang="en-IN" b="1" dirty="0"/>
              <a:t>rm</a:t>
            </a:r>
            <a:r>
              <a:rPr lang="en-IN" dirty="0"/>
              <a:t>: Delete a file, </a:t>
            </a:r>
            <a:r>
              <a:rPr lang="en-IN" b="1" dirty="0"/>
              <a:t>rm -r</a:t>
            </a:r>
            <a:r>
              <a:rPr lang="en-IN" dirty="0"/>
              <a:t>:  Recursively delete a directory and all sub-directories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586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B6E9E-2959-B7C7-4C01-010498076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ED4CE-617A-131E-CFE8-0FA3BB38A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all processes: </a:t>
            </a:r>
            <a:r>
              <a:rPr lang="en-US" b="1" dirty="0" err="1">
                <a:solidFill>
                  <a:srgbClr val="FF0000"/>
                </a:solidFill>
              </a:rPr>
              <a:t>ps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If we run the command again, we will again see the same two processes, but the PID for </a:t>
            </a:r>
            <a:r>
              <a:rPr lang="en-US" i="1" dirty="0" err="1"/>
              <a:t>ps</a:t>
            </a:r>
            <a:r>
              <a:rPr lang="en-US" i="1" dirty="0"/>
              <a:t> </a:t>
            </a:r>
            <a:r>
              <a:rPr lang="en-US" dirty="0"/>
              <a:t>process would be different</a:t>
            </a:r>
          </a:p>
          <a:p>
            <a:r>
              <a:rPr lang="en-US" dirty="0"/>
              <a:t>To get help about all the options: </a:t>
            </a:r>
            <a:r>
              <a:rPr lang="en-US" b="1" dirty="0" err="1">
                <a:solidFill>
                  <a:srgbClr val="FF0000"/>
                </a:solidFill>
              </a:rPr>
              <a:t>ps</a:t>
            </a:r>
            <a:r>
              <a:rPr lang="en-US" b="1" dirty="0">
                <a:solidFill>
                  <a:srgbClr val="FF0000"/>
                </a:solidFill>
              </a:rPr>
              <a:t> --help all</a:t>
            </a:r>
          </a:p>
          <a:p>
            <a:r>
              <a:rPr lang="en-US" dirty="0"/>
              <a:t>Now try </a:t>
            </a:r>
            <a:r>
              <a:rPr lang="en-US" b="1" dirty="0" err="1">
                <a:solidFill>
                  <a:srgbClr val="FF0000"/>
                </a:solidFill>
              </a:rPr>
              <a:t>ps</a:t>
            </a:r>
            <a:r>
              <a:rPr lang="en-US" b="1" dirty="0">
                <a:solidFill>
                  <a:srgbClr val="FF0000"/>
                </a:solidFill>
              </a:rPr>
              <a:t> -e</a:t>
            </a:r>
          </a:p>
          <a:p>
            <a:r>
              <a:rPr lang="en-US" dirty="0"/>
              <a:t>The </a:t>
            </a:r>
            <a:r>
              <a:rPr lang="en-US" dirty="0" err="1"/>
              <a:t>ps</a:t>
            </a:r>
            <a:r>
              <a:rPr lang="en-US" dirty="0"/>
              <a:t> command shows processes for the current user only, but </a:t>
            </a:r>
            <a:r>
              <a:rPr lang="en-US" b="1" dirty="0" err="1">
                <a:solidFill>
                  <a:srgbClr val="FF0000"/>
                </a:solidFill>
              </a:rPr>
              <a:t>ps</a:t>
            </a:r>
            <a:r>
              <a:rPr lang="en-US" b="1" dirty="0">
                <a:solidFill>
                  <a:srgbClr val="FF0000"/>
                </a:solidFill>
              </a:rPr>
              <a:t> -e </a:t>
            </a:r>
            <a:r>
              <a:rPr lang="en-US" dirty="0"/>
              <a:t>or </a:t>
            </a:r>
            <a:r>
              <a:rPr lang="en-US" b="1" dirty="0" err="1">
                <a:solidFill>
                  <a:srgbClr val="FF0000"/>
                </a:solidFill>
              </a:rPr>
              <a:t>ps</a:t>
            </a:r>
            <a:r>
              <a:rPr lang="en-US" b="1" dirty="0">
                <a:solidFill>
                  <a:srgbClr val="FF0000"/>
                </a:solidFill>
              </a:rPr>
              <a:t> -A</a:t>
            </a:r>
            <a:r>
              <a:rPr lang="en-US" dirty="0"/>
              <a:t> shows all the processes running on the computer</a:t>
            </a:r>
          </a:p>
          <a:p>
            <a:r>
              <a:rPr lang="en-US" b="1" dirty="0">
                <a:solidFill>
                  <a:srgbClr val="FF0000"/>
                </a:solidFill>
              </a:rPr>
              <a:t>top </a:t>
            </a:r>
            <a:r>
              <a:rPr lang="en-US" dirty="0"/>
              <a:t>command: Shows dynamic list of processes and the resources they are consuming</a:t>
            </a:r>
          </a:p>
        </p:txBody>
      </p:sp>
    </p:spTree>
    <p:extLst>
      <p:ext uri="{BB962C8B-B14F-4D97-AF65-F5344CB8AC3E}">
        <p14:creationId xmlns:p14="http://schemas.microsoft.com/office/powerpoint/2010/main" val="4170239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52893-FA4F-FF6E-95ED-BE6F39531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Killing a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D1AA3-9F21-A7C9-C39F-C6151B787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 the terminal size of top command to half and open a second terminal in the second half</a:t>
            </a:r>
          </a:p>
          <a:p>
            <a:r>
              <a:rPr lang="en-US" dirty="0"/>
              <a:t>Note the </a:t>
            </a:r>
            <a:r>
              <a:rPr lang="en-US" dirty="0" err="1"/>
              <a:t>pid</a:t>
            </a:r>
            <a:r>
              <a:rPr lang="en-US" dirty="0"/>
              <a:t> of the </a:t>
            </a:r>
            <a:r>
              <a:rPr lang="en-US" b="1" dirty="0">
                <a:solidFill>
                  <a:srgbClr val="FF0000"/>
                </a:solidFill>
              </a:rPr>
              <a:t>top</a:t>
            </a:r>
            <a:r>
              <a:rPr lang="en-US" dirty="0"/>
              <a:t> process</a:t>
            </a:r>
          </a:p>
          <a:p>
            <a:r>
              <a:rPr lang="en-US" dirty="0"/>
              <a:t>In the other terminal, try </a:t>
            </a:r>
            <a:r>
              <a:rPr lang="en-US" b="1" dirty="0">
                <a:solidFill>
                  <a:srgbClr val="FF0000"/>
                </a:solidFill>
              </a:rPr>
              <a:t>kill &lt;</a:t>
            </a:r>
            <a:r>
              <a:rPr lang="en-US" b="1" dirty="0" err="1">
                <a:solidFill>
                  <a:srgbClr val="FF0000"/>
                </a:solidFill>
              </a:rPr>
              <a:t>pid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</a:p>
          <a:p>
            <a:r>
              <a:rPr lang="en-US" dirty="0"/>
              <a:t>This sends a SIGTERM to </a:t>
            </a:r>
            <a:r>
              <a:rPr lang="en-US" b="1" dirty="0">
                <a:solidFill>
                  <a:srgbClr val="FF0000"/>
                </a:solidFill>
              </a:rPr>
              <a:t>top</a:t>
            </a:r>
            <a:r>
              <a:rPr lang="en-US" dirty="0"/>
              <a:t> process, killing it</a:t>
            </a:r>
          </a:p>
        </p:txBody>
      </p:sp>
    </p:spTree>
    <p:extLst>
      <p:ext uri="{BB962C8B-B14F-4D97-AF65-F5344CB8AC3E}">
        <p14:creationId xmlns:p14="http://schemas.microsoft.com/office/powerpoint/2010/main" val="1297512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047B3-091B-1235-44D8-9489F8C17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5579A-EC46-074E-9A75-561E7657F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System log</a:t>
            </a:r>
            <a:r>
              <a:rPr lang="en-IN" dirty="0"/>
              <a:t>: Place where logs are generally maintained</a:t>
            </a:r>
          </a:p>
          <a:p>
            <a:r>
              <a:rPr lang="en-IN" dirty="0"/>
              <a:t>One/Two services are used: </a:t>
            </a:r>
            <a:r>
              <a:rPr lang="en-IN" b="1" dirty="0" err="1"/>
              <a:t>systemd</a:t>
            </a:r>
            <a:r>
              <a:rPr lang="en-IN" dirty="0"/>
              <a:t> and </a:t>
            </a:r>
            <a:r>
              <a:rPr lang="en-IN" b="1" dirty="0" err="1"/>
              <a:t>journald</a:t>
            </a:r>
            <a:endParaRPr lang="en-IN" b="1" dirty="0"/>
          </a:p>
          <a:p>
            <a:r>
              <a:rPr lang="en-IN" dirty="0"/>
              <a:t>Command to run: </a:t>
            </a:r>
            <a:r>
              <a:rPr lang="en-IN" b="1" dirty="0" err="1"/>
              <a:t>journalctl</a:t>
            </a:r>
            <a:endParaRPr lang="en-IN" b="1" dirty="0"/>
          </a:p>
          <a:p>
            <a:r>
              <a:rPr lang="en-IN" dirty="0"/>
              <a:t>Important file: /etc/</a:t>
            </a:r>
            <a:r>
              <a:rPr lang="en-IN" dirty="0" err="1"/>
              <a:t>rsyslog.conf</a:t>
            </a:r>
            <a:r>
              <a:rPr lang="en-IN" dirty="0"/>
              <a:t> or /etc/syslog-ng</a:t>
            </a:r>
          </a:p>
          <a:p>
            <a:r>
              <a:rPr lang="en-IN" dirty="0"/>
              <a:t>More log files: /var/log</a:t>
            </a:r>
          </a:p>
          <a:p>
            <a:r>
              <a:rPr lang="en-IN" dirty="0"/>
              <a:t>Logs for a specific process: </a:t>
            </a:r>
            <a:r>
              <a:rPr lang="en-IN" dirty="0" err="1"/>
              <a:t>journalctl</a:t>
            </a:r>
            <a:r>
              <a:rPr lang="en-IN" dirty="0"/>
              <a:t>    _PID=8792</a:t>
            </a:r>
          </a:p>
          <a:p>
            <a:r>
              <a:rPr lang="en-IN" dirty="0"/>
              <a:t>Logs for the last four hours: </a:t>
            </a:r>
            <a:r>
              <a:rPr lang="en-IN" dirty="0" err="1"/>
              <a:t>journalctl</a:t>
            </a:r>
            <a:r>
              <a:rPr lang="en-IN" dirty="0"/>
              <a:t>   -S     -4h</a:t>
            </a:r>
          </a:p>
          <a:p>
            <a:r>
              <a:rPr lang="en-IN" dirty="0"/>
              <a:t>Logs from a specific day/time: </a:t>
            </a:r>
            <a:r>
              <a:rPr lang="en-IN" dirty="0" err="1"/>
              <a:t>journalctl</a:t>
            </a:r>
            <a:r>
              <a:rPr lang="en-IN" dirty="0"/>
              <a:t>   -S     ‘2024-07-24   14:30:00’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9442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C95A3-C524-F69A-0073-80BEC33C9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Changing Password and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A9BFA-A8D7-CF33-6E3D-F2AD3DB62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Changing password: </a:t>
            </a:r>
            <a:r>
              <a:rPr lang="en-IN" b="1" dirty="0"/>
              <a:t>passwd</a:t>
            </a:r>
            <a:r>
              <a:rPr lang="en-IN" dirty="0"/>
              <a:t> command</a:t>
            </a:r>
          </a:p>
          <a:p>
            <a:r>
              <a:rPr lang="en-IN" dirty="0"/>
              <a:t>Changing shell: </a:t>
            </a:r>
            <a:r>
              <a:rPr lang="en-IN" b="1" dirty="0" err="1"/>
              <a:t>chsh</a:t>
            </a:r>
            <a:r>
              <a:rPr lang="en-IN" dirty="0"/>
              <a:t> command</a:t>
            </a:r>
          </a:p>
        </p:txBody>
      </p:sp>
    </p:spTree>
    <p:extLst>
      <p:ext uri="{BB962C8B-B14F-4D97-AF65-F5344CB8AC3E}">
        <p14:creationId xmlns:p14="http://schemas.microsoft.com/office/powerpoint/2010/main" val="2219718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42F9E-7452-E794-FC58-70C88A691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</a:t>
            </a:r>
            <a:r>
              <a:rPr lang="en-US" dirty="0"/>
              <a:t> and </a:t>
            </a:r>
            <a:r>
              <a:rPr lang="en-US" dirty="0" err="1"/>
              <a:t>sudo</a:t>
            </a:r>
            <a:r>
              <a:rPr lang="en-US" dirty="0"/>
              <a:t>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67D37-6FB1-6892-F0D5-870959D76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Linux is very strict about what users can do</a:t>
            </a:r>
          </a:p>
          <a:p>
            <a:r>
              <a:rPr lang="en-US" dirty="0"/>
              <a:t>Ordinary users can work in their home directory and can perform operations related to their own work</a:t>
            </a:r>
          </a:p>
          <a:p>
            <a:r>
              <a:rPr lang="en-US" dirty="0"/>
              <a:t>Many Linux operations require elevated (higher) privileges: Two commands can be used for this</a:t>
            </a:r>
          </a:p>
          <a:p>
            <a:r>
              <a:rPr lang="en-US" b="1" dirty="0" err="1"/>
              <a:t>sudo</a:t>
            </a:r>
            <a:r>
              <a:rPr lang="en-US" dirty="0"/>
              <a:t>: </a:t>
            </a:r>
            <a:r>
              <a:rPr lang="en-US" u="sng" dirty="0"/>
              <a:t>Su</a:t>
            </a:r>
            <a:r>
              <a:rPr lang="en-US" dirty="0"/>
              <a:t>peruser </a:t>
            </a:r>
            <a:r>
              <a:rPr lang="en-US" u="sng" dirty="0"/>
              <a:t>Do</a:t>
            </a:r>
            <a:r>
              <a:rPr lang="en-US" dirty="0"/>
              <a:t>: Execute a command as the superuser – Own password is needed</a:t>
            </a:r>
          </a:p>
          <a:p>
            <a:pPr lvl="1"/>
            <a:r>
              <a:rPr lang="en-US" dirty="0"/>
              <a:t>Example: Update system package list: </a:t>
            </a:r>
            <a:r>
              <a:rPr lang="en-US" b="1" dirty="0" err="1"/>
              <a:t>sudo</a:t>
            </a:r>
            <a:r>
              <a:rPr lang="en-US" dirty="0"/>
              <a:t> apt update  … apt = Advanced Package Tool</a:t>
            </a:r>
          </a:p>
          <a:p>
            <a:r>
              <a:rPr lang="en-US" b="1" dirty="0" err="1"/>
              <a:t>su</a:t>
            </a:r>
            <a:r>
              <a:rPr lang="en-US" dirty="0"/>
              <a:t>: </a:t>
            </a:r>
            <a:r>
              <a:rPr lang="en-US" u="sng" dirty="0"/>
              <a:t>S</a:t>
            </a:r>
            <a:r>
              <a:rPr lang="en-US" dirty="0"/>
              <a:t>witch </a:t>
            </a:r>
            <a:r>
              <a:rPr lang="en-US" u="sng" dirty="0"/>
              <a:t>U</a:t>
            </a:r>
            <a:r>
              <a:rPr lang="en-US" dirty="0"/>
              <a:t>ser: Switch the current user to another user (If no name is specified, switch to root) – Target user’s password is required</a:t>
            </a:r>
          </a:p>
          <a:p>
            <a:pPr lvl="1"/>
            <a:r>
              <a:rPr lang="en-US" dirty="0"/>
              <a:t>Example: </a:t>
            </a:r>
            <a:r>
              <a:rPr lang="en-US" b="1" dirty="0" err="1"/>
              <a:t>su</a:t>
            </a:r>
            <a:r>
              <a:rPr lang="en-US" b="1" dirty="0"/>
              <a:t> -</a:t>
            </a:r>
            <a:r>
              <a:rPr lang="en-US" dirty="0"/>
              <a:t> to switch to the root user and then </a:t>
            </a:r>
            <a:r>
              <a:rPr lang="en-US" b="1" dirty="0"/>
              <a:t>exit</a:t>
            </a:r>
            <a:r>
              <a:rPr lang="en-US" dirty="0"/>
              <a:t> to return to the previous user</a:t>
            </a:r>
          </a:p>
          <a:p>
            <a:pPr lvl="1"/>
            <a:r>
              <a:rPr lang="en-US" dirty="0"/>
              <a:t>On Ubuntu: </a:t>
            </a:r>
            <a:r>
              <a:rPr lang="en-US" dirty="0" err="1"/>
              <a:t>su</a:t>
            </a:r>
            <a:r>
              <a:rPr lang="en-US" dirty="0"/>
              <a:t> -</a:t>
            </a:r>
            <a:r>
              <a:rPr lang="en-US" dirty="0" err="1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35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AB0C6-1E84-7D01-5C22-9363B4A66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/etc/</a:t>
            </a:r>
            <a:r>
              <a:rPr lang="en-IN" dirty="0" err="1"/>
              <a:t>sudoers</a:t>
            </a:r>
            <a:r>
              <a:rPr lang="en-IN" dirty="0"/>
              <a:t>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68F25-13AA-2100-B5B8-B35466E52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Linux does not permit any user to run commands as superuser unless the privileged users are configured in </a:t>
            </a:r>
            <a:r>
              <a:rPr lang="en-IN" i="1" dirty="0"/>
              <a:t>/etc/</a:t>
            </a:r>
            <a:r>
              <a:rPr lang="en-IN" i="1" dirty="0" err="1"/>
              <a:t>sudoers</a:t>
            </a:r>
            <a:r>
              <a:rPr lang="en-IN" dirty="0"/>
              <a:t> file</a:t>
            </a:r>
          </a:p>
          <a:p>
            <a:r>
              <a:rPr lang="en-IN" dirty="0"/>
              <a:t>Example: Give </a:t>
            </a:r>
            <a:r>
              <a:rPr lang="en-IN" i="1" dirty="0"/>
              <a:t>user1 </a:t>
            </a:r>
            <a:r>
              <a:rPr lang="en-IN" dirty="0"/>
              <a:t>and </a:t>
            </a:r>
            <a:r>
              <a:rPr lang="en-IN" i="1" dirty="0"/>
              <a:t>user2</a:t>
            </a:r>
            <a:r>
              <a:rPr lang="en-IN" dirty="0"/>
              <a:t> the power to run any command as root</a:t>
            </a:r>
          </a:p>
          <a:p>
            <a:r>
              <a:rPr lang="en-IN" sz="2400" dirty="0" err="1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User_Alias</a:t>
            </a:r>
            <a:r>
              <a:rPr lang="en-IN" sz="2400" dirty="0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ADMINS = user1, user2</a:t>
            </a:r>
          </a:p>
          <a:p>
            <a:r>
              <a:rPr lang="en-IN" sz="2400" dirty="0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ADMINS ALL = NOPASSWD: ALL</a:t>
            </a:r>
          </a:p>
          <a:p>
            <a:r>
              <a:rPr lang="en-IN" sz="2400" dirty="0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root ALL=(ALL) ALL</a:t>
            </a:r>
            <a:endParaRPr lang="en-IN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IN" dirty="0"/>
              <a:t>Define </a:t>
            </a:r>
            <a:r>
              <a:rPr lang="en-IN" i="1" dirty="0"/>
              <a:t>ADMINS </a:t>
            </a:r>
            <a:r>
              <a:rPr lang="en-IN" dirty="0"/>
              <a:t>alias with two users</a:t>
            </a:r>
          </a:p>
          <a:p>
            <a:r>
              <a:rPr lang="en-IN" sz="2400" dirty="0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ALL = NOPASSWD:</a:t>
            </a:r>
            <a:r>
              <a:rPr lang="en-IN" sz="2800" dirty="0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IN" dirty="0"/>
              <a:t>means users in </a:t>
            </a:r>
            <a:r>
              <a:rPr lang="en-IN" i="1" dirty="0"/>
              <a:t>ADMINS </a:t>
            </a:r>
            <a:r>
              <a:rPr lang="en-IN" dirty="0"/>
              <a:t>alias can use </a:t>
            </a:r>
            <a:r>
              <a:rPr lang="en-IN" i="1" dirty="0" err="1"/>
              <a:t>sudo</a:t>
            </a:r>
            <a:r>
              <a:rPr lang="en-IN" i="1" dirty="0"/>
              <a:t> </a:t>
            </a:r>
            <a:r>
              <a:rPr lang="en-IN" dirty="0"/>
              <a:t>command as root, the second </a:t>
            </a:r>
            <a:r>
              <a:rPr lang="en-IN" i="1" dirty="0"/>
              <a:t>ALL</a:t>
            </a:r>
            <a:r>
              <a:rPr lang="en-IN" dirty="0"/>
              <a:t> means any command and the first </a:t>
            </a:r>
            <a:r>
              <a:rPr lang="en-IN" i="1" dirty="0"/>
              <a:t>ALL </a:t>
            </a:r>
            <a:r>
              <a:rPr lang="en-IN" dirty="0"/>
              <a:t>means any host</a:t>
            </a:r>
          </a:p>
          <a:p>
            <a:r>
              <a:rPr lang="en-IN" sz="2600" dirty="0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root ALL=(ALL) ALL</a:t>
            </a:r>
            <a:r>
              <a:rPr lang="en-IN" sz="2800" dirty="0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IN" dirty="0"/>
              <a:t>means the superuser may also use </a:t>
            </a:r>
            <a:r>
              <a:rPr lang="en-IN" i="1" dirty="0" err="1"/>
              <a:t>sudo</a:t>
            </a:r>
            <a:r>
              <a:rPr lang="en-IN" dirty="0"/>
              <a:t> to run any command on any host, the extra </a:t>
            </a:r>
            <a:r>
              <a:rPr lang="en-IN" i="1" dirty="0"/>
              <a:t>(ALL)</a:t>
            </a:r>
            <a:r>
              <a:rPr lang="en-IN" dirty="0"/>
              <a:t> means the superuser can also run commands as any other user</a:t>
            </a:r>
          </a:p>
          <a:p>
            <a:r>
              <a:rPr lang="en-IN" dirty="0">
                <a:ea typeface="Cascadia Code" panose="020B0609020000020004" pitchFamily="49" charset="0"/>
                <a:cs typeface="Cascadia Code" panose="020B0609020000020004" pitchFamily="49" charset="0"/>
              </a:rPr>
              <a:t>Note: Use the </a:t>
            </a:r>
            <a:r>
              <a:rPr lang="en-IN" b="1" dirty="0" err="1">
                <a:ea typeface="Cascadia Code" panose="020B0609020000020004" pitchFamily="49" charset="0"/>
                <a:cs typeface="Cascadia Code" panose="020B0609020000020004" pitchFamily="49" charset="0"/>
              </a:rPr>
              <a:t>visudo</a:t>
            </a:r>
            <a:r>
              <a:rPr lang="en-IN" dirty="0">
                <a:ea typeface="Cascadia Code" panose="020B0609020000020004" pitchFamily="49" charset="0"/>
                <a:cs typeface="Cascadia Code" panose="020B0609020000020004" pitchFamily="49" charset="0"/>
              </a:rPr>
              <a:t> command to edit /etc/</a:t>
            </a:r>
            <a:r>
              <a:rPr lang="en-IN" dirty="0" err="1">
                <a:ea typeface="Cascadia Code" panose="020B0609020000020004" pitchFamily="49" charset="0"/>
                <a:cs typeface="Cascadia Code" panose="020B0609020000020004" pitchFamily="49" charset="0"/>
              </a:rPr>
              <a:t>sudoers</a:t>
            </a:r>
            <a:r>
              <a:rPr lang="en-IN" dirty="0">
                <a:ea typeface="Cascadia Code" panose="020B0609020000020004" pitchFamily="49" charset="0"/>
                <a:cs typeface="Cascadia Code" panose="020B0609020000020004" pitchFamily="49" charset="0"/>
              </a:rPr>
              <a:t> file – it also checks syntax errors after we save the file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9275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D1DB7-A994-AC98-3ACB-9714025E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and Invalid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36A30-BEAC-8DFC-FD7E-8302A4BC8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Valid commands: Valid output, Invalid commands: Error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Sometimes, we expect the command prompt to appear, but it does not</a:t>
            </a:r>
          </a:p>
          <a:p>
            <a:r>
              <a:rPr lang="en-US" dirty="0"/>
              <a:t>Example: Type </a:t>
            </a:r>
            <a:r>
              <a:rPr lang="en-US" i="1" dirty="0"/>
              <a:t>“hello </a:t>
            </a:r>
            <a:r>
              <a:rPr lang="en-US" i="1" dirty="0" err="1"/>
              <a:t>cdac</a:t>
            </a:r>
            <a:r>
              <a:rPr lang="en-US" dirty="0"/>
              <a:t> and press ENTER</a:t>
            </a:r>
          </a:p>
          <a:p>
            <a:r>
              <a:rPr lang="en-US" dirty="0"/>
              <a:t>It thinks the command is not complete</a:t>
            </a:r>
          </a:p>
          <a:p>
            <a:r>
              <a:rPr lang="en-US" dirty="0"/>
              <a:t>Use either “ or </a:t>
            </a:r>
            <a:r>
              <a:rPr lang="en-US" dirty="0" err="1"/>
              <a:t>Ctrl+C</a:t>
            </a:r>
            <a:r>
              <a:rPr lang="en-US" dirty="0"/>
              <a:t> to complete/exit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C204D5-5235-E620-A85F-8F8F9EDE3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74" y="2345752"/>
            <a:ext cx="4940554" cy="1454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157421-C076-016C-EFB8-CC3BCA26B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686" y="5314728"/>
            <a:ext cx="4803680" cy="68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01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F5B9-E8A9-2415-B4E1-E3C15308A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F5AA6-BF5E-7679-60CA-565274609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Create a new user: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b="1" dirty="0" err="1"/>
              <a:t>adduser</a:t>
            </a:r>
            <a:r>
              <a:rPr lang="en-IN" b="1" dirty="0"/>
              <a:t> </a:t>
            </a:r>
            <a:r>
              <a:rPr lang="en-IN" dirty="0" err="1"/>
              <a:t>cdac</a:t>
            </a:r>
            <a:endParaRPr lang="en-IN" dirty="0"/>
          </a:p>
          <a:p>
            <a:r>
              <a:rPr lang="en-IN" dirty="0"/>
              <a:t>Delete a user: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b="1" dirty="0" err="1"/>
              <a:t>deluser</a:t>
            </a:r>
            <a:r>
              <a:rPr lang="en-IN" b="1" dirty="0"/>
              <a:t> </a:t>
            </a:r>
            <a:r>
              <a:rPr lang="en-IN" dirty="0" err="1"/>
              <a:t>cdac</a:t>
            </a:r>
            <a:r>
              <a:rPr lang="en-IN" dirty="0"/>
              <a:t> (On some systems, </a:t>
            </a:r>
            <a:r>
              <a:rPr lang="en-IN" b="1" dirty="0" err="1"/>
              <a:t>userdel</a:t>
            </a:r>
            <a:r>
              <a:rPr lang="en-IN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9580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3566D-92CA-A455-ED7E-952B28258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/etc/passwd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2C6B9-800A-6C2C-3EA9-E791E43DC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plaintext file maps user names to user ids</a:t>
            </a:r>
          </a:p>
          <a:p>
            <a:r>
              <a:rPr lang="en-IN" dirty="0"/>
              <a:t>Example:</a:t>
            </a:r>
          </a:p>
          <a:p>
            <a:r>
              <a:rPr lang="en-IN" sz="2400" dirty="0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root:x:0:0:root:/root:/bin/bash</a:t>
            </a:r>
          </a:p>
          <a:p>
            <a:r>
              <a:rPr lang="en-IN" sz="2400" dirty="0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daemon:x:1:1:daemon:/</a:t>
            </a:r>
            <a:r>
              <a:rPr lang="en-IN" sz="2400" dirty="0" err="1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usr</a:t>
            </a:r>
            <a:r>
              <a:rPr lang="en-IN" sz="2400" dirty="0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/</a:t>
            </a:r>
            <a:r>
              <a:rPr lang="en-IN" sz="2400" dirty="0" err="1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sbin</a:t>
            </a:r>
            <a:r>
              <a:rPr lang="en-IN" sz="2400" dirty="0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:/</a:t>
            </a:r>
            <a:r>
              <a:rPr lang="en-IN" sz="2400" dirty="0" err="1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usr</a:t>
            </a:r>
            <a:r>
              <a:rPr lang="en-IN" sz="2400" dirty="0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/</a:t>
            </a:r>
            <a:r>
              <a:rPr lang="en-IN" sz="2400" dirty="0" err="1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sbin</a:t>
            </a:r>
            <a:r>
              <a:rPr lang="en-IN" sz="2400" dirty="0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/</a:t>
            </a:r>
            <a:r>
              <a:rPr lang="en-IN" sz="2400" dirty="0" err="1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nologin</a:t>
            </a:r>
            <a:endParaRPr lang="en-IN" sz="2400" dirty="0">
              <a:solidFill>
                <a:srgbClr val="7030A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IN" sz="2400" dirty="0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bin:x:2:2:bin:/bin:/</a:t>
            </a:r>
            <a:r>
              <a:rPr lang="en-IN" sz="2400" dirty="0" err="1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usr</a:t>
            </a:r>
            <a:r>
              <a:rPr lang="en-IN" sz="2400" dirty="0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/</a:t>
            </a:r>
            <a:r>
              <a:rPr lang="en-IN" sz="2400" dirty="0" err="1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sbin</a:t>
            </a:r>
            <a:r>
              <a:rPr lang="en-IN" sz="2400" dirty="0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/</a:t>
            </a:r>
            <a:r>
              <a:rPr lang="en-IN" sz="2400" dirty="0" err="1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nologin</a:t>
            </a:r>
            <a:endParaRPr lang="en-IN" sz="2400" dirty="0">
              <a:solidFill>
                <a:srgbClr val="7030A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IN" sz="2400" dirty="0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sys:x:3:3:sys:/dev:/</a:t>
            </a:r>
            <a:r>
              <a:rPr lang="en-IN" sz="2400" dirty="0" err="1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usr</a:t>
            </a:r>
            <a:r>
              <a:rPr lang="en-IN" sz="2400" dirty="0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/</a:t>
            </a:r>
            <a:r>
              <a:rPr lang="en-IN" sz="2400" dirty="0" err="1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sbin</a:t>
            </a:r>
            <a:r>
              <a:rPr lang="en-IN" sz="2400" dirty="0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/</a:t>
            </a:r>
            <a:r>
              <a:rPr lang="en-IN" sz="2400" dirty="0" err="1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nologin</a:t>
            </a:r>
            <a:endParaRPr lang="en-IN" sz="2400" dirty="0">
              <a:solidFill>
                <a:srgbClr val="7030A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IN" sz="2400" dirty="0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cdac:x:65534:65534:cdac:/home/</a:t>
            </a:r>
            <a:r>
              <a:rPr lang="en-IN" sz="2400" dirty="0" err="1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cdac</a:t>
            </a:r>
            <a:r>
              <a:rPr lang="en-IN" sz="2400" dirty="0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:/bin/bash</a:t>
            </a:r>
            <a:endParaRPr lang="en-IN" dirty="0">
              <a:solidFill>
                <a:srgbClr val="7030A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IN" dirty="0"/>
              <a:t>One line per user having seven fields separated by colons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0860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3566D-92CA-A455-ED7E-952B28258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/etc/passwd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2C6B9-800A-6C2C-3EA9-E791E43DC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Field 1: User name</a:t>
            </a:r>
          </a:p>
          <a:p>
            <a:r>
              <a:rPr lang="en-IN" dirty="0"/>
              <a:t>Field 2: User’s encrypted password (Actual password is in the </a:t>
            </a:r>
            <a:r>
              <a:rPr lang="en-IN" i="1" dirty="0"/>
              <a:t>shadow</a:t>
            </a:r>
            <a:r>
              <a:rPr lang="en-IN" dirty="0"/>
              <a:t> file, if it contains x)</a:t>
            </a:r>
          </a:p>
          <a:p>
            <a:r>
              <a:rPr lang="en-IN" dirty="0"/>
              <a:t>Field 3: User ID (UID) – User’s representation in the kernel</a:t>
            </a:r>
          </a:p>
          <a:p>
            <a:r>
              <a:rPr lang="en-IN" dirty="0"/>
              <a:t>Field 4: Group ID (GID) – Determines file permissions</a:t>
            </a:r>
          </a:p>
          <a:p>
            <a:r>
              <a:rPr lang="en-IN" dirty="0"/>
              <a:t>Field 5: User’s real name</a:t>
            </a:r>
          </a:p>
          <a:p>
            <a:r>
              <a:rPr lang="en-IN" dirty="0"/>
              <a:t>Field 6: User’s home directory</a:t>
            </a:r>
          </a:p>
          <a:p>
            <a:r>
              <a:rPr lang="en-IN" dirty="0"/>
              <a:t>Field 7: User’s shell</a:t>
            </a:r>
          </a:p>
          <a:p>
            <a:r>
              <a:rPr lang="en-IN" dirty="0"/>
              <a:t>Note: The superuser (root) always has UID and GID of 0</a:t>
            </a:r>
          </a:p>
        </p:txBody>
      </p:sp>
    </p:spTree>
    <p:extLst>
      <p:ext uri="{BB962C8B-B14F-4D97-AF65-F5344CB8AC3E}">
        <p14:creationId xmlns:p14="http://schemas.microsoft.com/office/powerpoint/2010/main" val="3916051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3566D-92CA-A455-ED7E-952B28258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/etc/shadow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2C6B9-800A-6C2C-3EA9-E791E43DC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Contains user authentication information such as encrypted passwords and password expiry information</a:t>
            </a:r>
          </a:p>
          <a:p>
            <a:r>
              <a:rPr lang="en-IN" dirty="0"/>
              <a:t>Matches with /etc/passwd file</a:t>
            </a:r>
          </a:p>
          <a:p>
            <a:r>
              <a:rPr lang="en-IN" dirty="0"/>
              <a:t>Users interact with the /etc/passwd file using the </a:t>
            </a:r>
            <a:r>
              <a:rPr lang="en-IN" b="1" dirty="0"/>
              <a:t>passwd</a:t>
            </a:r>
            <a:r>
              <a:rPr lang="en-IN" dirty="0"/>
              <a:t> command (to change the password) … Example: </a:t>
            </a:r>
            <a:r>
              <a:rPr lang="en-IN" dirty="0" err="1"/>
              <a:t>sudo</a:t>
            </a:r>
            <a:r>
              <a:rPr lang="en-IN" dirty="0"/>
              <a:t> passwd </a:t>
            </a:r>
            <a:r>
              <a:rPr lang="en-IN" dirty="0" err="1"/>
              <a:t>cdac</a:t>
            </a:r>
            <a:endParaRPr lang="en-IN" dirty="0"/>
          </a:p>
          <a:p>
            <a:r>
              <a:rPr lang="en-IN" dirty="0"/>
              <a:t>Other commands: </a:t>
            </a:r>
            <a:r>
              <a:rPr lang="en-IN" b="1" dirty="0" err="1"/>
              <a:t>chfn</a:t>
            </a:r>
            <a:r>
              <a:rPr lang="en-IN" dirty="0"/>
              <a:t> (Change name) and </a:t>
            </a:r>
            <a:r>
              <a:rPr lang="en-IN" b="1" dirty="0" err="1"/>
              <a:t>chsh</a:t>
            </a:r>
            <a:r>
              <a:rPr lang="en-IN" dirty="0"/>
              <a:t> (Change shell)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71730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559F5-EEEE-B14F-D19E-891AD6203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/etc/shadow File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C2DE1-43FD-4ACF-1776-2253FDD0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username:$6$rounds=5000$randomsalt$hashedpassworddata:18000:0:99999:7::: </a:t>
            </a:r>
            <a:r>
              <a:rPr lang="en-US" dirty="0"/>
              <a:t>Username</a:t>
            </a:r>
          </a:p>
          <a:p>
            <a:r>
              <a:rPr lang="en-US" dirty="0"/>
              <a:t>Encrypted password (or an indication if the account is locked)</a:t>
            </a:r>
          </a:p>
          <a:p>
            <a:pPr lvl="1"/>
            <a:r>
              <a:rPr lang="en-US" dirty="0"/>
              <a:t>$6$: SHA-512 is used (Others: $1$ = MD-5, $2y$ = Blowfish, $5$ </a:t>
            </a:r>
            <a:r>
              <a:rPr lang="en-US"/>
              <a:t>= SHA-256)</a:t>
            </a:r>
            <a:endParaRPr lang="en-US" dirty="0"/>
          </a:p>
          <a:p>
            <a:pPr lvl="1"/>
            <a:r>
              <a:rPr lang="en-US" dirty="0" err="1"/>
              <a:t>Randomsalt</a:t>
            </a:r>
            <a:r>
              <a:rPr lang="en-US" dirty="0"/>
              <a:t>: Salt value used</a:t>
            </a:r>
          </a:p>
          <a:p>
            <a:pPr lvl="1"/>
            <a:r>
              <a:rPr lang="en-US" dirty="0" err="1"/>
              <a:t>Hashedpassworddata</a:t>
            </a:r>
            <a:r>
              <a:rPr lang="en-US" dirty="0"/>
              <a:t>: (Password + Salt) hashed using SHA-512</a:t>
            </a:r>
          </a:p>
          <a:p>
            <a:r>
              <a:rPr lang="en-US" dirty="0"/>
              <a:t>Last password change date</a:t>
            </a:r>
          </a:p>
          <a:p>
            <a:r>
              <a:rPr lang="en-US" dirty="0"/>
              <a:t>Minimum days before password change</a:t>
            </a:r>
          </a:p>
          <a:p>
            <a:r>
              <a:rPr lang="en-US" dirty="0"/>
              <a:t>Maximum days before password change</a:t>
            </a:r>
          </a:p>
          <a:p>
            <a:r>
              <a:rPr lang="en-US" dirty="0"/>
              <a:t>Password expiration warning period</a:t>
            </a:r>
          </a:p>
          <a:p>
            <a:r>
              <a:rPr lang="en-US" dirty="0"/>
              <a:t>Inactive period before the account is disabled</a:t>
            </a:r>
          </a:p>
          <a:p>
            <a:r>
              <a:rPr lang="en-US" dirty="0"/>
              <a:t>Account expiration date</a:t>
            </a:r>
          </a:p>
          <a:p>
            <a:r>
              <a:rPr lang="en-US" dirty="0"/>
              <a:t>Reserved field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3891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C7F5-B08A-41AE-068C-BCA73DAFB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date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05AE1-8D64-5D2B-E6AA-B25D4C765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date</a:t>
            </a:r>
            <a:r>
              <a:rPr lang="en-US" dirty="0"/>
              <a:t>: Display the system date</a:t>
            </a:r>
          </a:p>
          <a:p>
            <a:r>
              <a:rPr lang="es-ES" b="1" dirty="0"/>
              <a:t>TZ=</a:t>
            </a:r>
            <a:r>
              <a:rPr lang="en-IN" b="1" dirty="0"/>
              <a:t>'America</a:t>
            </a:r>
            <a:r>
              <a:rPr lang="es-ES" b="1" dirty="0"/>
              <a:t>/</a:t>
            </a:r>
            <a:r>
              <a:rPr lang="en-IN" b="1" dirty="0"/>
              <a:t>Los</a:t>
            </a:r>
            <a:r>
              <a:rPr lang="es-ES" b="1" dirty="0"/>
              <a:t>_</a:t>
            </a:r>
            <a:r>
              <a:rPr lang="en-IN" b="1" dirty="0"/>
              <a:t>Angeles</a:t>
            </a:r>
            <a:r>
              <a:rPr lang="es-ES" b="1" dirty="0"/>
              <a:t>' date</a:t>
            </a:r>
            <a:r>
              <a:rPr lang="es-ES" dirty="0"/>
              <a:t>: As per </a:t>
            </a:r>
            <a:r>
              <a:rPr lang="en-IN" dirty="0"/>
              <a:t>the</a:t>
            </a:r>
            <a:r>
              <a:rPr lang="es-ES" dirty="0"/>
              <a:t> </a:t>
            </a:r>
            <a:r>
              <a:rPr lang="en-IN" dirty="0"/>
              <a:t>specified</a:t>
            </a:r>
            <a:r>
              <a:rPr lang="es-ES" dirty="0"/>
              <a:t> time </a:t>
            </a:r>
            <a:r>
              <a:rPr lang="en-IN" dirty="0"/>
              <a:t>zone</a:t>
            </a:r>
            <a:endParaRPr lang="en-IN" b="1" dirty="0"/>
          </a:p>
          <a:p>
            <a:endParaRPr lang="en-US" dirty="0"/>
          </a:p>
          <a:p>
            <a:endParaRPr lang="en-US" b="1" dirty="0"/>
          </a:p>
          <a:p>
            <a:r>
              <a:rPr lang="en-US" dirty="0"/>
              <a:t>Question: Display the system date in following format: Today is Friday, 17 May 96</a:t>
            </a:r>
          </a:p>
          <a:p>
            <a:r>
              <a:rPr lang="en-IN" b="1" dirty="0"/>
              <a:t>date +“Today is %A, %d %B %y"</a:t>
            </a:r>
            <a:endParaRPr lang="en-US" b="1" dirty="0"/>
          </a:p>
          <a:p>
            <a:r>
              <a:rPr lang="en-US" dirty="0"/>
              <a:t>%A: Full weekday name (e.g., Monday, Tuesday)</a:t>
            </a:r>
          </a:p>
          <a:p>
            <a:r>
              <a:rPr lang="en-US" dirty="0"/>
              <a:t>%d: Day of the month (01 to 31)</a:t>
            </a:r>
          </a:p>
          <a:p>
            <a:r>
              <a:rPr lang="en-US" dirty="0"/>
              <a:t>%B: Full month name (e.g., January, February)</a:t>
            </a:r>
          </a:p>
          <a:p>
            <a:r>
              <a:rPr lang="en-US" dirty="0"/>
              <a:t>%y: Year without century (00 to 99)</a:t>
            </a:r>
          </a:p>
        </p:txBody>
      </p:sp>
    </p:spTree>
    <p:extLst>
      <p:ext uri="{BB962C8B-B14F-4D97-AF65-F5344CB8AC3E}">
        <p14:creationId xmlns:p14="http://schemas.microsoft.com/office/powerpoint/2010/main" val="3273298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C36A0-643B-2AA1-6CF5-3EB7ACF8B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Command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7605B-02D0-E9F7-ECED-B78B04C91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command -option argument</a:t>
            </a:r>
          </a:p>
          <a:p>
            <a:endParaRPr lang="en-US" dirty="0"/>
          </a:p>
          <a:p>
            <a:r>
              <a:rPr lang="en-US" dirty="0"/>
              <a:t>Command: The name of the command we want to execute</a:t>
            </a:r>
          </a:p>
          <a:p>
            <a:r>
              <a:rPr lang="en-US" dirty="0"/>
              <a:t>Options: Change the default command behavior and start with a single hyphen or double hyphen, i.e. – or --</a:t>
            </a:r>
          </a:p>
          <a:p>
            <a:pPr lvl="1"/>
            <a:r>
              <a:rPr lang="en-US" dirty="0"/>
              <a:t>Single hyphen: Short form of the option, Double hyphen: Full option name</a:t>
            </a:r>
          </a:p>
          <a:p>
            <a:r>
              <a:rPr lang="en-US" dirty="0"/>
              <a:t>Arguments: Inputs to the command</a:t>
            </a:r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r>
              <a:rPr lang="en-US" dirty="0"/>
              <a:t>date -I                         … ISO format</a:t>
            </a:r>
          </a:p>
          <a:p>
            <a:r>
              <a:rPr lang="en-US" dirty="0"/>
              <a:t>date --iso                    … Same command, but using full form of the option</a:t>
            </a:r>
          </a:p>
          <a:p>
            <a:r>
              <a:rPr lang="en-US" dirty="0"/>
              <a:t>date -r /path/to/file … Last modification date and time for a file</a:t>
            </a:r>
          </a:p>
        </p:txBody>
      </p:sp>
    </p:spTree>
    <p:extLst>
      <p:ext uri="{BB962C8B-B14F-4D97-AF65-F5344CB8AC3E}">
        <p14:creationId xmlns:p14="http://schemas.microsoft.com/office/powerpoint/2010/main" val="231157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677E1-F22A-8BF3-E940-56FB64E1B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Command Options: More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46978-AC3B-AAF6-847F-4AD74DB1C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sort -</a:t>
            </a:r>
            <a:r>
              <a:rPr lang="en-IN" dirty="0" err="1"/>
              <a:t>ru</a:t>
            </a:r>
            <a:r>
              <a:rPr lang="en-IN" dirty="0"/>
              <a:t> colors.txt</a:t>
            </a:r>
          </a:p>
          <a:p>
            <a:r>
              <a:rPr lang="en-IN" dirty="0"/>
              <a:t>sort -r -u colors.txt</a:t>
            </a:r>
          </a:p>
          <a:p>
            <a:r>
              <a:rPr lang="en-IN" dirty="0"/>
              <a:t>sort --reverse --unique colors.txt</a:t>
            </a:r>
          </a:p>
          <a:p>
            <a:endParaRPr lang="en-IN" dirty="0"/>
          </a:p>
          <a:p>
            <a:r>
              <a:rPr lang="en-IN" dirty="0"/>
              <a:t>All the above commands will give the same result</a:t>
            </a:r>
          </a:p>
        </p:txBody>
      </p:sp>
    </p:spTree>
    <p:extLst>
      <p:ext uri="{BB962C8B-B14F-4D97-AF65-F5344CB8AC3E}">
        <p14:creationId xmlns:p14="http://schemas.microsoft.com/office/powerpoint/2010/main" val="2505824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9B764-CC1D-D49E-68C6-623B3320E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Manual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035F3-9B9D-0542-4653-985CE3CC0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Documentation/Help about commands/Linux in general</a:t>
            </a:r>
          </a:p>
          <a:p>
            <a:r>
              <a:rPr lang="en-IN" dirty="0"/>
              <a:t>The </a:t>
            </a:r>
            <a:r>
              <a:rPr lang="en-IN" b="1" dirty="0"/>
              <a:t>man</a:t>
            </a:r>
            <a:r>
              <a:rPr lang="en-IN" dirty="0"/>
              <a:t> command</a:t>
            </a:r>
          </a:p>
          <a:p>
            <a:r>
              <a:rPr lang="en-IN" dirty="0"/>
              <a:t>Example: man sort</a:t>
            </a:r>
          </a:p>
          <a:p>
            <a:r>
              <a:rPr lang="en-IN" dirty="0"/>
              <a:t>Type </a:t>
            </a:r>
            <a:r>
              <a:rPr lang="en-IN" i="1" dirty="0"/>
              <a:t>q</a:t>
            </a:r>
            <a:r>
              <a:rPr lang="en-IN" dirty="0"/>
              <a:t> to exit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8257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FA735-B975-AC56-EB66-84C6DE4BE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which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1A441-7E7F-E329-6F03-5BC17ACB1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Returns the executable file name for a command</a:t>
            </a:r>
          </a:p>
          <a:p>
            <a:r>
              <a:rPr lang="en-IN" dirty="0"/>
              <a:t>Example: which clear</a:t>
            </a:r>
          </a:p>
        </p:txBody>
      </p:sp>
    </p:spTree>
    <p:extLst>
      <p:ext uri="{BB962C8B-B14F-4D97-AF65-F5344CB8AC3E}">
        <p14:creationId xmlns:p14="http://schemas.microsoft.com/office/powerpoint/2010/main" val="2866307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E36185-7B16-EBE8-B51C-C4EE3F60D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and Directory Management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8B6C35-0D49-006E-97F8-BAF0EA16C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04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10B0B-E4FE-17A4-3992-79B912B4A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Directory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D691E-527B-1F2B-31A9-C16AF6246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/</a:t>
            </a:r>
            <a:r>
              <a:rPr lang="en-IN" dirty="0"/>
              <a:t> is the </a:t>
            </a:r>
            <a:r>
              <a:rPr lang="en-IN" b="1" dirty="0"/>
              <a:t>root directory</a:t>
            </a:r>
            <a:r>
              <a:rPr lang="en-IN" dirty="0"/>
              <a:t> – Starting point for the file system</a:t>
            </a:r>
          </a:p>
          <a:p>
            <a:r>
              <a:rPr lang="en-IN" dirty="0"/>
              <a:t>Each user on the system has a sub-directory inside </a:t>
            </a:r>
            <a:r>
              <a:rPr lang="en-IN" i="1" dirty="0"/>
              <a:t>home</a:t>
            </a:r>
            <a:endParaRPr lang="en-IN" dirty="0"/>
          </a:p>
        </p:txBody>
      </p:sp>
      <p:pic>
        <p:nvPicPr>
          <p:cNvPr id="2050" name="Picture 2" descr="Chapter 4] 4.3 How Linux Organizes Data">
            <a:extLst>
              <a:ext uri="{FF2B5EF4-FFF2-40B4-BE49-F238E27FC236}">
                <a16:creationId xmlns:a16="http://schemas.microsoft.com/office/drawing/2014/main" id="{19D811F8-8F3A-3020-9158-786B789B2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425" y="2896238"/>
            <a:ext cx="8070837" cy="387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1CBBE4-BD5C-E95B-6824-80652EA85818}"/>
              </a:ext>
            </a:extLst>
          </p:cNvPr>
          <p:cNvSpPr txBox="1"/>
          <p:nvPr/>
        </p:nvSpPr>
        <p:spPr>
          <a:xfrm>
            <a:off x="5630778" y="3183556"/>
            <a:ext cx="664144" cy="452387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4FBA7A-BFB3-50AE-DAA1-7B9E2F97D327}"/>
              </a:ext>
            </a:extLst>
          </p:cNvPr>
          <p:cNvSpPr txBox="1"/>
          <p:nvPr/>
        </p:nvSpPr>
        <p:spPr>
          <a:xfrm>
            <a:off x="5921969" y="4096352"/>
            <a:ext cx="664144" cy="452387"/>
          </a:xfrm>
          <a:prstGeom prst="rect">
            <a:avLst/>
          </a:prstGeom>
          <a:solidFill>
            <a:srgbClr val="FFFF00">
              <a:alpha val="30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AA864572-D40C-867B-DDAE-0F25A4A9EBB0}"/>
              </a:ext>
            </a:extLst>
          </p:cNvPr>
          <p:cNvSpPr/>
          <p:nvPr/>
        </p:nvSpPr>
        <p:spPr>
          <a:xfrm>
            <a:off x="10385659" y="2666198"/>
            <a:ext cx="1405288" cy="1135781"/>
          </a:xfrm>
          <a:prstGeom prst="borderCallout1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</a:t>
            </a:r>
            <a:r>
              <a:rPr lang="en-US" dirty="0" err="1"/>
              <a:t>tilda</a:t>
            </a:r>
            <a:r>
              <a:rPr lang="en-US" dirty="0"/>
              <a:t> symbol (~) represents the user’s home directory</a:t>
            </a:r>
          </a:p>
        </p:txBody>
      </p:sp>
    </p:spTree>
    <p:extLst>
      <p:ext uri="{BB962C8B-B14F-4D97-AF65-F5344CB8AC3E}">
        <p14:creationId xmlns:p14="http://schemas.microsoft.com/office/powerpoint/2010/main" val="325162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1599</Words>
  <Application>Microsoft Office PowerPoint</Application>
  <PresentationFormat>Widescreen</PresentationFormat>
  <Paragraphs>170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Cascadia Code</vt:lpstr>
      <vt:lpstr>Office Theme</vt:lpstr>
      <vt:lpstr>The Shell Prompt</vt:lpstr>
      <vt:lpstr>Valid and Invalid Commands</vt:lpstr>
      <vt:lpstr>The date Command</vt:lpstr>
      <vt:lpstr>Linux Command Format</vt:lpstr>
      <vt:lpstr>Command Options: More Examples</vt:lpstr>
      <vt:lpstr>The Manual Page</vt:lpstr>
      <vt:lpstr>The which Command</vt:lpstr>
      <vt:lpstr>File and Directory Management</vt:lpstr>
      <vt:lpstr>Directory Structure</vt:lpstr>
      <vt:lpstr>Confusion!</vt:lpstr>
      <vt:lpstr>The home directory</vt:lpstr>
      <vt:lpstr>Directory Shortcuts</vt:lpstr>
      <vt:lpstr>File and Directory Commands</vt:lpstr>
      <vt:lpstr>Linux Processes</vt:lpstr>
      <vt:lpstr>Killing a Process</vt:lpstr>
      <vt:lpstr>Log Management</vt:lpstr>
      <vt:lpstr>Changing Password and Shell</vt:lpstr>
      <vt:lpstr>su and sudo Commands</vt:lpstr>
      <vt:lpstr>/etc/sudoers File</vt:lpstr>
      <vt:lpstr>Users</vt:lpstr>
      <vt:lpstr>/etc/passwd File</vt:lpstr>
      <vt:lpstr>/etc/passwd File</vt:lpstr>
      <vt:lpstr>/etc/shadow File</vt:lpstr>
      <vt:lpstr>/etc/shadow File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Atul Kahate</dc:creator>
  <cp:lastModifiedBy>Atul Kahate</cp:lastModifiedBy>
  <cp:revision>1</cp:revision>
  <dcterms:created xsi:type="dcterms:W3CDTF">2025-08-26T14:29:39Z</dcterms:created>
  <dcterms:modified xsi:type="dcterms:W3CDTF">2025-08-26T14:30:44Z</dcterms:modified>
</cp:coreProperties>
</file>