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9" r:id="rId5"/>
    <p:sldId id="270" r:id="rId6"/>
    <p:sldId id="259" r:id="rId7"/>
    <p:sldId id="260" r:id="rId8"/>
    <p:sldId id="271" r:id="rId9"/>
    <p:sldId id="272" r:id="rId10"/>
    <p:sldId id="261" r:id="rId11"/>
    <p:sldId id="273" r:id="rId12"/>
    <p:sldId id="274" r:id="rId13"/>
    <p:sldId id="262"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20"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568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070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24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25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9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33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319596" y="1578350"/>
            <a:ext cx="9880847"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5400" dirty="0">
                <a:solidFill>
                  <a:schemeClr val="lt1"/>
                </a:solidFill>
                <a:latin typeface="Times New Roman"/>
                <a:ea typeface="Times New Roman"/>
                <a:cs typeface="Times New Roman"/>
                <a:sym typeface="Times New Roman"/>
              </a:rPr>
              <a:t>		BOOK MY CALENDAR</a:t>
            </a:r>
          </a:p>
          <a:p>
            <a:pPr marL="0" lvl="0" indent="0" algn="l" rtl="0">
              <a:spcBef>
                <a:spcPts val="0"/>
              </a:spcBef>
              <a:spcAft>
                <a:spcPts val="0"/>
              </a:spcAft>
              <a:buSzPts val="1680"/>
              <a:buNone/>
            </a:pPr>
            <a:endParaRPr lang="en-US" sz="54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r>
              <a:rPr lang="en-US" sz="5400" dirty="0">
                <a:solidFill>
                  <a:schemeClr val="lt1"/>
                </a:solidFill>
                <a:latin typeface="Times New Roman"/>
                <a:ea typeface="Times New Roman"/>
                <a:cs typeface="Times New Roman"/>
                <a:sym typeface="Times New Roman"/>
              </a:rPr>
              <a:t>		</a:t>
            </a:r>
            <a:r>
              <a:rPr lang="en-US" sz="3600" dirty="0">
                <a:solidFill>
                  <a:schemeClr val="lt1"/>
                </a:solidFill>
                <a:latin typeface="Times New Roman"/>
                <a:ea typeface="Times New Roman"/>
                <a:cs typeface="Times New Roman"/>
                <a:sym typeface="Times New Roman"/>
              </a:rPr>
              <a:t>SAURAV GUPTA</a:t>
            </a:r>
            <a:endParaRPr sz="3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Meeting Details Validation: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One cannot just schedule a meeting. There are certain conditions that need to be met so that a meeting can be scheduled successfully.  These constraints are provided by the event organizer where we want to set up a meeting. </a:t>
            </a:r>
            <a:endParaRPr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1" y="685800"/>
            <a:ext cx="10304631"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into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data of users and the event creation is stored in the database.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We have used MongoDB for our application.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We store all the required details of the users and events and as well as meetings in the database.</a:t>
            </a:r>
          </a:p>
        </p:txBody>
      </p:sp>
    </p:spTree>
    <p:extLst>
      <p:ext uri="{BB962C8B-B14F-4D97-AF65-F5344CB8AC3E}">
        <p14:creationId xmlns:p14="http://schemas.microsoft.com/office/powerpoint/2010/main" val="74763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1" y="685800"/>
            <a:ext cx="10304631"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Export Data from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We retrieve the data during </a:t>
            </a:r>
            <a:r>
              <a:rPr lang="en-US" dirty="0" err="1">
                <a:solidFill>
                  <a:schemeClr val="lt1"/>
                </a:solidFill>
                <a:latin typeface="Times New Roman"/>
                <a:ea typeface="Times New Roman"/>
                <a:cs typeface="Times New Roman"/>
                <a:sym typeface="Times New Roman"/>
              </a:rPr>
              <a:t>SignIn</a:t>
            </a:r>
            <a:r>
              <a:rPr lang="en-US" dirty="0">
                <a:solidFill>
                  <a:schemeClr val="lt1"/>
                </a:solidFill>
                <a:latin typeface="Times New Roman"/>
                <a:ea typeface="Times New Roman"/>
                <a:cs typeface="Times New Roman"/>
                <a:sym typeface="Times New Roman"/>
              </a:rPr>
              <a:t> process or during displaying all the events shared with the account owner or while creating a meeting. While signing in, we need to see if the credentials are correct or not</a:t>
            </a:r>
          </a:p>
        </p:txBody>
      </p:sp>
    </p:spTree>
    <p:extLst>
      <p:ext uri="{BB962C8B-B14F-4D97-AF65-F5344CB8AC3E}">
        <p14:creationId xmlns:p14="http://schemas.microsoft.com/office/powerpoint/2010/main" val="280590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Send Mail Invite: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Once the meeting has been set up with all the constraints matched, the user needs to send mail invite to all the users  who are intended for the meeting. So we need to send a mail with all the meeting timings  and details through mail.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1" y="685799"/>
            <a:ext cx="10368799"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main objective of the application is to create event so that other users with whom the event is shared can book the calendar of the event organizer for having meeting. The event organizer can provide the time when the meeting can be scheduled. The event organizer keeps certain condition that needs to be met for scheduling a meeting. </a:t>
            </a:r>
            <a:endParaRPr lang="en-US"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1060943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In User model, we store the information about the user.</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It contains</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name: the name of the user</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lastname</a:t>
            </a:r>
            <a:r>
              <a:rPr lang="en-US" sz="2200" dirty="0">
                <a:solidFill>
                  <a:schemeClr val="lt1"/>
                </a:solidFill>
                <a:latin typeface="Times New Roman"/>
                <a:ea typeface="Times New Roman"/>
                <a:cs typeface="Times New Roman"/>
                <a:sym typeface="Times New Roman"/>
              </a:rPr>
              <a:t>: the last name of the user</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email: the email of the user</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encry_password</a:t>
            </a:r>
            <a:r>
              <a:rPr lang="en-US" sz="2200" dirty="0">
                <a:solidFill>
                  <a:schemeClr val="lt1"/>
                </a:solidFill>
                <a:latin typeface="Times New Roman"/>
                <a:ea typeface="Times New Roman"/>
                <a:cs typeface="Times New Roman"/>
                <a:sym typeface="Times New Roman"/>
              </a:rPr>
              <a:t>: the password stored in encrypted way and not as normal text</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salt: string used in converting password to </a:t>
            </a:r>
            <a:r>
              <a:rPr lang="en-US" sz="2200" dirty="0" err="1">
                <a:solidFill>
                  <a:schemeClr val="lt1"/>
                </a:solidFill>
                <a:latin typeface="Times New Roman"/>
                <a:ea typeface="Times New Roman"/>
                <a:cs typeface="Times New Roman"/>
                <a:sym typeface="Times New Roman"/>
              </a:rPr>
              <a:t>encry_password</a:t>
            </a: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my_events</a:t>
            </a:r>
            <a:r>
              <a:rPr lang="en-US" sz="2200" dirty="0">
                <a:solidFill>
                  <a:schemeClr val="lt1"/>
                </a:solidFill>
                <a:latin typeface="Times New Roman"/>
                <a:ea typeface="Times New Roman"/>
                <a:cs typeface="Times New Roman"/>
                <a:sym typeface="Times New Roman"/>
              </a:rPr>
              <a:t>: list of events created by the user</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events_shared_with_me</a:t>
            </a:r>
            <a:r>
              <a:rPr lang="en-US" sz="2200" dirty="0">
                <a:solidFill>
                  <a:schemeClr val="lt1"/>
                </a:solidFill>
                <a:latin typeface="Times New Roman"/>
                <a:ea typeface="Times New Roman"/>
                <a:cs typeface="Times New Roman"/>
                <a:sym typeface="Times New Roman"/>
              </a:rPr>
              <a:t>: list of events shared by other users with this user</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meetings: list of meetings scheduled by the user</a:t>
            </a:r>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112295" y="685800"/>
            <a:ext cx="11935325" cy="5715000"/>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In Event model, we store the following information about the event</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It contains</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name: the name of the event</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max_meeting_length_in_minutes</a:t>
            </a:r>
            <a:r>
              <a:rPr lang="en-US" sz="2200" dirty="0">
                <a:solidFill>
                  <a:schemeClr val="lt1"/>
                </a:solidFill>
                <a:latin typeface="Times New Roman"/>
                <a:ea typeface="Times New Roman"/>
                <a:cs typeface="Times New Roman"/>
                <a:sym typeface="Times New Roman"/>
              </a:rPr>
              <a:t>: the maximum length of the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event_start_date</a:t>
            </a:r>
            <a:r>
              <a:rPr lang="en-US" sz="2200" dirty="0">
                <a:solidFill>
                  <a:schemeClr val="lt1"/>
                </a:solidFill>
                <a:latin typeface="Times New Roman"/>
                <a:ea typeface="Times New Roman"/>
                <a:cs typeface="Times New Roman"/>
                <a:sym typeface="Times New Roman"/>
              </a:rPr>
              <a:t>: the start date of the event</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event_end_date</a:t>
            </a:r>
            <a:r>
              <a:rPr lang="en-US" sz="2200" dirty="0">
                <a:solidFill>
                  <a:schemeClr val="lt1"/>
                </a:solidFill>
                <a:latin typeface="Times New Roman"/>
                <a:ea typeface="Times New Roman"/>
                <a:cs typeface="Times New Roman"/>
                <a:sym typeface="Times New Roman"/>
              </a:rPr>
              <a:t>: the end date of the event</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event_days</a:t>
            </a:r>
            <a:r>
              <a:rPr lang="en-US" sz="2200" dirty="0">
                <a:solidFill>
                  <a:schemeClr val="lt1"/>
                </a:solidFill>
                <a:latin typeface="Times New Roman"/>
                <a:ea typeface="Times New Roman"/>
                <a:cs typeface="Times New Roman"/>
                <a:sym typeface="Times New Roman"/>
              </a:rPr>
              <a:t>: the days of the week when the event will occur</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event_start_time_per_day</a:t>
            </a:r>
            <a:r>
              <a:rPr lang="en-US" sz="2200" dirty="0">
                <a:solidFill>
                  <a:schemeClr val="lt1"/>
                </a:solidFill>
                <a:latin typeface="Times New Roman"/>
                <a:ea typeface="Times New Roman"/>
                <a:cs typeface="Times New Roman"/>
                <a:sym typeface="Times New Roman"/>
              </a:rPr>
              <a:t>: the start time of the event on a day</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event_end_time_per_day</a:t>
            </a:r>
            <a:r>
              <a:rPr lang="en-US" sz="2200" dirty="0">
                <a:solidFill>
                  <a:schemeClr val="lt1"/>
                </a:solidFill>
                <a:latin typeface="Times New Roman"/>
                <a:ea typeface="Times New Roman"/>
                <a:cs typeface="Times New Roman"/>
                <a:sym typeface="Times New Roman"/>
              </a:rPr>
              <a:t>: the end time of the event on a day</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visible_days_in_calendar_from_today</a:t>
            </a:r>
            <a:r>
              <a:rPr lang="en-US" sz="2200" dirty="0">
                <a:solidFill>
                  <a:schemeClr val="lt1"/>
                </a:solidFill>
                <a:latin typeface="Times New Roman"/>
                <a:ea typeface="Times New Roman"/>
                <a:cs typeface="Times New Roman"/>
                <a:sym typeface="Times New Roman"/>
              </a:rPr>
              <a:t>: the visible days in calendar in which the meeting scheduler can schedule the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schedule_meeting_after_hours</a:t>
            </a:r>
            <a:r>
              <a:rPr lang="en-US" sz="2200" dirty="0">
                <a:solidFill>
                  <a:schemeClr val="lt1"/>
                </a:solidFill>
                <a:latin typeface="Times New Roman"/>
                <a:ea typeface="Times New Roman"/>
                <a:cs typeface="Times New Roman"/>
                <a:sym typeface="Times New Roman"/>
              </a:rPr>
              <a:t>: the meetings should be scheduled the given amount of hours later than the current time</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time_gap_between_meetings_in_minutes</a:t>
            </a:r>
            <a:r>
              <a:rPr lang="en-US" sz="2200" dirty="0">
                <a:solidFill>
                  <a:schemeClr val="lt1"/>
                </a:solidFill>
                <a:latin typeface="Times New Roman"/>
                <a:ea typeface="Times New Roman"/>
                <a:cs typeface="Times New Roman"/>
                <a:sym typeface="Times New Roman"/>
              </a:rPr>
              <a:t>: the time gap between two consecutive meetings</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event_creator</a:t>
            </a:r>
            <a:r>
              <a:rPr lang="en-US" sz="2200" dirty="0">
                <a:solidFill>
                  <a:schemeClr val="lt1"/>
                </a:solidFill>
                <a:latin typeface="Times New Roman"/>
                <a:ea typeface="Times New Roman"/>
                <a:cs typeface="Times New Roman"/>
                <a:sym typeface="Times New Roman"/>
              </a:rPr>
              <a:t>: the id of the user who created the event</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event_shared_with_users</a:t>
            </a:r>
            <a:r>
              <a:rPr lang="en-US" sz="2200" dirty="0">
                <a:solidFill>
                  <a:schemeClr val="lt1"/>
                </a:solidFill>
                <a:latin typeface="Times New Roman"/>
                <a:ea typeface="Times New Roman"/>
                <a:cs typeface="Times New Roman"/>
                <a:sym typeface="Times New Roman"/>
              </a:rPr>
              <a:t>: list of users with whom the event is shared so that they can schedule a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meetings: list of meetings scheduled under this event</a:t>
            </a:r>
          </a:p>
          <a:p>
            <a:pPr marL="285750" lvl="0" indent="-184150" algn="l" rtl="0">
              <a:spcBef>
                <a:spcPts val="1000"/>
              </a:spcBef>
              <a:spcAft>
                <a:spcPts val="0"/>
              </a:spcAft>
              <a:buSzPts val="1600"/>
              <a:buFont typeface="Noto Sans Symbols"/>
              <a:buNone/>
            </a:pPr>
            <a:endParaRPr lang="en-US"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1292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1060943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In Meeting model, we store the following information about the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It contains</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name: the name of the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meeting_start_time</a:t>
            </a:r>
            <a:r>
              <a:rPr lang="en-US" sz="2200" dirty="0">
                <a:solidFill>
                  <a:schemeClr val="lt1"/>
                </a:solidFill>
                <a:latin typeface="Times New Roman"/>
                <a:ea typeface="Times New Roman"/>
                <a:cs typeface="Times New Roman"/>
                <a:sym typeface="Times New Roman"/>
              </a:rPr>
              <a:t>: the start date and time of the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meeting_end_time</a:t>
            </a:r>
            <a:r>
              <a:rPr lang="en-US" sz="2200" dirty="0">
                <a:solidFill>
                  <a:schemeClr val="lt1"/>
                </a:solidFill>
                <a:latin typeface="Times New Roman"/>
                <a:ea typeface="Times New Roman"/>
                <a:cs typeface="Times New Roman"/>
                <a:sym typeface="Times New Roman"/>
              </a:rPr>
              <a:t>: the end date and time of the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meeting_organizer</a:t>
            </a:r>
            <a:r>
              <a:rPr lang="en-US" sz="2200" dirty="0">
                <a:solidFill>
                  <a:schemeClr val="lt1"/>
                </a:solidFill>
                <a:latin typeface="Times New Roman"/>
                <a:ea typeface="Times New Roman"/>
                <a:cs typeface="Times New Roman"/>
                <a:sym typeface="Times New Roman"/>
              </a:rPr>
              <a:t>: the user who scheduled the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participants: the users who are invited to the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err="1">
                <a:solidFill>
                  <a:schemeClr val="lt1"/>
                </a:solidFill>
                <a:latin typeface="Times New Roman"/>
                <a:ea typeface="Times New Roman"/>
                <a:cs typeface="Times New Roman"/>
                <a:sym typeface="Times New Roman"/>
              </a:rPr>
              <a:t>meeting_platform</a:t>
            </a:r>
            <a:r>
              <a:rPr lang="en-US" sz="2200" dirty="0">
                <a:solidFill>
                  <a:schemeClr val="lt1"/>
                </a:solidFill>
                <a:latin typeface="Times New Roman"/>
                <a:ea typeface="Times New Roman"/>
                <a:cs typeface="Times New Roman"/>
                <a:sym typeface="Times New Roman"/>
              </a:rPr>
              <a:t>: the platform where the meeting will take place</a:t>
            </a:r>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4063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157A9EF9-A70B-434F-8274-0F86CD968BE0}"/>
              </a:ext>
            </a:extLst>
          </p:cNvPr>
          <p:cNvSpPr/>
          <p:nvPr/>
        </p:nvSpPr>
        <p:spPr>
          <a:xfrm>
            <a:off x="323273" y="535710"/>
            <a:ext cx="1228436" cy="46181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5" name="Arrow: Right 4">
            <a:extLst>
              <a:ext uri="{FF2B5EF4-FFF2-40B4-BE49-F238E27FC236}">
                <a16:creationId xmlns:a16="http://schemas.microsoft.com/office/drawing/2014/main" id="{8624E848-4DDB-4E22-AB4E-2BE6455B22BF}"/>
              </a:ext>
            </a:extLst>
          </p:cNvPr>
          <p:cNvSpPr/>
          <p:nvPr/>
        </p:nvSpPr>
        <p:spPr>
          <a:xfrm>
            <a:off x="1551709" y="701964"/>
            <a:ext cx="1052946" cy="13854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Flowchart: Data 5">
            <a:extLst>
              <a:ext uri="{FF2B5EF4-FFF2-40B4-BE49-F238E27FC236}">
                <a16:creationId xmlns:a16="http://schemas.microsoft.com/office/drawing/2014/main" id="{171B6759-676F-4470-8293-47AEBED0A096}"/>
              </a:ext>
            </a:extLst>
          </p:cNvPr>
          <p:cNvSpPr/>
          <p:nvPr/>
        </p:nvSpPr>
        <p:spPr>
          <a:xfrm>
            <a:off x="2462003" y="388953"/>
            <a:ext cx="1820589" cy="903111"/>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User Creates Account</a:t>
            </a:r>
          </a:p>
        </p:txBody>
      </p:sp>
      <p:sp>
        <p:nvSpPr>
          <p:cNvPr id="9" name="Arrow: Right 8">
            <a:extLst>
              <a:ext uri="{FF2B5EF4-FFF2-40B4-BE49-F238E27FC236}">
                <a16:creationId xmlns:a16="http://schemas.microsoft.com/office/drawing/2014/main" id="{F47ECE07-9D45-4E7C-84A6-5BF42C0DD54C}"/>
              </a:ext>
            </a:extLst>
          </p:cNvPr>
          <p:cNvSpPr/>
          <p:nvPr/>
        </p:nvSpPr>
        <p:spPr>
          <a:xfrm>
            <a:off x="4095810" y="761999"/>
            <a:ext cx="1052946" cy="13854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lowchart: Process 6">
            <a:extLst>
              <a:ext uri="{FF2B5EF4-FFF2-40B4-BE49-F238E27FC236}">
                <a16:creationId xmlns:a16="http://schemas.microsoft.com/office/drawing/2014/main" id="{5D608785-0C93-4D41-8F6F-2F246BE812C8}"/>
              </a:ext>
            </a:extLst>
          </p:cNvPr>
          <p:cNvSpPr/>
          <p:nvPr/>
        </p:nvSpPr>
        <p:spPr>
          <a:xfrm>
            <a:off x="5192886" y="388953"/>
            <a:ext cx="1365958" cy="9031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User </a:t>
            </a:r>
            <a:br>
              <a:rPr lang="en-US" sz="1800" b="1" dirty="0"/>
            </a:br>
            <a:r>
              <a:rPr lang="en-US" sz="1800" b="1" dirty="0"/>
              <a:t>Signs In</a:t>
            </a:r>
          </a:p>
        </p:txBody>
      </p:sp>
      <p:sp>
        <p:nvSpPr>
          <p:cNvPr id="13" name="Flowchart: Process 12">
            <a:extLst>
              <a:ext uri="{FF2B5EF4-FFF2-40B4-BE49-F238E27FC236}">
                <a16:creationId xmlns:a16="http://schemas.microsoft.com/office/drawing/2014/main" id="{63D4BE64-73C6-4CB4-9717-BB79BF30C40B}"/>
              </a:ext>
            </a:extLst>
          </p:cNvPr>
          <p:cNvSpPr/>
          <p:nvPr/>
        </p:nvSpPr>
        <p:spPr>
          <a:xfrm>
            <a:off x="8118509" y="472080"/>
            <a:ext cx="1365958" cy="9031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Create Account</a:t>
            </a:r>
          </a:p>
        </p:txBody>
      </p:sp>
      <p:sp>
        <p:nvSpPr>
          <p:cNvPr id="14" name="Arrow: Right 13">
            <a:extLst>
              <a:ext uri="{FF2B5EF4-FFF2-40B4-BE49-F238E27FC236}">
                <a16:creationId xmlns:a16="http://schemas.microsoft.com/office/drawing/2014/main" id="{B80821A9-E8AA-4D05-A3B8-21C59ED63F72}"/>
              </a:ext>
            </a:extLst>
          </p:cNvPr>
          <p:cNvSpPr/>
          <p:nvPr/>
        </p:nvSpPr>
        <p:spPr>
          <a:xfrm>
            <a:off x="6558843" y="771236"/>
            <a:ext cx="1559665" cy="13854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Arrow: Down 7">
            <a:extLst>
              <a:ext uri="{FF2B5EF4-FFF2-40B4-BE49-F238E27FC236}">
                <a16:creationId xmlns:a16="http://schemas.microsoft.com/office/drawing/2014/main" id="{804CA8DB-A9EF-4CD9-BE06-767307D58F81}"/>
              </a:ext>
            </a:extLst>
          </p:cNvPr>
          <p:cNvSpPr/>
          <p:nvPr/>
        </p:nvSpPr>
        <p:spPr>
          <a:xfrm>
            <a:off x="5746044" y="1292064"/>
            <a:ext cx="191912" cy="119149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Flowchart: Decision 9">
            <a:extLst>
              <a:ext uri="{FF2B5EF4-FFF2-40B4-BE49-F238E27FC236}">
                <a16:creationId xmlns:a16="http://schemas.microsoft.com/office/drawing/2014/main" id="{988B00A6-C7F8-4645-B8E7-AD9F6D461752}"/>
              </a:ext>
            </a:extLst>
          </p:cNvPr>
          <p:cNvSpPr/>
          <p:nvPr/>
        </p:nvSpPr>
        <p:spPr>
          <a:xfrm>
            <a:off x="7272358" y="2058937"/>
            <a:ext cx="2664177" cy="137006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All information regarding  events provided ?</a:t>
            </a:r>
          </a:p>
        </p:txBody>
      </p:sp>
      <p:sp>
        <p:nvSpPr>
          <p:cNvPr id="18" name="Arrow: Right 17">
            <a:extLst>
              <a:ext uri="{FF2B5EF4-FFF2-40B4-BE49-F238E27FC236}">
                <a16:creationId xmlns:a16="http://schemas.microsoft.com/office/drawing/2014/main" id="{F17BBB96-108E-40C5-BED1-A647B79D1E9A}"/>
              </a:ext>
            </a:extLst>
          </p:cNvPr>
          <p:cNvSpPr/>
          <p:nvPr/>
        </p:nvSpPr>
        <p:spPr>
          <a:xfrm>
            <a:off x="9936535" y="2674695"/>
            <a:ext cx="600878" cy="1136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9B21953-4B89-46BC-9F2A-07C20A71F4BE}"/>
              </a:ext>
            </a:extLst>
          </p:cNvPr>
          <p:cNvSpPr/>
          <p:nvPr/>
        </p:nvSpPr>
        <p:spPr>
          <a:xfrm>
            <a:off x="7956102" y="4737749"/>
            <a:ext cx="1690773" cy="9031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Event Created Successfully</a:t>
            </a:r>
          </a:p>
        </p:txBody>
      </p:sp>
      <p:sp>
        <p:nvSpPr>
          <p:cNvPr id="20" name="Flowchart: Process 19">
            <a:extLst>
              <a:ext uri="{FF2B5EF4-FFF2-40B4-BE49-F238E27FC236}">
                <a16:creationId xmlns:a16="http://schemas.microsoft.com/office/drawing/2014/main" id="{D9741920-A782-48BE-86C6-8BDBBB45722C}"/>
              </a:ext>
            </a:extLst>
          </p:cNvPr>
          <p:cNvSpPr/>
          <p:nvPr/>
        </p:nvSpPr>
        <p:spPr>
          <a:xfrm>
            <a:off x="10539073" y="2280224"/>
            <a:ext cx="1518358" cy="9031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Provide Required Information</a:t>
            </a:r>
          </a:p>
        </p:txBody>
      </p:sp>
      <p:sp>
        <p:nvSpPr>
          <p:cNvPr id="21" name="Flowchart: Process 20">
            <a:extLst>
              <a:ext uri="{FF2B5EF4-FFF2-40B4-BE49-F238E27FC236}">
                <a16:creationId xmlns:a16="http://schemas.microsoft.com/office/drawing/2014/main" id="{E5C739D9-611A-4646-A79E-F69E546D10FD}"/>
              </a:ext>
            </a:extLst>
          </p:cNvPr>
          <p:cNvSpPr/>
          <p:nvPr/>
        </p:nvSpPr>
        <p:spPr>
          <a:xfrm>
            <a:off x="5063065" y="2525889"/>
            <a:ext cx="1365958" cy="9031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Schedule Meeting</a:t>
            </a:r>
          </a:p>
        </p:txBody>
      </p:sp>
      <p:sp>
        <p:nvSpPr>
          <p:cNvPr id="22" name="Flowchart: Decision 21">
            <a:extLst>
              <a:ext uri="{FF2B5EF4-FFF2-40B4-BE49-F238E27FC236}">
                <a16:creationId xmlns:a16="http://schemas.microsoft.com/office/drawing/2014/main" id="{23197F6C-853C-4A17-B716-95822E9E180B}"/>
              </a:ext>
            </a:extLst>
          </p:cNvPr>
          <p:cNvSpPr/>
          <p:nvPr/>
        </p:nvSpPr>
        <p:spPr>
          <a:xfrm>
            <a:off x="2604655" y="2330514"/>
            <a:ext cx="1789286" cy="137006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Signed In ?</a:t>
            </a:r>
          </a:p>
        </p:txBody>
      </p:sp>
      <p:sp>
        <p:nvSpPr>
          <p:cNvPr id="23" name="Flowchart: Decision 22">
            <a:extLst>
              <a:ext uri="{FF2B5EF4-FFF2-40B4-BE49-F238E27FC236}">
                <a16:creationId xmlns:a16="http://schemas.microsoft.com/office/drawing/2014/main" id="{2C97686A-2718-4A95-BA8F-870ACB9A1ECB}"/>
              </a:ext>
            </a:extLst>
          </p:cNvPr>
          <p:cNvSpPr/>
          <p:nvPr/>
        </p:nvSpPr>
        <p:spPr>
          <a:xfrm>
            <a:off x="134569" y="2330514"/>
            <a:ext cx="2235966" cy="137006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Authorized ?</a:t>
            </a:r>
          </a:p>
        </p:txBody>
      </p:sp>
      <p:sp>
        <p:nvSpPr>
          <p:cNvPr id="24" name="Flowchart: Decision 23">
            <a:extLst>
              <a:ext uri="{FF2B5EF4-FFF2-40B4-BE49-F238E27FC236}">
                <a16:creationId xmlns:a16="http://schemas.microsoft.com/office/drawing/2014/main" id="{63A8A388-8412-404D-B7ED-FEE152CC14EB}"/>
              </a:ext>
            </a:extLst>
          </p:cNvPr>
          <p:cNvSpPr/>
          <p:nvPr/>
        </p:nvSpPr>
        <p:spPr>
          <a:xfrm>
            <a:off x="134569" y="4505550"/>
            <a:ext cx="2084342" cy="137006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Conditions Met ?</a:t>
            </a:r>
          </a:p>
        </p:txBody>
      </p:sp>
      <p:sp>
        <p:nvSpPr>
          <p:cNvPr id="26" name="Flowchart: Process 25">
            <a:extLst>
              <a:ext uri="{FF2B5EF4-FFF2-40B4-BE49-F238E27FC236}">
                <a16:creationId xmlns:a16="http://schemas.microsoft.com/office/drawing/2014/main" id="{FC7E408B-9F56-4938-B9D1-7C58713A5D37}"/>
              </a:ext>
            </a:extLst>
          </p:cNvPr>
          <p:cNvSpPr/>
          <p:nvPr/>
        </p:nvSpPr>
        <p:spPr>
          <a:xfrm>
            <a:off x="2952424" y="4750830"/>
            <a:ext cx="1690773" cy="9031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Meeting Scheduled Successfully</a:t>
            </a:r>
          </a:p>
        </p:txBody>
      </p:sp>
      <p:sp>
        <p:nvSpPr>
          <p:cNvPr id="27" name="Flowchart: Process 26">
            <a:extLst>
              <a:ext uri="{FF2B5EF4-FFF2-40B4-BE49-F238E27FC236}">
                <a16:creationId xmlns:a16="http://schemas.microsoft.com/office/drawing/2014/main" id="{BE8DAE29-D6B3-44B0-87AB-EF122469430A}"/>
              </a:ext>
            </a:extLst>
          </p:cNvPr>
          <p:cNvSpPr/>
          <p:nvPr/>
        </p:nvSpPr>
        <p:spPr>
          <a:xfrm>
            <a:off x="5713202" y="5653941"/>
            <a:ext cx="1365958" cy="9031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Send Mail Invite</a:t>
            </a:r>
          </a:p>
        </p:txBody>
      </p:sp>
      <p:sp>
        <p:nvSpPr>
          <p:cNvPr id="28" name="Arrow: Down 27">
            <a:extLst>
              <a:ext uri="{FF2B5EF4-FFF2-40B4-BE49-F238E27FC236}">
                <a16:creationId xmlns:a16="http://schemas.microsoft.com/office/drawing/2014/main" id="{2EB12D0A-AA69-479A-99BD-52C8D7856EF4}"/>
              </a:ext>
            </a:extLst>
          </p:cNvPr>
          <p:cNvSpPr/>
          <p:nvPr/>
        </p:nvSpPr>
        <p:spPr>
          <a:xfrm>
            <a:off x="8508490" y="1368006"/>
            <a:ext cx="191912" cy="69093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Arrow: Down 28">
            <a:extLst>
              <a:ext uri="{FF2B5EF4-FFF2-40B4-BE49-F238E27FC236}">
                <a16:creationId xmlns:a16="http://schemas.microsoft.com/office/drawing/2014/main" id="{3D01A2D0-4FAF-4902-A504-2E4333022176}"/>
              </a:ext>
            </a:extLst>
          </p:cNvPr>
          <p:cNvSpPr/>
          <p:nvPr/>
        </p:nvSpPr>
        <p:spPr>
          <a:xfrm>
            <a:off x="8564685" y="3429000"/>
            <a:ext cx="191912" cy="130874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Arrow: Down 29">
            <a:extLst>
              <a:ext uri="{FF2B5EF4-FFF2-40B4-BE49-F238E27FC236}">
                <a16:creationId xmlns:a16="http://schemas.microsoft.com/office/drawing/2014/main" id="{7777EB07-8CFE-461B-B962-8FA54A9A53E6}"/>
              </a:ext>
            </a:extLst>
          </p:cNvPr>
          <p:cNvSpPr/>
          <p:nvPr/>
        </p:nvSpPr>
        <p:spPr>
          <a:xfrm>
            <a:off x="1156596" y="3700577"/>
            <a:ext cx="191912" cy="80497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Arrow: Right 30">
            <a:extLst>
              <a:ext uri="{FF2B5EF4-FFF2-40B4-BE49-F238E27FC236}">
                <a16:creationId xmlns:a16="http://schemas.microsoft.com/office/drawing/2014/main" id="{82E2C071-A1B2-4EFD-AB6E-43AE535CBEAE}"/>
              </a:ext>
            </a:extLst>
          </p:cNvPr>
          <p:cNvSpPr/>
          <p:nvPr/>
        </p:nvSpPr>
        <p:spPr>
          <a:xfrm>
            <a:off x="2218910" y="5120031"/>
            <a:ext cx="733513" cy="13854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Arrow: Right 31">
            <a:extLst>
              <a:ext uri="{FF2B5EF4-FFF2-40B4-BE49-F238E27FC236}">
                <a16:creationId xmlns:a16="http://schemas.microsoft.com/office/drawing/2014/main" id="{4343B154-B599-4BB5-9C88-82433E7EC893}"/>
              </a:ext>
            </a:extLst>
          </p:cNvPr>
          <p:cNvSpPr/>
          <p:nvPr/>
        </p:nvSpPr>
        <p:spPr>
          <a:xfrm rot="1965375">
            <a:off x="4601121" y="5314018"/>
            <a:ext cx="1154155" cy="18368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Arrow: Left 33">
            <a:extLst>
              <a:ext uri="{FF2B5EF4-FFF2-40B4-BE49-F238E27FC236}">
                <a16:creationId xmlns:a16="http://schemas.microsoft.com/office/drawing/2014/main" id="{D237901A-BB1C-42A8-8CA5-292F6DABC331}"/>
              </a:ext>
            </a:extLst>
          </p:cNvPr>
          <p:cNvSpPr/>
          <p:nvPr/>
        </p:nvSpPr>
        <p:spPr>
          <a:xfrm rot="19632770">
            <a:off x="6988662" y="5278928"/>
            <a:ext cx="1002742" cy="11246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Arrow: Left 34">
            <a:extLst>
              <a:ext uri="{FF2B5EF4-FFF2-40B4-BE49-F238E27FC236}">
                <a16:creationId xmlns:a16="http://schemas.microsoft.com/office/drawing/2014/main" id="{B5072935-2AB5-4521-8F31-F8CAE4D21B70}"/>
              </a:ext>
            </a:extLst>
          </p:cNvPr>
          <p:cNvSpPr/>
          <p:nvPr/>
        </p:nvSpPr>
        <p:spPr>
          <a:xfrm>
            <a:off x="4390880" y="2985910"/>
            <a:ext cx="672185" cy="13854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Arrow: Left 35">
            <a:extLst>
              <a:ext uri="{FF2B5EF4-FFF2-40B4-BE49-F238E27FC236}">
                <a16:creationId xmlns:a16="http://schemas.microsoft.com/office/drawing/2014/main" id="{60F833BF-34F5-4BCA-B528-A3F677C08BA4}"/>
              </a:ext>
            </a:extLst>
          </p:cNvPr>
          <p:cNvSpPr/>
          <p:nvPr/>
        </p:nvSpPr>
        <p:spPr>
          <a:xfrm>
            <a:off x="2370536" y="2985909"/>
            <a:ext cx="234120" cy="13854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6774C47E-4C3B-468D-AEDC-2954E5C74367}"/>
              </a:ext>
            </a:extLst>
          </p:cNvPr>
          <p:cNvSpPr txBox="1"/>
          <p:nvPr/>
        </p:nvSpPr>
        <p:spPr>
          <a:xfrm>
            <a:off x="8700402" y="3804969"/>
            <a:ext cx="492491" cy="307777"/>
          </a:xfrm>
          <a:prstGeom prst="rect">
            <a:avLst/>
          </a:prstGeom>
          <a:noFill/>
        </p:spPr>
        <p:txBody>
          <a:bodyPr wrap="square" rtlCol="0">
            <a:spAutoFit/>
          </a:bodyPr>
          <a:lstStyle/>
          <a:p>
            <a:r>
              <a:rPr lang="en-US" dirty="0"/>
              <a:t>Yes</a:t>
            </a:r>
          </a:p>
        </p:txBody>
      </p:sp>
      <p:sp>
        <p:nvSpPr>
          <p:cNvPr id="38" name="TextBox 37">
            <a:extLst>
              <a:ext uri="{FF2B5EF4-FFF2-40B4-BE49-F238E27FC236}">
                <a16:creationId xmlns:a16="http://schemas.microsoft.com/office/drawing/2014/main" id="{3C316D56-E2FC-42DA-8EE8-AB1C351B5102}"/>
              </a:ext>
            </a:extLst>
          </p:cNvPr>
          <p:cNvSpPr txBox="1"/>
          <p:nvPr/>
        </p:nvSpPr>
        <p:spPr>
          <a:xfrm>
            <a:off x="2212605" y="2629209"/>
            <a:ext cx="492491" cy="307777"/>
          </a:xfrm>
          <a:prstGeom prst="rect">
            <a:avLst/>
          </a:prstGeom>
          <a:noFill/>
        </p:spPr>
        <p:txBody>
          <a:bodyPr wrap="square" rtlCol="0">
            <a:spAutoFit/>
          </a:bodyPr>
          <a:lstStyle/>
          <a:p>
            <a:r>
              <a:rPr lang="en-US" dirty="0"/>
              <a:t>Yes</a:t>
            </a:r>
          </a:p>
        </p:txBody>
      </p:sp>
      <p:sp>
        <p:nvSpPr>
          <p:cNvPr id="39" name="TextBox 38">
            <a:extLst>
              <a:ext uri="{FF2B5EF4-FFF2-40B4-BE49-F238E27FC236}">
                <a16:creationId xmlns:a16="http://schemas.microsoft.com/office/drawing/2014/main" id="{A4C40655-CEF2-4F2D-98C7-DBFF5853E2CA}"/>
              </a:ext>
            </a:extLst>
          </p:cNvPr>
          <p:cNvSpPr txBox="1"/>
          <p:nvPr/>
        </p:nvSpPr>
        <p:spPr>
          <a:xfrm>
            <a:off x="1367030" y="3958857"/>
            <a:ext cx="492491" cy="307777"/>
          </a:xfrm>
          <a:prstGeom prst="rect">
            <a:avLst/>
          </a:prstGeom>
          <a:noFill/>
        </p:spPr>
        <p:txBody>
          <a:bodyPr wrap="square" rtlCol="0">
            <a:spAutoFit/>
          </a:bodyPr>
          <a:lstStyle/>
          <a:p>
            <a:r>
              <a:rPr lang="en-US" dirty="0"/>
              <a:t>Yes</a:t>
            </a:r>
          </a:p>
        </p:txBody>
      </p:sp>
      <p:sp>
        <p:nvSpPr>
          <p:cNvPr id="40" name="TextBox 39">
            <a:extLst>
              <a:ext uri="{FF2B5EF4-FFF2-40B4-BE49-F238E27FC236}">
                <a16:creationId xmlns:a16="http://schemas.microsoft.com/office/drawing/2014/main" id="{AA342F4E-0573-488E-B55A-598FF3528836}"/>
              </a:ext>
            </a:extLst>
          </p:cNvPr>
          <p:cNvSpPr txBox="1"/>
          <p:nvPr/>
        </p:nvSpPr>
        <p:spPr>
          <a:xfrm>
            <a:off x="2298879" y="4800399"/>
            <a:ext cx="492491" cy="307777"/>
          </a:xfrm>
          <a:prstGeom prst="rect">
            <a:avLst/>
          </a:prstGeom>
          <a:noFill/>
        </p:spPr>
        <p:txBody>
          <a:bodyPr wrap="square" rtlCol="0">
            <a:spAutoFit/>
          </a:bodyPr>
          <a:lstStyle/>
          <a:p>
            <a:r>
              <a:rPr lang="en-US" dirty="0"/>
              <a:t>Yes</a:t>
            </a:r>
          </a:p>
        </p:txBody>
      </p:sp>
      <p:sp>
        <p:nvSpPr>
          <p:cNvPr id="41" name="TextBox 40">
            <a:extLst>
              <a:ext uri="{FF2B5EF4-FFF2-40B4-BE49-F238E27FC236}">
                <a16:creationId xmlns:a16="http://schemas.microsoft.com/office/drawing/2014/main" id="{DFE1359A-F01F-45E5-B6B8-726842050985}"/>
              </a:ext>
            </a:extLst>
          </p:cNvPr>
          <p:cNvSpPr txBox="1"/>
          <p:nvPr/>
        </p:nvSpPr>
        <p:spPr>
          <a:xfrm>
            <a:off x="9979395" y="2298160"/>
            <a:ext cx="492491" cy="307777"/>
          </a:xfrm>
          <a:prstGeom prst="rect">
            <a:avLst/>
          </a:prstGeom>
          <a:noFill/>
        </p:spPr>
        <p:txBody>
          <a:bodyPr wrap="square" rtlCol="0">
            <a:spAutoFit/>
          </a:bodyPr>
          <a:lstStyle/>
          <a:p>
            <a:r>
              <a:rPr lang="en-US" dirty="0"/>
              <a:t>No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6" y="912750"/>
            <a:ext cx="9691347"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Account Creation:</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The user needs to provide certain information as mentioned in the model to create an account. Once a user has the account and is logged in, then only he/she can create an event or schedule a meeting.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671851" y="423450"/>
            <a:ext cx="9691347"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Event Creation:</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The user needs to be signed into the application to create an event in our application. Not only this, the user needs to provide all the relevant information required to create the event. </a:t>
            </a:r>
          </a:p>
        </p:txBody>
      </p:sp>
    </p:spTree>
    <p:extLst>
      <p:ext uri="{BB962C8B-B14F-4D97-AF65-F5344CB8AC3E}">
        <p14:creationId xmlns:p14="http://schemas.microsoft.com/office/powerpoint/2010/main" val="31081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671851" y="423450"/>
            <a:ext cx="9691347"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Scheduling Meeting:</a:t>
            </a:r>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	The user needs to be signed in and should be authenticated to schedule a meeting under some event. To be authenticated, the creator of the event must have shared the event with the user who is trying to schedule a meeting with the event creator.</a:t>
            </a:r>
          </a:p>
        </p:txBody>
      </p:sp>
    </p:spTree>
    <p:extLst>
      <p:ext uri="{BB962C8B-B14F-4D97-AF65-F5344CB8AC3E}">
        <p14:creationId xmlns:p14="http://schemas.microsoft.com/office/powerpoint/2010/main" val="3984353240"/>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914</Words>
  <Application>Microsoft Office PowerPoint</Application>
  <PresentationFormat>Widescreen</PresentationFormat>
  <Paragraphs>73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Noto Sans Symbols</vt:lpstr>
      <vt:lpstr>Century Gothic</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Saurav Gupta</cp:lastModifiedBy>
  <cp:revision>7</cp:revision>
  <dcterms:created xsi:type="dcterms:W3CDTF">2021-06-19T13:01:53Z</dcterms:created>
  <dcterms:modified xsi:type="dcterms:W3CDTF">2022-06-12T22:11:09Z</dcterms:modified>
</cp:coreProperties>
</file>