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1" r:id="rId2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D4BEA9-35E8-483E-93B0-99DF677BA73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FC3ACCB-9C6C-4698-9A10-B3593E3E64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qlserver.techtarget.com/definition/schema" TargetMode="External"/><Relationship Id="rId2" Type="http://schemas.openxmlformats.org/officeDocument/2006/relationships/hyperlink" Target="https://searchsqlserver.techtarget.com/definition/SQ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 Big Data may well be the Next Big Thing in the IT world. 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Big data burst upon the scene in the first decade of the 21st century.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first organizations to embrace it were online and startup firms. Firms like Google, eBay, LinkedIn, and Facebook were built around big data from the beginning.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Like many new information technologies, big data can bring about dramatic cost reductions, substantial improvements in the time required to perform a computing task, or new product and service offerings.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2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latin typeface="Trebuchet MS" pitchFamily="34" charset="0"/>
              </a:rPr>
              <a:t>Growth of Big Data is needed  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Increase of storage capacities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Increase of processing power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Availability of data(different data types)</a:t>
            </a:r>
          </a:p>
          <a:p>
            <a:pPr lvl="1">
              <a:buFont typeface="Arial" charset="0"/>
              <a:buChar char="–"/>
              <a:defRPr/>
            </a:pPr>
            <a:endParaRPr lang="en-US" dirty="0">
              <a:latin typeface="Trebuchet MS" pitchFamily="34" charset="0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>
                <a:latin typeface="Trebuchet MS" pitchFamily="34" charset="0"/>
              </a:rPr>
              <a:t>Every day we create 2.5 quintillion bytes of data; 90% of the data in the world today has been created in the last two years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3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FB generates 10TB daily </a:t>
            </a:r>
          </a:p>
          <a:p>
            <a:r>
              <a:rPr lang="en-US" dirty="0"/>
              <a:t>Twitter generates 7TB of </a:t>
            </a:r>
            <a:r>
              <a:rPr lang="en-US" dirty="0" err="1"/>
              <a:t>dataDaily</a:t>
            </a:r>
            <a:endParaRPr lang="en-US" dirty="0"/>
          </a:p>
          <a:p>
            <a:r>
              <a:rPr lang="en-US" dirty="0"/>
              <a:t>IBM claims 90% of today’s stored data </a:t>
            </a:r>
          </a:p>
          <a:p>
            <a:pPr marL="0" indent="0">
              <a:buNone/>
            </a:pPr>
            <a:r>
              <a:rPr lang="en-US" dirty="0"/>
              <a:t>    was generated in just the last two years.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34" y="2495348"/>
            <a:ext cx="3903201" cy="34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Smarter Healthcare</a:t>
            </a:r>
          </a:p>
          <a:p>
            <a:r>
              <a:rPr lang="en-IN" dirty="0" smtClean="0"/>
              <a:t>Traffic Control</a:t>
            </a:r>
          </a:p>
          <a:p>
            <a:r>
              <a:rPr lang="en-IN" dirty="0" smtClean="0"/>
              <a:t>Manufacturing</a:t>
            </a:r>
          </a:p>
          <a:p>
            <a:r>
              <a:rPr lang="en-IN" dirty="0" smtClean="0"/>
              <a:t>Multi-channel sales</a:t>
            </a:r>
          </a:p>
          <a:p>
            <a:r>
              <a:rPr lang="en-IN" dirty="0" smtClean="0"/>
              <a:t>Telecom</a:t>
            </a:r>
          </a:p>
          <a:p>
            <a:r>
              <a:rPr lang="en-IN" dirty="0" smtClean="0"/>
              <a:t>Trading Analytics</a:t>
            </a:r>
          </a:p>
          <a:p>
            <a:r>
              <a:rPr lang="en-IN" dirty="0" smtClean="0"/>
              <a:t>Search Quality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is an approach to </a:t>
            </a:r>
            <a:r>
              <a:rPr lang="en-US" u="sng" dirty="0" smtClean="0"/>
              <a:t>database</a:t>
            </a:r>
            <a:r>
              <a:rPr lang="en-US" dirty="0" smtClean="0"/>
              <a:t> design that can </a:t>
            </a:r>
            <a:r>
              <a:rPr lang="en-US" dirty="0" err="1" smtClean="0"/>
              <a:t>accomodate</a:t>
            </a:r>
            <a:r>
              <a:rPr lang="en-US" dirty="0" smtClean="0"/>
              <a:t> a wide variety of data models, including key-value, document, columnar and graph formats. 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, which stand for "not only </a:t>
            </a:r>
            <a:r>
              <a:rPr lang="en-US" u="sng" dirty="0" smtClean="0">
                <a:hlinkClick r:id="rId2"/>
              </a:rPr>
              <a:t>SQL</a:t>
            </a:r>
            <a:r>
              <a:rPr lang="en-US" dirty="0" smtClean="0"/>
              <a:t>," is an alternative to traditional relational databases in which data is placed in tables and data </a:t>
            </a:r>
            <a:r>
              <a:rPr lang="en-US" u="sng" dirty="0" smtClean="0">
                <a:hlinkClick r:id="rId3"/>
              </a:rPr>
              <a:t>schema</a:t>
            </a:r>
            <a:r>
              <a:rPr lang="en-US" dirty="0" smtClean="0"/>
              <a:t> is carefully designed before the database is built. 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 are especially useful for working with large sets of distributed data.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issues of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databases were designed for tabular data, with a consistent structure and a fixed schema. They work best for problems that are well defined at the outset. But not good to manage </a:t>
            </a:r>
            <a:r>
              <a:rPr lang="en-US" dirty="0" err="1" smtClean="0"/>
              <a:t>unstructued</a:t>
            </a:r>
            <a:r>
              <a:rPr lang="en-US" dirty="0" smtClean="0"/>
              <a:t> data.</a:t>
            </a:r>
          </a:p>
          <a:p>
            <a:r>
              <a:rPr lang="en-US" b="1" dirty="0" smtClean="0"/>
              <a:t>A Large Number of JOINs</a:t>
            </a:r>
          </a:p>
          <a:p>
            <a:r>
              <a:rPr lang="en-US" dirty="0" smtClean="0"/>
              <a:t>When you utilize queries that join many different tables, there’s an explosion of complexity and computing resource consumption. This results in a corresponding increase in query response times.</a:t>
            </a:r>
          </a:p>
          <a:p>
            <a:r>
              <a:rPr lang="en-US" b="1" dirty="0" smtClean="0"/>
              <a:t>Frequent Schema Changes</a:t>
            </a:r>
          </a:p>
          <a:p>
            <a:r>
              <a:rPr lang="en-US" b="1" dirty="0" smtClean="0"/>
              <a:t>Slow-Running Queries (Despite Extensive Tuning)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Oriented Storage: Data is stored in the form of JSON style documents.</a:t>
            </a:r>
          </a:p>
          <a:p>
            <a:r>
              <a:rPr lang="en-US" dirty="0" smtClean="0"/>
              <a:t>Replication and high availability</a:t>
            </a:r>
          </a:p>
          <a:p>
            <a:r>
              <a:rPr lang="en-US" dirty="0" smtClean="0"/>
              <a:t>Auto-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Rich queries</a:t>
            </a:r>
          </a:p>
          <a:p>
            <a:r>
              <a:rPr lang="en-US" dirty="0" smtClean="0"/>
              <a:t> Fast in-place updates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Characterisics</a:t>
            </a:r>
            <a:r>
              <a:rPr lang="en-US" dirty="0" smtClean="0"/>
              <a:t>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more than rows in tables—</a:t>
            </a:r>
            <a:r>
              <a:rPr lang="en-US" dirty="0" err="1" smtClean="0"/>
              <a:t>NoSQL</a:t>
            </a:r>
            <a:r>
              <a:rPr lang="en-US" dirty="0" smtClean="0"/>
              <a:t> systems store and retrieve data from many formats: key-value stores, graph databases, column-family (</a:t>
            </a:r>
            <a:r>
              <a:rPr lang="en-US" dirty="0" err="1" smtClean="0"/>
              <a:t>Bigtable</a:t>
            </a:r>
            <a:r>
              <a:rPr lang="en-US" dirty="0" smtClean="0"/>
              <a:t>) stores, document stores, and even rows in tables.</a:t>
            </a:r>
          </a:p>
          <a:p>
            <a:r>
              <a:rPr lang="en-US" dirty="0" smtClean="0"/>
              <a:t>It’s free of joins—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extract your data using simple interfaces without joins.</a:t>
            </a:r>
          </a:p>
          <a:p>
            <a:r>
              <a:rPr lang="en-US" dirty="0" smtClean="0"/>
              <a:t>It’s schema-free—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drag-and-drop your data into a folder and then query it without creating an entity-relational model.</a:t>
            </a:r>
          </a:p>
          <a:p>
            <a:r>
              <a:rPr lang="en-US" dirty="0" smtClean="0"/>
              <a:t>It works on many processors—</a:t>
            </a:r>
            <a:r>
              <a:rPr lang="en-US" dirty="0" err="1" smtClean="0"/>
              <a:t>NoSQL</a:t>
            </a:r>
            <a:r>
              <a:rPr lang="en-US" dirty="0" smtClean="0"/>
              <a:t> systems allow you to store your database on multiple processors and maintain high-speed performance.</a:t>
            </a:r>
          </a:p>
          <a:p>
            <a:r>
              <a:rPr lang="en-US" dirty="0" smtClean="0"/>
              <a:t>It uses shared-nothing commodity computers—Most (but not all) </a:t>
            </a:r>
            <a:r>
              <a:rPr lang="en-US" dirty="0" err="1" smtClean="0"/>
              <a:t>NoSQL</a:t>
            </a:r>
            <a:r>
              <a:rPr lang="en-US" dirty="0" smtClean="0"/>
              <a:t> systems leverage low-cost commodity processors that have separate RAM and disk.</a:t>
            </a:r>
          </a:p>
          <a:p>
            <a:r>
              <a:rPr lang="en-US" dirty="0" smtClean="0"/>
              <a:t>It supports linear scalability—When you add more processors, you get a consistent increase in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 Key-value datamodel</a:t>
            </a:r>
          </a:p>
          <a:p>
            <a:r>
              <a:rPr lang="it-IT" dirty="0" smtClean="0"/>
              <a:t> Document data model</a:t>
            </a:r>
          </a:p>
          <a:p>
            <a:r>
              <a:rPr lang="it-IT" dirty="0" smtClean="0"/>
              <a:t> Column Family data model</a:t>
            </a:r>
          </a:p>
          <a:p>
            <a:r>
              <a:rPr lang="it-IT" dirty="0" smtClean="0"/>
              <a:t> Graph data model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79269"/>
            <a:ext cx="9601196" cy="5196599"/>
          </a:xfrm>
        </p:spPr>
        <p:txBody>
          <a:bodyPr/>
          <a:lstStyle/>
          <a:p>
            <a:r>
              <a:rPr lang="en-US" sz="2000" dirty="0" err="1" smtClean="0"/>
              <a:t>MongoDB</a:t>
            </a:r>
            <a:r>
              <a:rPr lang="en-US" sz="2000" dirty="0" smtClean="0"/>
              <a:t> is a _________ database that provides high performance, high availability, and easy scalability.</a:t>
            </a:r>
            <a:br>
              <a:rPr lang="en-US" sz="2000" dirty="0" smtClean="0"/>
            </a:br>
            <a:r>
              <a:rPr lang="en-US" sz="2000" dirty="0" smtClean="0"/>
              <a:t>a) graph</a:t>
            </a:r>
            <a:br>
              <a:rPr lang="en-US" sz="2000" dirty="0" smtClean="0"/>
            </a:br>
            <a:r>
              <a:rPr lang="en-US" sz="2000" dirty="0" smtClean="0"/>
              <a:t>b) key value</a:t>
            </a:r>
            <a:br>
              <a:rPr lang="en-US" sz="2000" dirty="0" smtClean="0"/>
            </a:br>
            <a:r>
              <a:rPr lang="en-US" sz="2000" b="1" dirty="0" smtClean="0"/>
              <a:t>c) document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d) all of the mentioned</a:t>
            </a:r>
          </a:p>
          <a:p>
            <a:endParaRPr lang="en-US" sz="2000" dirty="0" smtClean="0"/>
          </a:p>
          <a:p>
            <a:r>
              <a:rPr lang="en-US" sz="2000" dirty="0" smtClean="0"/>
              <a:t>What does “Velocity” in Big Data mean</a:t>
            </a:r>
            <a:r>
              <a:rPr lang="en-US" sz="2000" smtClean="0"/>
              <a:t>?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a) Speed of input data generation</a:t>
            </a:r>
          </a:p>
          <a:p>
            <a:pPr>
              <a:buNone/>
            </a:pPr>
            <a:r>
              <a:rPr lang="en-US" sz="2000" dirty="0" smtClean="0"/>
              <a:t>b) Speed of individual machine processors</a:t>
            </a:r>
          </a:p>
          <a:p>
            <a:pPr>
              <a:buNone/>
            </a:pPr>
            <a:r>
              <a:rPr lang="en-US" sz="2000" dirty="0" smtClean="0"/>
              <a:t>c) Speed of ONLY storing data</a:t>
            </a:r>
          </a:p>
          <a:p>
            <a:pPr>
              <a:buNone/>
            </a:pPr>
            <a:r>
              <a:rPr lang="en-US" sz="2000" b="1" dirty="0" smtClean="0"/>
              <a:t>d) Speed of storing and processing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305" y="0"/>
            <a:ext cx="9475303" cy="3726547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sz="96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24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What is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‘</a:t>
            </a:r>
            <a:r>
              <a:rPr lang="en-US" sz="2400" dirty="0">
                <a:solidFill>
                  <a:srgbClr val="FF0000"/>
                </a:solidFill>
              </a:rPr>
              <a:t>Big Data</a:t>
            </a:r>
            <a:r>
              <a:rPr lang="en-US" sz="2400" dirty="0">
                <a:solidFill>
                  <a:schemeClr val="tx1"/>
                </a:solidFill>
              </a:rPr>
              <a:t>’ is similar to ‘small data’, but bigger in size but having data bigger it requires different approaches: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Techniques, tools and architecture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an aim to solve new problems or old problems in a better way</a:t>
            </a:r>
          </a:p>
          <a:p>
            <a:pPr>
              <a:lnSpc>
                <a:spcPct val="8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Big Data generates value from the storage and processing of very large quantities of digital information that cannot be analyzed with traditional computing techniques.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7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handles more than 1 million customer transactions every hour.</a:t>
            </a:r>
          </a:p>
          <a:p>
            <a:pPr>
              <a:buNone/>
            </a:pPr>
            <a:r>
              <a:rPr lang="en-US" dirty="0"/>
              <a:t>• Facebook handles 40 billion photos from its user base.</a:t>
            </a:r>
          </a:p>
          <a:p>
            <a:pPr>
              <a:buNone/>
            </a:pPr>
            <a:r>
              <a:rPr lang="en-US" dirty="0"/>
              <a:t>• Decoding the human genome originally took 10years to process; now it can be achieved in one week.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1" y="4426014"/>
            <a:ext cx="9601196" cy="178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06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Three Characteristics of Big Data V3s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16" y="2548907"/>
            <a:ext cx="6655113" cy="3480832"/>
          </a:xfrm>
        </p:spPr>
      </p:pic>
    </p:spTree>
    <p:extLst>
      <p:ext uri="{BB962C8B-B14F-4D97-AF65-F5344CB8AC3E}">
        <p14:creationId xmlns:p14="http://schemas.microsoft.com/office/powerpoint/2010/main" val="263186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1</a:t>
            </a:r>
            <a:r>
              <a:rPr lang="en-US" b="1" u="sng" baseline="30000" dirty="0"/>
              <a:t>st</a:t>
            </a:r>
            <a:r>
              <a:rPr lang="en-US" b="1" u="sng" dirty="0"/>
              <a:t> Character of Big Data</a:t>
            </a:r>
            <a:br>
              <a:rPr lang="en-US" b="1" u="sng" dirty="0"/>
            </a:br>
            <a:r>
              <a:rPr lang="en-US" b="1" u="sng" dirty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typical PC might have had 10 gigabytes of storage in 2000. </a:t>
            </a:r>
          </a:p>
          <a:p>
            <a:endParaRPr lang="en-US" dirty="0"/>
          </a:p>
          <a:p>
            <a:r>
              <a:rPr lang="en-US" dirty="0"/>
              <a:t>Today, Facebook ingests 500 terabytes of new data every day.</a:t>
            </a:r>
          </a:p>
          <a:p>
            <a:endParaRPr lang="en-US" dirty="0"/>
          </a:p>
          <a:p>
            <a:r>
              <a:rPr lang="en-US" dirty="0"/>
              <a:t>Boeing 737 will generate 240 terabytes of flight data during a single flight across the US.</a:t>
            </a:r>
          </a:p>
          <a:p>
            <a:endParaRPr lang="en-US" dirty="0"/>
          </a:p>
          <a:p>
            <a:r>
              <a:rPr lang="en-US" dirty="0"/>
              <a:t> The smart phones, the data they create and consume; sensors embedded into everyday objects will soon result in billions of new, constantly-updated data feeds containing environmental, location, and other information, including video.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2</a:t>
            </a:r>
            <a:r>
              <a:rPr lang="en-US" sz="5300" b="1" u="sng" dirty="0"/>
              <a:t>nd</a:t>
            </a:r>
            <a:r>
              <a:rPr lang="en-US" b="1" u="sng" dirty="0"/>
              <a:t> Character of Big Data</a:t>
            </a:r>
            <a:br>
              <a:rPr lang="en-US" b="1" u="sng" dirty="0"/>
            </a:br>
            <a:r>
              <a:rPr lang="en-US" b="1" u="sng" dirty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 Clickstreams and ad impressions capture user behavior at millions of events per second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high-frequency stock trading algorithms reflect market changes within microseconds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machine to machine processes exchange data between billions of devices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infrastructure and sensors generate massive log data in real-time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 on-line gaming systems support millions of concurrent users, each producing multiple inputs per second.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3rd Character of Big Data</a:t>
            </a:r>
            <a:br>
              <a:rPr lang="en-US" b="1" u="sng" dirty="0"/>
            </a:br>
            <a:r>
              <a:rPr lang="en-US" b="1" u="sng" dirty="0"/>
              <a:t>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isn't just numbers, dates, and strings. Big Data is also geospatial data, 3D data, audio and video, and unstructured text, including log files and social media.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Traditional database systems were designed to address smaller volumes of structured data, fewer updates or a predictable, consistent data structure.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Big Data analysis includes different types of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Calisto MT" pitchFamily="18" charset="0"/>
              </a:rPr>
              <a:t>Storing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Analyzing your data characteristics</a:t>
            </a:r>
          </a:p>
          <a:p>
            <a:pPr marL="514350" indent="-514350"/>
            <a:r>
              <a:rPr lang="en-US" sz="3200" dirty="0"/>
              <a:t>Selecting data sources for analysis</a:t>
            </a:r>
          </a:p>
          <a:p>
            <a:r>
              <a:rPr lang="en-US" sz="3200" dirty="0"/>
              <a:t>Eliminating redundant data</a:t>
            </a:r>
          </a:p>
          <a:p>
            <a:r>
              <a:rPr lang="en-US" sz="3200" dirty="0"/>
              <a:t>Establishing the role of NoSQL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Overview of Big Data stores</a:t>
            </a:r>
          </a:p>
          <a:p>
            <a:r>
              <a:rPr lang="en-US" dirty="0"/>
              <a:t>Data models: key value, graph, document, column-family</a:t>
            </a:r>
          </a:p>
          <a:p>
            <a:r>
              <a:rPr lang="en-US" dirty="0"/>
              <a:t>Hadoop Distributed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dirty="0"/>
              <a:t>The Structure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dirty="0"/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Video data, audio data</a:t>
            </a:r>
            <a:endParaRPr lang="ko-KR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68" y="2454217"/>
            <a:ext cx="3915032" cy="34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451</TotalTime>
  <Words>693</Words>
  <Application>Microsoft Office PowerPoint</Application>
  <PresentationFormat>Custom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Introduction</vt:lpstr>
      <vt:lpstr>What is BIG DATA?</vt:lpstr>
      <vt:lpstr>What is BIG DATA</vt:lpstr>
      <vt:lpstr>Three Characteristics of Big Data V3s</vt:lpstr>
      <vt:lpstr>1st Character of Big Data Volume</vt:lpstr>
      <vt:lpstr>2nd Character of Big Data Velocity</vt:lpstr>
      <vt:lpstr>3rd Character of Big Data Variety</vt:lpstr>
      <vt:lpstr>Storing Big Data</vt:lpstr>
      <vt:lpstr>The Structure of Big Data</vt:lpstr>
      <vt:lpstr>Why Big Data</vt:lpstr>
      <vt:lpstr>Why Big Data</vt:lpstr>
      <vt:lpstr>Applications</vt:lpstr>
      <vt:lpstr>NoSQL</vt:lpstr>
      <vt:lpstr>Major issues of Relational Databases</vt:lpstr>
      <vt:lpstr>Why NoSQL</vt:lpstr>
      <vt:lpstr>Characterisics of NoSQL</vt:lpstr>
      <vt:lpstr>Data Models of NoSQL</vt:lpstr>
      <vt:lpstr>PowerPoint Presentation</vt:lpstr>
      <vt:lpstr>                    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FOUNDATION</dc:title>
  <dc:creator>ROHIT SHARMA</dc:creator>
  <cp:lastModifiedBy>HP</cp:lastModifiedBy>
  <cp:revision>30</cp:revision>
  <dcterms:created xsi:type="dcterms:W3CDTF">2018-07-25T00:54:45Z</dcterms:created>
  <dcterms:modified xsi:type="dcterms:W3CDTF">2021-12-07T08:34:12Z</dcterms:modified>
</cp:coreProperties>
</file>