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81" r:id="rId14"/>
    <p:sldId id="282" r:id="rId15"/>
    <p:sldId id="283" r:id="rId16"/>
    <p:sldId id="284" r:id="rId17"/>
    <p:sldId id="285" r:id="rId18"/>
    <p:sldId id="286"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33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94660"/>
  </p:normalViewPr>
  <p:slideViewPr>
    <p:cSldViewPr>
      <p:cViewPr varScale="1">
        <p:scale>
          <a:sx n="88" d="100"/>
          <a:sy n="88" d="100"/>
        </p:scale>
        <p:origin x="-128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570AB5-F613-416C-8EEB-8CD146650DDA}"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C5462-4DB8-4EB6-8ECC-A2DFDCFC0E16}" type="slidenum">
              <a:rPr lang="en-US" smtClean="0"/>
              <a:t>‹#›</a:t>
            </a:fld>
            <a:endParaRPr lang="en-US"/>
          </a:p>
        </p:txBody>
      </p:sp>
    </p:spTree>
    <p:extLst>
      <p:ext uri="{BB962C8B-B14F-4D97-AF65-F5344CB8AC3E}">
        <p14:creationId xmlns:p14="http://schemas.microsoft.com/office/powerpoint/2010/main" val="356770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570AB5-F613-416C-8EEB-8CD146650DDA}"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C5462-4DB8-4EB6-8ECC-A2DFDCFC0E16}" type="slidenum">
              <a:rPr lang="en-US" smtClean="0"/>
              <a:t>‹#›</a:t>
            </a:fld>
            <a:endParaRPr lang="en-US"/>
          </a:p>
        </p:txBody>
      </p:sp>
    </p:spTree>
    <p:extLst>
      <p:ext uri="{BB962C8B-B14F-4D97-AF65-F5344CB8AC3E}">
        <p14:creationId xmlns:p14="http://schemas.microsoft.com/office/powerpoint/2010/main" val="208319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570AB5-F613-416C-8EEB-8CD146650DDA}"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C5462-4DB8-4EB6-8ECC-A2DFDCFC0E16}" type="slidenum">
              <a:rPr lang="en-US" smtClean="0"/>
              <a:t>‹#›</a:t>
            </a:fld>
            <a:endParaRPr lang="en-US"/>
          </a:p>
        </p:txBody>
      </p:sp>
    </p:spTree>
    <p:extLst>
      <p:ext uri="{BB962C8B-B14F-4D97-AF65-F5344CB8AC3E}">
        <p14:creationId xmlns:p14="http://schemas.microsoft.com/office/powerpoint/2010/main" val="192270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570AB5-F613-416C-8EEB-8CD146650DDA}"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C5462-4DB8-4EB6-8ECC-A2DFDCFC0E16}" type="slidenum">
              <a:rPr lang="en-US" smtClean="0"/>
              <a:t>‹#›</a:t>
            </a:fld>
            <a:endParaRPr lang="en-US"/>
          </a:p>
        </p:txBody>
      </p:sp>
    </p:spTree>
    <p:extLst>
      <p:ext uri="{BB962C8B-B14F-4D97-AF65-F5344CB8AC3E}">
        <p14:creationId xmlns:p14="http://schemas.microsoft.com/office/powerpoint/2010/main" val="328129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570AB5-F613-416C-8EEB-8CD146650DDA}"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C5462-4DB8-4EB6-8ECC-A2DFDCFC0E16}" type="slidenum">
              <a:rPr lang="en-US" smtClean="0"/>
              <a:t>‹#›</a:t>
            </a:fld>
            <a:endParaRPr lang="en-US"/>
          </a:p>
        </p:txBody>
      </p:sp>
    </p:spTree>
    <p:extLst>
      <p:ext uri="{BB962C8B-B14F-4D97-AF65-F5344CB8AC3E}">
        <p14:creationId xmlns:p14="http://schemas.microsoft.com/office/powerpoint/2010/main" val="151428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570AB5-F613-416C-8EEB-8CD146650DDA}"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C5462-4DB8-4EB6-8ECC-A2DFDCFC0E16}" type="slidenum">
              <a:rPr lang="en-US" smtClean="0"/>
              <a:t>‹#›</a:t>
            </a:fld>
            <a:endParaRPr lang="en-US"/>
          </a:p>
        </p:txBody>
      </p:sp>
    </p:spTree>
    <p:extLst>
      <p:ext uri="{BB962C8B-B14F-4D97-AF65-F5344CB8AC3E}">
        <p14:creationId xmlns:p14="http://schemas.microsoft.com/office/powerpoint/2010/main" val="181575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570AB5-F613-416C-8EEB-8CD146650DDA}"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0C5462-4DB8-4EB6-8ECC-A2DFDCFC0E16}" type="slidenum">
              <a:rPr lang="en-US" smtClean="0"/>
              <a:t>‹#›</a:t>
            </a:fld>
            <a:endParaRPr lang="en-US"/>
          </a:p>
        </p:txBody>
      </p:sp>
    </p:spTree>
    <p:extLst>
      <p:ext uri="{BB962C8B-B14F-4D97-AF65-F5344CB8AC3E}">
        <p14:creationId xmlns:p14="http://schemas.microsoft.com/office/powerpoint/2010/main" val="244658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570AB5-F613-416C-8EEB-8CD146650DDA}"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0C5462-4DB8-4EB6-8ECC-A2DFDCFC0E16}" type="slidenum">
              <a:rPr lang="en-US" smtClean="0"/>
              <a:t>‹#›</a:t>
            </a:fld>
            <a:endParaRPr lang="en-US"/>
          </a:p>
        </p:txBody>
      </p:sp>
    </p:spTree>
    <p:extLst>
      <p:ext uri="{BB962C8B-B14F-4D97-AF65-F5344CB8AC3E}">
        <p14:creationId xmlns:p14="http://schemas.microsoft.com/office/powerpoint/2010/main" val="989901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570AB5-F613-416C-8EEB-8CD146650DDA}"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0C5462-4DB8-4EB6-8ECC-A2DFDCFC0E16}" type="slidenum">
              <a:rPr lang="en-US" smtClean="0"/>
              <a:t>‹#›</a:t>
            </a:fld>
            <a:endParaRPr lang="en-US"/>
          </a:p>
        </p:txBody>
      </p:sp>
    </p:spTree>
    <p:extLst>
      <p:ext uri="{BB962C8B-B14F-4D97-AF65-F5344CB8AC3E}">
        <p14:creationId xmlns:p14="http://schemas.microsoft.com/office/powerpoint/2010/main" val="115054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70AB5-F613-416C-8EEB-8CD146650DDA}"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C5462-4DB8-4EB6-8ECC-A2DFDCFC0E16}" type="slidenum">
              <a:rPr lang="en-US" smtClean="0"/>
              <a:t>‹#›</a:t>
            </a:fld>
            <a:endParaRPr lang="en-US"/>
          </a:p>
        </p:txBody>
      </p:sp>
    </p:spTree>
    <p:extLst>
      <p:ext uri="{BB962C8B-B14F-4D97-AF65-F5344CB8AC3E}">
        <p14:creationId xmlns:p14="http://schemas.microsoft.com/office/powerpoint/2010/main" val="95279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70AB5-F613-416C-8EEB-8CD146650DDA}"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C5462-4DB8-4EB6-8ECC-A2DFDCFC0E16}" type="slidenum">
              <a:rPr lang="en-US" smtClean="0"/>
              <a:t>‹#›</a:t>
            </a:fld>
            <a:endParaRPr lang="en-US"/>
          </a:p>
        </p:txBody>
      </p:sp>
    </p:spTree>
    <p:extLst>
      <p:ext uri="{BB962C8B-B14F-4D97-AF65-F5344CB8AC3E}">
        <p14:creationId xmlns:p14="http://schemas.microsoft.com/office/powerpoint/2010/main" val="393549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70AB5-F613-416C-8EEB-8CD146650DDA}" type="datetimeFigureOut">
              <a:rPr lang="en-US" smtClean="0"/>
              <a:t>12/7/2021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0C5462-4DB8-4EB6-8ECC-A2DFDCFC0E16}" type="slidenum">
              <a:rPr lang="en-US" smtClean="0"/>
              <a:t>‹#›</a:t>
            </a:fld>
            <a:endParaRPr lang="en-US"/>
          </a:p>
        </p:txBody>
      </p:sp>
    </p:spTree>
    <p:extLst>
      <p:ext uri="{BB962C8B-B14F-4D97-AF65-F5344CB8AC3E}">
        <p14:creationId xmlns:p14="http://schemas.microsoft.com/office/powerpoint/2010/main" val="115855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4270375"/>
          </a:xfrm>
        </p:spPr>
        <p:txBody>
          <a:bodyPr/>
          <a:lstStyle/>
          <a:p>
            <a:r>
              <a:rPr lang="en-IN" sz="6600" b="1" dirty="0" smtClean="0">
                <a:solidFill>
                  <a:srgbClr val="FF0000"/>
                </a:solidFill>
                <a:latin typeface="Times New Roman" pitchFamily="18" charset="0"/>
                <a:cs typeface="Times New Roman" pitchFamily="18" charset="0"/>
              </a:rPr>
              <a:t>UNIT - VI</a:t>
            </a:r>
            <a:br>
              <a:rPr lang="en-IN" sz="6600" b="1" dirty="0" smtClean="0">
                <a:solidFill>
                  <a:srgbClr val="FF0000"/>
                </a:solidFill>
                <a:latin typeface="Times New Roman" pitchFamily="18" charset="0"/>
                <a:cs typeface="Times New Roman" pitchFamily="18" charset="0"/>
              </a:rPr>
            </a:br>
            <a:r>
              <a:rPr lang="en-US" b="1" dirty="0" smtClean="0">
                <a:solidFill>
                  <a:srgbClr val="0070C0"/>
                </a:solidFill>
                <a:latin typeface="Times New Roman" pitchFamily="18" charset="0"/>
                <a:cs typeface="Times New Roman" pitchFamily="18" charset="0"/>
              </a:rPr>
              <a:t>File Organization and Trends in Databases</a:t>
            </a:r>
            <a:endParaRPr lang="en-US" dirty="0">
              <a:solidFill>
                <a:srgbClr val="0070C0"/>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9322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839200" cy="5029200"/>
          </a:xfrm>
        </p:spPr>
        <p:txBody>
          <a:bodyPr>
            <a:normAutofit/>
          </a:bodyPr>
          <a:lstStyle/>
          <a:p>
            <a:pPr algn="just"/>
            <a:r>
              <a:rPr lang="en-US" sz="2400" dirty="0" smtClean="0">
                <a:latin typeface="Times New Roman" pitchFamily="18" charset="0"/>
                <a:cs typeface="Times New Roman" pitchFamily="18" charset="0"/>
              </a:rPr>
              <a:t>It </a:t>
            </a:r>
            <a:r>
              <a:rPr lang="en-U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works with data blocks</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In this method, </a:t>
            </a:r>
            <a:r>
              <a:rPr lang="en-US" sz="2400"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records are inserted at the end of the file, into the data blocks</a:t>
            </a:r>
            <a:r>
              <a:rPr lang="en-US" sz="2400" dirty="0" smtClean="0">
                <a:latin typeface="Times New Roman" pitchFamily="18" charset="0"/>
                <a:cs typeface="Times New Roman" pitchFamily="18" charset="0"/>
              </a:rPr>
              <a:t>. </a:t>
            </a:r>
          </a:p>
          <a:p>
            <a:pPr algn="just"/>
            <a:r>
              <a:rPr lang="en-US" sz="2400"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No Sorting or Ordering </a:t>
            </a:r>
            <a:r>
              <a:rPr lang="en-US" sz="2400" dirty="0" smtClean="0">
                <a:latin typeface="Times New Roman" pitchFamily="18" charset="0"/>
                <a:cs typeface="Times New Roman" pitchFamily="18" charset="0"/>
              </a:rPr>
              <a:t>is required in this method. </a:t>
            </a:r>
          </a:p>
          <a:p>
            <a:pPr algn="just"/>
            <a:r>
              <a:rPr lang="en-US" sz="2400" dirty="0" smtClean="0">
                <a:latin typeface="Times New Roman" pitchFamily="18" charset="0"/>
                <a:cs typeface="Times New Roman" pitchFamily="18" charset="0"/>
              </a:rPr>
              <a:t>If a </a:t>
            </a:r>
            <a:r>
              <a:rPr lang="en-US" sz="2400" u="sng" dirty="0" smtClean="0">
                <a:effectLst>
                  <a:outerShdw blurRad="38100" dist="38100" dir="2700000" algn="tl">
                    <a:srgbClr val="000000">
                      <a:alpha val="43137"/>
                    </a:srgbClr>
                  </a:outerShdw>
                </a:effectLst>
                <a:latin typeface="Times New Roman" pitchFamily="18" charset="0"/>
                <a:cs typeface="Times New Roman" pitchFamily="18" charset="0"/>
              </a:rPr>
              <a:t>data block is full</a:t>
            </a:r>
            <a:r>
              <a:rPr lang="en-US" sz="2400" dirty="0" smtClean="0">
                <a:latin typeface="Times New Roman" pitchFamily="18" charset="0"/>
                <a:cs typeface="Times New Roman" pitchFamily="18" charset="0"/>
              </a:rPr>
              <a:t>, the </a:t>
            </a:r>
            <a:r>
              <a:rPr lang="en-US" sz="2400" dirty="0" smtClean="0">
                <a:solidFill>
                  <a:srgbClr val="ED33E4"/>
                </a:solidFill>
                <a:latin typeface="Times New Roman" pitchFamily="18" charset="0"/>
                <a:cs typeface="Times New Roman" pitchFamily="18" charset="0"/>
              </a:rPr>
              <a:t>new record is stored in some other block</a:t>
            </a:r>
            <a:r>
              <a:rPr lang="en-US" sz="2400" dirty="0" smtClean="0">
                <a:latin typeface="Times New Roman" pitchFamily="18" charset="0"/>
                <a:cs typeface="Times New Roman" pitchFamily="18" charset="0"/>
              </a:rPr>
              <a:t>, here the other data block need not be the very next data block, but it </a:t>
            </a:r>
            <a:r>
              <a:rPr lang="en-US" sz="2400" dirty="0" smtClean="0">
                <a:solidFill>
                  <a:srgbClr val="ED33E4"/>
                </a:solidFill>
                <a:latin typeface="Times New Roman" pitchFamily="18" charset="0"/>
                <a:cs typeface="Times New Roman" pitchFamily="18" charset="0"/>
              </a:rPr>
              <a:t>can be any block in the memory</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It is the responsibility of DBMS to store and manage the new records. </a:t>
            </a:r>
            <a:endParaRPr lang="en-US" sz="2400" dirty="0">
              <a:solidFill>
                <a:srgbClr val="00B050"/>
              </a:solidFill>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114300" y="445699"/>
            <a:ext cx="8915400" cy="773502"/>
          </a:xfrm>
        </p:spPr>
        <p:txBody>
          <a:bodyPr>
            <a:noAutofit/>
          </a:bodyPr>
          <a:lstStyle/>
          <a:p>
            <a:r>
              <a:rPr lang="en-US" sz="3600" b="1" dirty="0" smtClean="0">
                <a:solidFill>
                  <a:srgbClr val="0070C0"/>
                </a:solidFill>
                <a:latin typeface="Times New Roman" pitchFamily="18" charset="0"/>
                <a:cs typeface="Times New Roman" pitchFamily="18" charset="0"/>
              </a:rPr>
              <a:t>Heap File Organization </a:t>
            </a:r>
            <a:endParaRPr lang="en-US" sz="3600" b="1" dirty="0">
              <a:solidFill>
                <a:srgbClr val="0070C0"/>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987" y="4491887"/>
            <a:ext cx="3248025" cy="2366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5238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a:spLocks noGrp="1"/>
          </p:cNvSpPr>
          <p:nvPr>
            <p:ph idx="1"/>
          </p:nvPr>
        </p:nvSpPr>
        <p:spPr>
          <a:xfrm>
            <a:off x="152400" y="533400"/>
            <a:ext cx="8839200" cy="6248400"/>
          </a:xfrm>
        </p:spPr>
        <p:txBody>
          <a:bodyPr>
            <a:normAutofit lnSpcReduction="10000"/>
          </a:bodyPr>
          <a:lstStyle/>
          <a:p>
            <a:pPr algn="just">
              <a:buFont typeface="Wingdings" pitchFamily="2" charset="2"/>
              <a:buChar char="Ø"/>
            </a:pPr>
            <a:r>
              <a:rPr lang="en-US" sz="2800" b="1" u="sng" dirty="0" smtClean="0">
                <a:solidFill>
                  <a:srgbClr val="0070C0"/>
                </a:solidFill>
                <a:latin typeface="Times New Roman" pitchFamily="18" charset="0"/>
                <a:cs typeface="Times New Roman" pitchFamily="18" charset="0"/>
              </a:rPr>
              <a:t>Insertion of new record:</a:t>
            </a:r>
          </a:p>
          <a:p>
            <a:pPr algn="just"/>
            <a:r>
              <a:rPr lang="en-US" sz="2400" dirty="0" smtClean="0">
                <a:latin typeface="Times New Roman" pitchFamily="18" charset="0"/>
                <a:cs typeface="Times New Roman" pitchFamily="18" charset="0"/>
              </a:rPr>
              <a:t>Suppose we have four records in the heap R1, R5, R6, R4 and R3.</a:t>
            </a:r>
          </a:p>
          <a:p>
            <a:pPr algn="just"/>
            <a:r>
              <a:rPr lang="en-US" sz="2400" dirty="0">
                <a:latin typeface="Times New Roman" pitchFamily="18" charset="0"/>
                <a:cs typeface="Times New Roman" pitchFamily="18" charset="0"/>
              </a:rPr>
              <a:t>S</a:t>
            </a:r>
            <a:r>
              <a:rPr lang="en-US" sz="2400" dirty="0" smtClean="0">
                <a:latin typeface="Times New Roman" pitchFamily="18" charset="0"/>
                <a:cs typeface="Times New Roman" pitchFamily="18" charset="0"/>
              </a:rPr>
              <a:t>uppose a new record R2 has to be inserted in the heap then, since the last data block i.e. data block 3 is full it will be inserted in any of the data blocks selected by the DBMS, lets say data block 1.</a:t>
            </a: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we want to </a:t>
            </a:r>
            <a:r>
              <a:rPr lang="en-U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search, delete or update </a:t>
            </a:r>
            <a:r>
              <a:rPr lang="en-US" sz="2400" dirty="0" smtClean="0">
                <a:latin typeface="Times New Roman" pitchFamily="18" charset="0"/>
                <a:cs typeface="Times New Roman" pitchFamily="18" charset="0"/>
              </a:rPr>
              <a:t>data in heap file Organization the we will </a:t>
            </a:r>
            <a:r>
              <a:rPr lang="en-US" sz="2400" dirty="0" smtClean="0">
                <a:solidFill>
                  <a:srgbClr val="FF0000"/>
                </a:solidFill>
                <a:latin typeface="Times New Roman" pitchFamily="18" charset="0"/>
                <a:cs typeface="Times New Roman" pitchFamily="18" charset="0"/>
              </a:rPr>
              <a:t>traverse the data from the beginning of the file till we get the requested record</a:t>
            </a:r>
            <a:r>
              <a:rPr lang="en-US" sz="2400" dirty="0" smtClean="0">
                <a:latin typeface="Times New Roman" pitchFamily="18" charset="0"/>
                <a:cs typeface="Times New Roman" pitchFamily="18" charset="0"/>
              </a:rPr>
              <a:t>. Thus if the database is very huge, </a:t>
            </a:r>
            <a:r>
              <a:rPr lang="en-US" sz="2400" i="1"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searching, deleting or updating the record will take a lot of time.  </a:t>
            </a:r>
            <a:endParaRPr lang="en-US" sz="2400"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608" y="2590800"/>
            <a:ext cx="375478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33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76400"/>
            <a:ext cx="8839200" cy="5029200"/>
          </a:xfrm>
        </p:spPr>
        <p:txBody>
          <a:bodyPr>
            <a:normAutofit/>
          </a:bodyPr>
          <a:lstStyle/>
          <a:p>
            <a:pPr marL="0" indent="0" algn="just">
              <a:buNone/>
            </a:pPr>
            <a:r>
              <a:rPr lang="en-US" sz="2800" b="1" dirty="0" smtClean="0">
                <a:latin typeface="Times New Roman" pitchFamily="18" charset="0"/>
                <a:cs typeface="Times New Roman" pitchFamily="18" charset="0"/>
              </a:rPr>
              <a:t>Pros – </a:t>
            </a:r>
          </a:p>
          <a:p>
            <a:pPr algn="just"/>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Fetching and retrieving records is faster </a:t>
            </a:r>
            <a:r>
              <a:rPr lang="en-US" sz="2800" dirty="0" smtClean="0">
                <a:solidFill>
                  <a:srgbClr val="FF0000"/>
                </a:solidFill>
                <a:latin typeface="Times New Roman" pitchFamily="18" charset="0"/>
                <a:cs typeface="Times New Roman" pitchFamily="18" charset="0"/>
              </a:rPr>
              <a:t>than sequential record but only in case of small databases.</a:t>
            </a:r>
          </a:p>
          <a:p>
            <a:pPr algn="just"/>
            <a:r>
              <a:rPr lang="en-US" sz="2800" dirty="0" smtClean="0">
                <a:solidFill>
                  <a:srgbClr val="FF0000"/>
                </a:solidFill>
                <a:latin typeface="Times New Roman" pitchFamily="18" charset="0"/>
                <a:cs typeface="Times New Roman" pitchFamily="18" charset="0"/>
              </a:rPr>
              <a:t>When there is a </a:t>
            </a:r>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huge number of data needs to be loaded into the database </a:t>
            </a:r>
            <a:r>
              <a:rPr lang="en-US" sz="2800" dirty="0" smtClean="0">
                <a:solidFill>
                  <a:srgbClr val="FF0000"/>
                </a:solidFill>
                <a:latin typeface="Times New Roman" pitchFamily="18" charset="0"/>
                <a:cs typeface="Times New Roman" pitchFamily="18" charset="0"/>
              </a:rPr>
              <a:t>at a time, then this method of file Organization is best suited.</a:t>
            </a:r>
          </a:p>
          <a:p>
            <a:pPr marL="0" indent="0" algn="just">
              <a:buNone/>
            </a:pPr>
            <a:r>
              <a:rPr lang="en-US" sz="2800" b="1" dirty="0" smtClean="0">
                <a:latin typeface="Times New Roman" pitchFamily="18" charset="0"/>
                <a:cs typeface="Times New Roman" pitchFamily="18" charset="0"/>
              </a:rPr>
              <a:t>Cons –  </a:t>
            </a:r>
          </a:p>
          <a:p>
            <a:pPr algn="just"/>
            <a:r>
              <a:rPr lang="en-US" sz="2800" dirty="0" smtClean="0">
                <a:solidFill>
                  <a:srgbClr val="00B050"/>
                </a:solidFill>
                <a:latin typeface="Times New Roman" pitchFamily="18" charset="0"/>
                <a:cs typeface="Times New Roman" pitchFamily="18" charset="0"/>
              </a:rPr>
              <a:t>Problem of </a:t>
            </a:r>
            <a:r>
              <a:rPr lang="en-US" sz="2800"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unused memory blocks.</a:t>
            </a:r>
          </a:p>
          <a:p>
            <a:pPr algn="just"/>
            <a:r>
              <a:rPr lang="en-US" sz="2800"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Inefficient</a:t>
            </a:r>
            <a:r>
              <a:rPr lang="en-US" sz="2800" dirty="0" smtClean="0">
                <a:solidFill>
                  <a:srgbClr val="00B050"/>
                </a:solidFill>
                <a:latin typeface="Times New Roman" pitchFamily="18" charset="0"/>
                <a:cs typeface="Times New Roman" pitchFamily="18" charset="0"/>
              </a:rPr>
              <a:t> for larger databases.</a:t>
            </a:r>
            <a:endParaRPr lang="en-US" sz="2800" dirty="0">
              <a:solidFill>
                <a:srgbClr val="00B050"/>
              </a:solidFill>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76200" y="609599"/>
            <a:ext cx="8915400" cy="951781"/>
          </a:xfrm>
        </p:spPr>
        <p:txBody>
          <a:bodyPr>
            <a:noAutofit/>
          </a:bodyPr>
          <a:lstStyle/>
          <a:p>
            <a:r>
              <a:rPr lang="en-US" sz="3600" b="1" dirty="0" smtClean="0">
                <a:solidFill>
                  <a:srgbClr val="0070C0"/>
                </a:solidFill>
                <a:latin typeface="Times New Roman" pitchFamily="18" charset="0"/>
                <a:cs typeface="Times New Roman" pitchFamily="18" charset="0"/>
              </a:rPr>
              <a:t>Pros and Cons of Heap File Organization </a:t>
            </a:r>
            <a:endParaRPr lang="en-US" sz="36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184806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76200" y="1447800"/>
            <a:ext cx="8915400" cy="5334000"/>
          </a:xfrm>
        </p:spPr>
        <p:txBody>
          <a:bodyPr>
            <a:noAutofit/>
          </a:bodyPr>
          <a:lstStyle/>
          <a:p>
            <a:pPr algn="just"/>
            <a:r>
              <a:rPr lang="en-US" sz="2400" dirty="0">
                <a:latin typeface="Times New Roman" pitchFamily="18" charset="0"/>
                <a:cs typeface="Times New Roman" pitchFamily="18" charset="0"/>
              </a:rPr>
              <a:t>As the name suggests, </a:t>
            </a:r>
            <a:r>
              <a:rPr lang="en-US" sz="2400" dirty="0" smtClean="0">
                <a:latin typeface="Times New Roman" pitchFamily="18" charset="0"/>
                <a:cs typeface="Times New Roman" pitchFamily="18" charset="0"/>
              </a:rPr>
              <a:t>it </a:t>
            </a:r>
            <a:r>
              <a:rPr lang="en-US" sz="2400" dirty="0">
                <a:solidFill>
                  <a:srgbClr val="FF0000"/>
                </a:solidFill>
                <a:latin typeface="Times New Roman" pitchFamily="18" charset="0"/>
                <a:cs typeface="Times New Roman" pitchFamily="18" charset="0"/>
              </a:rPr>
              <a:t>uses a </a:t>
            </a:r>
            <a:r>
              <a:rPr lang="en-US" sz="2400" i="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tree</a:t>
            </a:r>
            <a:r>
              <a:rPr lang="en-US" sz="2400" dirty="0">
                <a:solidFill>
                  <a:srgbClr val="FF0000"/>
                </a:solidFill>
                <a:latin typeface="Times New Roman" pitchFamily="18" charset="0"/>
                <a:cs typeface="Times New Roman" pitchFamily="18" charset="0"/>
              </a:rPr>
              <a:t> like structure </a:t>
            </a:r>
            <a:r>
              <a:rPr lang="en-US" sz="2400" dirty="0">
                <a:latin typeface="Times New Roman" pitchFamily="18" charset="0"/>
                <a:cs typeface="Times New Roman" pitchFamily="18" charset="0"/>
              </a:rPr>
              <a:t>to store records in File.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uses the </a:t>
            </a:r>
            <a:r>
              <a:rPr lang="en-US" sz="2400" dirty="0">
                <a:solidFill>
                  <a:srgbClr val="00B050"/>
                </a:solidFill>
                <a:latin typeface="Times New Roman" pitchFamily="18" charset="0"/>
                <a:cs typeface="Times New Roman" pitchFamily="18" charset="0"/>
              </a:rPr>
              <a:t>concept of Key indexing </a:t>
            </a:r>
            <a:r>
              <a:rPr lang="en-US" sz="2400" dirty="0">
                <a:latin typeface="Times New Roman" pitchFamily="18" charset="0"/>
                <a:cs typeface="Times New Roman" pitchFamily="18" charset="0"/>
              </a:rPr>
              <a:t>where the </a:t>
            </a:r>
            <a:r>
              <a:rPr lang="en-US" sz="2400"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primary key is used to sort the records. </a:t>
            </a:r>
            <a:endParaRPr lang="en-US" sz="2400" i="1"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each primary key, an index value is generated and mapped with the record. An index of a record is the address of record in the file.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Its is similar </a:t>
            </a:r>
            <a:r>
              <a:rPr lang="en-US" sz="2400" dirty="0">
                <a:latin typeface="Times New Roman" pitchFamily="18" charset="0"/>
                <a:cs typeface="Times New Roman" pitchFamily="18" charset="0"/>
              </a:rPr>
              <a:t>to binary search tree, with the only difference that instead of just two children, </a:t>
            </a:r>
            <a:r>
              <a:rPr lang="en-US" sz="2400" dirty="0">
                <a:solidFill>
                  <a:srgbClr val="0070C0"/>
                </a:solidFill>
                <a:latin typeface="Times New Roman" pitchFamily="18" charset="0"/>
                <a:cs typeface="Times New Roman" pitchFamily="18" charset="0"/>
              </a:rPr>
              <a:t>it can have more than two</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All </a:t>
            </a:r>
            <a:r>
              <a:rPr lang="en-US" sz="2400" dirty="0">
                <a:latin typeface="Times New Roman" pitchFamily="18" charset="0"/>
                <a:cs typeface="Times New Roman" pitchFamily="18" charset="0"/>
              </a:rPr>
              <a:t>the </a:t>
            </a:r>
            <a:r>
              <a:rPr lang="en-US" sz="2400" dirty="0">
                <a:solidFill>
                  <a:srgbClr val="ED33E4"/>
                </a:solidFill>
                <a:latin typeface="Times New Roman" pitchFamily="18" charset="0"/>
                <a:cs typeface="Times New Roman" pitchFamily="18" charset="0"/>
              </a:rPr>
              <a:t>information is stored in leaf node </a:t>
            </a:r>
            <a:r>
              <a:rPr lang="en-US" sz="2400" dirty="0">
                <a:latin typeface="Times New Roman" pitchFamily="18" charset="0"/>
                <a:cs typeface="Times New Roman" pitchFamily="18" charset="0"/>
              </a:rPr>
              <a:t>and </a:t>
            </a:r>
            <a:r>
              <a:rPr lang="en-US" sz="2400" dirty="0">
                <a:solidFill>
                  <a:srgbClr val="ED33E4"/>
                </a:solidFill>
                <a:latin typeface="Times New Roman" pitchFamily="18" charset="0"/>
                <a:cs typeface="Times New Roman" pitchFamily="18" charset="0"/>
              </a:rPr>
              <a:t>the intermediate nodes acts as pointer to the leaf nodes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a:t>
            </a:r>
            <a:r>
              <a:rPr lang="en-US" sz="2400" dirty="0">
                <a:effectLst>
                  <a:outerShdw blurRad="38100" dist="38100" dir="2700000" algn="tl">
                    <a:srgbClr val="000000">
                      <a:alpha val="43137"/>
                    </a:srgbClr>
                  </a:outerShdw>
                </a:effectLst>
                <a:latin typeface="Times New Roman" pitchFamily="18" charset="0"/>
                <a:cs typeface="Times New Roman" pitchFamily="18" charset="0"/>
              </a:rPr>
              <a:t>information in leaf nodes </a:t>
            </a:r>
            <a:r>
              <a:rPr lang="en-US" sz="2400" dirty="0">
                <a:latin typeface="Times New Roman" pitchFamily="18" charset="0"/>
                <a:cs typeface="Times New Roman" pitchFamily="18" charset="0"/>
              </a:rPr>
              <a:t>always remain a </a:t>
            </a:r>
            <a:r>
              <a:rPr lang="en-US" sz="2400"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sorted sequential linked list. </a:t>
            </a:r>
          </a:p>
        </p:txBody>
      </p:sp>
      <p:sp>
        <p:nvSpPr>
          <p:cNvPr id="2" name="Rectangle 1"/>
          <p:cNvSpPr/>
          <p:nvPr/>
        </p:nvSpPr>
        <p:spPr>
          <a:xfrm>
            <a:off x="1752600" y="504493"/>
            <a:ext cx="5333896" cy="646331"/>
          </a:xfrm>
          <a:prstGeom prst="rect">
            <a:avLst/>
          </a:prstGeom>
        </p:spPr>
        <p:txBody>
          <a:bodyPr wrap="none">
            <a:spAutoFit/>
          </a:bodyPr>
          <a:lstStyle/>
          <a:p>
            <a:r>
              <a:rPr lang="en-US" sz="3600" b="1" dirty="0">
                <a:solidFill>
                  <a:srgbClr val="0070C0"/>
                </a:solidFill>
                <a:latin typeface="Times New Roman" pitchFamily="18" charset="0"/>
                <a:cs typeface="Times New Roman" pitchFamily="18" charset="0"/>
              </a:rPr>
              <a:t>B+ Tree File Organization</a:t>
            </a:r>
          </a:p>
        </p:txBody>
      </p:sp>
    </p:spTree>
    <p:extLst>
      <p:ext uri="{BB962C8B-B14F-4D97-AF65-F5344CB8AC3E}">
        <p14:creationId xmlns:p14="http://schemas.microsoft.com/office/powerpoint/2010/main" val="186015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114299" y="3581400"/>
            <a:ext cx="8915400" cy="2895600"/>
          </a:xfrm>
        </p:spPr>
        <p:txBody>
          <a:bodyPr>
            <a:noAutofit/>
          </a:bodyPr>
          <a:lstStyle/>
          <a:p>
            <a:pPr algn="just"/>
            <a:r>
              <a:rPr lang="en-US" sz="2400" b="1" dirty="0">
                <a:solidFill>
                  <a:srgbClr val="C00000"/>
                </a:solidFill>
                <a:latin typeface="Times New Roman" pitchFamily="18" charset="0"/>
                <a:cs typeface="Times New Roman" pitchFamily="18" charset="0"/>
              </a:rPr>
              <a:t>56 is the root node </a:t>
            </a:r>
            <a:r>
              <a:rPr lang="en-US" sz="2400" dirty="0">
                <a:latin typeface="Times New Roman" pitchFamily="18" charset="0"/>
                <a:cs typeface="Times New Roman" pitchFamily="18" charset="0"/>
              </a:rPr>
              <a:t>which is also called the </a:t>
            </a:r>
            <a:r>
              <a:rPr lang="en-US" sz="2400" i="1"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MAIN NODE OF THE TREE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a:t>
            </a:r>
            <a:r>
              <a:rPr lang="en-US" sz="2400" u="sng" dirty="0">
                <a:solidFill>
                  <a:srgbClr val="ED33E4"/>
                </a:solidFill>
                <a:effectLst>
                  <a:outerShdw blurRad="38100" dist="38100" dir="2700000" algn="tl">
                    <a:srgbClr val="000000">
                      <a:alpha val="43137"/>
                    </a:srgbClr>
                  </a:outerShdw>
                </a:effectLst>
                <a:latin typeface="Times New Roman" pitchFamily="18" charset="0"/>
                <a:cs typeface="Times New Roman" pitchFamily="18" charset="0"/>
              </a:rPr>
              <a:t>intermediate nodes </a:t>
            </a:r>
            <a:r>
              <a:rPr lang="en-US" sz="2400" dirty="0">
                <a:latin typeface="Times New Roman" pitchFamily="18" charset="0"/>
                <a:cs typeface="Times New Roman" pitchFamily="18" charset="0"/>
              </a:rPr>
              <a:t>here, just </a:t>
            </a:r>
            <a:r>
              <a:rPr lang="en-US" sz="2400" dirty="0">
                <a:solidFill>
                  <a:srgbClr val="ED33E4"/>
                </a:solidFill>
                <a:latin typeface="Times New Roman" pitchFamily="18" charset="0"/>
                <a:cs typeface="Times New Roman" pitchFamily="18" charset="0"/>
              </a:rPr>
              <a:t>consist the address of leaf </a:t>
            </a:r>
            <a:r>
              <a:rPr lang="en-US" sz="2400" dirty="0" smtClean="0">
                <a:solidFill>
                  <a:srgbClr val="ED33E4"/>
                </a:solidFill>
                <a:latin typeface="Times New Roman" pitchFamily="18" charset="0"/>
                <a:cs typeface="Times New Roman" pitchFamily="18" charset="0"/>
              </a:rPr>
              <a:t>nodes</a:t>
            </a:r>
            <a:r>
              <a:rPr lang="en-US" sz="2400" dirty="0" smtClean="0">
                <a:latin typeface="Times New Roman" pitchFamily="18" charset="0"/>
                <a:cs typeface="Times New Roman" pitchFamily="18" charset="0"/>
              </a:rPr>
              <a:t>. They </a:t>
            </a:r>
            <a:r>
              <a:rPr lang="en-US" sz="2400" dirty="0">
                <a:latin typeface="Times New Roman" pitchFamily="18" charset="0"/>
                <a:cs typeface="Times New Roman" pitchFamily="18" charset="0"/>
              </a:rPr>
              <a:t>do not contain any actual record. </a:t>
            </a:r>
            <a:endParaRPr lang="en-US" sz="2400" dirty="0" smtClean="0">
              <a:latin typeface="Times New Roman" pitchFamily="18" charset="0"/>
              <a:cs typeface="Times New Roman" pitchFamily="18" charset="0"/>
            </a:endParaRPr>
          </a:p>
          <a:p>
            <a:pPr algn="just"/>
            <a:r>
              <a:rPr lang="en-US" sz="2400" u="sng"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Leaf </a:t>
            </a:r>
            <a:r>
              <a:rPr lang="en-US" sz="2400" u="sng"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nodes </a:t>
            </a:r>
            <a:r>
              <a:rPr lang="en-US" sz="2400" dirty="0">
                <a:latin typeface="Times New Roman" pitchFamily="18" charset="0"/>
                <a:cs typeface="Times New Roman" pitchFamily="18" charset="0"/>
              </a:rPr>
              <a:t>consist of the actual record</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All </a:t>
            </a:r>
            <a:r>
              <a:rPr lang="en-US" sz="2400" dirty="0">
                <a:latin typeface="Times New Roman" pitchFamily="18" charset="0"/>
                <a:cs typeface="Times New Roman" pitchFamily="18" charset="0"/>
              </a:rPr>
              <a:t>leaf nodes are </a:t>
            </a:r>
            <a:r>
              <a:rPr lang="en-US" sz="2400" dirty="0">
                <a:solidFill>
                  <a:srgbClr val="FF0000"/>
                </a:solidFill>
                <a:latin typeface="Times New Roman" pitchFamily="18" charset="0"/>
                <a:cs typeface="Times New Roman" pitchFamily="18" charset="0"/>
              </a:rPr>
              <a:t>balanced</a:t>
            </a:r>
            <a:r>
              <a:rPr lang="en-US" sz="2400" dirty="0">
                <a:latin typeface="Times New Roman" pitchFamily="18" charset="0"/>
                <a:cs typeface="Times New Roman" pitchFamily="18" charset="0"/>
              </a:rPr>
              <a:t>. </a:t>
            </a:r>
            <a:endParaRPr lang="en-US" sz="2400" i="1"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302" y="914400"/>
            <a:ext cx="728339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09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76200" y="1752600"/>
            <a:ext cx="8915400" cy="5029200"/>
          </a:xfrm>
        </p:spPr>
        <p:txBody>
          <a:bodyPr>
            <a:noAutofit/>
          </a:bodyPr>
          <a:lstStyle/>
          <a:p>
            <a:pPr marL="0" indent="0" algn="just">
              <a:buNone/>
            </a:pPr>
            <a:r>
              <a:rPr lang="en-US" sz="2800" b="1" dirty="0">
                <a:latin typeface="Times New Roman" pitchFamily="18" charset="0"/>
                <a:cs typeface="Times New Roman" pitchFamily="18" charset="0"/>
              </a:rPr>
              <a:t>Pros </a:t>
            </a:r>
            <a:r>
              <a:rPr lang="en-US" sz="2800" b="1" dirty="0" smtClean="0">
                <a:latin typeface="Times New Roman" pitchFamily="18" charset="0"/>
                <a:cs typeface="Times New Roman" pitchFamily="18" charset="0"/>
              </a:rPr>
              <a:t> </a:t>
            </a:r>
            <a:endParaRPr lang="en-US" sz="2800" b="1"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Tree </a:t>
            </a:r>
            <a:r>
              <a:rPr lang="en-US" sz="2400" dirty="0">
                <a:latin typeface="Times New Roman" pitchFamily="18" charset="0"/>
                <a:cs typeface="Times New Roman" pitchFamily="18" charset="0"/>
              </a:rPr>
              <a:t>traversal is </a:t>
            </a:r>
            <a:r>
              <a:rPr lang="en-US" sz="2400" dirty="0">
                <a:solidFill>
                  <a:srgbClr val="FF0000"/>
                </a:solidFill>
                <a:latin typeface="Times New Roman" pitchFamily="18" charset="0"/>
                <a:cs typeface="Times New Roman" pitchFamily="18" charset="0"/>
              </a:rPr>
              <a:t>easier</a:t>
            </a:r>
            <a:r>
              <a:rPr lang="en-US" sz="2400" dirty="0">
                <a:latin typeface="Times New Roman" pitchFamily="18" charset="0"/>
                <a:cs typeface="Times New Roman" pitchFamily="18" charset="0"/>
              </a:rPr>
              <a:t> and </a:t>
            </a:r>
            <a:r>
              <a:rPr lang="en-US" sz="2400" dirty="0">
                <a:solidFill>
                  <a:srgbClr val="FF0000"/>
                </a:solidFill>
                <a:latin typeface="Times New Roman" pitchFamily="18" charset="0"/>
                <a:cs typeface="Times New Roman" pitchFamily="18" charset="0"/>
              </a:rPr>
              <a:t>faster</a:t>
            </a:r>
            <a:r>
              <a:rPr lang="en-US" sz="2400" dirty="0">
                <a:latin typeface="Times New Roman" pitchFamily="18" charset="0"/>
                <a:cs typeface="Times New Roman" pitchFamily="18" charset="0"/>
              </a:rPr>
              <a:t>.</a:t>
            </a:r>
          </a:p>
          <a:p>
            <a:pPr algn="just"/>
            <a:r>
              <a:rPr lang="en-US" sz="2400" dirty="0" smtClean="0">
                <a:solidFill>
                  <a:srgbClr val="FF0000"/>
                </a:solidFill>
                <a:latin typeface="Times New Roman" pitchFamily="18" charset="0"/>
                <a:cs typeface="Times New Roman" pitchFamily="18" charset="0"/>
              </a:rPr>
              <a:t>Searching </a:t>
            </a:r>
            <a:r>
              <a:rPr lang="en-US" sz="2400" dirty="0">
                <a:solidFill>
                  <a:srgbClr val="FF0000"/>
                </a:solidFill>
                <a:latin typeface="Times New Roman" pitchFamily="18" charset="0"/>
                <a:cs typeface="Times New Roman" pitchFamily="18" charset="0"/>
              </a:rPr>
              <a:t>becomes easy </a:t>
            </a:r>
            <a:r>
              <a:rPr lang="en-US" sz="2400" dirty="0">
                <a:latin typeface="Times New Roman" pitchFamily="18" charset="0"/>
                <a:cs typeface="Times New Roman" pitchFamily="18" charset="0"/>
              </a:rPr>
              <a:t>as all records are stored only in leaf </a:t>
            </a:r>
            <a:r>
              <a:rPr lang="en-US" sz="2400" dirty="0" smtClean="0">
                <a:latin typeface="Times New Roman" pitchFamily="18" charset="0"/>
                <a:cs typeface="Times New Roman" pitchFamily="18" charset="0"/>
              </a:rPr>
              <a:t>nodes and </a:t>
            </a:r>
            <a:r>
              <a:rPr lang="en-US" sz="2400" dirty="0">
                <a:latin typeface="Times New Roman" pitchFamily="18" charset="0"/>
                <a:cs typeface="Times New Roman" pitchFamily="18" charset="0"/>
              </a:rPr>
              <a:t>are sorted sequential linked list.</a:t>
            </a:r>
          </a:p>
          <a:p>
            <a:pPr algn="just"/>
            <a:r>
              <a:rPr lang="en-US" sz="2400" dirty="0" smtClean="0">
                <a:latin typeface="Times New Roman" pitchFamily="18" charset="0"/>
                <a:cs typeface="Times New Roman" pitchFamily="18" charset="0"/>
              </a:rPr>
              <a:t>There </a:t>
            </a:r>
            <a:r>
              <a:rPr lang="en-US" sz="2400" dirty="0">
                <a:latin typeface="Times New Roman" pitchFamily="18" charset="0"/>
                <a:cs typeface="Times New Roman" pitchFamily="18" charset="0"/>
              </a:rPr>
              <a:t>is </a:t>
            </a:r>
            <a:r>
              <a:rPr lang="en-US" sz="2400" dirty="0">
                <a:solidFill>
                  <a:srgbClr val="FF0000"/>
                </a:solidFill>
                <a:latin typeface="Times New Roman" pitchFamily="18" charset="0"/>
                <a:cs typeface="Times New Roman" pitchFamily="18" charset="0"/>
              </a:rPr>
              <a:t>no restriction on B+ tree size</a:t>
            </a:r>
            <a:r>
              <a:rPr lang="en-US" sz="2400" dirty="0">
                <a:latin typeface="Times New Roman" pitchFamily="18" charset="0"/>
                <a:cs typeface="Times New Roman" pitchFamily="18" charset="0"/>
              </a:rPr>
              <a:t>. It may grows/shrink as the size of data increases/decreases.</a:t>
            </a:r>
          </a:p>
          <a:p>
            <a:pPr marL="0" indent="0" algn="just">
              <a:buNone/>
            </a:pPr>
            <a:endParaRPr lang="en-US" sz="2400" dirty="0" smtClean="0">
              <a:latin typeface="Times New Roman" pitchFamily="18" charset="0"/>
              <a:cs typeface="Times New Roman" pitchFamily="18" charset="0"/>
            </a:endParaRPr>
          </a:p>
          <a:p>
            <a:pPr marL="0" indent="0" algn="just">
              <a:buNone/>
            </a:pPr>
            <a:r>
              <a:rPr lang="en-US" sz="2800" b="1" dirty="0" smtClean="0">
                <a:latin typeface="Times New Roman" pitchFamily="18" charset="0"/>
                <a:cs typeface="Times New Roman" pitchFamily="18" charset="0"/>
              </a:rPr>
              <a:t>Cons</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r>
              <a:rPr lang="en-US" sz="2400" dirty="0">
                <a:solidFill>
                  <a:srgbClr val="00B0F0"/>
                </a:solidFill>
                <a:latin typeface="Times New Roman" pitchFamily="18" charset="0"/>
                <a:cs typeface="Times New Roman" pitchFamily="18" charset="0"/>
              </a:rPr>
              <a:t>Inefficient</a:t>
            </a:r>
            <a:r>
              <a:rPr lang="en-US" sz="2400" dirty="0">
                <a:latin typeface="Times New Roman" pitchFamily="18" charset="0"/>
                <a:cs typeface="Times New Roman" pitchFamily="18" charset="0"/>
              </a:rPr>
              <a:t> for static tables.</a:t>
            </a:r>
            <a:endParaRPr lang="en-US" sz="2400" i="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Rectangle 1"/>
          <p:cNvSpPr/>
          <p:nvPr/>
        </p:nvSpPr>
        <p:spPr>
          <a:xfrm>
            <a:off x="310177" y="591233"/>
            <a:ext cx="8813695" cy="646331"/>
          </a:xfrm>
          <a:prstGeom prst="rect">
            <a:avLst/>
          </a:prstGeom>
        </p:spPr>
        <p:txBody>
          <a:bodyPr wrap="none">
            <a:spAutoFit/>
          </a:bodyPr>
          <a:lstStyle/>
          <a:p>
            <a:r>
              <a:rPr lang="en-US" sz="3600" b="1" dirty="0">
                <a:solidFill>
                  <a:srgbClr val="0070C0"/>
                </a:solidFill>
                <a:latin typeface="Times New Roman" pitchFamily="18" charset="0"/>
                <a:cs typeface="Times New Roman" pitchFamily="18" charset="0"/>
              </a:rPr>
              <a:t>Pros and Cons of B+ Tree File Organization</a:t>
            </a:r>
          </a:p>
        </p:txBody>
      </p:sp>
    </p:spTree>
    <p:extLst>
      <p:ext uri="{BB962C8B-B14F-4D97-AF65-F5344CB8AC3E}">
        <p14:creationId xmlns:p14="http://schemas.microsoft.com/office/powerpoint/2010/main" val="3169006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76200" y="1447800"/>
            <a:ext cx="8915400" cy="5334000"/>
          </a:xfrm>
        </p:spPr>
        <p:txBody>
          <a:bodyPr>
            <a:noAutofit/>
          </a:bodyPr>
          <a:lstStyle/>
          <a:p>
            <a:pPr algn="just"/>
            <a:r>
              <a:rPr lang="en-US" sz="2800" dirty="0" smtClean="0">
                <a:solidFill>
                  <a:srgbClr val="ED33E4"/>
                </a:solidFill>
                <a:latin typeface="Times New Roman" pitchFamily="18" charset="0"/>
                <a:cs typeface="Times New Roman" pitchFamily="18" charset="0"/>
              </a:rPr>
              <a:t>2 </a:t>
            </a:r>
            <a:r>
              <a:rPr lang="en-US" sz="2800" dirty="0">
                <a:solidFill>
                  <a:srgbClr val="ED33E4"/>
                </a:solidFill>
                <a:latin typeface="Times New Roman" pitchFamily="18" charset="0"/>
                <a:cs typeface="Times New Roman" pitchFamily="18" charset="0"/>
              </a:rPr>
              <a:t>or more related tables/records are stored </a:t>
            </a:r>
            <a:r>
              <a:rPr lang="en-US" sz="2800" dirty="0" smtClean="0">
                <a:solidFill>
                  <a:srgbClr val="ED33E4"/>
                </a:solidFill>
                <a:latin typeface="Times New Roman" pitchFamily="18" charset="0"/>
                <a:cs typeface="Times New Roman" pitchFamily="18" charset="0"/>
              </a:rPr>
              <a:t>within the </a:t>
            </a:r>
            <a:r>
              <a:rPr lang="en-US" sz="2800" dirty="0">
                <a:solidFill>
                  <a:srgbClr val="ED33E4"/>
                </a:solidFill>
                <a:latin typeface="Times New Roman" pitchFamily="18" charset="0"/>
                <a:cs typeface="Times New Roman" pitchFamily="18" charset="0"/>
              </a:rPr>
              <a:t>same file</a:t>
            </a:r>
            <a:r>
              <a:rPr lang="en-US" sz="2800" dirty="0">
                <a:latin typeface="Times New Roman" pitchFamily="18" charset="0"/>
                <a:cs typeface="Times New Roman" pitchFamily="18" charset="0"/>
              </a:rPr>
              <a:t> known as </a:t>
            </a:r>
            <a:r>
              <a:rPr lang="en-US" sz="2800" dirty="0" smtClean="0">
                <a:solidFill>
                  <a:srgbClr val="ED33E4"/>
                </a:solidFill>
                <a:effectLst>
                  <a:outerShdw blurRad="38100" dist="38100" dir="2700000" algn="tl">
                    <a:srgbClr val="000000">
                      <a:alpha val="43137"/>
                    </a:srgbClr>
                  </a:outerShdw>
                </a:effectLst>
                <a:latin typeface="Times New Roman" pitchFamily="18" charset="0"/>
                <a:cs typeface="Times New Roman" pitchFamily="18" charset="0"/>
              </a:rPr>
              <a:t>CLUSTERS</a:t>
            </a:r>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These </a:t>
            </a:r>
            <a:r>
              <a:rPr lang="en-US" sz="2800" dirty="0">
                <a:latin typeface="Times New Roman" pitchFamily="18" charset="0"/>
                <a:cs typeface="Times New Roman" pitchFamily="18" charset="0"/>
              </a:rPr>
              <a:t>files will </a:t>
            </a:r>
            <a:r>
              <a:rPr lang="en-US" sz="2800" dirty="0">
                <a:solidFill>
                  <a:srgbClr val="FF0000"/>
                </a:solidFill>
                <a:latin typeface="Times New Roman" pitchFamily="18" charset="0"/>
                <a:cs typeface="Times New Roman" pitchFamily="18" charset="0"/>
              </a:rPr>
              <a:t>have </a:t>
            </a:r>
            <a:r>
              <a:rPr lang="en-US" sz="2800" dirty="0" smtClean="0">
                <a:solidFill>
                  <a:srgbClr val="FF0000"/>
                </a:solidFill>
                <a:latin typeface="Times New Roman" pitchFamily="18" charset="0"/>
                <a:cs typeface="Times New Roman" pitchFamily="18" charset="0"/>
              </a:rPr>
              <a:t>2 </a:t>
            </a:r>
            <a:r>
              <a:rPr lang="en-US" sz="2800" dirty="0">
                <a:solidFill>
                  <a:srgbClr val="FF0000"/>
                </a:solidFill>
                <a:latin typeface="Times New Roman" pitchFamily="18" charset="0"/>
                <a:cs typeface="Times New Roman" pitchFamily="18" charset="0"/>
              </a:rPr>
              <a:t>or more tables in the same data block</a:t>
            </a:r>
            <a:r>
              <a:rPr lang="en-US" sz="2800" dirty="0">
                <a:latin typeface="Times New Roman" pitchFamily="18" charset="0"/>
                <a:cs typeface="Times New Roman" pitchFamily="18" charset="0"/>
              </a:rPr>
              <a:t> and the </a:t>
            </a:r>
            <a:r>
              <a:rPr lang="en-US" sz="2800" dirty="0">
                <a:solidFill>
                  <a:srgbClr val="FF0000"/>
                </a:solidFill>
                <a:latin typeface="Times New Roman" pitchFamily="18" charset="0"/>
                <a:cs typeface="Times New Roman" pitchFamily="18" charset="0"/>
              </a:rPr>
              <a:t>key attributes </a:t>
            </a:r>
            <a:r>
              <a:rPr lang="en-US" sz="2800" dirty="0">
                <a:latin typeface="Times New Roman" pitchFamily="18" charset="0"/>
                <a:cs typeface="Times New Roman" pitchFamily="18" charset="0"/>
              </a:rPr>
              <a:t>which are used to map these table together are </a:t>
            </a:r>
            <a:r>
              <a:rPr lang="en-US" sz="2800" dirty="0">
                <a:solidFill>
                  <a:srgbClr val="FF0000"/>
                </a:solidFill>
                <a:latin typeface="Times New Roman" pitchFamily="18" charset="0"/>
                <a:cs typeface="Times New Roman" pitchFamily="18" charset="0"/>
              </a:rPr>
              <a:t>stored only once</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Thus, </a:t>
            </a:r>
            <a:r>
              <a:rPr lang="en-US" sz="2800" dirty="0">
                <a:latin typeface="Times New Roman" pitchFamily="18" charset="0"/>
                <a:cs typeface="Times New Roman" pitchFamily="18" charset="0"/>
              </a:rPr>
              <a:t>it </a:t>
            </a:r>
            <a:r>
              <a:rPr lang="en-US" sz="28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lowers the cost of searching and retrieving various records</a:t>
            </a:r>
            <a:r>
              <a:rPr lang="en-US" sz="2800" dirty="0">
                <a:latin typeface="Times New Roman" pitchFamily="18" charset="0"/>
                <a:cs typeface="Times New Roman" pitchFamily="18" charset="0"/>
              </a:rPr>
              <a:t> in different files as they are now combined and kept in a single </a:t>
            </a:r>
            <a:r>
              <a:rPr lang="en-US" sz="2800" dirty="0" smtClean="0">
                <a:latin typeface="Times New Roman" pitchFamily="18" charset="0"/>
                <a:cs typeface="Times New Roman" pitchFamily="18" charset="0"/>
              </a:rPr>
              <a:t>cluster.</a:t>
            </a:r>
          </a:p>
          <a:p>
            <a:pPr algn="just"/>
            <a:r>
              <a:rPr lang="en-US" sz="2800" dirty="0" smtClean="0">
                <a:latin typeface="Times New Roman" pitchFamily="18" charset="0"/>
                <a:cs typeface="Times New Roman" pitchFamily="18" charset="0"/>
              </a:rPr>
              <a:t>For example, </a:t>
            </a:r>
            <a:r>
              <a:rPr lang="en-US" sz="2800" dirty="0">
                <a:latin typeface="Times New Roman" pitchFamily="18" charset="0"/>
                <a:cs typeface="Times New Roman" pitchFamily="18" charset="0"/>
              </a:rPr>
              <a:t>we have two tables or relation Employee and Department. These table are related to each other. </a:t>
            </a:r>
            <a:endParaRPr lang="en-US" sz="2400" i="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Rectangle 1"/>
          <p:cNvSpPr/>
          <p:nvPr/>
        </p:nvSpPr>
        <p:spPr>
          <a:xfrm>
            <a:off x="1752600" y="577965"/>
            <a:ext cx="5228996" cy="646331"/>
          </a:xfrm>
          <a:prstGeom prst="rect">
            <a:avLst/>
          </a:prstGeom>
        </p:spPr>
        <p:txBody>
          <a:bodyPr wrap="none">
            <a:spAutoFit/>
          </a:bodyPr>
          <a:lstStyle/>
          <a:p>
            <a:r>
              <a:rPr lang="en-US" sz="3600" b="1" dirty="0">
                <a:solidFill>
                  <a:srgbClr val="0070C0"/>
                </a:solidFill>
                <a:latin typeface="Times New Roman" pitchFamily="18" charset="0"/>
                <a:cs typeface="Times New Roman" pitchFamily="18" charset="0"/>
              </a:rPr>
              <a:t>Cluster File Organization</a:t>
            </a:r>
          </a:p>
        </p:txBody>
      </p:sp>
    </p:spTree>
    <p:extLst>
      <p:ext uri="{BB962C8B-B14F-4D97-AF65-F5344CB8AC3E}">
        <p14:creationId xmlns:p14="http://schemas.microsoft.com/office/powerpoint/2010/main" val="1747888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344" b="601"/>
          <a:stretch/>
        </p:blipFill>
        <p:spPr bwMode="auto">
          <a:xfrm>
            <a:off x="152400" y="533400"/>
            <a:ext cx="6934200" cy="2917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6200" y="3451279"/>
            <a:ext cx="8991600" cy="830997"/>
          </a:xfrm>
          <a:prstGeom prst="rect">
            <a:avLst/>
          </a:prstGeom>
        </p:spPr>
        <p:txBody>
          <a:bodyPr wrap="square">
            <a:spAutoFit/>
          </a:bodyPr>
          <a:lstStyle/>
          <a:p>
            <a:pPr algn="just"/>
            <a:r>
              <a:rPr lang="en-US" sz="2400" dirty="0" smtClean="0">
                <a:latin typeface="Times New Roman" pitchFamily="18" charset="0"/>
                <a:cs typeface="Times New Roman" pitchFamily="18" charset="0"/>
              </a:rPr>
              <a:t>Therefore, </a:t>
            </a:r>
            <a:r>
              <a:rPr lang="en-US" sz="2400" dirty="0">
                <a:latin typeface="Times New Roman" pitchFamily="18" charset="0"/>
                <a:cs typeface="Times New Roman" pitchFamily="18" charset="0"/>
              </a:rPr>
              <a:t>these </a:t>
            </a:r>
            <a:r>
              <a:rPr lang="en-US" sz="2400" dirty="0" smtClean="0">
                <a:solidFill>
                  <a:srgbClr val="0070C0"/>
                </a:solidFill>
                <a:latin typeface="Times New Roman" pitchFamily="18" charset="0"/>
                <a:cs typeface="Times New Roman" pitchFamily="18" charset="0"/>
              </a:rPr>
              <a:t>tables </a:t>
            </a:r>
            <a:r>
              <a:rPr lang="en-US" sz="2400" dirty="0">
                <a:solidFill>
                  <a:srgbClr val="0070C0"/>
                </a:solidFill>
                <a:latin typeface="Times New Roman" pitchFamily="18" charset="0"/>
                <a:cs typeface="Times New Roman" pitchFamily="18" charset="0"/>
              </a:rPr>
              <a:t>are allowed to combine using a </a:t>
            </a:r>
            <a:r>
              <a:rPr lang="en-US" sz="24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join</a:t>
            </a:r>
            <a:r>
              <a:rPr lang="en-US" sz="2400" dirty="0">
                <a:solidFill>
                  <a:srgbClr val="0070C0"/>
                </a:solidFill>
                <a:latin typeface="Times New Roman" pitchFamily="18" charset="0"/>
                <a:cs typeface="Times New Roman" pitchFamily="18" charset="0"/>
              </a:rPr>
              <a:t> operation and can be seen in a cluster file</a:t>
            </a:r>
            <a:r>
              <a:rPr lang="en-US" sz="2400" dirty="0">
                <a:latin typeface="Times New Roman" pitchFamily="18" charset="0"/>
                <a:cs typeface="Times New Roman" pitchFamily="18" charset="0"/>
              </a:rPr>
              <a:t>. </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815" y="3866777"/>
            <a:ext cx="4314785" cy="29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0955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76200" y="1524000"/>
            <a:ext cx="8915400" cy="5257800"/>
          </a:xfrm>
        </p:spPr>
        <p:txBody>
          <a:bodyPr>
            <a:noAutofit/>
          </a:bodyPr>
          <a:lstStyle/>
          <a:p>
            <a:pPr marL="0" indent="0" algn="just">
              <a:buNone/>
            </a:pPr>
            <a:r>
              <a:rPr lang="en-US" sz="2400" dirty="0" smtClean="0">
                <a:latin typeface="Times New Roman" pitchFamily="18" charset="0"/>
                <a:cs typeface="Times New Roman" pitchFamily="18" charset="0"/>
              </a:rPr>
              <a:t>There </a:t>
            </a:r>
            <a:r>
              <a:rPr lang="en-US" sz="2400" dirty="0">
                <a:latin typeface="Times New Roman" pitchFamily="18" charset="0"/>
                <a:cs typeface="Times New Roman" pitchFamily="18" charset="0"/>
              </a:rPr>
              <a:t>are </a:t>
            </a:r>
            <a:r>
              <a:rPr lang="en-US" sz="2400" dirty="0" smtClean="0">
                <a:latin typeface="Times New Roman" pitchFamily="18" charset="0"/>
                <a:cs typeface="Times New Roman" pitchFamily="18" charset="0"/>
              </a:rPr>
              <a:t>2 </a:t>
            </a:r>
            <a:r>
              <a:rPr lang="en-US" sz="2400" dirty="0">
                <a:latin typeface="Times New Roman" pitchFamily="18" charset="0"/>
                <a:cs typeface="Times New Roman" pitchFamily="18" charset="0"/>
              </a:rPr>
              <a:t>ways to implement this method: </a:t>
            </a:r>
          </a:p>
          <a:p>
            <a:pPr marL="514350" indent="-514350" algn="just">
              <a:buFont typeface="+mj-lt"/>
              <a:buAutoNum type="romanLcPeriod"/>
            </a:pPr>
            <a:r>
              <a:rPr lang="en-US" sz="2400" b="1" u="sng" dirty="0" smtClean="0">
                <a:solidFill>
                  <a:srgbClr val="FF0000"/>
                </a:solidFill>
                <a:latin typeface="Times New Roman" pitchFamily="18" charset="0"/>
                <a:cs typeface="Times New Roman" pitchFamily="18" charset="0"/>
              </a:rPr>
              <a:t>INDEXED CLUSTERS :</a:t>
            </a:r>
          </a:p>
          <a:p>
            <a:pPr algn="just"/>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Indexed </a:t>
            </a:r>
            <a:r>
              <a:rPr lang="en-US" sz="2400" dirty="0" smtClean="0">
                <a:latin typeface="Times New Roman" pitchFamily="18" charset="0"/>
                <a:cs typeface="Times New Roman" pitchFamily="18" charset="0"/>
              </a:rPr>
              <a:t>clustering, </a:t>
            </a:r>
            <a:r>
              <a:rPr lang="en-US" sz="2400" dirty="0">
                <a:latin typeface="Times New Roman" pitchFamily="18" charset="0"/>
                <a:cs typeface="Times New Roman" pitchFamily="18" charset="0"/>
              </a:rPr>
              <a:t>the </a:t>
            </a:r>
            <a:r>
              <a:rPr lang="en-US" sz="2400" dirty="0">
                <a:solidFill>
                  <a:srgbClr val="ED33E4"/>
                </a:solidFill>
                <a:latin typeface="Times New Roman" pitchFamily="18" charset="0"/>
                <a:cs typeface="Times New Roman" pitchFamily="18" charset="0"/>
              </a:rPr>
              <a:t>records are group based on the cluster key and stored together. </a:t>
            </a:r>
            <a:endParaRPr lang="en-US" sz="2400" dirty="0" smtClean="0">
              <a:solidFill>
                <a:srgbClr val="ED33E4"/>
              </a:solidFill>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above mentioned example of the Employee and Department relationship is an example of Indexed Cluster where the </a:t>
            </a:r>
            <a:r>
              <a:rPr lang="en-US" sz="2400" dirty="0">
                <a:solidFill>
                  <a:srgbClr val="00B050"/>
                </a:solidFill>
                <a:latin typeface="Times New Roman" pitchFamily="18" charset="0"/>
                <a:cs typeface="Times New Roman" pitchFamily="18" charset="0"/>
              </a:rPr>
              <a:t>records are based on the Department </a:t>
            </a:r>
            <a:r>
              <a:rPr lang="en-US" sz="2400" dirty="0" smtClean="0">
                <a:solidFill>
                  <a:srgbClr val="00B050"/>
                </a:solidFill>
                <a:latin typeface="Times New Roman" pitchFamily="18" charset="0"/>
                <a:cs typeface="Times New Roman" pitchFamily="18" charset="0"/>
              </a:rPr>
              <a:t>ID.</a:t>
            </a:r>
          </a:p>
          <a:p>
            <a:pPr marL="514350" indent="-514350" algn="just">
              <a:buAutoNum type="romanLcPeriod" startAt="2"/>
            </a:pPr>
            <a:r>
              <a:rPr lang="en-US" sz="2400" b="1" u="sng" dirty="0" smtClean="0">
                <a:solidFill>
                  <a:srgbClr val="FF0000"/>
                </a:solidFill>
                <a:latin typeface="Times New Roman" pitchFamily="18" charset="0"/>
                <a:cs typeface="Times New Roman" pitchFamily="18" charset="0"/>
              </a:rPr>
              <a:t>HASH CLUSTERS:</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is very much </a:t>
            </a:r>
            <a:r>
              <a:rPr lang="en-US" sz="2400" dirty="0">
                <a:solidFill>
                  <a:srgbClr val="ED33E4"/>
                </a:solidFill>
                <a:latin typeface="Times New Roman" pitchFamily="18" charset="0"/>
                <a:cs typeface="Times New Roman" pitchFamily="18" charset="0"/>
              </a:rPr>
              <a:t>similar to indexed cluster with only difference that instead of storing the records based on cluster </a:t>
            </a:r>
            <a:r>
              <a:rPr lang="en-US" sz="2400" dirty="0" smtClean="0">
                <a:solidFill>
                  <a:srgbClr val="ED33E4"/>
                </a:solidFill>
                <a:latin typeface="Times New Roman" pitchFamily="18" charset="0"/>
                <a:cs typeface="Times New Roman" pitchFamily="18" charset="0"/>
              </a:rPr>
              <a:t>key</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W</a:t>
            </a:r>
            <a:r>
              <a:rPr lang="en-US" sz="2400" dirty="0" smtClean="0">
                <a:latin typeface="Times New Roman" pitchFamily="18" charset="0"/>
                <a:cs typeface="Times New Roman" pitchFamily="18" charset="0"/>
              </a:rPr>
              <a:t>e </a:t>
            </a:r>
            <a:r>
              <a:rPr lang="en-US" sz="2400" dirty="0">
                <a:solidFill>
                  <a:srgbClr val="00B050"/>
                </a:solidFill>
                <a:latin typeface="Times New Roman" pitchFamily="18" charset="0"/>
                <a:cs typeface="Times New Roman" pitchFamily="18" charset="0"/>
              </a:rPr>
              <a:t>generate hash key value </a:t>
            </a:r>
            <a:r>
              <a:rPr lang="en-US" sz="2400" dirty="0">
                <a:latin typeface="Times New Roman" pitchFamily="18" charset="0"/>
                <a:cs typeface="Times New Roman" pitchFamily="18" charset="0"/>
              </a:rPr>
              <a:t>and store the records with same hash key value.</a:t>
            </a:r>
            <a:endParaRPr lang="en-US" sz="2000" i="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Rectangle 1"/>
          <p:cNvSpPr/>
          <p:nvPr/>
        </p:nvSpPr>
        <p:spPr>
          <a:xfrm>
            <a:off x="1019232" y="591233"/>
            <a:ext cx="7105535" cy="646331"/>
          </a:xfrm>
          <a:prstGeom prst="rect">
            <a:avLst/>
          </a:prstGeom>
        </p:spPr>
        <p:txBody>
          <a:bodyPr wrap="none">
            <a:spAutoFit/>
          </a:bodyPr>
          <a:lstStyle/>
          <a:p>
            <a:r>
              <a:rPr lang="en-US" sz="3600" b="1" dirty="0">
                <a:solidFill>
                  <a:srgbClr val="0070C0"/>
                </a:solidFill>
                <a:latin typeface="Times New Roman" pitchFamily="18" charset="0"/>
                <a:cs typeface="Times New Roman" pitchFamily="18" charset="0"/>
              </a:rPr>
              <a:t>Types of Cluster File Organization </a:t>
            </a:r>
          </a:p>
        </p:txBody>
      </p:sp>
    </p:spTree>
    <p:extLst>
      <p:ext uri="{BB962C8B-B14F-4D97-AF65-F5344CB8AC3E}">
        <p14:creationId xmlns:p14="http://schemas.microsoft.com/office/powerpoint/2010/main" val="28417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533400" y="2819400"/>
            <a:ext cx="8229600" cy="838200"/>
          </a:xfrm>
        </p:spPr>
        <p:txBody>
          <a:bodyPr>
            <a:normAutofit/>
          </a:bodyPr>
          <a:lstStyle/>
          <a:p>
            <a:pPr marL="0" indent="0" algn="ctr">
              <a:buNone/>
            </a:pPr>
            <a:r>
              <a:rPr lang="en-US" sz="4400" b="1" i="1" dirty="0" smtClean="0">
                <a:solidFill>
                  <a:srgbClr val="FF0000"/>
                </a:solidFill>
                <a:latin typeface="Times New Roman" pitchFamily="18" charset="0"/>
                <a:cs typeface="Times New Roman" pitchFamily="18" charset="0"/>
              </a:rPr>
              <a:t>Hashing And Its Techniques</a:t>
            </a:r>
            <a:endParaRPr lang="en-US" sz="4400" b="1" i="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46541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839200" cy="5181600"/>
          </a:xfrm>
        </p:spPr>
        <p:txBody>
          <a:bodyPr>
            <a:normAutofit/>
          </a:bodyPr>
          <a:lstStyle/>
          <a:p>
            <a:pPr algn="just"/>
            <a:r>
              <a:rPr lang="en-US" sz="2800" dirty="0" smtClean="0">
                <a:latin typeface="Times New Roman" pitchFamily="18" charset="0"/>
                <a:cs typeface="Times New Roman" pitchFamily="18" charset="0"/>
              </a:rPr>
              <a:t>A database consist of a huge amount of data. The data is grouped within a table in RDBMS, and each table have related records. </a:t>
            </a:r>
          </a:p>
          <a:p>
            <a:pPr algn="just"/>
            <a:r>
              <a:rPr lang="en-US" sz="2800" dirty="0" smtClean="0">
                <a:latin typeface="Times New Roman" pitchFamily="18" charset="0"/>
                <a:cs typeface="Times New Roman" pitchFamily="18" charset="0"/>
              </a:rPr>
              <a:t>A user can see that the data is stored in form of tables, but in actual this huge amount of data is stored in physical memory in form of </a:t>
            </a:r>
            <a:r>
              <a:rPr lang="en-US" sz="2800" u="sng" dirty="0" smtClean="0">
                <a:effectLst>
                  <a:outerShdw blurRad="38100" dist="38100" dir="2700000" algn="tl">
                    <a:srgbClr val="000000">
                      <a:alpha val="43137"/>
                    </a:srgbClr>
                  </a:outerShdw>
                </a:effectLst>
                <a:latin typeface="Times New Roman" pitchFamily="18" charset="0"/>
                <a:cs typeface="Times New Roman" pitchFamily="18" charset="0"/>
              </a:rPr>
              <a:t>files</a:t>
            </a:r>
            <a:r>
              <a:rPr lang="en-US" sz="2800" dirty="0" smtClean="0">
                <a:latin typeface="Times New Roman" pitchFamily="18" charset="0"/>
                <a:cs typeface="Times New Roman" pitchFamily="18" charset="0"/>
              </a:rPr>
              <a:t>.</a:t>
            </a:r>
          </a:p>
          <a:p>
            <a:pPr algn="just"/>
            <a:r>
              <a:rPr lang="en-US" sz="2800" b="1" u="sng" dirty="0" smtClean="0">
                <a:solidFill>
                  <a:srgbClr val="FF0000"/>
                </a:solidFill>
                <a:latin typeface="Times New Roman" pitchFamily="18" charset="0"/>
                <a:cs typeface="Times New Roman" pitchFamily="18" charset="0"/>
              </a:rPr>
              <a:t>FILE</a:t>
            </a:r>
            <a:r>
              <a:rPr lang="en-US" sz="2800" dirty="0" smtClean="0">
                <a:latin typeface="Times New Roman" pitchFamily="18" charset="0"/>
                <a:cs typeface="Times New Roman" pitchFamily="18" charset="0"/>
              </a:rPr>
              <a:t> – A file is </a:t>
            </a:r>
            <a:r>
              <a:rPr lang="en-US" sz="2800" dirty="0"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named collection of related information </a:t>
            </a:r>
            <a:r>
              <a:rPr lang="en-US" sz="2800" dirty="0" smtClean="0">
                <a:solidFill>
                  <a:srgbClr val="0070C0"/>
                </a:solidFill>
                <a:latin typeface="Times New Roman" pitchFamily="18" charset="0"/>
                <a:cs typeface="Times New Roman" pitchFamily="18" charset="0"/>
              </a:rPr>
              <a:t>that is recorded on secondary storage such as magnetic disks, magnetic tables and optical disks</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457200" y="609600"/>
            <a:ext cx="8229600" cy="609600"/>
          </a:xfrm>
        </p:spPr>
        <p:txBody>
          <a:bodyPr>
            <a:noAutofit/>
          </a:bodyPr>
          <a:lstStyle/>
          <a:p>
            <a:r>
              <a:rPr lang="en-US" sz="3600" b="1" dirty="0" smtClean="0">
                <a:solidFill>
                  <a:srgbClr val="0070C0"/>
                </a:solidFill>
                <a:latin typeface="Times New Roman" pitchFamily="18" charset="0"/>
                <a:cs typeface="Times New Roman" pitchFamily="18" charset="0"/>
              </a:rPr>
              <a:t>Introduction</a:t>
            </a:r>
            <a:endParaRPr lang="en-US" sz="36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547247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839200" cy="5334000"/>
          </a:xfrm>
        </p:spPr>
        <p:txBody>
          <a:bodyPr>
            <a:normAutofit/>
          </a:bodyPr>
          <a:lstStyle/>
          <a:p>
            <a:pPr algn="just"/>
            <a:r>
              <a:rPr lang="en-US" sz="2800" dirty="0" smtClean="0">
                <a:latin typeface="Times New Roman" pitchFamily="18" charset="0"/>
                <a:cs typeface="Times New Roman" pitchFamily="18" charset="0"/>
              </a:rPr>
              <a:t>When we want to retrieve a particular data, it becomes very inefficient to search all the index values and reach the desired data. </a:t>
            </a:r>
          </a:p>
          <a:p>
            <a:pPr algn="just"/>
            <a:r>
              <a:rPr lang="en-US" sz="2800" dirty="0" smtClean="0">
                <a:latin typeface="Times New Roman" pitchFamily="18" charset="0"/>
                <a:cs typeface="Times New Roman" pitchFamily="18" charset="0"/>
              </a:rPr>
              <a:t>In this situation, </a:t>
            </a:r>
            <a:r>
              <a:rPr lang="en-US" sz="2800" i="1" u="sng"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Hashing</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technique comes into picture</a:t>
            </a:r>
            <a:r>
              <a:rPr lang="en-US" sz="2800" dirty="0" smtClean="0">
                <a:latin typeface="Times New Roman" pitchFamily="18" charset="0"/>
                <a:cs typeface="Times New Roman" pitchFamily="18" charset="0"/>
              </a:rPr>
              <a:t>.</a:t>
            </a:r>
          </a:p>
          <a:p>
            <a:pPr algn="just"/>
            <a:r>
              <a:rPr lang="en-US" sz="2800" i="1" u="sng" dirty="0" smtClean="0">
                <a:effectLst>
                  <a:outerShdw blurRad="38100" dist="38100" dir="2700000" algn="tl">
                    <a:srgbClr val="000000">
                      <a:alpha val="43137"/>
                    </a:srgbClr>
                  </a:outerShdw>
                </a:effectLst>
                <a:latin typeface="Times New Roman" pitchFamily="18" charset="0"/>
                <a:cs typeface="Times New Roman" pitchFamily="18" charset="0"/>
              </a:rPr>
              <a:t>Hashing</a:t>
            </a:r>
            <a:r>
              <a:rPr lang="en-US" sz="2800" dirty="0" smtClean="0">
                <a:latin typeface="Times New Roman" pitchFamily="18" charset="0"/>
                <a:cs typeface="Times New Roman" pitchFamily="18" charset="0"/>
              </a:rPr>
              <a:t> is an </a:t>
            </a:r>
            <a:r>
              <a:rPr lang="en-US" sz="2800" dirty="0"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efficient technique to directly search the location of desired data on the disk without using index structure. </a:t>
            </a:r>
          </a:p>
          <a:p>
            <a:pPr algn="just"/>
            <a:r>
              <a:rPr lang="en-US" sz="2800" dirty="0" smtClean="0">
                <a:solidFill>
                  <a:srgbClr val="00B050"/>
                </a:solidFill>
                <a:latin typeface="Times New Roman" pitchFamily="18" charset="0"/>
                <a:cs typeface="Times New Roman" pitchFamily="18" charset="0"/>
              </a:rPr>
              <a:t>Data is stored at the data blocks </a:t>
            </a:r>
            <a:r>
              <a:rPr lang="en-US" sz="2800" dirty="0" smtClean="0">
                <a:latin typeface="Times New Roman" pitchFamily="18" charset="0"/>
                <a:cs typeface="Times New Roman" pitchFamily="18" charset="0"/>
              </a:rPr>
              <a:t>whose address is generated by using hash function. </a:t>
            </a:r>
          </a:p>
          <a:p>
            <a:pPr algn="just"/>
            <a:r>
              <a:rPr lang="en-US" sz="2800" dirty="0" smtClean="0">
                <a:solidFill>
                  <a:srgbClr val="ED33E4"/>
                </a:solidFill>
                <a:latin typeface="Times New Roman" pitchFamily="18" charset="0"/>
                <a:cs typeface="Times New Roman" pitchFamily="18" charset="0"/>
              </a:rPr>
              <a:t>The memory location where these records are stored is called</a:t>
            </a:r>
            <a:r>
              <a:rPr lang="en-US" sz="2800" dirty="0" smtClean="0">
                <a:latin typeface="Times New Roman" pitchFamily="18" charset="0"/>
                <a:cs typeface="Times New Roman" pitchFamily="18" charset="0"/>
              </a:rPr>
              <a:t> as </a:t>
            </a:r>
            <a:r>
              <a:rPr lang="en-US" sz="2800" dirty="0" smtClean="0">
                <a:solidFill>
                  <a:srgbClr val="ED33E4"/>
                </a:solidFill>
                <a:effectLst>
                  <a:outerShdw blurRad="38100" dist="38100" dir="2700000" algn="tl">
                    <a:srgbClr val="000000">
                      <a:alpha val="43137"/>
                    </a:srgbClr>
                  </a:outerShdw>
                </a:effectLst>
                <a:latin typeface="Times New Roman" pitchFamily="18" charset="0"/>
                <a:cs typeface="Times New Roman" pitchFamily="18" charset="0"/>
              </a:rPr>
              <a:t>DATA BLOCK</a:t>
            </a:r>
            <a:r>
              <a:rPr lang="en-US" sz="2800" dirty="0" smtClean="0">
                <a:latin typeface="Times New Roman" pitchFamily="18" charset="0"/>
                <a:cs typeface="Times New Roman" pitchFamily="18" charset="0"/>
              </a:rPr>
              <a:t> or </a:t>
            </a:r>
            <a:r>
              <a:rPr lang="en-US" sz="2800" dirty="0" smtClean="0">
                <a:solidFill>
                  <a:srgbClr val="ED33E4"/>
                </a:solidFill>
                <a:effectLst>
                  <a:outerShdw blurRad="38100" dist="38100" dir="2700000" algn="tl">
                    <a:srgbClr val="000000">
                      <a:alpha val="43137"/>
                    </a:srgbClr>
                  </a:outerShdw>
                </a:effectLst>
                <a:latin typeface="Times New Roman" pitchFamily="18" charset="0"/>
                <a:cs typeface="Times New Roman" pitchFamily="18" charset="0"/>
              </a:rPr>
              <a:t>DATA BUCKET</a:t>
            </a:r>
            <a:r>
              <a:rPr lang="en-US" sz="2800" dirty="0" smtClean="0">
                <a:latin typeface="Times New Roman" pitchFamily="18" charset="0"/>
                <a:cs typeface="Times New Roman" pitchFamily="18" charset="0"/>
              </a:rPr>
              <a:t>.</a:t>
            </a:r>
          </a:p>
          <a:p>
            <a:pPr algn="just"/>
            <a:endParaRPr lang="en-US" sz="2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114300" y="438509"/>
            <a:ext cx="8915400" cy="951781"/>
          </a:xfrm>
        </p:spPr>
        <p:txBody>
          <a:bodyPr>
            <a:noAutofit/>
          </a:bodyPr>
          <a:lstStyle/>
          <a:p>
            <a:r>
              <a:rPr lang="en-US" sz="3600" b="1" dirty="0" smtClean="0">
                <a:solidFill>
                  <a:srgbClr val="0070C0"/>
                </a:solidFill>
                <a:latin typeface="Times New Roman" pitchFamily="18" charset="0"/>
                <a:cs typeface="Times New Roman" pitchFamily="18" charset="0"/>
              </a:rPr>
              <a:t>Hash File Organization</a:t>
            </a:r>
            <a:endParaRPr lang="en-US" sz="36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401024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066800"/>
            <a:ext cx="8915400" cy="5715000"/>
          </a:xfrm>
        </p:spPr>
        <p:txBody>
          <a:bodyPr>
            <a:noAutofit/>
          </a:bodyPr>
          <a:lstStyle/>
          <a:p>
            <a:pPr marL="514350" indent="-514350" algn="just">
              <a:buFont typeface="+mj-lt"/>
              <a:buAutoNum type="romanLcPeriod"/>
            </a:pPr>
            <a:r>
              <a:rPr lang="en-US" sz="2600" b="1" u="sng" dirty="0" smtClean="0">
                <a:solidFill>
                  <a:srgbClr val="FF0000"/>
                </a:solidFill>
                <a:latin typeface="Times New Roman" pitchFamily="18" charset="0"/>
                <a:cs typeface="Times New Roman" pitchFamily="18" charset="0"/>
              </a:rPr>
              <a:t>Data bucket:</a:t>
            </a:r>
            <a:r>
              <a:rPr lang="en-US" sz="2600" dirty="0" smtClean="0">
                <a:solidFill>
                  <a:srgbClr val="FF0000"/>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It is the </a:t>
            </a:r>
            <a:r>
              <a:rPr lang="en-US" sz="2600" dirty="0" smtClean="0">
                <a:solidFill>
                  <a:srgbClr val="0070C0"/>
                </a:solidFill>
                <a:latin typeface="Times New Roman" pitchFamily="18" charset="0"/>
                <a:cs typeface="Times New Roman" pitchFamily="18" charset="0"/>
              </a:rPr>
              <a:t>memory locations where the records are stored</a:t>
            </a:r>
            <a:r>
              <a:rPr lang="en-US" sz="2600" dirty="0" smtClean="0">
                <a:latin typeface="Times New Roman" pitchFamily="18" charset="0"/>
                <a:cs typeface="Times New Roman" pitchFamily="18" charset="0"/>
              </a:rPr>
              <a:t>. These buckets are </a:t>
            </a:r>
            <a:r>
              <a:rPr lang="en-US" sz="2600" dirty="0" smtClean="0">
                <a:solidFill>
                  <a:srgbClr val="0070C0"/>
                </a:solidFill>
                <a:latin typeface="Times New Roman" pitchFamily="18" charset="0"/>
                <a:cs typeface="Times New Roman" pitchFamily="18" charset="0"/>
              </a:rPr>
              <a:t>also considered as </a:t>
            </a:r>
            <a:r>
              <a:rPr lang="en-US" sz="2600" i="1" dirty="0"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Unit Of Storage</a:t>
            </a:r>
            <a:r>
              <a:rPr lang="en-US" sz="2600" dirty="0" smtClean="0">
                <a:solidFill>
                  <a:srgbClr val="0070C0"/>
                </a:solidFill>
                <a:latin typeface="Times New Roman" pitchFamily="18" charset="0"/>
                <a:cs typeface="Times New Roman" pitchFamily="18" charset="0"/>
              </a:rPr>
              <a:t>.</a:t>
            </a:r>
          </a:p>
          <a:p>
            <a:pPr marL="514350" indent="-514350" algn="just">
              <a:buFont typeface="+mj-lt"/>
              <a:buAutoNum type="romanLcPeriod"/>
            </a:pPr>
            <a:r>
              <a:rPr lang="en-US" sz="2600" b="1" u="sng" dirty="0" smtClean="0">
                <a:solidFill>
                  <a:srgbClr val="FF0000"/>
                </a:solidFill>
                <a:latin typeface="Times New Roman" pitchFamily="18" charset="0"/>
                <a:cs typeface="Times New Roman" pitchFamily="18" charset="0"/>
              </a:rPr>
              <a:t>Hash Function:</a:t>
            </a:r>
            <a:r>
              <a:rPr lang="en-US" sz="2600" dirty="0" smtClean="0">
                <a:latin typeface="Times New Roman" pitchFamily="18" charset="0"/>
                <a:cs typeface="Times New Roman" pitchFamily="18" charset="0"/>
              </a:rPr>
              <a:t> It is a </a:t>
            </a:r>
            <a:r>
              <a:rPr lang="en-US" sz="2600" i="1"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mapping function </a:t>
            </a:r>
            <a:r>
              <a:rPr lang="en-US" sz="2600" dirty="0" smtClean="0">
                <a:solidFill>
                  <a:srgbClr val="00B050"/>
                </a:solidFill>
                <a:latin typeface="Times New Roman" pitchFamily="18" charset="0"/>
                <a:cs typeface="Times New Roman" pitchFamily="18" charset="0"/>
              </a:rPr>
              <a:t>that maps all the set of search keys to actual record address</a:t>
            </a:r>
            <a:r>
              <a:rPr lang="en-US" sz="2600" dirty="0" smtClean="0">
                <a:latin typeface="Times New Roman" pitchFamily="18" charset="0"/>
                <a:cs typeface="Times New Roman" pitchFamily="18" charset="0"/>
              </a:rPr>
              <a:t>. Generally, hash function </a:t>
            </a:r>
            <a:r>
              <a:rPr lang="en-US" sz="2600" dirty="0" smtClean="0">
                <a:solidFill>
                  <a:srgbClr val="00B050"/>
                </a:solidFill>
                <a:latin typeface="Times New Roman" pitchFamily="18" charset="0"/>
                <a:cs typeface="Times New Roman" pitchFamily="18" charset="0"/>
              </a:rPr>
              <a:t>uses primary key to generate the hash index </a:t>
            </a:r>
            <a:r>
              <a:rPr lang="en-US" sz="2600" dirty="0" smtClean="0">
                <a:latin typeface="Times New Roman" pitchFamily="18" charset="0"/>
                <a:cs typeface="Times New Roman" pitchFamily="18" charset="0"/>
              </a:rPr>
              <a:t>– address of the data block. Hash function </a:t>
            </a:r>
            <a:r>
              <a:rPr lang="en-US" sz="2600" dirty="0" smtClean="0">
                <a:solidFill>
                  <a:srgbClr val="00B050"/>
                </a:solidFill>
                <a:latin typeface="Times New Roman" pitchFamily="18" charset="0"/>
                <a:cs typeface="Times New Roman" pitchFamily="18" charset="0"/>
              </a:rPr>
              <a:t>can be simple mathematical function </a:t>
            </a:r>
            <a:r>
              <a:rPr lang="en-US" sz="2600" dirty="0" smtClean="0">
                <a:latin typeface="Times New Roman" pitchFamily="18" charset="0"/>
                <a:cs typeface="Times New Roman" pitchFamily="18" charset="0"/>
              </a:rPr>
              <a:t>to any complex mathematical function.</a:t>
            </a:r>
          </a:p>
          <a:p>
            <a:pPr marL="514350" indent="-514350" algn="just">
              <a:buFont typeface="+mj-lt"/>
              <a:buAutoNum type="romanLcPeriod"/>
            </a:pPr>
            <a:r>
              <a:rPr lang="en-US" sz="2600" b="1" u="sng" dirty="0" smtClean="0">
                <a:solidFill>
                  <a:srgbClr val="FF0000"/>
                </a:solidFill>
                <a:latin typeface="Times New Roman" pitchFamily="18" charset="0"/>
                <a:cs typeface="Times New Roman" pitchFamily="18" charset="0"/>
              </a:rPr>
              <a:t>Hash Index:</a:t>
            </a:r>
            <a:r>
              <a:rPr lang="en-US" sz="2600" dirty="0" smtClean="0">
                <a:latin typeface="Times New Roman" pitchFamily="18" charset="0"/>
                <a:cs typeface="Times New Roman" pitchFamily="18" charset="0"/>
              </a:rPr>
              <a:t> The </a:t>
            </a:r>
            <a:r>
              <a:rPr lang="en-US" sz="2600" dirty="0" smtClean="0">
                <a:solidFill>
                  <a:srgbClr val="ED33E4"/>
                </a:solidFill>
                <a:latin typeface="Times New Roman" pitchFamily="18" charset="0"/>
                <a:cs typeface="Times New Roman" pitchFamily="18" charset="0"/>
              </a:rPr>
              <a:t>prefix of an entire hash value </a:t>
            </a:r>
            <a:r>
              <a:rPr lang="en-US" sz="2600" dirty="0" smtClean="0">
                <a:latin typeface="Times New Roman" pitchFamily="18" charset="0"/>
                <a:cs typeface="Times New Roman" pitchFamily="18" charset="0"/>
              </a:rPr>
              <a:t>is taken as a hash index. Every </a:t>
            </a:r>
            <a:r>
              <a:rPr lang="en-US" sz="2600" dirty="0" smtClean="0">
                <a:solidFill>
                  <a:srgbClr val="ED33E4"/>
                </a:solidFill>
                <a:latin typeface="Times New Roman" pitchFamily="18" charset="0"/>
                <a:cs typeface="Times New Roman" pitchFamily="18" charset="0"/>
              </a:rPr>
              <a:t>hash index has a depth value to signify how many bits are used for computing a hash function</a:t>
            </a:r>
            <a:r>
              <a:rPr lang="en-US" sz="2600" dirty="0" smtClean="0">
                <a:latin typeface="Times New Roman" pitchFamily="18" charset="0"/>
                <a:cs typeface="Times New Roman" pitchFamily="18" charset="0"/>
              </a:rPr>
              <a:t>. These bits can address 2n buckets. When all these bits are consumed ? Then the depth value is increased linearly and twice the buckets are allocated.</a:t>
            </a:r>
            <a:endParaRPr lang="en-US" sz="26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114300" y="304800"/>
            <a:ext cx="8915400" cy="951781"/>
          </a:xfrm>
        </p:spPr>
        <p:txBody>
          <a:bodyPr>
            <a:noAutofit/>
          </a:bodyPr>
          <a:lstStyle/>
          <a:p>
            <a:r>
              <a:rPr lang="en-US" sz="3600" b="1" dirty="0" smtClean="0">
                <a:solidFill>
                  <a:srgbClr val="0070C0"/>
                </a:solidFill>
                <a:latin typeface="Times New Roman" pitchFamily="18" charset="0"/>
                <a:cs typeface="Times New Roman" pitchFamily="18" charset="0"/>
              </a:rPr>
              <a:t>Hash File Organization</a:t>
            </a:r>
            <a:endParaRPr lang="en-US" sz="36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603861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114300" y="304800"/>
            <a:ext cx="8915400" cy="951781"/>
          </a:xfrm>
        </p:spPr>
        <p:txBody>
          <a:bodyPr>
            <a:noAutofit/>
          </a:bodyPr>
          <a:lstStyle/>
          <a:p>
            <a:r>
              <a:rPr lang="en-US" sz="3600" b="1" dirty="0" smtClean="0">
                <a:solidFill>
                  <a:srgbClr val="0070C0"/>
                </a:solidFill>
                <a:latin typeface="Times New Roman" pitchFamily="18" charset="0"/>
                <a:cs typeface="Times New Roman" pitchFamily="18" charset="0"/>
              </a:rPr>
              <a:t>Hash File Organization</a:t>
            </a:r>
            <a:endParaRPr lang="en-US" sz="3600" b="1" dirty="0">
              <a:solidFill>
                <a:srgbClr val="0070C0"/>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429" y="1524000"/>
            <a:ext cx="7237141"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1723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114300" y="438509"/>
            <a:ext cx="8915400" cy="951781"/>
          </a:xfrm>
        </p:spPr>
        <p:txBody>
          <a:bodyPr>
            <a:noAutofit/>
          </a:bodyPr>
          <a:lstStyle/>
          <a:p>
            <a:r>
              <a:rPr lang="en-US" sz="3600" b="1" dirty="0" smtClean="0">
                <a:solidFill>
                  <a:srgbClr val="0070C0"/>
                </a:solidFill>
                <a:latin typeface="Times New Roman" pitchFamily="18" charset="0"/>
                <a:cs typeface="Times New Roman" pitchFamily="18" charset="0"/>
              </a:rPr>
              <a:t>Types of Hashing</a:t>
            </a:r>
            <a:endParaRPr lang="en-US" sz="3600" b="1" dirty="0">
              <a:solidFill>
                <a:srgbClr val="0070C0"/>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5975" y="1905000"/>
            <a:ext cx="645205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0855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114300" y="422694"/>
            <a:ext cx="8915400" cy="951781"/>
          </a:xfrm>
        </p:spPr>
        <p:txBody>
          <a:bodyPr>
            <a:noAutofit/>
          </a:bodyPr>
          <a:lstStyle/>
          <a:p>
            <a:r>
              <a:rPr lang="en-US" sz="3600" b="1" dirty="0" smtClean="0">
                <a:solidFill>
                  <a:srgbClr val="0070C0"/>
                </a:solidFill>
                <a:latin typeface="Times New Roman" pitchFamily="18" charset="0"/>
                <a:cs typeface="Times New Roman" pitchFamily="18" charset="0"/>
              </a:rPr>
              <a:t>Static Hashing </a:t>
            </a:r>
            <a:endParaRPr lang="en-US" sz="3600" b="1" dirty="0">
              <a:solidFill>
                <a:srgbClr val="0070C0"/>
              </a:solidFill>
              <a:latin typeface="Times New Roman" pitchFamily="18" charset="0"/>
              <a:cs typeface="Times New Roman" pitchFamily="18" charset="0"/>
            </a:endParaRPr>
          </a:p>
        </p:txBody>
      </p:sp>
      <p:sp>
        <p:nvSpPr>
          <p:cNvPr id="5" name="Content Placeholder 2"/>
          <p:cNvSpPr>
            <a:spLocks noGrp="1"/>
          </p:cNvSpPr>
          <p:nvPr>
            <p:ph idx="1"/>
          </p:nvPr>
        </p:nvSpPr>
        <p:spPr>
          <a:xfrm>
            <a:off x="76200" y="1219200"/>
            <a:ext cx="8915400" cy="5562600"/>
          </a:xfrm>
        </p:spPr>
        <p:txBody>
          <a:bodyPr>
            <a:noAutofit/>
          </a:bodyPr>
          <a:lstStyle/>
          <a:p>
            <a:pPr algn="just"/>
            <a:r>
              <a:rPr lang="en-US" sz="24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W</a:t>
            </a:r>
            <a:r>
              <a:rPr lang="en-U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hen a search-key value is provided, the hash function always computes the same address</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For example, if we want to generate address for STUDENT_ID </a:t>
            </a:r>
            <a:r>
              <a:rPr lang="en-US" sz="2400" smtClean="0">
                <a:latin typeface="Times New Roman" pitchFamily="18" charset="0"/>
                <a:cs typeface="Times New Roman" pitchFamily="18" charset="0"/>
              </a:rPr>
              <a:t>= 104 using </a:t>
            </a:r>
            <a:r>
              <a:rPr lang="en-US" sz="2400" dirty="0" smtClean="0">
                <a:latin typeface="Times New Roman" pitchFamily="18" charset="0"/>
                <a:cs typeface="Times New Roman" pitchFamily="18" charset="0"/>
              </a:rPr>
              <a:t>mod (5) hash function, it always result in the same bucket address 4. </a:t>
            </a:r>
          </a:p>
          <a:p>
            <a:pPr marL="0" indent="0" algn="just">
              <a:buNone/>
            </a:pPr>
            <a:r>
              <a:rPr lang="en-US" sz="2600" b="1" u="sng" dirty="0" smtClean="0">
                <a:latin typeface="Times New Roman" pitchFamily="18" charset="0"/>
                <a:cs typeface="Times New Roman" pitchFamily="18" charset="0"/>
              </a:rPr>
              <a:t>Operations –</a:t>
            </a:r>
          </a:p>
          <a:p>
            <a:pPr marL="514350" indent="-514350" algn="just">
              <a:buFont typeface="+mj-lt"/>
              <a:buAutoNum type="arabicPeriod"/>
            </a:pPr>
            <a:r>
              <a:rPr lang="en-US" sz="2400" dirty="0" smtClean="0">
                <a:solidFill>
                  <a:srgbClr val="ED33E4"/>
                </a:solidFill>
                <a:effectLst>
                  <a:outerShdw blurRad="38100" dist="38100" dir="2700000" algn="tl">
                    <a:srgbClr val="000000">
                      <a:alpha val="43137"/>
                    </a:srgbClr>
                  </a:outerShdw>
                </a:effectLst>
                <a:latin typeface="Times New Roman" pitchFamily="18" charset="0"/>
                <a:cs typeface="Times New Roman" pitchFamily="18" charset="0"/>
              </a:rPr>
              <a:t>Insertion</a:t>
            </a:r>
            <a:r>
              <a:rPr lang="en-US" sz="2400" dirty="0" smtClean="0">
                <a:latin typeface="Times New Roman" pitchFamily="18" charset="0"/>
                <a:cs typeface="Times New Roman" pitchFamily="18" charset="0"/>
              </a:rPr>
              <a:t>: When a new record is inserted into the table, The hash function h generate a bucket address for the new record based on its hash key K. </a:t>
            </a:r>
          </a:p>
          <a:p>
            <a:pPr marL="0" indent="0" algn="just">
              <a:buNone/>
            </a:pPr>
            <a:r>
              <a:rPr lang="en-US" sz="2400" dirty="0">
                <a:effectLst>
                  <a:outerShdw blurRad="38100" dist="38100" dir="2700000" algn="tl">
                    <a:srgbClr val="000000">
                      <a:alpha val="43137"/>
                    </a:srgbClr>
                  </a:outerShdw>
                </a:effectLst>
                <a:latin typeface="Times New Roman" pitchFamily="18" charset="0"/>
                <a:cs typeface="Times New Roman" pitchFamily="18" charset="0"/>
              </a:rPr>
              <a:t> </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Bucket address = h(K)</a:t>
            </a:r>
          </a:p>
          <a:p>
            <a:pPr marL="457200" indent="-457200" algn="just">
              <a:buAutoNum type="arabicPeriod" startAt="2"/>
            </a:pPr>
            <a:r>
              <a:rPr lang="en-US" sz="2400" dirty="0" smtClean="0">
                <a:solidFill>
                  <a:srgbClr val="ED33E4"/>
                </a:solidFill>
                <a:effectLst>
                  <a:outerShdw blurRad="38100" dist="38100" dir="2700000" algn="tl">
                    <a:srgbClr val="000000">
                      <a:alpha val="43137"/>
                    </a:srgbClr>
                  </a:outerShdw>
                </a:effectLst>
                <a:latin typeface="Times New Roman" pitchFamily="18" charset="0"/>
                <a:cs typeface="Times New Roman" pitchFamily="18" charset="0"/>
              </a:rPr>
              <a:t>Deletion</a:t>
            </a:r>
            <a:r>
              <a:rPr lang="en-US" sz="2400" dirty="0" smtClean="0">
                <a:latin typeface="Times New Roman" pitchFamily="18" charset="0"/>
                <a:cs typeface="Times New Roman" pitchFamily="18" charset="0"/>
              </a:rPr>
              <a:t>: We will first fetch the record which is supposed to be deleted, then we will remove the records for that address in memory.</a:t>
            </a: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80354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76200" y="533400"/>
            <a:ext cx="8915400" cy="6248400"/>
          </a:xfrm>
        </p:spPr>
        <p:txBody>
          <a:bodyPr>
            <a:noAutofit/>
          </a:bodyPr>
          <a:lstStyle/>
          <a:p>
            <a:pPr marL="457200" indent="-457200" algn="just">
              <a:buAutoNum type="arabicPeriod" startAt="3"/>
            </a:pPr>
            <a:r>
              <a:rPr lang="en-US" sz="2400" dirty="0" smtClean="0">
                <a:solidFill>
                  <a:srgbClr val="ED33E4"/>
                </a:solidFill>
                <a:effectLst>
                  <a:outerShdw blurRad="38100" dist="38100" dir="2700000" algn="tl">
                    <a:srgbClr val="000000">
                      <a:alpha val="43137"/>
                    </a:srgbClr>
                  </a:outerShdw>
                </a:effectLst>
                <a:latin typeface="Times New Roman" pitchFamily="18" charset="0"/>
                <a:cs typeface="Times New Roman" pitchFamily="18" charset="0"/>
              </a:rPr>
              <a:t>Searching</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When a record needs to be searched, the same hash function is used to retrieve the bucket address for the record. </a:t>
            </a:r>
          </a:p>
          <a:p>
            <a:pPr algn="just"/>
            <a:r>
              <a:rPr lang="en-US" sz="2400" dirty="0" smtClean="0">
                <a:latin typeface="Times New Roman" pitchFamily="18" charset="0"/>
                <a:cs typeface="Times New Roman" pitchFamily="18" charset="0"/>
              </a:rPr>
              <a:t>For Example, if we want to retrieve whole record for ID 104, and if the hash function is mod(5) on that ID, the bucket address generated would be 4. </a:t>
            </a:r>
          </a:p>
          <a:p>
            <a:pPr algn="just"/>
            <a:r>
              <a:rPr lang="en-US" sz="2400" dirty="0" smtClean="0">
                <a:latin typeface="Times New Roman" pitchFamily="18" charset="0"/>
                <a:cs typeface="Times New Roman" pitchFamily="18" charset="0"/>
              </a:rPr>
              <a:t>Then, we will directly got to address 4 and retrieve the whole record for ID 104. Here ID acts as a hash key.</a:t>
            </a:r>
          </a:p>
          <a:p>
            <a:pPr marL="457200" indent="-457200" algn="just">
              <a:buAutoNum type="arabicPeriod" startAt="4"/>
            </a:pPr>
            <a:r>
              <a:rPr lang="en-US" sz="2400" dirty="0" err="1" smtClean="0">
                <a:solidFill>
                  <a:srgbClr val="ED33E4"/>
                </a:solidFill>
                <a:effectLst>
                  <a:outerShdw blurRad="38100" dist="38100" dir="2700000" algn="tl">
                    <a:srgbClr val="000000">
                      <a:alpha val="43137"/>
                    </a:srgbClr>
                  </a:outerShdw>
                </a:effectLst>
                <a:latin typeface="Times New Roman" pitchFamily="18" charset="0"/>
                <a:cs typeface="Times New Roman" pitchFamily="18" charset="0"/>
              </a:rPr>
              <a:t>Updation</a:t>
            </a:r>
            <a:r>
              <a:rPr lang="en-US" sz="2400" dirty="0">
                <a:solidFill>
                  <a:srgbClr val="ED33E4"/>
                </a:solidFill>
                <a:effectLst>
                  <a:outerShdw blurRad="38100" dist="38100" dir="2700000" algn="tl">
                    <a:srgbClr val="000000">
                      <a:alpha val="43137"/>
                    </a:srgbClr>
                  </a:outerShdw>
                </a:effectLst>
                <a:latin typeface="Times New Roman" pitchFamily="18" charset="0"/>
                <a:cs typeface="Times New Roman" pitchFamily="18" charset="0"/>
              </a:rPr>
              <a:t>:</a:t>
            </a:r>
            <a:r>
              <a:rPr lang="en-US" sz="2400" dirty="0" smtClean="0">
                <a:solidFill>
                  <a:srgbClr val="ED33E4"/>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dirty="0" smtClean="0">
                <a:latin typeface="Times New Roman" pitchFamily="18" charset="0"/>
                <a:cs typeface="Times New Roman" pitchFamily="18" charset="0"/>
              </a:rPr>
              <a:t>The data record that needs to be updated is first searched using hash function, and then the data record is updated.</a:t>
            </a:r>
          </a:p>
          <a:p>
            <a:pPr algn="just"/>
            <a:r>
              <a:rPr lang="en-US" sz="2400" dirty="0" smtClean="0">
                <a:solidFill>
                  <a:srgbClr val="FF0000"/>
                </a:solidFill>
                <a:latin typeface="Times New Roman" pitchFamily="18" charset="0"/>
                <a:cs typeface="Times New Roman" pitchFamily="18" charset="0"/>
              </a:rPr>
              <a:t>Now, if we want to insert some new records into the file, but the data bucket address generated by the hash function is not empty or the data already exists in that address. </a:t>
            </a:r>
          </a:p>
          <a:p>
            <a:pPr algn="just"/>
            <a:r>
              <a:rPr lang="en-US" sz="2400" dirty="0" smtClean="0">
                <a:latin typeface="Times New Roman" pitchFamily="18" charset="0"/>
                <a:cs typeface="Times New Roman" pitchFamily="18" charset="0"/>
              </a:rPr>
              <a:t>This becomes a critical situation to handle. This situation in the static hashing is called </a:t>
            </a:r>
            <a:r>
              <a:rPr lang="en-US" sz="2400" b="1" dirty="0" smtClean="0">
                <a:solidFill>
                  <a:srgbClr val="00B050"/>
                </a:solidFill>
                <a:latin typeface="Times New Roman" pitchFamily="18" charset="0"/>
                <a:cs typeface="Times New Roman" pitchFamily="18" charset="0"/>
              </a:rPr>
              <a:t>bucket overflow</a:t>
            </a:r>
            <a:r>
              <a:rPr lang="en-US" sz="2400" dirty="0" smtClean="0">
                <a:latin typeface="Times New Roman" pitchFamily="18" charset="0"/>
                <a:cs typeface="Times New Roman" pitchFamily="18" charset="0"/>
              </a:rPr>
              <a:t>. How will we insert data in this case?</a:t>
            </a:r>
          </a:p>
          <a:p>
            <a:pPr marL="0" indent="0" algn="just">
              <a:buNone/>
            </a:pP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32293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76200" y="685800"/>
            <a:ext cx="8915400" cy="6096000"/>
          </a:xfrm>
        </p:spPr>
        <p:txBody>
          <a:bodyPr>
            <a:noAutofit/>
          </a:bodyPr>
          <a:lstStyle/>
          <a:p>
            <a:pPr marL="0" indent="0" algn="just">
              <a:buNone/>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There are several methods provided to overcome “Bucket Overflow”. </a:t>
            </a:r>
            <a:r>
              <a:rPr lang="en-US" sz="2400" dirty="0" smtClean="0">
                <a:latin typeface="Times New Roman" pitchFamily="18" charset="0"/>
                <a:cs typeface="Times New Roman" pitchFamily="18" charset="0"/>
              </a:rPr>
              <a:t>Some commonly used methods are discussed below:</a:t>
            </a:r>
          </a:p>
          <a:p>
            <a:pPr marL="457200" indent="-457200" algn="just">
              <a:buFont typeface="+mj-lt"/>
              <a:buAutoNum type="arabicPeriod"/>
            </a:pPr>
            <a:r>
              <a:rPr lang="en-US" sz="2400" b="1" dirty="0" smtClean="0">
                <a:solidFill>
                  <a:srgbClr val="FF0000"/>
                </a:solidFill>
                <a:latin typeface="Times New Roman" pitchFamily="18" charset="0"/>
                <a:cs typeface="Times New Roman" pitchFamily="18" charset="0"/>
              </a:rPr>
              <a:t>Open Hashing</a:t>
            </a:r>
          </a:p>
          <a:p>
            <a:pPr algn="just"/>
            <a:r>
              <a:rPr lang="en-US" sz="2400" dirty="0" smtClean="0">
                <a:latin typeface="Times New Roman" pitchFamily="18" charset="0"/>
                <a:cs typeface="Times New Roman" pitchFamily="18" charset="0"/>
              </a:rPr>
              <a:t>Next available data block is used to enter the new record, instead of overwriting older one. This method is also called </a:t>
            </a:r>
            <a:r>
              <a:rPr lang="en-US" sz="2400" i="1" dirty="0"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LINEAR PROBING</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For example:</a:t>
            </a:r>
          </a:p>
          <a:p>
            <a:pPr marL="0" indent="0" algn="just">
              <a:buNone/>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Input keys:          </a:t>
            </a:r>
            <a:r>
              <a:rPr lang="en-US" sz="2400" dirty="0" smtClean="0">
                <a:latin typeface="Times New Roman" pitchFamily="18" charset="0"/>
                <a:cs typeface="Times New Roman" pitchFamily="18" charset="0"/>
              </a:rPr>
              <a:t>8, 41, 22, 44, 59, 32, 31, 73</a:t>
            </a:r>
          </a:p>
          <a:p>
            <a:pPr marL="0" indent="0" algn="just">
              <a:buNone/>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Hash function:     </a:t>
            </a:r>
            <a:r>
              <a:rPr lang="en-US" sz="2400" dirty="0" smtClean="0">
                <a:latin typeface="Times New Roman" pitchFamily="18" charset="0"/>
                <a:cs typeface="Times New Roman" pitchFamily="18" charset="0"/>
              </a:rPr>
              <a:t>h(k) = k % 13 </a:t>
            </a:r>
            <a:endParaRPr lang="en-US" sz="2400" dirty="0">
              <a:latin typeface="Times New Roman" pitchFamily="18" charset="0"/>
              <a:cs typeface="Times New Roman" pitchFamily="18"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495800"/>
            <a:ext cx="7414404" cy="2149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9955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76200" y="685800"/>
            <a:ext cx="8915400" cy="6096000"/>
          </a:xfrm>
        </p:spPr>
        <p:txBody>
          <a:bodyPr>
            <a:noAutofit/>
          </a:bodyPr>
          <a:lstStyle/>
          <a:p>
            <a:pPr marL="457200" indent="-457200" algn="just">
              <a:buAutoNum type="arabicPeriod" startAt="2"/>
            </a:pPr>
            <a:r>
              <a:rPr lang="en-US" sz="2400" b="1" dirty="0" smtClean="0">
                <a:solidFill>
                  <a:srgbClr val="FF0000"/>
                </a:solidFill>
                <a:latin typeface="Times New Roman" pitchFamily="18" charset="0"/>
                <a:cs typeface="Times New Roman" pitchFamily="18" charset="0"/>
              </a:rPr>
              <a:t>Closed Hashing</a:t>
            </a:r>
          </a:p>
          <a:p>
            <a:pPr algn="just"/>
            <a:r>
              <a:rPr lang="en-US" sz="2400" dirty="0" smtClean="0">
                <a:latin typeface="Times New Roman" pitchFamily="18" charset="0"/>
                <a:cs typeface="Times New Roman" pitchFamily="18" charset="0"/>
              </a:rPr>
              <a:t>In Closed hashing method, a </a:t>
            </a:r>
            <a:r>
              <a:rPr lang="en-US" sz="2400" dirty="0" smtClean="0">
                <a:solidFill>
                  <a:srgbClr val="0070C0"/>
                </a:solidFill>
                <a:latin typeface="Times New Roman" pitchFamily="18" charset="0"/>
                <a:cs typeface="Times New Roman" pitchFamily="18" charset="0"/>
              </a:rPr>
              <a:t>new data bucket is allocated with same address and is linked it after the full data bucket. </a:t>
            </a:r>
          </a:p>
          <a:p>
            <a:pPr algn="just"/>
            <a:r>
              <a:rPr lang="en-US" sz="2400" dirty="0" smtClean="0">
                <a:latin typeface="Times New Roman" pitchFamily="18" charset="0"/>
                <a:cs typeface="Times New Roman" pitchFamily="18" charset="0"/>
              </a:rPr>
              <a:t>This method is also known </a:t>
            </a:r>
            <a:r>
              <a:rPr lang="en-US" sz="2400" dirty="0" smtClean="0">
                <a:solidFill>
                  <a:srgbClr val="00B0F0"/>
                </a:solidFill>
                <a:latin typeface="Times New Roman" pitchFamily="18" charset="0"/>
                <a:cs typeface="Times New Roman" pitchFamily="18" charset="0"/>
              </a:rPr>
              <a:t>as  </a:t>
            </a:r>
            <a:r>
              <a:rPr lang="en-US" sz="2400" i="1"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OVERFLOW CHAINING</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For example, we have to insert a new record D3 into the tables. The static hash function generates the data bucket address as 105. But this bucket is full to store the new data. In this case is a new data bucket is added at the end of 105 data bucket and is linked to it. Then new record D3 is inserted into the new bucket.</a:t>
            </a:r>
            <a:endParaRPr lang="en-US" sz="2400"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924" y="4343400"/>
            <a:ext cx="512769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6231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76200" y="838200"/>
            <a:ext cx="8915400" cy="5943600"/>
          </a:xfrm>
        </p:spPr>
        <p:txBody>
          <a:bodyPr>
            <a:noAutofit/>
          </a:bodyPr>
          <a:lstStyle/>
          <a:p>
            <a:pPr algn="just"/>
            <a:r>
              <a:rPr lang="en-US" sz="2400" b="1" dirty="0" smtClean="0">
                <a:latin typeface="Times New Roman" pitchFamily="18" charset="0"/>
                <a:cs typeface="Times New Roman" pitchFamily="18" charset="0"/>
              </a:rPr>
              <a:t>Quadratic probing : </a:t>
            </a:r>
          </a:p>
          <a:p>
            <a:pPr marL="0" indent="0" algn="just">
              <a:buNone/>
            </a:pPr>
            <a:r>
              <a:rPr lang="en-US" sz="2400" dirty="0" smtClean="0">
                <a:latin typeface="Times New Roman" pitchFamily="18" charset="0"/>
                <a:cs typeface="Times New Roman" pitchFamily="18" charset="0"/>
              </a:rPr>
              <a:t>Quadratic probing is very much </a:t>
            </a:r>
            <a:r>
              <a:rPr lang="en-US" sz="2400" dirty="0" smtClean="0">
                <a:solidFill>
                  <a:srgbClr val="FF0000"/>
                </a:solidFill>
                <a:latin typeface="Times New Roman" pitchFamily="18" charset="0"/>
                <a:cs typeface="Times New Roman" pitchFamily="18" charset="0"/>
              </a:rPr>
              <a:t>similar to open hashing or linear probing</a:t>
            </a:r>
            <a:r>
              <a:rPr lang="en-US" sz="2400" dirty="0" smtClean="0">
                <a:latin typeface="Times New Roman" pitchFamily="18" charset="0"/>
                <a:cs typeface="Times New Roman" pitchFamily="18" charset="0"/>
              </a:rPr>
              <a:t>. Here, the only difference between old and new bucket is linear. Quadratic function is used </a:t>
            </a:r>
            <a:r>
              <a:rPr lang="en-US" sz="2400" dirty="0" smtClean="0">
                <a:solidFill>
                  <a:srgbClr val="ED33E4"/>
                </a:solidFill>
                <a:latin typeface="Times New Roman" pitchFamily="18" charset="0"/>
                <a:cs typeface="Times New Roman" pitchFamily="18" charset="0"/>
              </a:rPr>
              <a:t>to determine the new bucket address</a:t>
            </a:r>
            <a:r>
              <a:rPr lang="en-US" sz="2400" dirty="0" smtClean="0">
                <a:latin typeface="Times New Roman" pitchFamily="18" charset="0"/>
                <a:cs typeface="Times New Roman" pitchFamily="18" charset="0"/>
              </a:rPr>
              <a:t>.</a:t>
            </a:r>
          </a:p>
          <a:p>
            <a:pPr marL="0" indent="0" algn="just">
              <a:buNone/>
            </a:pPr>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Double Hashing :</a:t>
            </a:r>
          </a:p>
          <a:p>
            <a:pPr marL="0" indent="0" algn="just">
              <a:buNone/>
            </a:pPr>
            <a:r>
              <a:rPr lang="en-US" sz="2400" dirty="0" smtClean="0">
                <a:latin typeface="Times New Roman" pitchFamily="18" charset="0"/>
                <a:cs typeface="Times New Roman" pitchFamily="18" charset="0"/>
              </a:rPr>
              <a:t>Double Hashing is another method </a:t>
            </a:r>
            <a:r>
              <a:rPr lang="en-US" sz="2400" dirty="0" smtClean="0">
                <a:solidFill>
                  <a:srgbClr val="FF0000"/>
                </a:solidFill>
                <a:latin typeface="Times New Roman" pitchFamily="18" charset="0"/>
                <a:cs typeface="Times New Roman" pitchFamily="18" charset="0"/>
              </a:rPr>
              <a:t>similar to linear probing</a:t>
            </a:r>
            <a:r>
              <a:rPr lang="en-US" sz="2400" dirty="0" smtClean="0">
                <a:latin typeface="Times New Roman" pitchFamily="18" charset="0"/>
                <a:cs typeface="Times New Roman" pitchFamily="18" charset="0"/>
              </a:rPr>
              <a:t>. Here the difference is </a:t>
            </a:r>
            <a:r>
              <a:rPr lang="en-US" sz="2400" dirty="0" smtClean="0">
                <a:solidFill>
                  <a:srgbClr val="ED33E4"/>
                </a:solidFill>
                <a:latin typeface="Times New Roman" pitchFamily="18" charset="0"/>
                <a:cs typeface="Times New Roman" pitchFamily="18" charset="0"/>
              </a:rPr>
              <a:t>fixed as in linear probing, but this fixed difference is calculated by using another hash function. </a:t>
            </a:r>
            <a:r>
              <a:rPr lang="en-US" sz="2400" dirty="0" smtClean="0">
                <a:latin typeface="Times New Roman" pitchFamily="18" charset="0"/>
                <a:cs typeface="Times New Roman" pitchFamily="18" charset="0"/>
              </a:rPr>
              <a:t>That’s why the name is double hashing.</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10525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114300" y="422695"/>
            <a:ext cx="8915400" cy="796506"/>
          </a:xfrm>
        </p:spPr>
        <p:txBody>
          <a:bodyPr>
            <a:noAutofit/>
          </a:bodyPr>
          <a:lstStyle/>
          <a:p>
            <a:r>
              <a:rPr lang="en-US" sz="3600" b="1" dirty="0" smtClean="0">
                <a:solidFill>
                  <a:srgbClr val="0070C0"/>
                </a:solidFill>
                <a:latin typeface="Times New Roman" pitchFamily="18" charset="0"/>
                <a:cs typeface="Times New Roman" pitchFamily="18" charset="0"/>
              </a:rPr>
              <a:t>Dynamic Hashing</a:t>
            </a:r>
            <a:endParaRPr lang="en-US" sz="3600" b="1" dirty="0">
              <a:solidFill>
                <a:srgbClr val="0070C0"/>
              </a:solidFill>
              <a:latin typeface="Times New Roman" pitchFamily="18" charset="0"/>
              <a:cs typeface="Times New Roman" pitchFamily="18" charset="0"/>
            </a:endParaRPr>
          </a:p>
        </p:txBody>
      </p:sp>
      <p:sp>
        <p:nvSpPr>
          <p:cNvPr id="5" name="Content Placeholder 2"/>
          <p:cNvSpPr>
            <a:spLocks noGrp="1"/>
          </p:cNvSpPr>
          <p:nvPr>
            <p:ph idx="1"/>
          </p:nvPr>
        </p:nvSpPr>
        <p:spPr>
          <a:xfrm>
            <a:off x="76200" y="1676400"/>
            <a:ext cx="8915400" cy="5105400"/>
          </a:xfrm>
        </p:spPr>
        <p:txBody>
          <a:bodyPr>
            <a:noAutofit/>
          </a:bodyPr>
          <a:lstStyle/>
          <a:p>
            <a:pPr algn="just"/>
            <a:r>
              <a:rPr lang="en-US" sz="2800" dirty="0" smtClean="0">
                <a:latin typeface="Times New Roman" pitchFamily="18" charset="0"/>
                <a:cs typeface="Times New Roman" pitchFamily="18" charset="0"/>
              </a:rPr>
              <a:t>The </a:t>
            </a:r>
            <a:r>
              <a:rPr lang="en-US" sz="2800" u="sng" dirty="0" smtClean="0">
                <a:effectLst>
                  <a:outerShdw blurRad="38100" dist="38100" dir="2700000" algn="tl">
                    <a:srgbClr val="000000">
                      <a:alpha val="43137"/>
                    </a:srgbClr>
                  </a:outerShdw>
                </a:effectLst>
                <a:latin typeface="Times New Roman" pitchFamily="18" charset="0"/>
                <a:cs typeface="Times New Roman" pitchFamily="18" charset="0"/>
              </a:rPr>
              <a:t>drawback of static hashing </a:t>
            </a:r>
            <a:r>
              <a:rPr lang="en-US" sz="2800" dirty="0" smtClean="0">
                <a:latin typeface="Times New Roman" pitchFamily="18" charset="0"/>
                <a:cs typeface="Times New Roman" pitchFamily="18" charset="0"/>
              </a:rPr>
              <a:t>is that that it </a:t>
            </a:r>
            <a:r>
              <a:rPr lang="en-US" sz="2800" dirty="0" smtClean="0">
                <a:solidFill>
                  <a:srgbClr val="FF0000"/>
                </a:solidFill>
                <a:latin typeface="Times New Roman" pitchFamily="18" charset="0"/>
                <a:cs typeface="Times New Roman" pitchFamily="18" charset="0"/>
              </a:rPr>
              <a:t>doesn’t expand or shrink dynamically as the size of the database grows or shrinks</a:t>
            </a:r>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 In Dynamic hashing, </a:t>
            </a:r>
            <a:r>
              <a:rPr lang="en-US" sz="2800" dirty="0" smtClean="0">
                <a:solidFill>
                  <a:srgbClr val="ED33E4"/>
                </a:solidFill>
                <a:latin typeface="Times New Roman" pitchFamily="18" charset="0"/>
                <a:cs typeface="Times New Roman" pitchFamily="18" charset="0"/>
              </a:rPr>
              <a:t>data buckets grows or shrinks (added or removed dynamically) as the records increases or decreases</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Dynamic hashing </a:t>
            </a:r>
            <a:r>
              <a:rPr lang="en-US" sz="2800" dirty="0" smtClean="0">
                <a:solidFill>
                  <a:srgbClr val="00B050"/>
                </a:solidFill>
                <a:latin typeface="Times New Roman" pitchFamily="18" charset="0"/>
                <a:cs typeface="Times New Roman" pitchFamily="18" charset="0"/>
              </a:rPr>
              <a:t>is also known as </a:t>
            </a:r>
            <a:r>
              <a:rPr lang="en-US" sz="2800"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EXTENDED HASHING</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In dynamic hashing, the </a:t>
            </a:r>
            <a:r>
              <a:rPr lang="en-US" sz="2800" dirty="0" smtClean="0">
                <a:solidFill>
                  <a:srgbClr val="00B0F0"/>
                </a:solidFill>
                <a:latin typeface="Times New Roman" pitchFamily="18" charset="0"/>
                <a:cs typeface="Times New Roman" pitchFamily="18" charset="0"/>
              </a:rPr>
              <a:t>hash function is made to produce a large number of values. </a:t>
            </a:r>
          </a:p>
        </p:txBody>
      </p:sp>
    </p:spTree>
    <p:extLst>
      <p:ext uri="{BB962C8B-B14F-4D97-AF65-F5344CB8AC3E}">
        <p14:creationId xmlns:p14="http://schemas.microsoft.com/office/powerpoint/2010/main" val="349397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839200" cy="5181600"/>
          </a:xfrm>
        </p:spPr>
        <p:txBody>
          <a:bodyPr>
            <a:normAutofit/>
          </a:bodyPr>
          <a:lstStyle/>
          <a:p>
            <a:pPr algn="just"/>
            <a:r>
              <a:rPr lang="en-US" sz="2800" dirty="0" smtClean="0">
                <a:latin typeface="Times New Roman" pitchFamily="18" charset="0"/>
                <a:cs typeface="Times New Roman" pitchFamily="18" charset="0"/>
              </a:rPr>
              <a:t>File Organization refers to the </a:t>
            </a:r>
            <a:r>
              <a:rPr lang="en-US" sz="2800" dirty="0" smtClean="0">
                <a:solidFill>
                  <a:srgbClr val="FF0000"/>
                </a:solidFill>
                <a:latin typeface="Times New Roman" pitchFamily="18" charset="0"/>
                <a:cs typeface="Times New Roman" pitchFamily="18" charset="0"/>
              </a:rPr>
              <a:t>logical relationships among various records that constitute the file</a:t>
            </a:r>
            <a:r>
              <a:rPr lang="en-US" sz="2800" dirty="0" smtClean="0">
                <a:latin typeface="Times New Roman" pitchFamily="18" charset="0"/>
                <a:cs typeface="Times New Roman" pitchFamily="18" charset="0"/>
              </a:rPr>
              <a:t>, particularly with respect to the </a:t>
            </a:r>
            <a:r>
              <a:rPr lang="en-US" sz="2800" dirty="0" smtClean="0">
                <a:solidFill>
                  <a:srgbClr val="FF0000"/>
                </a:solidFill>
                <a:latin typeface="Times New Roman" pitchFamily="18" charset="0"/>
                <a:cs typeface="Times New Roman" pitchFamily="18" charset="0"/>
              </a:rPr>
              <a:t>means of identification and access to any specific record</a:t>
            </a:r>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In simple terms, </a:t>
            </a:r>
            <a:r>
              <a:rPr lang="en-US" sz="2800"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“Storing the files in certain order” </a:t>
            </a:r>
            <a:r>
              <a:rPr lang="en-US" sz="2800" dirty="0" smtClean="0">
                <a:solidFill>
                  <a:srgbClr val="00B050"/>
                </a:solidFill>
                <a:latin typeface="Times New Roman" pitchFamily="18" charset="0"/>
                <a:cs typeface="Times New Roman" pitchFamily="18" charset="0"/>
              </a:rPr>
              <a:t>is called </a:t>
            </a:r>
            <a:r>
              <a:rPr lang="en-US" sz="2800" i="1" dirty="0" smtClean="0">
                <a:solidFill>
                  <a:srgbClr val="ED33E4"/>
                </a:solidFill>
                <a:effectLst>
                  <a:outerShdw blurRad="38100" dist="38100" dir="2700000" algn="tl">
                    <a:srgbClr val="000000">
                      <a:alpha val="43137"/>
                    </a:srgbClr>
                  </a:outerShdw>
                </a:effectLst>
                <a:latin typeface="Times New Roman" pitchFamily="18" charset="0"/>
                <a:cs typeface="Times New Roman" pitchFamily="18" charset="0"/>
              </a:rPr>
              <a:t>FILE ORGANIZATION</a:t>
            </a:r>
            <a:r>
              <a:rPr lang="en-US" sz="2800" dirty="0" smtClean="0">
                <a:solidFill>
                  <a:srgbClr val="00B050"/>
                </a:solidFill>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File Structure refers to the </a:t>
            </a:r>
            <a:r>
              <a:rPr lang="en-US" sz="2800" dirty="0" smtClean="0">
                <a:solidFill>
                  <a:srgbClr val="00B0F0"/>
                </a:solidFill>
                <a:latin typeface="Times New Roman" pitchFamily="18" charset="0"/>
                <a:cs typeface="Times New Roman" pitchFamily="18" charset="0"/>
              </a:rPr>
              <a:t>format of the label and data blocks and of any logical control record</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457200" y="609600"/>
            <a:ext cx="8229600" cy="609600"/>
          </a:xfrm>
        </p:spPr>
        <p:txBody>
          <a:bodyPr>
            <a:noAutofit/>
          </a:bodyPr>
          <a:lstStyle/>
          <a:p>
            <a:r>
              <a:rPr lang="en-US" sz="3600" b="1" dirty="0" smtClean="0">
                <a:solidFill>
                  <a:srgbClr val="0070C0"/>
                </a:solidFill>
                <a:latin typeface="Times New Roman" pitchFamily="18" charset="0"/>
                <a:cs typeface="Times New Roman" pitchFamily="18" charset="0"/>
              </a:rPr>
              <a:t>What is File Organization?</a:t>
            </a:r>
            <a:endParaRPr lang="en-US" sz="36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492069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76200" y="685800"/>
            <a:ext cx="8915400" cy="6096000"/>
          </a:xfrm>
        </p:spPr>
        <p:txBody>
          <a:bodyPr>
            <a:noAutofit/>
          </a:bodyPr>
          <a:lstStyle/>
          <a:p>
            <a:pPr marL="0" indent="0" algn="just">
              <a:buNone/>
            </a:pPr>
            <a:r>
              <a:rPr lang="en-US" sz="2400" dirty="0" smtClean="0">
                <a:latin typeface="Times New Roman" pitchFamily="18" charset="0"/>
                <a:cs typeface="Times New Roman" pitchFamily="18" charset="0"/>
              </a:rPr>
              <a:t>Example:</a:t>
            </a:r>
          </a:p>
          <a:p>
            <a:pPr algn="just"/>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here are three data records D1, D2 and D3. </a:t>
            </a:r>
          </a:p>
          <a:p>
            <a:pPr algn="just"/>
            <a:r>
              <a:rPr lang="en-US" sz="2400" dirty="0" smtClean="0">
                <a:latin typeface="Times New Roman" pitchFamily="18" charset="0"/>
                <a:cs typeface="Times New Roman" pitchFamily="18" charset="0"/>
              </a:rPr>
              <a:t>The hash function generates three addresses 1001, 0101 and 1010 respectively.</a:t>
            </a:r>
          </a:p>
          <a:p>
            <a:pPr algn="just"/>
            <a:r>
              <a:rPr lang="en-US" sz="2400" dirty="0" smtClean="0">
                <a:solidFill>
                  <a:srgbClr val="FF0000"/>
                </a:solidFill>
                <a:latin typeface="Times New Roman" pitchFamily="18" charset="0"/>
                <a:cs typeface="Times New Roman" pitchFamily="18" charset="0"/>
              </a:rPr>
              <a:t>This method of storing considers only part of this address – especially only first one bit to store the data</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So it tries to load three of them at address 0 and 1.</a:t>
            </a:r>
            <a:endParaRPr lang="en-US" sz="2400"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898" y="3828691"/>
            <a:ext cx="880820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7510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76200" y="762000"/>
            <a:ext cx="8915400" cy="6019800"/>
          </a:xfrm>
        </p:spPr>
        <p:txBody>
          <a:bodyPr>
            <a:noAutofit/>
          </a:bodyPr>
          <a:lstStyle/>
          <a:p>
            <a:pPr algn="just"/>
            <a:r>
              <a:rPr lang="en-US" sz="2400" dirty="0" smtClean="0">
                <a:latin typeface="Times New Roman" pitchFamily="18" charset="0"/>
                <a:cs typeface="Times New Roman" pitchFamily="18" charset="0"/>
              </a:rPr>
              <a:t>But the problem is that No bucket address is remaining for D3. </a:t>
            </a:r>
          </a:p>
          <a:p>
            <a:pPr algn="just"/>
            <a:r>
              <a:rPr lang="en-US" sz="2400" dirty="0" smtClean="0">
                <a:latin typeface="Times New Roman" pitchFamily="18" charset="0"/>
                <a:cs typeface="Times New Roman" pitchFamily="18" charset="0"/>
              </a:rPr>
              <a:t>The bucket has to grow dynamically to accommodate D3. </a:t>
            </a:r>
          </a:p>
          <a:p>
            <a:pPr algn="just"/>
            <a:r>
              <a:rPr lang="en-US" sz="2400" dirty="0" smtClean="0">
                <a:latin typeface="Times New Roman" pitchFamily="18" charset="0"/>
                <a:cs typeface="Times New Roman" pitchFamily="18" charset="0"/>
              </a:rPr>
              <a:t>So it changes the address have 2 bits rather than 1 bit, and then it updates the existing data to have 2 bit address. </a:t>
            </a:r>
          </a:p>
          <a:p>
            <a:pPr algn="just"/>
            <a:r>
              <a:rPr lang="en-US" sz="2400" dirty="0" smtClean="0">
                <a:latin typeface="Times New Roman" pitchFamily="18" charset="0"/>
                <a:cs typeface="Times New Roman" pitchFamily="18" charset="0"/>
              </a:rPr>
              <a:t>Then it tries to accommodate D3.</a:t>
            </a:r>
            <a:endParaRPr lang="en-US" sz="2400"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42" y="3429000"/>
            <a:ext cx="8313576"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6094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114300" y="2743200"/>
            <a:ext cx="8915400" cy="685800"/>
          </a:xfrm>
        </p:spPr>
        <p:txBody>
          <a:bodyPr>
            <a:noAutofit/>
          </a:bodyPr>
          <a:lstStyle/>
          <a:p>
            <a:pPr marL="0" indent="0" algn="ctr">
              <a:buNone/>
            </a:pPr>
            <a:r>
              <a:rPr lang="en-US" sz="4400" b="1" i="1" dirty="0" smtClean="0">
                <a:solidFill>
                  <a:srgbClr val="FF0000"/>
                </a:solidFill>
                <a:latin typeface="Times New Roman" pitchFamily="18" charset="0"/>
                <a:cs typeface="Times New Roman" pitchFamily="18" charset="0"/>
              </a:rPr>
              <a:t>Indexing And Its Techniques</a:t>
            </a:r>
            <a:endParaRPr lang="en-US" sz="4400" b="1" i="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85665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114300" y="422695"/>
            <a:ext cx="8915400" cy="796506"/>
          </a:xfrm>
        </p:spPr>
        <p:txBody>
          <a:bodyPr>
            <a:noAutofit/>
          </a:bodyPr>
          <a:lstStyle/>
          <a:p>
            <a:r>
              <a:rPr lang="en-US" sz="3600" b="1" dirty="0" smtClean="0">
                <a:solidFill>
                  <a:srgbClr val="0070C0"/>
                </a:solidFill>
                <a:latin typeface="Times New Roman" pitchFamily="18" charset="0"/>
                <a:cs typeface="Times New Roman" pitchFamily="18" charset="0"/>
              </a:rPr>
              <a:t>Introduction</a:t>
            </a:r>
            <a:endParaRPr lang="en-US" sz="3600" b="1" dirty="0">
              <a:solidFill>
                <a:srgbClr val="0070C0"/>
              </a:solidFill>
              <a:latin typeface="Times New Roman" pitchFamily="18" charset="0"/>
              <a:cs typeface="Times New Roman" pitchFamily="18" charset="0"/>
            </a:endParaRPr>
          </a:p>
        </p:txBody>
      </p:sp>
      <p:sp>
        <p:nvSpPr>
          <p:cNvPr id="5" name="Content Placeholder 2"/>
          <p:cNvSpPr>
            <a:spLocks noGrp="1"/>
          </p:cNvSpPr>
          <p:nvPr>
            <p:ph idx="1"/>
          </p:nvPr>
        </p:nvSpPr>
        <p:spPr>
          <a:xfrm>
            <a:off x="76200" y="1600200"/>
            <a:ext cx="8915400" cy="5181600"/>
          </a:xfrm>
        </p:spPr>
        <p:txBody>
          <a:bodyPr>
            <a:noAutofit/>
          </a:bodyPr>
          <a:lstStyle/>
          <a:p>
            <a:pPr algn="just"/>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INDEXING</a:t>
            </a:r>
            <a:r>
              <a:rPr lang="en-US" sz="2800" dirty="0" smtClean="0">
                <a:latin typeface="Times New Roman" pitchFamily="18" charset="0"/>
                <a:cs typeface="Times New Roman" pitchFamily="18" charset="0"/>
              </a:rPr>
              <a:t> is </a:t>
            </a:r>
            <a:r>
              <a:rPr lang="en-US" sz="2800" dirty="0">
                <a:latin typeface="Times New Roman" pitchFamily="18" charset="0"/>
                <a:cs typeface="Times New Roman" pitchFamily="18" charset="0"/>
              </a:rPr>
              <a:t>a way to </a:t>
            </a:r>
            <a:r>
              <a:rPr lang="en-US" sz="2800" b="1" i="1" dirty="0">
                <a:solidFill>
                  <a:srgbClr val="FF0000"/>
                </a:solidFill>
                <a:latin typeface="Times New Roman" pitchFamily="18" charset="0"/>
                <a:cs typeface="Times New Roman" pitchFamily="18" charset="0"/>
              </a:rPr>
              <a:t>optimize the performance of a database by minimizing the number of disk accesses required when a query is processed. </a:t>
            </a:r>
            <a:endParaRPr lang="en-US" sz="2800" b="1" i="1" dirty="0" smtClean="0">
              <a:solidFill>
                <a:srgbClr val="FF0000"/>
              </a:solidFill>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is a data structure technique which is </a:t>
            </a:r>
            <a:r>
              <a:rPr lang="en-US" sz="2800" dirty="0">
                <a:solidFill>
                  <a:srgbClr val="0070C0"/>
                </a:solidFill>
                <a:latin typeface="Times New Roman" pitchFamily="18" charset="0"/>
                <a:cs typeface="Times New Roman" pitchFamily="18" charset="0"/>
              </a:rPr>
              <a:t>used to quickly locate and access the data in a database</a:t>
            </a:r>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Indexes are </a:t>
            </a:r>
            <a:r>
              <a:rPr lang="en-US" sz="2800" dirty="0">
                <a:solidFill>
                  <a:srgbClr val="ED33E4"/>
                </a:solidFill>
                <a:latin typeface="Times New Roman" pitchFamily="18" charset="0"/>
                <a:cs typeface="Times New Roman" pitchFamily="18" charset="0"/>
              </a:rPr>
              <a:t>created using a few database columns</a:t>
            </a:r>
            <a:r>
              <a:rPr lang="en-US" sz="2800" dirty="0">
                <a:latin typeface="Times New Roman" pitchFamily="18" charset="0"/>
                <a:cs typeface="Times New Roman" pitchFamily="18" charset="0"/>
              </a:rPr>
              <a:t>. </a:t>
            </a:r>
            <a:endParaRPr lang="en-US"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3628804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76200" y="3962400"/>
            <a:ext cx="8915400" cy="2819400"/>
          </a:xfrm>
        </p:spPr>
        <p:txBody>
          <a:bodyPr>
            <a:noAutofit/>
          </a:bodyPr>
          <a:lstStyle/>
          <a:p>
            <a:pPr algn="just"/>
            <a:r>
              <a:rPr lang="en-US" sz="2400" dirty="0">
                <a:latin typeface="Times New Roman" pitchFamily="18" charset="0"/>
                <a:cs typeface="Times New Roman" pitchFamily="18" charset="0"/>
              </a:rPr>
              <a:t>The first column is the </a:t>
            </a:r>
            <a:r>
              <a:rPr lang="en-US" sz="2400" b="1" dirty="0" smtClean="0">
                <a:solidFill>
                  <a:srgbClr val="FF0000"/>
                </a:solidFill>
                <a:latin typeface="Times New Roman" pitchFamily="18" charset="0"/>
                <a:cs typeface="Times New Roman" pitchFamily="18" charset="0"/>
              </a:rPr>
              <a:t>SEARCH KEY</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that </a:t>
            </a:r>
            <a:r>
              <a:rPr lang="en-US" sz="2400" dirty="0">
                <a:solidFill>
                  <a:srgbClr val="FF0000"/>
                </a:solidFill>
                <a:latin typeface="Times New Roman" pitchFamily="18" charset="0"/>
                <a:cs typeface="Times New Roman" pitchFamily="18" charset="0"/>
              </a:rPr>
              <a:t>contains a copy of the primary key or candidate key of the table</a:t>
            </a:r>
            <a:r>
              <a:rPr lang="en-US" sz="2400" dirty="0">
                <a:latin typeface="Times New Roman" pitchFamily="18" charset="0"/>
                <a:cs typeface="Times New Roman" pitchFamily="18" charset="0"/>
              </a:rPr>
              <a:t>. These values are </a:t>
            </a:r>
            <a:r>
              <a:rPr lang="en-US"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stored in sorted order</a:t>
            </a:r>
            <a:r>
              <a:rPr lang="en-US" sz="2400" dirty="0">
                <a:latin typeface="Times New Roman" pitchFamily="18" charset="0"/>
                <a:cs typeface="Times New Roman" pitchFamily="18" charset="0"/>
              </a:rPr>
              <a:t> so that the corresponding data can be accessed quickly. </a:t>
            </a:r>
            <a:br>
              <a:rPr lang="en-US" sz="2400" dirty="0">
                <a:latin typeface="Times New Roman" pitchFamily="18" charset="0"/>
                <a:cs typeface="Times New Roman" pitchFamily="18" charset="0"/>
              </a:rPr>
            </a:br>
            <a:r>
              <a:rPr lang="en-US" sz="2000" i="1" dirty="0">
                <a:solidFill>
                  <a:srgbClr val="00B050"/>
                </a:solidFill>
                <a:latin typeface="Times New Roman" pitchFamily="18" charset="0"/>
                <a:cs typeface="Times New Roman" pitchFamily="18" charset="0"/>
              </a:rPr>
              <a:t>Note: The data may or may not be stored in sorted order.</a:t>
            </a:r>
            <a:endParaRPr lang="en-US" sz="2400" dirty="0">
              <a:solidFill>
                <a:srgbClr val="00B050"/>
              </a:solidFill>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second column is the </a:t>
            </a:r>
            <a:r>
              <a:rPr lang="en-US" sz="2400" b="1" dirty="0" smtClean="0">
                <a:solidFill>
                  <a:srgbClr val="ED33E4"/>
                </a:solidFill>
                <a:latin typeface="Times New Roman" pitchFamily="18" charset="0"/>
                <a:cs typeface="Times New Roman" pitchFamily="18" charset="0"/>
              </a:rPr>
              <a:t>DATA REFERENCE </a:t>
            </a:r>
            <a:r>
              <a:rPr lang="en-US" sz="2400" dirty="0" smtClean="0">
                <a:latin typeface="Times New Roman" pitchFamily="18" charset="0"/>
                <a:cs typeface="Times New Roman" pitchFamily="18" charset="0"/>
              </a:rPr>
              <a:t>or </a:t>
            </a:r>
            <a:r>
              <a:rPr lang="en-US" sz="2400" b="1" dirty="0" smtClean="0">
                <a:solidFill>
                  <a:srgbClr val="ED33E4"/>
                </a:solidFill>
                <a:latin typeface="Times New Roman" pitchFamily="18" charset="0"/>
                <a:cs typeface="Times New Roman" pitchFamily="18" charset="0"/>
              </a:rPr>
              <a:t>POINTER</a:t>
            </a:r>
            <a:r>
              <a:rPr lang="en-US" sz="2400" dirty="0" smtClean="0">
                <a:latin typeface="Times New Roman" pitchFamily="18" charset="0"/>
                <a:cs typeface="Times New Roman" pitchFamily="18" charset="0"/>
              </a:rPr>
              <a:t> which </a:t>
            </a:r>
            <a:r>
              <a:rPr lang="en-US" sz="2400" dirty="0">
                <a:solidFill>
                  <a:srgbClr val="ED33E4"/>
                </a:solidFill>
                <a:latin typeface="Times New Roman" pitchFamily="18" charset="0"/>
                <a:cs typeface="Times New Roman" pitchFamily="18" charset="0"/>
              </a:rPr>
              <a:t>contains a set of pointers holding the address of the disk block</a:t>
            </a:r>
            <a:r>
              <a:rPr lang="en-US" sz="2400" dirty="0">
                <a:latin typeface="Times New Roman" pitchFamily="18" charset="0"/>
                <a:cs typeface="Times New Roman" pitchFamily="18" charset="0"/>
              </a:rPr>
              <a:t> where that particular key value can be found.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581024"/>
            <a:ext cx="489206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888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114300" y="422695"/>
            <a:ext cx="8915400" cy="796506"/>
          </a:xfrm>
        </p:spPr>
        <p:txBody>
          <a:bodyPr>
            <a:noAutofit/>
          </a:bodyPr>
          <a:lstStyle/>
          <a:p>
            <a:r>
              <a:rPr lang="en-US" sz="3600" b="1" dirty="0" smtClean="0">
                <a:solidFill>
                  <a:srgbClr val="0070C0"/>
                </a:solidFill>
                <a:latin typeface="Times New Roman" pitchFamily="18" charset="0"/>
                <a:cs typeface="Times New Roman" pitchFamily="18" charset="0"/>
              </a:rPr>
              <a:t>Mechanisms followed by Indexing </a:t>
            </a:r>
            <a:endParaRPr lang="en-US" sz="3600" b="1" dirty="0">
              <a:solidFill>
                <a:srgbClr val="0070C0"/>
              </a:solidFill>
              <a:latin typeface="Times New Roman" pitchFamily="18" charset="0"/>
              <a:cs typeface="Times New Roman" pitchFamily="18" charset="0"/>
            </a:endParaRPr>
          </a:p>
        </p:txBody>
      </p:sp>
      <p:sp>
        <p:nvSpPr>
          <p:cNvPr id="5" name="Content Placeholder 2"/>
          <p:cNvSpPr>
            <a:spLocks noGrp="1"/>
          </p:cNvSpPr>
          <p:nvPr>
            <p:ph idx="1"/>
          </p:nvPr>
        </p:nvSpPr>
        <p:spPr>
          <a:xfrm>
            <a:off x="76200" y="1600200"/>
            <a:ext cx="8915400" cy="5181600"/>
          </a:xfrm>
        </p:spPr>
        <p:txBody>
          <a:bodyPr>
            <a:noAutofit/>
          </a:bodyPr>
          <a:lstStyle/>
          <a:p>
            <a:pPr marL="0" indent="0" algn="just">
              <a:buNone/>
            </a:pPr>
            <a:r>
              <a:rPr lang="en-US" sz="2800" dirty="0" smtClean="0">
                <a:latin typeface="Times New Roman" pitchFamily="18" charset="0"/>
                <a:cs typeface="Times New Roman" pitchFamily="18" charset="0"/>
              </a:rPr>
              <a:t>There </a:t>
            </a:r>
            <a:r>
              <a:rPr lang="en-US" sz="2800" dirty="0">
                <a:latin typeface="Times New Roman" pitchFamily="18" charset="0"/>
                <a:cs typeface="Times New Roman" pitchFamily="18" charset="0"/>
              </a:rPr>
              <a:t>are </a:t>
            </a:r>
            <a:r>
              <a:rPr lang="en-US" sz="2800" dirty="0" smtClean="0">
                <a:latin typeface="Times New Roman" pitchFamily="18" charset="0"/>
                <a:cs typeface="Times New Roman" pitchFamily="18" charset="0"/>
              </a:rPr>
              <a:t>2 </a:t>
            </a:r>
            <a:r>
              <a:rPr lang="en-US" sz="2800" dirty="0">
                <a:latin typeface="Times New Roman" pitchFamily="18" charset="0"/>
                <a:cs typeface="Times New Roman" pitchFamily="18" charset="0"/>
              </a:rPr>
              <a:t>types of file organization mechanism which are followed by the indexing methods to store the data: </a:t>
            </a:r>
            <a:endParaRPr lang="en-US" sz="2800" dirty="0" smtClean="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marL="571500" indent="-571500" algn="just">
              <a:buFont typeface="+mj-lt"/>
              <a:buAutoNum type="romanLcPeriod"/>
            </a:pPr>
            <a:r>
              <a:rPr lang="en-US" sz="2800" dirty="0">
                <a:solidFill>
                  <a:srgbClr val="FF0000"/>
                </a:solidFill>
                <a:latin typeface="Times New Roman" pitchFamily="18" charset="0"/>
                <a:cs typeface="Times New Roman" pitchFamily="18" charset="0"/>
              </a:rPr>
              <a:t>Sequential File Organization or Ordered Index </a:t>
            </a:r>
            <a:r>
              <a:rPr lang="en-US" sz="2800" dirty="0" smtClean="0">
                <a:solidFill>
                  <a:srgbClr val="FF0000"/>
                </a:solidFill>
                <a:latin typeface="Times New Roman" pitchFamily="18" charset="0"/>
                <a:cs typeface="Times New Roman" pitchFamily="18" charset="0"/>
              </a:rPr>
              <a:t>File</a:t>
            </a:r>
          </a:p>
          <a:p>
            <a:pPr marL="571500" indent="-571500" algn="just">
              <a:buFont typeface="+mj-lt"/>
              <a:buAutoNum type="romanLcPeriod"/>
            </a:pPr>
            <a:r>
              <a:rPr lang="en-US" sz="2800" dirty="0">
                <a:solidFill>
                  <a:srgbClr val="FF0000"/>
                </a:solidFill>
                <a:latin typeface="Times New Roman" pitchFamily="18" charset="0"/>
                <a:cs typeface="Times New Roman" pitchFamily="18" charset="0"/>
              </a:rPr>
              <a:t>Hash File organization</a:t>
            </a:r>
            <a:endParaRPr lang="en-US" sz="2800"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553520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114300" y="422694"/>
            <a:ext cx="8915400" cy="1253705"/>
          </a:xfrm>
        </p:spPr>
        <p:txBody>
          <a:bodyPr>
            <a:noAutofit/>
          </a:bodyPr>
          <a:lstStyle/>
          <a:p>
            <a:r>
              <a:rPr lang="en-US" sz="3600" b="1" dirty="0">
                <a:solidFill>
                  <a:srgbClr val="0070C0"/>
                </a:solidFill>
                <a:latin typeface="Times New Roman" pitchFamily="18" charset="0"/>
                <a:cs typeface="Times New Roman" pitchFamily="18" charset="0"/>
              </a:rPr>
              <a:t>Sequential File </a:t>
            </a:r>
            <a:r>
              <a:rPr lang="en-US" sz="3600" b="1" dirty="0" smtClean="0">
                <a:solidFill>
                  <a:srgbClr val="0070C0"/>
                </a:solidFill>
                <a:latin typeface="Times New Roman" pitchFamily="18" charset="0"/>
                <a:cs typeface="Times New Roman" pitchFamily="18" charset="0"/>
              </a:rPr>
              <a:t>Organization/Ordered </a:t>
            </a:r>
            <a:r>
              <a:rPr lang="en-US" sz="3600" b="1" dirty="0">
                <a:solidFill>
                  <a:srgbClr val="0070C0"/>
                </a:solidFill>
                <a:latin typeface="Times New Roman" pitchFamily="18" charset="0"/>
                <a:cs typeface="Times New Roman" pitchFamily="18" charset="0"/>
              </a:rPr>
              <a:t>Index File</a:t>
            </a:r>
          </a:p>
        </p:txBody>
      </p:sp>
      <p:sp>
        <p:nvSpPr>
          <p:cNvPr id="5" name="Content Placeholder 2"/>
          <p:cNvSpPr>
            <a:spLocks noGrp="1"/>
          </p:cNvSpPr>
          <p:nvPr>
            <p:ph idx="1"/>
          </p:nvPr>
        </p:nvSpPr>
        <p:spPr>
          <a:xfrm>
            <a:off x="76200" y="1752600"/>
            <a:ext cx="8915400" cy="5029200"/>
          </a:xfrm>
        </p:spPr>
        <p:txBody>
          <a:bodyPr>
            <a:noAutofit/>
          </a:bodyPr>
          <a:lstStyle/>
          <a:p>
            <a:pPr algn="just"/>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indices are </a:t>
            </a:r>
            <a:r>
              <a:rPr lang="en-US" sz="2800" dirty="0">
                <a:solidFill>
                  <a:srgbClr val="FF0000"/>
                </a:solidFill>
                <a:latin typeface="Times New Roman" pitchFamily="18" charset="0"/>
                <a:cs typeface="Times New Roman" pitchFamily="18" charset="0"/>
              </a:rPr>
              <a:t>based on a sorted ordering of the </a:t>
            </a:r>
            <a:r>
              <a:rPr lang="en-US" sz="2800" dirty="0" smtClean="0">
                <a:solidFill>
                  <a:srgbClr val="FF0000"/>
                </a:solidFill>
                <a:latin typeface="Times New Roman" pitchFamily="18" charset="0"/>
                <a:cs typeface="Times New Roman" pitchFamily="18" charset="0"/>
              </a:rPr>
              <a:t>values</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These </a:t>
            </a:r>
            <a:r>
              <a:rPr lang="en-US" sz="2800" dirty="0">
                <a:latin typeface="Times New Roman" pitchFamily="18" charset="0"/>
                <a:cs typeface="Times New Roman" pitchFamily="18" charset="0"/>
              </a:rPr>
              <a:t>are </a:t>
            </a:r>
            <a:r>
              <a:rPr lang="en-US" sz="2800" dirty="0">
                <a:solidFill>
                  <a:srgbClr val="ED33E4"/>
                </a:solidFill>
                <a:latin typeface="Times New Roman" pitchFamily="18" charset="0"/>
                <a:cs typeface="Times New Roman" pitchFamily="18" charset="0"/>
              </a:rPr>
              <a:t>generally fast </a:t>
            </a:r>
            <a:r>
              <a:rPr lang="en-US" sz="2800" dirty="0">
                <a:latin typeface="Times New Roman" pitchFamily="18" charset="0"/>
                <a:cs typeface="Times New Roman" pitchFamily="18" charset="0"/>
              </a:rPr>
              <a:t>and a </a:t>
            </a:r>
            <a:r>
              <a:rPr lang="en-US" sz="2800" dirty="0">
                <a:solidFill>
                  <a:srgbClr val="ED33E4"/>
                </a:solidFill>
                <a:latin typeface="Times New Roman" pitchFamily="18" charset="0"/>
                <a:cs typeface="Times New Roman" pitchFamily="18" charset="0"/>
              </a:rPr>
              <a:t>more traditional type of storing </a:t>
            </a:r>
            <a:r>
              <a:rPr lang="en-US" sz="2800" dirty="0" smtClean="0">
                <a:solidFill>
                  <a:srgbClr val="ED33E4"/>
                </a:solidFill>
                <a:latin typeface="Times New Roman" pitchFamily="18" charset="0"/>
                <a:cs typeface="Times New Roman" pitchFamily="18" charset="0"/>
              </a:rPr>
              <a:t>mechanism</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These </a:t>
            </a:r>
            <a:r>
              <a:rPr lang="en-US" sz="2800" dirty="0">
                <a:latin typeface="Times New Roman" pitchFamily="18" charset="0"/>
                <a:cs typeface="Times New Roman" pitchFamily="18" charset="0"/>
              </a:rPr>
              <a:t>Ordered or Sequential file organization might store the data in a </a:t>
            </a:r>
            <a:r>
              <a:rPr lang="en-US" sz="28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dense</a:t>
            </a:r>
            <a:r>
              <a:rPr lang="en-US" sz="2800" dirty="0">
                <a:latin typeface="Times New Roman" pitchFamily="18" charset="0"/>
                <a:cs typeface="Times New Roman" pitchFamily="18" charset="0"/>
              </a:rPr>
              <a:t> or </a:t>
            </a:r>
            <a:r>
              <a:rPr lang="en-US" sz="2800"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sparse</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format.</a:t>
            </a:r>
          </a:p>
          <a:p>
            <a:pPr marL="514350" indent="-514350" algn="just">
              <a:buFont typeface="+mj-lt"/>
              <a:buAutoNum type="alphaUcPeriod"/>
            </a:pPr>
            <a:r>
              <a:rPr lang="en-US" sz="2800" b="1" dirty="0">
                <a:latin typeface="Times New Roman" pitchFamily="18" charset="0"/>
                <a:cs typeface="Times New Roman" pitchFamily="18" charset="0"/>
              </a:rPr>
              <a:t>Dense Index: </a:t>
            </a:r>
          </a:p>
          <a:p>
            <a:pPr algn="just">
              <a:buFont typeface="Wingdings" pitchFamily="2" charset="2"/>
              <a:buChar char="ü"/>
            </a:pPr>
            <a:r>
              <a:rPr lang="en-US" sz="2800" dirty="0" smtClean="0">
                <a:latin typeface="Times New Roman" pitchFamily="18" charset="0"/>
                <a:cs typeface="Times New Roman" pitchFamily="18" charset="0"/>
              </a:rPr>
              <a:t>For </a:t>
            </a:r>
            <a:r>
              <a:rPr lang="en-US" sz="2800" dirty="0">
                <a:solidFill>
                  <a:srgbClr val="0070C0"/>
                </a:solidFill>
                <a:latin typeface="Times New Roman" pitchFamily="18" charset="0"/>
                <a:cs typeface="Times New Roman" pitchFamily="18" charset="0"/>
              </a:rPr>
              <a:t>every search key value </a:t>
            </a:r>
            <a:r>
              <a:rPr lang="en-US" sz="2800" dirty="0">
                <a:latin typeface="Times New Roman" pitchFamily="18" charset="0"/>
                <a:cs typeface="Times New Roman" pitchFamily="18" charset="0"/>
              </a:rPr>
              <a:t>in the data file, there </a:t>
            </a:r>
            <a:r>
              <a:rPr lang="en-US" sz="2800" i="1" dirty="0">
                <a:solidFill>
                  <a:srgbClr val="0070C0"/>
                </a:solidFill>
                <a:latin typeface="Times New Roman" pitchFamily="18" charset="0"/>
                <a:cs typeface="Times New Roman" pitchFamily="18" charset="0"/>
              </a:rPr>
              <a:t>is an index </a:t>
            </a:r>
            <a:r>
              <a:rPr lang="en-US" sz="2800" i="1" dirty="0" smtClean="0">
                <a:solidFill>
                  <a:srgbClr val="0070C0"/>
                </a:solidFill>
                <a:latin typeface="Times New Roman" pitchFamily="18" charset="0"/>
                <a:cs typeface="Times New Roman" pitchFamily="18" charset="0"/>
              </a:rPr>
              <a:t>record.</a:t>
            </a:r>
          </a:p>
          <a:p>
            <a:pPr algn="just">
              <a:buFont typeface="Wingdings" pitchFamily="2" charset="2"/>
              <a:buChar char="ü"/>
            </a:pPr>
            <a:r>
              <a:rPr lang="en-US" sz="2800" dirty="0" smtClean="0">
                <a:latin typeface="Times New Roman" pitchFamily="18" charset="0"/>
                <a:cs typeface="Times New Roman" pitchFamily="18" charset="0"/>
              </a:rPr>
              <a:t>This </a:t>
            </a:r>
            <a:r>
              <a:rPr lang="en-US" sz="2800" dirty="0">
                <a:latin typeface="Times New Roman" pitchFamily="18" charset="0"/>
                <a:cs typeface="Times New Roman" pitchFamily="18" charset="0"/>
              </a:rPr>
              <a:t>record </a:t>
            </a:r>
            <a:r>
              <a:rPr lang="en-US" sz="2800" dirty="0">
                <a:solidFill>
                  <a:srgbClr val="C00000"/>
                </a:solidFill>
                <a:latin typeface="Times New Roman" pitchFamily="18" charset="0"/>
                <a:cs typeface="Times New Roman" pitchFamily="18" charset="0"/>
              </a:rPr>
              <a:t>contains the search key </a:t>
            </a:r>
            <a:r>
              <a:rPr lang="en-US" sz="2800" dirty="0">
                <a:latin typeface="Times New Roman" pitchFamily="18" charset="0"/>
                <a:cs typeface="Times New Roman" pitchFamily="18" charset="0"/>
              </a:rPr>
              <a:t>and </a:t>
            </a:r>
            <a:r>
              <a:rPr lang="en-US" sz="2800" dirty="0">
                <a:solidFill>
                  <a:srgbClr val="C00000"/>
                </a:solidFill>
                <a:latin typeface="Times New Roman" pitchFamily="18" charset="0"/>
                <a:cs typeface="Times New Roman" pitchFamily="18" charset="0"/>
              </a:rPr>
              <a:t>also a reference to the first data record</a:t>
            </a:r>
            <a:r>
              <a:rPr lang="en-US" sz="2800" dirty="0">
                <a:latin typeface="Times New Roman" pitchFamily="18" charset="0"/>
                <a:cs typeface="Times New Roman" pitchFamily="18" charset="0"/>
              </a:rPr>
              <a:t> with that search key value. </a:t>
            </a:r>
            <a:endParaRPr lang="en-US" sz="2800"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577917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81177"/>
            <a:ext cx="7464537"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2705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76200" y="533400"/>
            <a:ext cx="8915400" cy="6248400"/>
          </a:xfrm>
        </p:spPr>
        <p:txBody>
          <a:bodyPr>
            <a:noAutofit/>
          </a:bodyPr>
          <a:lstStyle/>
          <a:p>
            <a:pPr marL="514350" indent="-514350" algn="just">
              <a:buAutoNum type="alphaUcPeriod" startAt="2"/>
            </a:pPr>
            <a:r>
              <a:rPr lang="en-US" sz="2800" b="1" dirty="0" smtClean="0">
                <a:latin typeface="Times New Roman" pitchFamily="18" charset="0"/>
                <a:cs typeface="Times New Roman" pitchFamily="18" charset="0"/>
              </a:rPr>
              <a:t>Sparse </a:t>
            </a:r>
            <a:r>
              <a:rPr lang="en-US" sz="2800" b="1" dirty="0">
                <a:latin typeface="Times New Roman" pitchFamily="18" charset="0"/>
                <a:cs typeface="Times New Roman" pitchFamily="18" charset="0"/>
              </a:rPr>
              <a:t>Index: </a:t>
            </a:r>
            <a:endParaRPr lang="en-US" sz="28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solidFill>
                  <a:srgbClr val="FF0000"/>
                </a:solidFill>
                <a:latin typeface="Times New Roman" pitchFamily="18" charset="0"/>
                <a:cs typeface="Times New Roman" pitchFamily="18" charset="0"/>
              </a:rPr>
              <a:t>index record appears only for a few items in the data file</a:t>
            </a:r>
            <a:r>
              <a:rPr lang="en-US" sz="2400" dirty="0">
                <a:latin typeface="Times New Roman" pitchFamily="18" charset="0"/>
                <a:cs typeface="Times New Roman" pitchFamily="18" charset="0"/>
              </a:rPr>
              <a:t>. Each item points to a block as </a:t>
            </a:r>
            <a:r>
              <a:rPr lang="en-US" sz="2400" dirty="0" smtClean="0">
                <a:latin typeface="Times New Roman" pitchFamily="18" charset="0"/>
                <a:cs typeface="Times New Roman" pitchFamily="18" charset="0"/>
              </a:rPr>
              <a:t>shown.</a:t>
            </a:r>
          </a:p>
          <a:p>
            <a:pPr algn="just"/>
            <a:r>
              <a:rPr lang="en-US" sz="2400" dirty="0" smtClean="0">
                <a:solidFill>
                  <a:srgbClr val="ED33E4"/>
                </a:solidFill>
                <a:effectLst>
                  <a:outerShdw blurRad="38100" dist="38100" dir="2700000" algn="tl">
                    <a:srgbClr val="000000">
                      <a:alpha val="43137"/>
                    </a:srgbClr>
                  </a:outerShdw>
                </a:effectLst>
                <a:latin typeface="Times New Roman" pitchFamily="18" charset="0"/>
                <a:cs typeface="Times New Roman" pitchFamily="18" charset="0"/>
              </a:rPr>
              <a:t>To </a:t>
            </a:r>
            <a:r>
              <a:rPr lang="en-US" sz="2400" dirty="0">
                <a:solidFill>
                  <a:srgbClr val="ED33E4"/>
                </a:solidFill>
                <a:effectLst>
                  <a:outerShdw blurRad="38100" dist="38100" dir="2700000" algn="tl">
                    <a:srgbClr val="000000">
                      <a:alpha val="43137"/>
                    </a:srgbClr>
                  </a:outerShdw>
                </a:effectLst>
                <a:latin typeface="Times New Roman" pitchFamily="18" charset="0"/>
                <a:cs typeface="Times New Roman" pitchFamily="18" charset="0"/>
              </a:rPr>
              <a:t>locate a record</a:t>
            </a:r>
            <a:r>
              <a:rPr lang="en-US" sz="2400" dirty="0">
                <a:latin typeface="Times New Roman" pitchFamily="18" charset="0"/>
                <a:cs typeface="Times New Roman" pitchFamily="18" charset="0"/>
              </a:rPr>
              <a:t>, we </a:t>
            </a:r>
            <a:r>
              <a:rPr lang="en-US" sz="2400" dirty="0">
                <a:solidFill>
                  <a:srgbClr val="ED33E4"/>
                </a:solidFill>
                <a:latin typeface="Times New Roman" pitchFamily="18" charset="0"/>
                <a:cs typeface="Times New Roman" pitchFamily="18" charset="0"/>
              </a:rPr>
              <a:t>find the index record with the largest search key value less than or equal to the search key value</a:t>
            </a:r>
            <a:r>
              <a:rPr lang="en-US" sz="2400" dirty="0">
                <a:latin typeface="Times New Roman" pitchFamily="18" charset="0"/>
                <a:cs typeface="Times New Roman" pitchFamily="18" charset="0"/>
              </a:rPr>
              <a:t> we are looking </a:t>
            </a:r>
            <a:r>
              <a:rPr lang="en-US" sz="2400" dirty="0" smtClean="0">
                <a:latin typeface="Times New Roman" pitchFamily="18" charset="0"/>
                <a:cs typeface="Times New Roman" pitchFamily="18" charset="0"/>
              </a:rPr>
              <a:t>for.</a:t>
            </a:r>
          </a:p>
          <a:p>
            <a:pPr algn="just"/>
            <a:r>
              <a:rPr lang="en-US" sz="2400" dirty="0" smtClean="0">
                <a:latin typeface="Times New Roman" pitchFamily="18" charset="0"/>
                <a:cs typeface="Times New Roman" pitchFamily="18" charset="0"/>
              </a:rPr>
              <a:t>We </a:t>
            </a:r>
            <a:r>
              <a:rPr lang="en-US" sz="2400" dirty="0">
                <a:latin typeface="Times New Roman" pitchFamily="18" charset="0"/>
                <a:cs typeface="Times New Roman" pitchFamily="18" charset="0"/>
              </a:rPr>
              <a:t>start at that record pointed to by the index record, and proceed along with the pointers in the file (that is, sequentially) until we find the desired record.</a:t>
            </a:r>
            <a:endParaRPr lang="en-US" sz="2400" dirty="0" smtClean="0">
              <a:solidFill>
                <a:srgbClr val="FF0000"/>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893780"/>
            <a:ext cx="5283200" cy="293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5295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114300" y="422695"/>
            <a:ext cx="8915400" cy="796506"/>
          </a:xfrm>
        </p:spPr>
        <p:txBody>
          <a:bodyPr>
            <a:noAutofit/>
          </a:bodyPr>
          <a:lstStyle/>
          <a:p>
            <a:r>
              <a:rPr lang="en-US" sz="3600" b="1" dirty="0">
                <a:solidFill>
                  <a:srgbClr val="0070C0"/>
                </a:solidFill>
                <a:latin typeface="Times New Roman" pitchFamily="18" charset="0"/>
                <a:cs typeface="Times New Roman" pitchFamily="18" charset="0"/>
              </a:rPr>
              <a:t>Hash File O</a:t>
            </a:r>
            <a:r>
              <a:rPr lang="en-US" sz="3600" b="1" dirty="0" smtClean="0">
                <a:solidFill>
                  <a:srgbClr val="0070C0"/>
                </a:solidFill>
                <a:latin typeface="Times New Roman" pitchFamily="18" charset="0"/>
                <a:cs typeface="Times New Roman" pitchFamily="18" charset="0"/>
              </a:rPr>
              <a:t>rganization</a:t>
            </a:r>
            <a:endParaRPr lang="en-US" sz="3600" b="1" dirty="0">
              <a:solidFill>
                <a:srgbClr val="0070C0"/>
              </a:solidFill>
              <a:latin typeface="Times New Roman" pitchFamily="18" charset="0"/>
              <a:cs typeface="Times New Roman" pitchFamily="18" charset="0"/>
            </a:endParaRPr>
          </a:p>
        </p:txBody>
      </p:sp>
      <p:sp>
        <p:nvSpPr>
          <p:cNvPr id="5" name="Content Placeholder 2"/>
          <p:cNvSpPr>
            <a:spLocks noGrp="1"/>
          </p:cNvSpPr>
          <p:nvPr>
            <p:ph idx="1"/>
          </p:nvPr>
        </p:nvSpPr>
        <p:spPr>
          <a:xfrm>
            <a:off x="76200" y="1752600"/>
            <a:ext cx="8915400" cy="5029200"/>
          </a:xfrm>
        </p:spPr>
        <p:txBody>
          <a:bodyPr>
            <a:noAutofit/>
          </a:bodyPr>
          <a:lstStyle/>
          <a:p>
            <a:pPr algn="just"/>
            <a:r>
              <a:rPr lang="en-US" sz="2800" dirty="0">
                <a:latin typeface="Times New Roman" pitchFamily="18" charset="0"/>
                <a:cs typeface="Times New Roman" pitchFamily="18" charset="0"/>
              </a:rPr>
              <a:t>Indices are </a:t>
            </a:r>
            <a:r>
              <a:rPr lang="en-US" sz="2800" dirty="0">
                <a:solidFill>
                  <a:srgbClr val="ED33E4"/>
                </a:solidFill>
                <a:latin typeface="Times New Roman" pitchFamily="18" charset="0"/>
                <a:cs typeface="Times New Roman" pitchFamily="18" charset="0"/>
              </a:rPr>
              <a:t>based on the values being distributed uniformly across a range of buckets</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buckets to which a value is assigned is determined by a function called a </a:t>
            </a:r>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HASH FUNCTION</a:t>
            </a:r>
            <a:r>
              <a:rPr lang="en-US" sz="2800" dirty="0" smtClean="0">
                <a:latin typeface="Times New Roman" pitchFamily="18" charset="0"/>
                <a:cs typeface="Times New Roman" pitchFamily="18" charset="0"/>
              </a:rPr>
              <a:t>.</a:t>
            </a:r>
            <a:endParaRPr lang="en-US" sz="2800"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580130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839200" cy="5181600"/>
          </a:xfrm>
        </p:spPr>
        <p:txBody>
          <a:bodyPr>
            <a:normAutofit/>
          </a:bodyPr>
          <a:lstStyle/>
          <a:p>
            <a:pPr algn="just"/>
            <a:r>
              <a:rPr lang="en-US" sz="2800" dirty="0">
                <a:latin typeface="Times New Roman" pitchFamily="18" charset="0"/>
                <a:cs typeface="Times New Roman" pitchFamily="18" charset="0"/>
              </a:rPr>
              <a:t>I</a:t>
            </a:r>
            <a:r>
              <a:rPr lang="en-US" sz="2800" dirty="0" smtClean="0">
                <a:latin typeface="Times New Roman" pitchFamily="18" charset="0"/>
                <a:cs typeface="Times New Roman" pitchFamily="18" charset="0"/>
              </a:rPr>
              <a:t>t is all upon the programmer to decide the best suited file Organization method according to his requirements.</a:t>
            </a:r>
          </a:p>
          <a:p>
            <a:pPr algn="just"/>
            <a:r>
              <a:rPr lang="en-US" sz="2800" dirty="0" smtClean="0">
                <a:latin typeface="Times New Roman" pitchFamily="18" charset="0"/>
                <a:cs typeface="Times New Roman" pitchFamily="18" charset="0"/>
              </a:rPr>
              <a:t>Some types of File Organizations are :</a:t>
            </a:r>
          </a:p>
          <a:p>
            <a:pPr marL="571500" indent="-571500" algn="just">
              <a:buFont typeface="+mj-lt"/>
              <a:buAutoNum type="romanLcPeriod"/>
            </a:pPr>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Sequential File Organization</a:t>
            </a:r>
          </a:p>
          <a:p>
            <a:pPr marL="571500" indent="-571500" algn="just">
              <a:buFont typeface="+mj-lt"/>
              <a:buAutoNum type="romanLcPeriod"/>
            </a:pPr>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Heap File Organization</a:t>
            </a:r>
          </a:p>
          <a:p>
            <a:pPr marL="571500" indent="-571500" algn="just">
              <a:buFont typeface="+mj-lt"/>
              <a:buAutoNum type="romanLcPeriod"/>
            </a:pPr>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Hash File Organization</a:t>
            </a:r>
          </a:p>
          <a:p>
            <a:pPr marL="571500" indent="-571500" algn="just">
              <a:buFont typeface="+mj-lt"/>
              <a:buAutoNum type="romanLcPeriod"/>
            </a:pPr>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B+ Tree File Organization </a:t>
            </a:r>
          </a:p>
          <a:p>
            <a:pPr marL="571500" indent="-571500" algn="just">
              <a:buFont typeface="+mj-lt"/>
              <a:buAutoNum type="romanLcPeriod"/>
            </a:pPr>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Clustered File Organization </a:t>
            </a:r>
            <a:endParaRPr lang="en-US" sz="28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457200" y="609600"/>
            <a:ext cx="8229600" cy="609600"/>
          </a:xfrm>
        </p:spPr>
        <p:txBody>
          <a:bodyPr>
            <a:noAutofit/>
          </a:bodyPr>
          <a:lstStyle/>
          <a:p>
            <a:r>
              <a:rPr lang="en-US" sz="3600" b="1" dirty="0" smtClean="0">
                <a:solidFill>
                  <a:srgbClr val="0070C0"/>
                </a:solidFill>
                <a:latin typeface="Times New Roman" pitchFamily="18" charset="0"/>
                <a:cs typeface="Times New Roman" pitchFamily="18" charset="0"/>
              </a:rPr>
              <a:t>Types of File Organizations</a:t>
            </a:r>
            <a:endParaRPr lang="en-US" sz="36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989349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114300" y="422695"/>
            <a:ext cx="8915400" cy="796506"/>
          </a:xfrm>
        </p:spPr>
        <p:txBody>
          <a:bodyPr>
            <a:noAutofit/>
          </a:bodyPr>
          <a:lstStyle/>
          <a:p>
            <a:r>
              <a:rPr lang="en-US" sz="3600" b="1" dirty="0" smtClean="0">
                <a:solidFill>
                  <a:srgbClr val="0070C0"/>
                </a:solidFill>
                <a:latin typeface="Times New Roman" pitchFamily="18" charset="0"/>
                <a:cs typeface="Times New Roman" pitchFamily="18" charset="0"/>
              </a:rPr>
              <a:t>Indexing Techniques</a:t>
            </a:r>
            <a:endParaRPr lang="en-US" sz="3600" b="1" dirty="0">
              <a:solidFill>
                <a:srgbClr val="0070C0"/>
              </a:solidFill>
              <a:latin typeface="Times New Roman" pitchFamily="18" charset="0"/>
              <a:cs typeface="Times New Roman" pitchFamily="18" charset="0"/>
            </a:endParaRPr>
          </a:p>
        </p:txBody>
      </p:sp>
      <p:sp>
        <p:nvSpPr>
          <p:cNvPr id="5" name="Content Placeholder 2"/>
          <p:cNvSpPr>
            <a:spLocks noGrp="1"/>
          </p:cNvSpPr>
          <p:nvPr>
            <p:ph idx="1"/>
          </p:nvPr>
        </p:nvSpPr>
        <p:spPr>
          <a:xfrm>
            <a:off x="76200" y="1447800"/>
            <a:ext cx="8915400" cy="5334000"/>
          </a:xfrm>
        </p:spPr>
        <p:txBody>
          <a:bodyPr>
            <a:noAutofit/>
          </a:bodyPr>
          <a:lstStyle/>
          <a:p>
            <a:pPr marL="0" indent="0" algn="just">
              <a:buNone/>
            </a:pPr>
            <a:r>
              <a:rPr lang="en-US" sz="2800" dirty="0">
                <a:latin typeface="Times New Roman" pitchFamily="18" charset="0"/>
                <a:cs typeface="Times New Roman" pitchFamily="18" charset="0"/>
              </a:rPr>
              <a:t>There are primarily </a:t>
            </a:r>
            <a:r>
              <a:rPr lang="en-US" sz="2800" dirty="0" smtClean="0">
                <a:latin typeface="Times New Roman" pitchFamily="18" charset="0"/>
                <a:cs typeface="Times New Roman" pitchFamily="18" charset="0"/>
              </a:rPr>
              <a:t>3 </a:t>
            </a:r>
            <a:r>
              <a:rPr lang="en-US" sz="2800" dirty="0">
                <a:latin typeface="Times New Roman" pitchFamily="18" charset="0"/>
                <a:cs typeface="Times New Roman" pitchFamily="18" charset="0"/>
              </a:rPr>
              <a:t>methods of indexing:  </a:t>
            </a:r>
          </a:p>
          <a:p>
            <a:pPr marL="0" indent="0" algn="just">
              <a:buNone/>
            </a:pPr>
            <a:endParaRPr lang="en-US" sz="2800" dirty="0" smtClean="0">
              <a:latin typeface="Times New Roman" pitchFamily="18" charset="0"/>
              <a:cs typeface="Times New Roman" pitchFamily="18" charset="0"/>
            </a:endParaRPr>
          </a:p>
          <a:p>
            <a:pPr marL="571500" indent="-571500" algn="just">
              <a:buFont typeface="+mj-lt"/>
              <a:buAutoNum type="romanLcPeriod"/>
            </a:pPr>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Clustered Indexing</a:t>
            </a:r>
          </a:p>
          <a:p>
            <a:pPr marL="571500" indent="-571500" algn="just">
              <a:buFont typeface="+mj-lt"/>
              <a:buAutoNum type="romanLcPeriod"/>
            </a:pPr>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Non-Clustered </a:t>
            </a:r>
            <a:r>
              <a:rPr lang="en-US" sz="28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or Secondary </a:t>
            </a:r>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Indexing</a:t>
            </a:r>
          </a:p>
          <a:p>
            <a:pPr marL="571500" indent="-571500" algn="just">
              <a:buFont typeface="+mj-lt"/>
              <a:buAutoNum type="romanLcPeriod"/>
            </a:pPr>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Multilevel </a:t>
            </a:r>
            <a:r>
              <a:rPr lang="en-US" sz="28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Indexing</a:t>
            </a:r>
            <a:endPar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584871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76200" y="533400"/>
            <a:ext cx="8915400" cy="6248400"/>
          </a:xfrm>
        </p:spPr>
        <p:txBody>
          <a:bodyPr>
            <a:noAutofit/>
          </a:bodyPr>
          <a:lstStyle/>
          <a:p>
            <a:pPr marL="457200" indent="-457200" algn="just">
              <a:buFont typeface="+mj-lt"/>
              <a:buAutoNum type="arabicPeriod"/>
            </a:pPr>
            <a:r>
              <a:rPr lang="en-US" sz="2800" b="1" u="sng" dirty="0">
                <a:latin typeface="Times New Roman" pitchFamily="18" charset="0"/>
                <a:cs typeface="Times New Roman" pitchFamily="18" charset="0"/>
              </a:rPr>
              <a:t>Clustered Indexing </a:t>
            </a:r>
            <a:r>
              <a:rPr lang="en-US" sz="2800" b="1" u="sng"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Clustering index is </a:t>
            </a:r>
            <a:r>
              <a:rPr lang="en-US" sz="2400" dirty="0" smtClean="0">
                <a:solidFill>
                  <a:srgbClr val="FF0000"/>
                </a:solidFill>
                <a:latin typeface="Times New Roman" pitchFamily="18" charset="0"/>
                <a:cs typeface="Times New Roman" pitchFamily="18" charset="0"/>
              </a:rPr>
              <a:t>defined on an ordered data file</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The data file is ordered on a non-key field. In some cases, the index is created on non-primary key columns which may not be unique for each record. </a:t>
            </a:r>
          </a:p>
          <a:p>
            <a:pPr algn="just"/>
            <a:r>
              <a:rPr lang="en-US" sz="2400" dirty="0" smtClean="0">
                <a:latin typeface="Times New Roman" pitchFamily="18" charset="0"/>
                <a:cs typeface="Times New Roman" pitchFamily="18" charset="0"/>
              </a:rPr>
              <a:t>In such cases, </a:t>
            </a:r>
            <a:r>
              <a:rPr lang="en-US" sz="2400" dirty="0" smtClean="0">
                <a:solidFill>
                  <a:srgbClr val="0070C0"/>
                </a:solidFill>
                <a:latin typeface="Times New Roman" pitchFamily="18" charset="0"/>
                <a:cs typeface="Times New Roman" pitchFamily="18" charset="0"/>
              </a:rPr>
              <a:t>in order to identify the records faster, we will group two or more columns together to get the unique values and create index out of them. </a:t>
            </a:r>
          </a:p>
          <a:p>
            <a:pPr algn="just"/>
            <a:r>
              <a:rPr lang="en-US" sz="2400" dirty="0" smtClean="0">
                <a:latin typeface="Times New Roman" pitchFamily="18" charset="0"/>
                <a:cs typeface="Times New Roman" pitchFamily="18" charset="0"/>
              </a:rPr>
              <a:t>Basically, </a:t>
            </a:r>
            <a:r>
              <a:rPr lang="en-US" sz="2400" dirty="0" smtClean="0">
                <a:solidFill>
                  <a:srgbClr val="ED33E4"/>
                </a:solidFill>
                <a:latin typeface="Times New Roman" pitchFamily="18" charset="0"/>
                <a:cs typeface="Times New Roman" pitchFamily="18" charset="0"/>
              </a:rPr>
              <a:t>records with similar characteristics are grouped together and indexes are created for these groups. </a:t>
            </a:r>
          </a:p>
          <a:p>
            <a:pPr algn="just"/>
            <a:r>
              <a:rPr lang="en-US" sz="2400" dirty="0" smtClean="0">
                <a:latin typeface="Times New Roman" pitchFamily="18" charset="0"/>
                <a:cs typeface="Times New Roman" pitchFamily="18" charset="0"/>
              </a:rPr>
              <a:t>For example, students studying in each semester are grouped together. i.e. 1</a:t>
            </a:r>
            <a:r>
              <a:rPr lang="en-US" sz="2400" baseline="30000" dirty="0" smtClean="0">
                <a:latin typeface="Times New Roman" pitchFamily="18" charset="0"/>
                <a:cs typeface="Times New Roman" pitchFamily="18" charset="0"/>
              </a:rPr>
              <a:t>st</a:t>
            </a:r>
            <a:r>
              <a:rPr lang="en-US" sz="2400" dirty="0" smtClean="0">
                <a:latin typeface="Times New Roman" pitchFamily="18" charset="0"/>
                <a:cs typeface="Times New Roman" pitchFamily="18" charset="0"/>
              </a:rPr>
              <a:t> Semester students, 2</a:t>
            </a:r>
            <a:r>
              <a:rPr lang="en-US" sz="2400" baseline="30000" dirty="0" smtClean="0">
                <a:latin typeface="Times New Roman" pitchFamily="18" charset="0"/>
                <a:cs typeface="Times New Roman" pitchFamily="18" charset="0"/>
              </a:rPr>
              <a:t>nd</a:t>
            </a:r>
            <a:r>
              <a:rPr lang="en-US" sz="2400" dirty="0" smtClean="0">
                <a:latin typeface="Times New Roman" pitchFamily="18" charset="0"/>
                <a:cs typeface="Times New Roman" pitchFamily="18" charset="0"/>
              </a:rPr>
              <a:t> semester students, 3</a:t>
            </a:r>
            <a:r>
              <a:rPr lang="en-US" sz="2400" baseline="30000" dirty="0" smtClean="0">
                <a:latin typeface="Times New Roman" pitchFamily="18" charset="0"/>
                <a:cs typeface="Times New Roman" pitchFamily="18" charset="0"/>
              </a:rPr>
              <a:t>rd</a:t>
            </a:r>
            <a:r>
              <a:rPr lang="en-US" sz="2400" dirty="0" smtClean="0">
                <a:latin typeface="Times New Roman" pitchFamily="18" charset="0"/>
                <a:cs typeface="Times New Roman" pitchFamily="18" charset="0"/>
              </a:rPr>
              <a:t> semester students etc. are grouped. </a:t>
            </a:r>
          </a:p>
        </p:txBody>
      </p:sp>
    </p:spTree>
    <p:extLst>
      <p:ext uri="{BB962C8B-B14F-4D97-AF65-F5344CB8AC3E}">
        <p14:creationId xmlns:p14="http://schemas.microsoft.com/office/powerpoint/2010/main" val="1722205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Lightbox"/>
          <p:cNvPicPr>
            <a:picLocks noChangeAspect="1" noChangeArrowheads="1"/>
          </p:cNvPicPr>
          <p:nvPr/>
        </p:nvPicPr>
        <p:blipFill rotWithShape="1">
          <a:blip r:embed="rId3">
            <a:extLst>
              <a:ext uri="{28A0092B-C50C-407E-A947-70E740481C1C}">
                <a14:useLocalDpi xmlns:a14="http://schemas.microsoft.com/office/drawing/2010/main" val="0"/>
              </a:ext>
            </a:extLst>
          </a:blip>
          <a:srcRect l="750" t="3718" r="1041" b="3386"/>
          <a:stretch/>
        </p:blipFill>
        <p:spPr bwMode="auto">
          <a:xfrm>
            <a:off x="181155" y="533400"/>
            <a:ext cx="6905445" cy="379629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28677" y="4404413"/>
            <a:ext cx="8886645" cy="2462213"/>
          </a:xfrm>
          <a:prstGeom prst="rect">
            <a:avLst/>
          </a:prstGeom>
        </p:spPr>
        <p:txBody>
          <a:bodyPr wrap="square">
            <a:spAutoFit/>
          </a:bodyPr>
          <a:lstStyle/>
          <a:p>
            <a:pPr algn="just"/>
            <a:r>
              <a:rPr lang="en-US" sz="2200" b="1" i="1" dirty="0">
                <a:latin typeface="Times New Roman" pitchFamily="18" charset="0"/>
                <a:cs typeface="Times New Roman" pitchFamily="18" charset="0"/>
              </a:rPr>
              <a:t>Primary Indexing:</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marL="342900" indent="-342900" algn="just">
              <a:buFont typeface="Arial" pitchFamily="34" charset="0"/>
              <a:buChar char="•"/>
            </a:pPr>
            <a:r>
              <a:rPr lang="en-US" sz="2200" dirty="0" smtClean="0">
                <a:latin typeface="Times New Roman" pitchFamily="18" charset="0"/>
                <a:cs typeface="Times New Roman" pitchFamily="18" charset="0"/>
              </a:rPr>
              <a:t>This </a:t>
            </a:r>
            <a:r>
              <a:rPr lang="en-US" sz="2200" dirty="0">
                <a:latin typeface="Times New Roman" pitchFamily="18" charset="0"/>
                <a:cs typeface="Times New Roman" pitchFamily="18" charset="0"/>
              </a:rPr>
              <a:t>is a type of Clustered Indexing wherein </a:t>
            </a:r>
            <a:r>
              <a:rPr lang="en-US" sz="2200" dirty="0">
                <a:solidFill>
                  <a:srgbClr val="FF0000"/>
                </a:solidFill>
                <a:latin typeface="Times New Roman" pitchFamily="18" charset="0"/>
                <a:cs typeface="Times New Roman" pitchFamily="18" charset="0"/>
              </a:rPr>
              <a:t>the data is sorted according to the search key</a:t>
            </a:r>
            <a:r>
              <a:rPr lang="en-US" sz="2200" dirty="0">
                <a:latin typeface="Times New Roman" pitchFamily="18" charset="0"/>
                <a:cs typeface="Times New Roman" pitchFamily="18" charset="0"/>
              </a:rPr>
              <a:t> and the </a:t>
            </a:r>
            <a:r>
              <a:rPr lang="en-US" sz="2200" dirty="0">
                <a:solidFill>
                  <a:srgbClr val="FF0000"/>
                </a:solidFill>
                <a:latin typeface="Times New Roman" pitchFamily="18" charset="0"/>
                <a:cs typeface="Times New Roman" pitchFamily="18" charset="0"/>
              </a:rPr>
              <a:t>primary key of the database table is used to create the index. </a:t>
            </a:r>
            <a:endParaRPr lang="en-US" sz="2200" dirty="0" smtClean="0">
              <a:solidFill>
                <a:srgbClr val="FF0000"/>
              </a:solidFill>
              <a:latin typeface="Times New Roman" pitchFamily="18" charset="0"/>
              <a:cs typeface="Times New Roman" pitchFamily="18" charset="0"/>
            </a:endParaRPr>
          </a:p>
          <a:p>
            <a:pPr marL="342900" indent="-342900" algn="just">
              <a:buFont typeface="Arial" pitchFamily="34" charset="0"/>
              <a:buChar char="•"/>
            </a:pPr>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is a </a:t>
            </a:r>
            <a:r>
              <a:rPr lang="en-US" sz="2200" i="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default format of indexing </a:t>
            </a:r>
            <a:r>
              <a:rPr lang="en-US" sz="2200" dirty="0">
                <a:solidFill>
                  <a:srgbClr val="00B050"/>
                </a:solidFill>
                <a:latin typeface="Times New Roman" pitchFamily="18" charset="0"/>
                <a:cs typeface="Times New Roman" pitchFamily="18" charset="0"/>
              </a:rPr>
              <a:t>where it induces sequential file organization</a:t>
            </a:r>
            <a:r>
              <a:rPr lang="en-US" sz="2200" dirty="0">
                <a:latin typeface="Times New Roman" pitchFamily="18" charset="0"/>
                <a:cs typeface="Times New Roman" pitchFamily="18" charset="0"/>
              </a:rPr>
              <a:t>. As primary keys are unique and are stored in a sorted manner, the performance of the searching operation is quite efficient. </a:t>
            </a:r>
          </a:p>
        </p:txBody>
      </p:sp>
    </p:spTree>
    <p:extLst>
      <p:ext uri="{BB962C8B-B14F-4D97-AF65-F5344CB8AC3E}">
        <p14:creationId xmlns:p14="http://schemas.microsoft.com/office/powerpoint/2010/main" val="1151153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76200" y="685800"/>
            <a:ext cx="8915400" cy="6096000"/>
          </a:xfrm>
        </p:spPr>
        <p:txBody>
          <a:bodyPr>
            <a:noAutofit/>
          </a:bodyPr>
          <a:lstStyle/>
          <a:p>
            <a:pPr marL="457200" indent="-457200" algn="just">
              <a:buAutoNum type="arabicPeriod" startAt="2"/>
            </a:pPr>
            <a:r>
              <a:rPr lang="en-US" sz="2800" b="1" u="sng" dirty="0" smtClean="0">
                <a:latin typeface="Times New Roman" pitchFamily="18" charset="0"/>
                <a:cs typeface="Times New Roman" pitchFamily="18" charset="0"/>
              </a:rPr>
              <a:t>Non-clustered </a:t>
            </a:r>
            <a:r>
              <a:rPr lang="en-US" sz="2800" b="1" u="sng" dirty="0">
                <a:latin typeface="Times New Roman" pitchFamily="18" charset="0"/>
                <a:cs typeface="Times New Roman" pitchFamily="18" charset="0"/>
              </a:rPr>
              <a:t>or Secondary Indexing</a:t>
            </a:r>
            <a:r>
              <a:rPr lang="en-US" sz="2800" u="sng" dirty="0">
                <a:latin typeface="Times New Roman" pitchFamily="18" charset="0"/>
                <a:cs typeface="Times New Roman" pitchFamily="18" charset="0"/>
              </a:rPr>
              <a:t> </a:t>
            </a:r>
            <a:endParaRPr lang="en-US" sz="2800" u="sng"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a:t>
            </a:r>
            <a:r>
              <a:rPr lang="en-US" sz="2400" dirty="0" smtClean="0">
                <a:solidFill>
                  <a:srgbClr val="FF0000"/>
                </a:solidFill>
                <a:latin typeface="Times New Roman" pitchFamily="18" charset="0"/>
                <a:cs typeface="Times New Roman" pitchFamily="18" charset="0"/>
              </a:rPr>
              <a:t>gives </a:t>
            </a:r>
            <a:r>
              <a:rPr lang="en-US" sz="2400" dirty="0">
                <a:solidFill>
                  <a:srgbClr val="FF0000"/>
                </a:solidFill>
                <a:latin typeface="Times New Roman" pitchFamily="18" charset="0"/>
                <a:cs typeface="Times New Roman" pitchFamily="18" charset="0"/>
              </a:rPr>
              <a:t>us a list of virtual pointers </a:t>
            </a:r>
            <a:r>
              <a:rPr lang="en-US" sz="2400" dirty="0">
                <a:latin typeface="Times New Roman" pitchFamily="18" charset="0"/>
                <a:cs typeface="Times New Roman" pitchFamily="18" charset="0"/>
              </a:rPr>
              <a:t>or r</a:t>
            </a:r>
            <a:r>
              <a:rPr lang="en-US" sz="2400" dirty="0">
                <a:solidFill>
                  <a:srgbClr val="FF0000"/>
                </a:solidFill>
                <a:latin typeface="Times New Roman" pitchFamily="18" charset="0"/>
                <a:cs typeface="Times New Roman" pitchFamily="18" charset="0"/>
              </a:rPr>
              <a:t>eferences to the location where the data is actually stored.</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Data </a:t>
            </a:r>
            <a:r>
              <a:rPr lang="en-US" sz="2400" dirty="0">
                <a:latin typeface="Times New Roman" pitchFamily="18" charset="0"/>
                <a:cs typeface="Times New Roman" pitchFamily="18" charset="0"/>
              </a:rPr>
              <a:t>is </a:t>
            </a:r>
            <a:r>
              <a:rPr lang="en-US" sz="2400" dirty="0">
                <a:solidFill>
                  <a:srgbClr val="ED33E4"/>
                </a:solidFill>
                <a:effectLst>
                  <a:outerShdw blurRad="38100" dist="38100" dir="2700000" algn="tl">
                    <a:srgbClr val="000000">
                      <a:alpha val="43137"/>
                    </a:srgbClr>
                  </a:outerShdw>
                </a:effectLst>
                <a:latin typeface="Times New Roman" pitchFamily="18" charset="0"/>
                <a:cs typeface="Times New Roman" pitchFamily="18" charset="0"/>
              </a:rPr>
              <a:t>not physically stored in the order of the </a:t>
            </a:r>
            <a:r>
              <a:rPr lang="en-US" sz="2400" dirty="0" smtClean="0">
                <a:solidFill>
                  <a:srgbClr val="ED33E4"/>
                </a:solidFill>
                <a:effectLst>
                  <a:outerShdw blurRad="38100" dist="38100" dir="2700000" algn="tl">
                    <a:srgbClr val="000000">
                      <a:alpha val="43137"/>
                    </a:srgbClr>
                  </a:outerShdw>
                </a:effectLst>
                <a:latin typeface="Times New Roman" pitchFamily="18" charset="0"/>
                <a:cs typeface="Times New Roman" pitchFamily="18" charset="0"/>
              </a:rPr>
              <a:t>index, </a:t>
            </a:r>
            <a:r>
              <a:rPr lang="en-US" sz="2400"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rather </a:t>
            </a:r>
            <a:r>
              <a:rPr lang="en-US" sz="2400"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data is present in leaf nodes. </a:t>
            </a:r>
            <a:endParaRPr lang="en-US" sz="2400"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For example: </a:t>
            </a:r>
            <a:r>
              <a:rPr lang="en-US" sz="2400" dirty="0">
                <a:latin typeface="Times New Roman" pitchFamily="18" charset="0"/>
                <a:cs typeface="Times New Roman" pitchFamily="18" charset="0"/>
              </a:rPr>
              <a:t>the contents page of a book. </a:t>
            </a:r>
            <a:r>
              <a:rPr lang="en-US" sz="2400" dirty="0" smtClean="0">
                <a:latin typeface="Times New Roman" pitchFamily="18" charset="0"/>
                <a:cs typeface="Times New Roman" pitchFamily="18" charset="0"/>
              </a:rPr>
              <a:t>Each </a:t>
            </a:r>
            <a:r>
              <a:rPr lang="en-US" sz="2400" dirty="0">
                <a:latin typeface="Times New Roman" pitchFamily="18" charset="0"/>
                <a:cs typeface="Times New Roman" pitchFamily="18" charset="0"/>
              </a:rPr>
              <a:t>entry gives us the page number or location of the information stored. The actual data here(information on each page of the book) is not organized but we have an ordered reference(contents page) to where the data points actually lie.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a:t>
            </a:r>
            <a:r>
              <a:rPr lang="en-US" sz="2400" dirty="0">
                <a:solidFill>
                  <a:srgbClr val="0070C0"/>
                </a:solidFill>
                <a:latin typeface="Times New Roman" pitchFamily="18" charset="0"/>
                <a:cs typeface="Times New Roman" pitchFamily="18" charset="0"/>
              </a:rPr>
              <a:t>requires more time as compared to the clustered index </a:t>
            </a:r>
            <a:r>
              <a:rPr lang="en-US" sz="2400" dirty="0">
                <a:latin typeface="Times New Roman" pitchFamily="18" charset="0"/>
                <a:cs typeface="Times New Roman" pitchFamily="18" charset="0"/>
              </a:rPr>
              <a:t>because some amount of extra work is done in order to extract the data by further following the pointer</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 the case of a clustered index, data is directly present in front of the index. </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706307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14400"/>
            <a:ext cx="7168623" cy="5170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0724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76200" y="457200"/>
            <a:ext cx="8915400" cy="6324600"/>
          </a:xfrm>
        </p:spPr>
        <p:txBody>
          <a:bodyPr>
            <a:noAutofit/>
          </a:bodyPr>
          <a:lstStyle/>
          <a:p>
            <a:pPr marL="457200" indent="-457200" algn="just">
              <a:buAutoNum type="arabicPeriod" startAt="3"/>
            </a:pPr>
            <a:r>
              <a:rPr lang="en-US" sz="2800" b="1" u="sng" dirty="0" smtClean="0">
                <a:latin typeface="Times New Roman" pitchFamily="18" charset="0"/>
                <a:cs typeface="Times New Roman" pitchFamily="18" charset="0"/>
              </a:rPr>
              <a:t>Multilevel Indexing:</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As </a:t>
            </a:r>
            <a:r>
              <a:rPr lang="en-US" sz="2400" dirty="0">
                <a:effectLst>
                  <a:outerShdw blurRad="38100" dist="38100" dir="2700000" algn="tl">
                    <a:srgbClr val="000000">
                      <a:alpha val="43137"/>
                    </a:srgbClr>
                  </a:outerShdw>
                </a:effectLst>
                <a:latin typeface="Times New Roman" pitchFamily="18" charset="0"/>
                <a:cs typeface="Times New Roman" pitchFamily="18" charset="0"/>
              </a:rPr>
              <a:t>the index is stored in the main memory, a single-level index might become too large a size to store with multiple disk </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accesses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multilevel indexing </a:t>
            </a:r>
            <a:r>
              <a:rPr lang="en-US" sz="2400" dirty="0">
                <a:solidFill>
                  <a:srgbClr val="FF0000"/>
                </a:solidFill>
                <a:latin typeface="Times New Roman" pitchFamily="18" charset="0"/>
                <a:cs typeface="Times New Roman" pitchFamily="18" charset="0"/>
              </a:rPr>
              <a:t>segregates the main block into various smaller blocks</a:t>
            </a:r>
            <a:r>
              <a:rPr lang="en-US" sz="2400" dirty="0">
                <a:latin typeface="Times New Roman" pitchFamily="18" charset="0"/>
                <a:cs typeface="Times New Roman" pitchFamily="18" charset="0"/>
              </a:rPr>
              <a:t> so that the same can stored in a single block.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solidFill>
                  <a:srgbClr val="ED33E4"/>
                </a:solidFill>
                <a:latin typeface="Times New Roman" pitchFamily="18" charset="0"/>
                <a:cs typeface="Times New Roman" pitchFamily="18" charset="0"/>
              </a:rPr>
              <a:t>outer blocks are divided into inner blocks</a:t>
            </a:r>
            <a:r>
              <a:rPr lang="en-US" sz="2400" dirty="0">
                <a:latin typeface="Times New Roman" pitchFamily="18" charset="0"/>
                <a:cs typeface="Times New Roman" pitchFamily="18" charset="0"/>
              </a:rPr>
              <a:t> which in turn are pointed to the data blocks.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can be </a:t>
            </a:r>
            <a:r>
              <a:rPr lang="en-US" sz="2400" dirty="0">
                <a:solidFill>
                  <a:srgbClr val="00B050"/>
                </a:solidFill>
                <a:latin typeface="Times New Roman" pitchFamily="18" charset="0"/>
                <a:cs typeface="Times New Roman" pitchFamily="18" charset="0"/>
              </a:rPr>
              <a:t>easily stored in the main memory with fewer overheads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810000"/>
            <a:ext cx="3048000" cy="2975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4536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981200"/>
            <a:ext cx="8839200" cy="4724400"/>
          </a:xfrm>
        </p:spPr>
        <p:txBody>
          <a:bodyPr>
            <a:normAutofit/>
          </a:bodyPr>
          <a:lstStyle/>
          <a:p>
            <a:pPr algn="just"/>
            <a:r>
              <a:rPr lang="en-US" sz="2800" dirty="0" smtClean="0">
                <a:latin typeface="Times New Roman" pitchFamily="18" charset="0"/>
                <a:cs typeface="Times New Roman" pitchFamily="18" charset="0"/>
              </a:rPr>
              <a:t>An </a:t>
            </a:r>
            <a:r>
              <a:rPr lang="en-US" sz="2800" dirty="0" smtClean="0">
                <a:solidFill>
                  <a:srgbClr val="FF0000"/>
                </a:solidFill>
                <a:latin typeface="Times New Roman" pitchFamily="18" charset="0"/>
                <a:cs typeface="Times New Roman" pitchFamily="18" charset="0"/>
              </a:rPr>
              <a:t>easiest method </a:t>
            </a:r>
            <a:r>
              <a:rPr lang="en-US" sz="2800" dirty="0" smtClean="0">
                <a:latin typeface="Times New Roman" pitchFamily="18" charset="0"/>
                <a:cs typeface="Times New Roman" pitchFamily="18" charset="0"/>
              </a:rPr>
              <a:t>for file Organization. </a:t>
            </a:r>
          </a:p>
          <a:p>
            <a:pPr algn="just"/>
            <a:r>
              <a:rPr lang="en-US" sz="2800" dirty="0" smtClean="0">
                <a:latin typeface="Times New Roman" pitchFamily="18" charset="0"/>
                <a:cs typeface="Times New Roman" pitchFamily="18" charset="0"/>
              </a:rPr>
              <a:t>In this method, the </a:t>
            </a:r>
            <a:r>
              <a:rPr lang="en-US" sz="2800" dirty="0" smtClean="0">
                <a:solidFill>
                  <a:srgbClr val="FF0000"/>
                </a:solidFill>
                <a:latin typeface="Times New Roman" pitchFamily="18" charset="0"/>
                <a:cs typeface="Times New Roman" pitchFamily="18" charset="0"/>
              </a:rPr>
              <a:t>file are stored one after another in a sequential manner. </a:t>
            </a:r>
          </a:p>
          <a:p>
            <a:pPr algn="just"/>
            <a:r>
              <a:rPr lang="en-US" sz="2800" dirty="0" smtClean="0">
                <a:latin typeface="Times New Roman" pitchFamily="18" charset="0"/>
                <a:cs typeface="Times New Roman" pitchFamily="18" charset="0"/>
              </a:rPr>
              <a:t>There are 2 ways to implement this method:</a:t>
            </a:r>
          </a:p>
          <a:p>
            <a:pPr marL="571500" indent="-571500" algn="just">
              <a:buFont typeface="+mj-lt"/>
              <a:buAutoNum type="romanLcPeriod"/>
            </a:pPr>
            <a:r>
              <a:rPr lang="en-US" sz="2800" dirty="0" smtClean="0">
                <a:solidFill>
                  <a:srgbClr val="00B050"/>
                </a:solidFill>
                <a:latin typeface="Times New Roman" pitchFamily="18" charset="0"/>
                <a:cs typeface="Times New Roman" pitchFamily="18" charset="0"/>
              </a:rPr>
              <a:t>Pile File Method</a:t>
            </a:r>
          </a:p>
          <a:p>
            <a:pPr marL="571500" indent="-571500" algn="just">
              <a:buFont typeface="+mj-lt"/>
              <a:buAutoNum type="romanLcPeriod"/>
            </a:pPr>
            <a:r>
              <a:rPr lang="en-US" sz="2800" dirty="0" smtClean="0">
                <a:solidFill>
                  <a:srgbClr val="00B050"/>
                </a:solidFill>
                <a:latin typeface="Times New Roman" pitchFamily="18" charset="0"/>
                <a:cs typeface="Times New Roman" pitchFamily="18" charset="0"/>
              </a:rPr>
              <a:t>Sorted File Method</a:t>
            </a:r>
          </a:p>
          <a:p>
            <a:pPr marL="0" indent="0" algn="just">
              <a:buNone/>
            </a:pPr>
            <a:endParaRPr lang="en-US" sz="2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457200" y="609600"/>
            <a:ext cx="8229600" cy="609600"/>
          </a:xfrm>
        </p:spPr>
        <p:txBody>
          <a:bodyPr>
            <a:noAutofit/>
          </a:bodyPr>
          <a:lstStyle/>
          <a:p>
            <a:r>
              <a:rPr lang="en-US" sz="3600" b="1" dirty="0" smtClean="0">
                <a:solidFill>
                  <a:srgbClr val="0070C0"/>
                </a:solidFill>
                <a:latin typeface="Times New Roman" pitchFamily="18" charset="0"/>
                <a:cs typeface="Times New Roman" pitchFamily="18" charset="0"/>
              </a:rPr>
              <a:t>Sequential File Organization</a:t>
            </a:r>
            <a:endParaRPr lang="en-US" sz="36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989133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a:spLocks noGrp="1"/>
          </p:cNvSpPr>
          <p:nvPr>
            <p:ph idx="1"/>
          </p:nvPr>
        </p:nvSpPr>
        <p:spPr>
          <a:xfrm>
            <a:off x="76200" y="533400"/>
            <a:ext cx="8915400" cy="6172200"/>
          </a:xfrm>
        </p:spPr>
        <p:txBody>
          <a:bodyPr>
            <a:normAutofit/>
          </a:bodyPr>
          <a:lstStyle/>
          <a:p>
            <a:pPr marL="571500" indent="-571500" algn="just">
              <a:buFont typeface="+mj-lt"/>
              <a:buAutoNum type="romanUcPeriod"/>
            </a:pPr>
            <a:r>
              <a:rPr lang="en-US" sz="2800" b="1" dirty="0" smtClean="0">
                <a:latin typeface="Times New Roman" pitchFamily="18" charset="0"/>
                <a:cs typeface="Times New Roman" pitchFamily="18" charset="0"/>
              </a:rPr>
              <a:t>Pile File Method:</a:t>
            </a:r>
          </a:p>
          <a:p>
            <a:pPr algn="just"/>
            <a:r>
              <a:rPr lang="en-US" sz="2800" dirty="0" smtClean="0">
                <a:latin typeface="Times New Roman" pitchFamily="18" charset="0"/>
                <a:cs typeface="Times New Roman" pitchFamily="18" charset="0"/>
              </a:rPr>
              <a:t> </a:t>
            </a:r>
            <a:r>
              <a:rPr lang="en-US" sz="2400" i="1" u="sng"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Quite simple</a:t>
            </a:r>
            <a:r>
              <a:rPr lang="en-US" sz="2400" dirty="0" smtClean="0">
                <a:latin typeface="Times New Roman" pitchFamily="18" charset="0"/>
                <a:cs typeface="Times New Roman" pitchFamily="18" charset="0"/>
              </a:rPr>
              <a:t>, in which we </a:t>
            </a:r>
            <a:r>
              <a:rPr lang="en-US" sz="2400" dirty="0" smtClean="0">
                <a:solidFill>
                  <a:srgbClr val="FF0000"/>
                </a:solidFill>
                <a:latin typeface="Times New Roman" pitchFamily="18" charset="0"/>
                <a:cs typeface="Times New Roman" pitchFamily="18" charset="0"/>
              </a:rPr>
              <a:t>store the records in a sequence.</a:t>
            </a:r>
          </a:p>
          <a:p>
            <a:pPr algn="just"/>
            <a:r>
              <a:rPr lang="en-US" sz="2400" dirty="0" smtClean="0">
                <a:latin typeface="Times New Roman" pitchFamily="18" charset="0"/>
                <a:cs typeface="Times New Roman" pitchFamily="18" charset="0"/>
              </a:rPr>
              <a:t>It means, one after other in the order in which they are inserted into the tables</a:t>
            </a:r>
            <a:r>
              <a:rPr lang="en-US" sz="2800" dirty="0" smtClean="0">
                <a:latin typeface="Times New Roman" pitchFamily="18" charset="0"/>
                <a:cs typeface="Times New Roman" pitchFamily="18" charset="0"/>
              </a:rPr>
              <a:t>. </a:t>
            </a:r>
          </a:p>
          <a:p>
            <a:pPr algn="just"/>
            <a:endParaRPr lang="en-US" sz="2800" dirty="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buFont typeface="Wingdings" pitchFamily="2" charset="2"/>
              <a:buChar char="Ø"/>
            </a:pPr>
            <a:r>
              <a:rPr lang="en-US" sz="2800" b="1" u="sng" dirty="0" smtClean="0">
                <a:solidFill>
                  <a:srgbClr val="0070C0"/>
                </a:solidFill>
                <a:latin typeface="Times New Roman" pitchFamily="18" charset="0"/>
                <a:cs typeface="Times New Roman" pitchFamily="18" charset="0"/>
              </a:rPr>
              <a:t>Insertion of new record </a:t>
            </a:r>
          </a:p>
          <a:p>
            <a:pPr algn="just"/>
            <a:r>
              <a:rPr lang="en-US" sz="2400" dirty="0" smtClean="0">
                <a:latin typeface="Times New Roman" pitchFamily="18" charset="0"/>
                <a:cs typeface="Times New Roman" pitchFamily="18" charset="0"/>
              </a:rPr>
              <a:t>Let the R1, R3 and so on up to R5 and R4 be four records in the sequence. </a:t>
            </a:r>
          </a:p>
          <a:p>
            <a:pPr algn="just"/>
            <a:r>
              <a:rPr lang="en-US" sz="2400" dirty="0" smtClean="0">
                <a:latin typeface="Times New Roman" pitchFamily="18" charset="0"/>
                <a:cs typeface="Times New Roman" pitchFamily="18" charset="0"/>
              </a:rPr>
              <a:t>Here, </a:t>
            </a:r>
            <a:r>
              <a:rPr lang="en-US" sz="2400" dirty="0" smtClean="0">
                <a:solidFill>
                  <a:srgbClr val="00B050"/>
                </a:solidFill>
                <a:latin typeface="Times New Roman" pitchFamily="18" charset="0"/>
                <a:cs typeface="Times New Roman" pitchFamily="18" charset="0"/>
              </a:rPr>
              <a:t>records are nothing but a row in any table</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Suppose a new record R2 has to be inserted in the sequence, then it is </a:t>
            </a:r>
            <a:r>
              <a:rPr lang="en-US" sz="2400" dirty="0" smtClean="0">
                <a:solidFill>
                  <a:srgbClr val="00B050"/>
                </a:solidFill>
                <a:latin typeface="Times New Roman" pitchFamily="18" charset="0"/>
                <a:cs typeface="Times New Roman" pitchFamily="18" charset="0"/>
              </a:rPr>
              <a:t>simply placed at the end of the file</a:t>
            </a:r>
            <a:r>
              <a:rPr lang="en-US" sz="2400" dirty="0" smtClean="0">
                <a:latin typeface="Times New Roman" pitchFamily="18" charset="0"/>
                <a:cs typeface="Times New Roman" pitchFamily="18" charset="0"/>
              </a:rPr>
              <a:t>. </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570" t="6640"/>
          <a:stretch/>
        </p:blipFill>
        <p:spPr bwMode="auto">
          <a:xfrm>
            <a:off x="2385923" y="2171470"/>
            <a:ext cx="4343399" cy="1307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631830" y="3373234"/>
            <a:ext cx="2286000" cy="461665"/>
          </a:xfrm>
          <a:prstGeom prst="rect">
            <a:avLst/>
          </a:prstGeom>
          <a:noFill/>
        </p:spPr>
        <p:txBody>
          <a:bodyPr wrap="square" rtlCol="0">
            <a:spAutoFit/>
          </a:bodyPr>
          <a:lstStyle/>
          <a:p>
            <a:r>
              <a:rPr lang="en-US" sz="2400" b="1" dirty="0" smtClean="0">
                <a:solidFill>
                  <a:srgbClr val="ED33E4"/>
                </a:solidFill>
                <a:latin typeface="Times New Roman" pitchFamily="18" charset="0"/>
                <a:cs typeface="Times New Roman" pitchFamily="18" charset="0"/>
              </a:rPr>
              <a:t>Start of the file</a:t>
            </a:r>
            <a:endParaRPr lang="en-US" sz="2400" b="1" dirty="0">
              <a:solidFill>
                <a:srgbClr val="ED33E4"/>
              </a:solidFill>
              <a:latin typeface="Times New Roman" pitchFamily="18" charset="0"/>
              <a:cs typeface="Times New Roman" pitchFamily="18" charset="0"/>
            </a:endParaRPr>
          </a:p>
        </p:txBody>
      </p:sp>
      <p:sp>
        <p:nvSpPr>
          <p:cNvPr id="11" name="TextBox 10"/>
          <p:cNvSpPr txBox="1"/>
          <p:nvPr/>
        </p:nvSpPr>
        <p:spPr>
          <a:xfrm>
            <a:off x="5334000" y="3352800"/>
            <a:ext cx="2286000" cy="461665"/>
          </a:xfrm>
          <a:prstGeom prst="rect">
            <a:avLst/>
          </a:prstGeom>
          <a:noFill/>
        </p:spPr>
        <p:txBody>
          <a:bodyPr wrap="square" rtlCol="0">
            <a:spAutoFit/>
          </a:bodyPr>
          <a:lstStyle/>
          <a:p>
            <a:r>
              <a:rPr lang="en-US" sz="2400" b="1" dirty="0" smtClean="0">
                <a:solidFill>
                  <a:srgbClr val="ED33E4"/>
                </a:solidFill>
                <a:latin typeface="Times New Roman" pitchFamily="18" charset="0"/>
                <a:cs typeface="Times New Roman" pitchFamily="18" charset="0"/>
              </a:rPr>
              <a:t>End of the file</a:t>
            </a:r>
            <a:endParaRPr lang="en-US" sz="2400" b="1" dirty="0">
              <a:solidFill>
                <a:srgbClr val="ED33E4"/>
              </a:solidFill>
              <a:latin typeface="Times New Roman" pitchFamily="18" charset="0"/>
              <a:cs typeface="Times New Roman" pitchFamily="18" charset="0"/>
            </a:endParaRPr>
          </a:p>
        </p:txBody>
      </p:sp>
    </p:spTree>
    <p:extLst>
      <p:ext uri="{BB962C8B-B14F-4D97-AF65-F5344CB8AC3E}">
        <p14:creationId xmlns:p14="http://schemas.microsoft.com/office/powerpoint/2010/main" val="2460405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609600"/>
            <a:ext cx="5849428" cy="216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6200" y="2895600"/>
            <a:ext cx="8915400" cy="2000548"/>
          </a:xfrm>
          <a:prstGeom prst="rect">
            <a:avLst/>
          </a:prstGeom>
        </p:spPr>
        <p:txBody>
          <a:bodyPr wrap="square">
            <a:spAutoFit/>
          </a:bodyPr>
          <a:lstStyle/>
          <a:p>
            <a:pPr marL="514350" indent="-514350" algn="just">
              <a:buAutoNum type="romanUcPeriod" startAt="2"/>
            </a:pPr>
            <a:r>
              <a:rPr lang="en-US" sz="2800" b="1" dirty="0" smtClean="0">
                <a:latin typeface="Times New Roman" pitchFamily="18" charset="0"/>
                <a:cs typeface="Times New Roman" pitchFamily="18" charset="0"/>
              </a:rPr>
              <a:t>Sorted File Method</a:t>
            </a:r>
          </a:p>
          <a:p>
            <a:pPr marL="342900" indent="-342900" algn="just">
              <a:buFont typeface="Arial" pitchFamily="34" charset="0"/>
              <a:buChar char="•"/>
            </a:pPr>
            <a:r>
              <a:rPr lang="en-US" sz="2400" dirty="0">
                <a:latin typeface="Times New Roman" pitchFamily="18" charset="0"/>
                <a:cs typeface="Times New Roman" pitchFamily="18" charset="0"/>
              </a:rPr>
              <a:t>A</a:t>
            </a:r>
            <a:r>
              <a:rPr lang="en-US" sz="2400" dirty="0" smtClean="0">
                <a:latin typeface="Times New Roman" pitchFamily="18" charset="0"/>
                <a:cs typeface="Times New Roman" pitchFamily="18" charset="0"/>
              </a:rPr>
              <a:t>s the name itself suggest </a:t>
            </a:r>
            <a:r>
              <a:rPr lang="en-US" sz="2400" dirty="0" smtClean="0">
                <a:solidFill>
                  <a:srgbClr val="FF0000"/>
                </a:solidFill>
                <a:latin typeface="Times New Roman" pitchFamily="18" charset="0"/>
                <a:cs typeface="Times New Roman" pitchFamily="18" charset="0"/>
              </a:rPr>
              <a:t>whenever a new record has to be inserted, it is </a:t>
            </a:r>
            <a:r>
              <a:rPr lang="en-U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always inserted in a sorted </a:t>
            </a:r>
            <a:r>
              <a:rPr lang="en-US" sz="2400" dirty="0" smtClean="0">
                <a:solidFill>
                  <a:srgbClr val="FF0000"/>
                </a:solidFill>
                <a:latin typeface="Times New Roman" pitchFamily="18" charset="0"/>
                <a:cs typeface="Times New Roman" pitchFamily="18" charset="0"/>
              </a:rPr>
              <a:t>(ascending or descending) manner.</a:t>
            </a:r>
          </a:p>
          <a:p>
            <a:pPr marL="342900" indent="-342900" algn="just">
              <a:buFont typeface="Arial" pitchFamily="34" charset="0"/>
              <a:buChar char="•"/>
            </a:pPr>
            <a:r>
              <a:rPr lang="en-US" sz="2400" dirty="0" smtClean="0">
                <a:latin typeface="Times New Roman" pitchFamily="18" charset="0"/>
                <a:cs typeface="Times New Roman" pitchFamily="18" charset="0"/>
              </a:rPr>
              <a:t>Sorting of records may </a:t>
            </a:r>
            <a:r>
              <a:rPr lang="en-US" sz="2400" dirty="0" smtClean="0">
                <a:solidFill>
                  <a:srgbClr val="0070C0"/>
                </a:solidFill>
                <a:latin typeface="Times New Roman" pitchFamily="18" charset="0"/>
                <a:cs typeface="Times New Roman" pitchFamily="18" charset="0"/>
              </a:rPr>
              <a:t>be based on any primary key or any other key. </a:t>
            </a:r>
            <a:endParaRPr lang="en-US" sz="2400" dirty="0">
              <a:solidFill>
                <a:srgbClr val="0070C0"/>
              </a:solidFill>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2691" y="4572000"/>
            <a:ext cx="6325522" cy="2147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050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idx="1"/>
          </p:nvPr>
        </p:nvSpPr>
        <p:spPr>
          <a:xfrm>
            <a:off x="152400" y="685800"/>
            <a:ext cx="8839200" cy="6019800"/>
          </a:xfrm>
        </p:spPr>
        <p:txBody>
          <a:bodyPr>
            <a:normAutofit/>
          </a:bodyPr>
          <a:lstStyle/>
          <a:p>
            <a:pPr algn="just">
              <a:buFont typeface="Wingdings" pitchFamily="2" charset="2"/>
              <a:buChar char="Ø"/>
            </a:pPr>
            <a:r>
              <a:rPr lang="en-US" sz="2800" b="1" u="sng" dirty="0" smtClean="0">
                <a:solidFill>
                  <a:srgbClr val="0070C0"/>
                </a:solidFill>
                <a:latin typeface="Times New Roman" pitchFamily="18" charset="0"/>
                <a:cs typeface="Times New Roman" pitchFamily="18" charset="0"/>
              </a:rPr>
              <a:t>Insertion of new record </a:t>
            </a:r>
          </a:p>
          <a:p>
            <a:pPr algn="just"/>
            <a:r>
              <a:rPr lang="en-US" sz="2400" dirty="0" smtClean="0">
                <a:latin typeface="Times New Roman" pitchFamily="18" charset="0"/>
                <a:cs typeface="Times New Roman" pitchFamily="18" charset="0"/>
              </a:rPr>
              <a:t>Let us assume that there is a preexisting sorted sequence of four records R1, R3, and so on up to R7 and R8. </a:t>
            </a:r>
          </a:p>
          <a:p>
            <a:pPr algn="just"/>
            <a:r>
              <a:rPr lang="en-US" sz="2400" dirty="0" smtClean="0">
                <a:latin typeface="Times New Roman" pitchFamily="18" charset="0"/>
                <a:cs typeface="Times New Roman" pitchFamily="18" charset="0"/>
              </a:rPr>
              <a:t>Suppose a new record R2 has to be inserted in the sequence, then it will be inserted at the end of the file and then it will sort the sequence.</a:t>
            </a:r>
          </a:p>
          <a:p>
            <a:pPr marL="0" indent="0" algn="just">
              <a:buNone/>
            </a:pPr>
            <a:endParaRPr lang="en-US"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127" t="5774"/>
          <a:stretch/>
        </p:blipFill>
        <p:spPr bwMode="auto">
          <a:xfrm>
            <a:off x="1702997" y="3229155"/>
            <a:ext cx="5738005" cy="1658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447800" y="4860813"/>
            <a:ext cx="2286000" cy="461665"/>
          </a:xfrm>
          <a:prstGeom prst="rect">
            <a:avLst/>
          </a:prstGeom>
          <a:noFill/>
        </p:spPr>
        <p:txBody>
          <a:bodyPr wrap="square" rtlCol="0">
            <a:spAutoFit/>
          </a:bodyPr>
          <a:lstStyle/>
          <a:p>
            <a:r>
              <a:rPr lang="en-US" sz="2400" b="1" dirty="0" smtClean="0">
                <a:solidFill>
                  <a:srgbClr val="ED33E4"/>
                </a:solidFill>
                <a:latin typeface="Times New Roman" pitchFamily="18" charset="0"/>
                <a:cs typeface="Times New Roman" pitchFamily="18" charset="0"/>
              </a:rPr>
              <a:t>Start of the file</a:t>
            </a:r>
            <a:endParaRPr lang="en-US" sz="2400" b="1" dirty="0">
              <a:solidFill>
                <a:srgbClr val="ED33E4"/>
              </a:solidFill>
              <a:latin typeface="Times New Roman" pitchFamily="18" charset="0"/>
              <a:cs typeface="Times New Roman" pitchFamily="18" charset="0"/>
            </a:endParaRPr>
          </a:p>
        </p:txBody>
      </p:sp>
      <p:sp>
        <p:nvSpPr>
          <p:cNvPr id="10" name="TextBox 9"/>
          <p:cNvSpPr txBox="1"/>
          <p:nvPr/>
        </p:nvSpPr>
        <p:spPr>
          <a:xfrm>
            <a:off x="5486400" y="4887672"/>
            <a:ext cx="2057400" cy="461665"/>
          </a:xfrm>
          <a:prstGeom prst="rect">
            <a:avLst/>
          </a:prstGeom>
          <a:noFill/>
        </p:spPr>
        <p:txBody>
          <a:bodyPr wrap="square" rtlCol="0">
            <a:spAutoFit/>
          </a:bodyPr>
          <a:lstStyle/>
          <a:p>
            <a:r>
              <a:rPr lang="en-US" sz="2400" b="1" dirty="0" smtClean="0">
                <a:solidFill>
                  <a:srgbClr val="ED33E4"/>
                </a:solidFill>
                <a:latin typeface="Times New Roman" pitchFamily="18" charset="0"/>
                <a:cs typeface="Times New Roman" pitchFamily="18" charset="0"/>
              </a:rPr>
              <a:t>End of the file</a:t>
            </a:r>
            <a:endParaRPr lang="en-US" sz="2400" b="1" dirty="0">
              <a:solidFill>
                <a:srgbClr val="ED33E4"/>
              </a:solidFill>
              <a:latin typeface="Times New Roman" pitchFamily="18" charset="0"/>
              <a:cs typeface="Times New Roman" pitchFamily="18" charset="0"/>
            </a:endParaRPr>
          </a:p>
        </p:txBody>
      </p:sp>
    </p:spTree>
    <p:extLst>
      <p:ext uri="{BB962C8B-B14F-4D97-AF65-F5344CB8AC3E}">
        <p14:creationId xmlns:p14="http://schemas.microsoft.com/office/powerpoint/2010/main" val="2311347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76400"/>
            <a:ext cx="8839200" cy="5029200"/>
          </a:xfrm>
        </p:spPr>
        <p:txBody>
          <a:bodyPr>
            <a:normAutofit lnSpcReduction="10000"/>
          </a:bodyPr>
          <a:lstStyle/>
          <a:p>
            <a:pPr marL="0" indent="0" algn="just">
              <a:buNone/>
            </a:pPr>
            <a:r>
              <a:rPr lang="en-US" sz="2800" b="1" dirty="0" smtClean="0">
                <a:latin typeface="Times New Roman" pitchFamily="18" charset="0"/>
                <a:cs typeface="Times New Roman" pitchFamily="18" charset="0"/>
              </a:rPr>
              <a:t>Pros –</a:t>
            </a:r>
            <a:r>
              <a:rPr lang="en-US" sz="2800" dirty="0" smtClean="0">
                <a:latin typeface="Times New Roman" pitchFamily="18" charset="0"/>
                <a:cs typeface="Times New Roman" pitchFamily="18" charset="0"/>
              </a:rPr>
              <a:t> </a:t>
            </a:r>
          </a:p>
          <a:p>
            <a:pPr algn="just"/>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Fast</a:t>
            </a:r>
            <a:r>
              <a:rPr lang="en-US" sz="2800" dirty="0" smtClean="0">
                <a:solidFill>
                  <a:srgbClr val="FF0000"/>
                </a:solidFill>
                <a:latin typeface="Times New Roman" pitchFamily="18" charset="0"/>
                <a:cs typeface="Times New Roman" pitchFamily="18" charset="0"/>
              </a:rPr>
              <a:t> and </a:t>
            </a:r>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efficient</a:t>
            </a:r>
            <a:r>
              <a:rPr lang="en-US" sz="2800" dirty="0" smtClean="0">
                <a:solidFill>
                  <a:srgbClr val="FF0000"/>
                </a:solidFill>
                <a:latin typeface="Times New Roman" pitchFamily="18" charset="0"/>
                <a:cs typeface="Times New Roman" pitchFamily="18" charset="0"/>
              </a:rPr>
              <a:t> method for huge amount of data.</a:t>
            </a:r>
          </a:p>
          <a:p>
            <a:pPr algn="just"/>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Simple</a:t>
            </a:r>
            <a:r>
              <a:rPr lang="en-US" sz="2800" dirty="0" smtClean="0">
                <a:solidFill>
                  <a:srgbClr val="FF0000"/>
                </a:solidFill>
                <a:latin typeface="Times New Roman" pitchFamily="18" charset="0"/>
                <a:cs typeface="Times New Roman" pitchFamily="18" charset="0"/>
              </a:rPr>
              <a:t> design.</a:t>
            </a:r>
          </a:p>
          <a:p>
            <a:pPr algn="just"/>
            <a:r>
              <a:rPr lang="en-US" sz="2800" dirty="0" smtClean="0">
                <a:solidFill>
                  <a:srgbClr val="FF0000"/>
                </a:solidFill>
                <a:latin typeface="Times New Roman" pitchFamily="18" charset="0"/>
                <a:cs typeface="Times New Roman" pitchFamily="18" charset="0"/>
              </a:rPr>
              <a:t>Files can be </a:t>
            </a:r>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easily stored in magnetic tapes, </a:t>
            </a:r>
            <a:r>
              <a:rPr lang="en-US" sz="2800" dirty="0" smtClean="0">
                <a:solidFill>
                  <a:srgbClr val="FF0000"/>
                </a:solidFill>
                <a:latin typeface="Times New Roman" pitchFamily="18" charset="0"/>
                <a:cs typeface="Times New Roman" pitchFamily="18" charset="0"/>
              </a:rPr>
              <a:t>i.e. cheaper storage mechanism.</a:t>
            </a:r>
          </a:p>
          <a:p>
            <a:pPr algn="just"/>
            <a:r>
              <a:rPr lang="en-US" sz="2800" b="1" dirty="0" smtClean="0">
                <a:latin typeface="Times New Roman" pitchFamily="18" charset="0"/>
                <a:cs typeface="Times New Roman" pitchFamily="18" charset="0"/>
              </a:rPr>
              <a:t>Cons –</a:t>
            </a:r>
            <a:r>
              <a:rPr lang="en-US" sz="2800" dirty="0" smtClean="0">
                <a:latin typeface="Times New Roman" pitchFamily="18" charset="0"/>
                <a:cs typeface="Times New Roman" pitchFamily="18" charset="0"/>
              </a:rPr>
              <a:t>  </a:t>
            </a:r>
          </a:p>
          <a:p>
            <a:pPr algn="just"/>
            <a:r>
              <a:rPr lang="en-US" sz="2800"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Time wastage </a:t>
            </a:r>
            <a:r>
              <a:rPr lang="en-US" sz="2800" dirty="0" smtClean="0">
                <a:solidFill>
                  <a:srgbClr val="00B050"/>
                </a:solidFill>
                <a:latin typeface="Times New Roman" pitchFamily="18" charset="0"/>
                <a:cs typeface="Times New Roman" pitchFamily="18" charset="0"/>
              </a:rPr>
              <a:t>as we cannot jump on a particular record that is required, but we </a:t>
            </a:r>
            <a:r>
              <a:rPr lang="en-US" sz="2800" i="1" u="sng" dirty="0" smtClean="0">
                <a:solidFill>
                  <a:srgbClr val="00B050"/>
                </a:solidFill>
                <a:latin typeface="Times New Roman" pitchFamily="18" charset="0"/>
                <a:cs typeface="Times New Roman" pitchFamily="18" charset="0"/>
              </a:rPr>
              <a:t>have to move in a sequential manner which takes our time</a:t>
            </a:r>
            <a:r>
              <a:rPr lang="en-US" sz="2800" dirty="0" smtClean="0">
                <a:solidFill>
                  <a:srgbClr val="00B050"/>
                </a:solidFill>
                <a:latin typeface="Times New Roman" pitchFamily="18" charset="0"/>
                <a:cs typeface="Times New Roman" pitchFamily="18" charset="0"/>
              </a:rPr>
              <a:t>.</a:t>
            </a:r>
          </a:p>
          <a:p>
            <a:pPr algn="just"/>
            <a:r>
              <a:rPr lang="en-US" sz="2800"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Sorted file method is </a:t>
            </a:r>
            <a:r>
              <a:rPr lang="en-US" sz="2800" i="1" u="sng"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inefficient</a:t>
            </a:r>
            <a:r>
              <a:rPr lang="en-US" sz="2800"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dirty="0" smtClean="0">
                <a:solidFill>
                  <a:srgbClr val="00B050"/>
                </a:solidFill>
                <a:latin typeface="Times New Roman" pitchFamily="18" charset="0"/>
                <a:cs typeface="Times New Roman" pitchFamily="18" charset="0"/>
              </a:rPr>
              <a:t>as it takes time and space for sorting records. </a:t>
            </a:r>
            <a:endParaRPr lang="en-US" sz="2800" dirty="0">
              <a:solidFill>
                <a:srgbClr val="00B050"/>
              </a:solidFill>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76200" y="609599"/>
            <a:ext cx="8991600" cy="951781"/>
          </a:xfrm>
        </p:spPr>
        <p:txBody>
          <a:bodyPr>
            <a:noAutofit/>
          </a:bodyPr>
          <a:lstStyle/>
          <a:p>
            <a:r>
              <a:rPr lang="en-US" sz="3600" b="1" dirty="0" smtClean="0">
                <a:solidFill>
                  <a:srgbClr val="0070C0"/>
                </a:solidFill>
                <a:latin typeface="Times New Roman" pitchFamily="18" charset="0"/>
                <a:cs typeface="Times New Roman" pitchFamily="18" charset="0"/>
              </a:rPr>
              <a:t>Pros and Cons of Sequential File Organization </a:t>
            </a:r>
            <a:endParaRPr lang="en-US" sz="36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801015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2675</Words>
  <Application>Microsoft Office PowerPoint</Application>
  <PresentationFormat>On-screen Show (4:3)</PresentationFormat>
  <Paragraphs>217</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UNIT - VI File Organization and Trends in Databases</vt:lpstr>
      <vt:lpstr>Introduction</vt:lpstr>
      <vt:lpstr>What is File Organization?</vt:lpstr>
      <vt:lpstr>Types of File Organizations</vt:lpstr>
      <vt:lpstr>Sequential File Organization</vt:lpstr>
      <vt:lpstr>PowerPoint Presentation</vt:lpstr>
      <vt:lpstr>PowerPoint Presentation</vt:lpstr>
      <vt:lpstr>PowerPoint Presentation</vt:lpstr>
      <vt:lpstr>Pros and Cons of Sequential File Organization </vt:lpstr>
      <vt:lpstr>Heap File Organization </vt:lpstr>
      <vt:lpstr>PowerPoint Presentation</vt:lpstr>
      <vt:lpstr>Pros and Cons of Heap File Organization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Hash File Organization</vt:lpstr>
      <vt:lpstr>Hash File Organization</vt:lpstr>
      <vt:lpstr>Hash File Organization</vt:lpstr>
      <vt:lpstr>Types of Hashing</vt:lpstr>
      <vt:lpstr>Static Hashing </vt:lpstr>
      <vt:lpstr>PowerPoint Presentation</vt:lpstr>
      <vt:lpstr>PowerPoint Presentation</vt:lpstr>
      <vt:lpstr>PowerPoint Presentation</vt:lpstr>
      <vt:lpstr>PowerPoint Presentation</vt:lpstr>
      <vt:lpstr>Dynamic Hashing</vt:lpstr>
      <vt:lpstr>PowerPoint Presentation</vt:lpstr>
      <vt:lpstr>PowerPoint Presentation</vt:lpstr>
      <vt:lpstr>PowerPoint Presentation</vt:lpstr>
      <vt:lpstr>Introduction</vt:lpstr>
      <vt:lpstr>PowerPoint Presentation</vt:lpstr>
      <vt:lpstr>Mechanisms followed by Indexing </vt:lpstr>
      <vt:lpstr>Sequential File Organization/Ordered Index File</vt:lpstr>
      <vt:lpstr>PowerPoint Presentation</vt:lpstr>
      <vt:lpstr>PowerPoint Presentation</vt:lpstr>
      <vt:lpstr>Hash File Organization</vt:lpstr>
      <vt:lpstr>Indexing Techniques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VI File Organization and Trends in Databases</dc:title>
  <dc:creator>HP</dc:creator>
  <cp:lastModifiedBy>HP</cp:lastModifiedBy>
  <cp:revision>18</cp:revision>
  <dcterms:created xsi:type="dcterms:W3CDTF">2021-12-05T14:53:28Z</dcterms:created>
  <dcterms:modified xsi:type="dcterms:W3CDTF">2021-12-07T08:52:58Z</dcterms:modified>
</cp:coreProperties>
</file>