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2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5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0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C07D-30CA-4DC7-86A1-1833793A25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1C88-0AB2-42AD-8A34-DD1389E4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4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/>
              <a:t>MCQS</a:t>
            </a:r>
            <a:endParaRPr lang="en-US" sz="6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Unit- 1, 2 and 3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8. A top-to-bottom relationship among the items in a database is established by a __________ .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A) Hierarchical schema</a:t>
            </a:r>
          </a:p>
          <a:p>
            <a:pPr marL="0" indent="0" algn="just">
              <a:buNone/>
            </a:pPr>
            <a:r>
              <a:rPr lang="en-US" sz="2400" dirty="0" smtClean="0"/>
              <a:t>B) Network schema</a:t>
            </a:r>
          </a:p>
          <a:p>
            <a:pPr marL="0" indent="0" algn="just">
              <a:buNone/>
            </a:pPr>
            <a:r>
              <a:rPr lang="en-US" sz="2400" dirty="0" smtClean="0"/>
              <a:t>C) Relational Schema</a:t>
            </a:r>
          </a:p>
          <a:p>
            <a:pPr marL="0" indent="0" algn="just">
              <a:buNone/>
            </a:pPr>
            <a:r>
              <a:rPr lang="en-US" sz="2400" dirty="0" smtClean="0"/>
              <a:t>D) All of the above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722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9</a:t>
            </a:r>
            <a:r>
              <a:rPr lang="en-US" sz="2400" b="1" dirty="0" smtClean="0"/>
              <a:t>. State true or false.</a:t>
            </a:r>
          </a:p>
          <a:p>
            <a:pPr marL="0" indent="0" algn="just">
              <a:buNone/>
            </a:pPr>
            <a:r>
              <a:rPr lang="en-US" sz="2400" b="1" dirty="0" err="1" smtClean="0"/>
              <a:t>i</a:t>
            </a:r>
            <a:r>
              <a:rPr lang="en-US" sz="2400" b="1" dirty="0" smtClean="0"/>
              <a:t>) The select operator is not a unary operator.</a:t>
            </a:r>
          </a:p>
          <a:p>
            <a:pPr marL="0" indent="0" algn="just">
              <a:buNone/>
            </a:pPr>
            <a:r>
              <a:rPr lang="en-US" sz="2400" b="1" dirty="0" smtClean="0"/>
              <a:t>ii) The project operator chooses a subset of attributes or columns of a relation.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A) </a:t>
            </a:r>
            <a:r>
              <a:rPr lang="en-US" sz="2400" dirty="0" err="1" smtClean="0"/>
              <a:t>i</a:t>
            </a:r>
            <a:r>
              <a:rPr lang="en-US" sz="2400" dirty="0" smtClean="0"/>
              <a:t>-True, ii-False</a:t>
            </a:r>
          </a:p>
          <a:p>
            <a:pPr marL="0" indent="0" algn="just">
              <a:buNone/>
            </a:pPr>
            <a:r>
              <a:rPr lang="en-US" sz="2400" dirty="0" smtClean="0"/>
              <a:t>B) </a:t>
            </a:r>
            <a:r>
              <a:rPr lang="en-US" sz="2400" dirty="0" err="1" smtClean="0"/>
              <a:t>i</a:t>
            </a:r>
            <a:r>
              <a:rPr lang="en-US" sz="2400" dirty="0" smtClean="0"/>
              <a:t>-True, ii-True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C)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-False, ii-True</a:t>
            </a:r>
          </a:p>
          <a:p>
            <a:pPr marL="0" indent="0" algn="just">
              <a:buNone/>
            </a:pPr>
            <a:r>
              <a:rPr lang="en-US" sz="2400" dirty="0" smtClean="0"/>
              <a:t>D) </a:t>
            </a:r>
            <a:r>
              <a:rPr lang="en-US" sz="2400" dirty="0" err="1" smtClean="0"/>
              <a:t>i</a:t>
            </a:r>
            <a:r>
              <a:rPr lang="en-US" sz="2400" dirty="0" smtClean="0"/>
              <a:t>-False, ii-False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07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10. Which of the syntax is </a:t>
            </a:r>
            <a:r>
              <a:rPr lang="en-US" sz="2400" b="1" i="1" dirty="0" smtClean="0">
                <a:solidFill>
                  <a:srgbClr val="FF0000"/>
                </a:solidFill>
              </a:rPr>
              <a:t>CORRECT</a:t>
            </a:r>
            <a:r>
              <a:rPr lang="en-US" sz="2400" b="1" dirty="0" smtClean="0"/>
              <a:t> for insert statement?</a:t>
            </a:r>
          </a:p>
          <a:p>
            <a:pPr marL="0" indent="0" algn="just">
              <a:buNone/>
            </a:pPr>
            <a:r>
              <a:rPr lang="en-US" sz="2400" b="1" dirty="0" err="1" smtClean="0">
                <a:solidFill>
                  <a:srgbClr val="00B0F0"/>
                </a:solidFill>
              </a:rPr>
              <a:t>i</a:t>
            </a:r>
            <a:r>
              <a:rPr lang="en-US" sz="2400" b="1" dirty="0" smtClean="0">
                <a:solidFill>
                  <a:srgbClr val="00B0F0"/>
                </a:solidFill>
              </a:rPr>
              <a:t>) insert into &lt;</a:t>
            </a:r>
            <a:r>
              <a:rPr lang="en-US" sz="2400" b="1" dirty="0" err="1" smtClean="0">
                <a:solidFill>
                  <a:srgbClr val="00B0F0"/>
                </a:solidFill>
              </a:rPr>
              <a:t>table_name</a:t>
            </a:r>
            <a:r>
              <a:rPr lang="en-US" sz="2400" b="1" dirty="0" smtClean="0">
                <a:solidFill>
                  <a:srgbClr val="00B0F0"/>
                </a:solidFill>
              </a:rPr>
              <a:t>&gt; values &lt;list of values&gt;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ii) insert into &lt;</a:t>
            </a:r>
            <a:r>
              <a:rPr lang="en-US" sz="2400" b="1" dirty="0" err="1" smtClean="0">
                <a:solidFill>
                  <a:srgbClr val="00B0F0"/>
                </a:solidFill>
              </a:rPr>
              <a:t>table_name</a:t>
            </a:r>
            <a:r>
              <a:rPr lang="en-US" sz="2400" b="1" dirty="0" smtClean="0">
                <a:solidFill>
                  <a:srgbClr val="00B0F0"/>
                </a:solidFill>
              </a:rPr>
              <a:t>&gt; (column list) values &lt;list of values&gt;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/>
              <a:t>A) </a:t>
            </a:r>
            <a:r>
              <a:rPr lang="en-US" sz="2400" dirty="0" err="1" smtClean="0"/>
              <a:t>i</a:t>
            </a:r>
            <a:r>
              <a:rPr lang="en-US" sz="2400" dirty="0" smtClean="0"/>
              <a:t>-only</a:t>
            </a:r>
          </a:p>
          <a:p>
            <a:pPr marL="0" indent="0" algn="just">
              <a:buNone/>
            </a:pPr>
            <a:r>
              <a:rPr lang="en-US" sz="2400" dirty="0" smtClean="0"/>
              <a:t>B) ii-only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C) Both of them</a:t>
            </a:r>
          </a:p>
          <a:p>
            <a:pPr marL="0" indent="0" algn="just">
              <a:buNone/>
            </a:pPr>
            <a:r>
              <a:rPr lang="en-US" sz="2400" dirty="0" smtClean="0"/>
              <a:t>D) None of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48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11. ____________ is a special type of integrity constraint that relates two relations &amp; maintains consistency across the relations.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/>
              <a:t>A) Entity Integrity Constraints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B) Referential Integrity Constraints</a:t>
            </a:r>
          </a:p>
          <a:p>
            <a:pPr marL="0" indent="0" algn="just">
              <a:buNone/>
            </a:pPr>
            <a:r>
              <a:rPr lang="en-US" sz="2400" dirty="0" smtClean="0"/>
              <a:t>C) Domain Integrity Constraints</a:t>
            </a:r>
          </a:p>
          <a:p>
            <a:pPr marL="0" indent="0" algn="just">
              <a:buNone/>
            </a:pPr>
            <a:r>
              <a:rPr lang="en-US" sz="2400" dirty="0" smtClean="0"/>
              <a:t>D) Domain Constraints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232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12. Drop Table cannot be used to drop a table referenced by a _______ constraint.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/>
              <a:t>A) Local Key</a:t>
            </a:r>
          </a:p>
          <a:p>
            <a:pPr marL="0" indent="0" algn="just">
              <a:buNone/>
            </a:pPr>
            <a:r>
              <a:rPr lang="en-US" sz="2400" dirty="0" smtClean="0"/>
              <a:t>B) Primary Key</a:t>
            </a:r>
          </a:p>
          <a:p>
            <a:pPr marL="0" indent="0" algn="just">
              <a:buNone/>
            </a:pPr>
            <a:r>
              <a:rPr lang="en-US" sz="2400" dirty="0" smtClean="0"/>
              <a:t>C) Composite Key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D) Foreign Key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13. ________ is used to determine whether a table contains duplicate rows.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A) Unique predicate</a:t>
            </a:r>
          </a:p>
          <a:p>
            <a:pPr marL="0" indent="0" algn="just">
              <a:buNone/>
            </a:pPr>
            <a:r>
              <a:rPr lang="en-US" sz="2400" dirty="0" smtClean="0"/>
              <a:t>B) Like Predicate</a:t>
            </a:r>
          </a:p>
          <a:p>
            <a:pPr marL="0" indent="0" algn="just">
              <a:buNone/>
            </a:pPr>
            <a:r>
              <a:rPr lang="en-US" sz="2400" dirty="0" smtClean="0"/>
              <a:t>C) Null predicate</a:t>
            </a:r>
          </a:p>
          <a:p>
            <a:pPr marL="0" indent="0" algn="just">
              <a:buNone/>
            </a:pPr>
            <a:r>
              <a:rPr lang="en-US" sz="2400" dirty="0" smtClean="0"/>
              <a:t>D) In predicate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0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14. The number of tuples in a relation is called its _______While the number of attributes in a relation is called it’s _________ .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/>
              <a:t>A) Degree, Cardinality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B) Cardinality, Degree</a:t>
            </a:r>
          </a:p>
          <a:p>
            <a:pPr marL="0" indent="0" algn="just">
              <a:buNone/>
            </a:pPr>
            <a:r>
              <a:rPr lang="en-US" sz="2400" dirty="0" smtClean="0"/>
              <a:t>C) Rows, Columns</a:t>
            </a:r>
          </a:p>
          <a:p>
            <a:pPr marL="0" indent="0" algn="just">
              <a:buNone/>
            </a:pPr>
            <a:r>
              <a:rPr lang="en-US" sz="2400" dirty="0" smtClean="0"/>
              <a:t>D) Columns, Rows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7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15. __________ is a combination of two of more attributes used as a primary key.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A) Composite Key</a:t>
            </a:r>
          </a:p>
          <a:p>
            <a:pPr marL="0" indent="0" algn="just">
              <a:buNone/>
            </a:pPr>
            <a:r>
              <a:rPr lang="en-US" sz="2400" dirty="0" smtClean="0"/>
              <a:t>B) Alternate Key</a:t>
            </a:r>
          </a:p>
          <a:p>
            <a:pPr marL="0" indent="0" algn="just">
              <a:buNone/>
            </a:pPr>
            <a:r>
              <a:rPr lang="en-US" sz="2400" dirty="0" smtClean="0"/>
              <a:t>C) Candidate Key</a:t>
            </a:r>
          </a:p>
          <a:p>
            <a:pPr marL="0" indent="0" algn="just">
              <a:buNone/>
            </a:pPr>
            <a:r>
              <a:rPr lang="en-US" sz="2400" dirty="0" smtClean="0"/>
              <a:t>D) Foreign Key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0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16. Which of the following query is </a:t>
            </a:r>
            <a:r>
              <a:rPr lang="en-US" sz="2400" b="1" dirty="0" smtClean="0">
                <a:solidFill>
                  <a:srgbClr val="FF0000"/>
                </a:solidFill>
              </a:rPr>
              <a:t>CORRECT</a:t>
            </a:r>
            <a:r>
              <a:rPr lang="en-US" sz="2400" b="1" dirty="0" smtClean="0"/>
              <a:t> for using comparison operators in SQL?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/>
              <a:t>A) SELECT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</a:t>
            </a:r>
            <a:r>
              <a:rPr lang="en-US" sz="2400" dirty="0" err="1" smtClean="0"/>
              <a:t>coursename</a:t>
            </a:r>
            <a:r>
              <a:rPr lang="en-US" sz="2400" dirty="0" smtClean="0"/>
              <a:t> FROM </a:t>
            </a:r>
            <a:r>
              <a:rPr lang="en-US" sz="2400" dirty="0" err="1" smtClean="0"/>
              <a:t>studentinfo</a:t>
            </a:r>
            <a:r>
              <a:rPr lang="en-US" sz="2400" dirty="0" smtClean="0"/>
              <a:t> WHERE age&gt;50 and &lt;80;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B) SELECT </a:t>
            </a:r>
            <a:r>
              <a:rPr lang="en-US" sz="2400" dirty="0" err="1" smtClean="0">
                <a:solidFill>
                  <a:srgbClr val="FF0000"/>
                </a:solidFill>
              </a:rPr>
              <a:t>sname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coursename</a:t>
            </a:r>
            <a:r>
              <a:rPr lang="en-US" sz="2400" dirty="0" smtClean="0">
                <a:solidFill>
                  <a:srgbClr val="FF0000"/>
                </a:solidFill>
              </a:rPr>
              <a:t> FROM </a:t>
            </a:r>
            <a:r>
              <a:rPr lang="en-US" sz="2400" dirty="0" err="1" smtClean="0">
                <a:solidFill>
                  <a:srgbClr val="FF0000"/>
                </a:solidFill>
              </a:rPr>
              <a:t>studentinfo</a:t>
            </a:r>
            <a:r>
              <a:rPr lang="en-US" sz="2400" dirty="0" smtClean="0">
                <a:solidFill>
                  <a:srgbClr val="FF0000"/>
                </a:solidFill>
              </a:rPr>
              <a:t> WHERE age&gt;50 and age &lt;80;</a:t>
            </a:r>
          </a:p>
          <a:p>
            <a:pPr marL="0" indent="0" algn="just">
              <a:buNone/>
            </a:pPr>
            <a:r>
              <a:rPr lang="en-US" sz="2400" dirty="0" smtClean="0"/>
              <a:t>C) SELECT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</a:t>
            </a:r>
            <a:r>
              <a:rPr lang="en-US" sz="2400" dirty="0" err="1" smtClean="0"/>
              <a:t>coursename</a:t>
            </a:r>
            <a:r>
              <a:rPr lang="en-US" sz="2400" dirty="0" smtClean="0"/>
              <a:t> FROM </a:t>
            </a:r>
            <a:r>
              <a:rPr lang="en-US" sz="2400" dirty="0" err="1" smtClean="0"/>
              <a:t>studentinfo</a:t>
            </a:r>
            <a:r>
              <a:rPr lang="en-US" sz="2400" dirty="0" smtClean="0"/>
              <a:t> WHERE age&gt;50 and WHERE age&lt;80;</a:t>
            </a:r>
          </a:p>
          <a:p>
            <a:pPr marL="0" indent="0" algn="just">
              <a:buNone/>
            </a:pPr>
            <a:r>
              <a:rPr lang="en-US" sz="2400" dirty="0" smtClean="0"/>
              <a:t>D) None of the above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7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17. Select a query that retrieves all of the unique </a:t>
            </a:r>
            <a:r>
              <a:rPr lang="en-US" sz="2400" b="1" dirty="0" err="1" smtClean="0"/>
              <a:t>coursenames</a:t>
            </a:r>
            <a:r>
              <a:rPr lang="en-US" sz="2400" b="1" dirty="0" smtClean="0"/>
              <a:t> </a:t>
            </a:r>
            <a:r>
              <a:rPr lang="en-US" sz="2400" b="1" dirty="0" smtClean="0"/>
              <a:t>from the student table?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A) SELECT DISTINCT </a:t>
            </a:r>
            <a:r>
              <a:rPr lang="en-US" sz="2400" dirty="0" err="1" smtClean="0">
                <a:solidFill>
                  <a:srgbClr val="FF0000"/>
                </a:solidFill>
              </a:rPr>
              <a:t>coursename</a:t>
            </a:r>
            <a:r>
              <a:rPr lang="en-US" sz="2400" dirty="0" smtClean="0">
                <a:solidFill>
                  <a:srgbClr val="FF0000"/>
                </a:solidFill>
              </a:rPr>
              <a:t> FROM </a:t>
            </a:r>
            <a:r>
              <a:rPr lang="en-US" sz="2400" dirty="0" err="1" smtClean="0">
                <a:solidFill>
                  <a:srgbClr val="FF0000"/>
                </a:solidFill>
              </a:rPr>
              <a:t>studentinfo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en-US" sz="2400" dirty="0" smtClean="0"/>
              <a:t>B) SELECT UNIQUE </a:t>
            </a:r>
            <a:r>
              <a:rPr lang="en-US" sz="2400" dirty="0" err="1" smtClean="0"/>
              <a:t>coursename</a:t>
            </a:r>
            <a:r>
              <a:rPr lang="en-US" sz="2400" dirty="0" smtClean="0"/>
              <a:t> FROM </a:t>
            </a:r>
            <a:r>
              <a:rPr lang="en-US" sz="2400" dirty="0" err="1" smtClean="0"/>
              <a:t>studentinfo</a:t>
            </a:r>
            <a:r>
              <a:rPr lang="en-US" sz="2400" dirty="0" smtClean="0"/>
              <a:t>;</a:t>
            </a:r>
          </a:p>
          <a:p>
            <a:pPr marL="0" indent="0" algn="just">
              <a:buNone/>
            </a:pPr>
            <a:r>
              <a:rPr lang="en-US" sz="2400" dirty="0" smtClean="0"/>
              <a:t>C) SELECT DISTINCT </a:t>
            </a:r>
            <a:r>
              <a:rPr lang="en-US" sz="2400" dirty="0" err="1" smtClean="0"/>
              <a:t>coursename</a:t>
            </a:r>
            <a:r>
              <a:rPr lang="en-US" sz="2400" dirty="0" smtClean="0"/>
              <a:t> FROM TABLE </a:t>
            </a:r>
            <a:r>
              <a:rPr lang="en-US" sz="2400" dirty="0" err="1" smtClean="0"/>
              <a:t>studentinfo</a:t>
            </a:r>
            <a:r>
              <a:rPr lang="en-US" sz="2400" dirty="0" smtClean="0"/>
              <a:t>;</a:t>
            </a:r>
          </a:p>
          <a:p>
            <a:pPr marL="0" indent="0" algn="just">
              <a:buNone/>
            </a:pPr>
            <a:r>
              <a:rPr lang="en-US" sz="2400" dirty="0" smtClean="0"/>
              <a:t>D) SELECT INDIVIDUAL </a:t>
            </a:r>
            <a:r>
              <a:rPr lang="en-US" sz="2400" dirty="0" err="1" smtClean="0"/>
              <a:t>coursename</a:t>
            </a:r>
            <a:r>
              <a:rPr lang="en-US" sz="2400" dirty="0" smtClean="0"/>
              <a:t> FROM </a:t>
            </a:r>
            <a:r>
              <a:rPr lang="en-US" sz="2400" dirty="0" err="1" smtClean="0"/>
              <a:t>studentinfo</a:t>
            </a:r>
            <a:r>
              <a:rPr lang="en-US" sz="2400" dirty="0" smtClean="0"/>
              <a:t>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1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324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1. Given the relations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employee (name, salary, </a:t>
            </a:r>
            <a:r>
              <a:rPr lang="en-US" sz="2400" b="1" dirty="0" err="1" smtClean="0">
                <a:solidFill>
                  <a:srgbClr val="0070C0"/>
                </a:solidFill>
              </a:rPr>
              <a:t>deptno</a:t>
            </a:r>
            <a:r>
              <a:rPr lang="en-US" sz="2400" b="1" dirty="0" smtClean="0">
                <a:solidFill>
                  <a:srgbClr val="0070C0"/>
                </a:solidFill>
              </a:rPr>
              <a:t>)         </a:t>
            </a:r>
            <a:r>
              <a:rPr lang="en-US" sz="2400" b="1" dirty="0" smtClean="0"/>
              <a:t>and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department (</a:t>
            </a:r>
            <a:r>
              <a:rPr lang="en-US" sz="2400" b="1" dirty="0" err="1" smtClean="0">
                <a:solidFill>
                  <a:srgbClr val="0070C0"/>
                </a:solidFill>
              </a:rPr>
              <a:t>deptno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deptname</a:t>
            </a:r>
            <a:r>
              <a:rPr lang="en-US" sz="2400" b="1" dirty="0" smtClean="0">
                <a:solidFill>
                  <a:srgbClr val="0070C0"/>
                </a:solidFill>
              </a:rPr>
              <a:t>, address)</a:t>
            </a:r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2400" b="1" dirty="0" smtClean="0"/>
              <a:t>Which of the following queries cannot be expressed using the basic relational algebra operations (U, -, x, π, σ, p)?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(a) Department address of every employee</a:t>
            </a:r>
          </a:p>
          <a:p>
            <a:pPr marL="0" indent="0" algn="just">
              <a:buNone/>
            </a:pPr>
            <a:r>
              <a:rPr lang="en-US" sz="2400" dirty="0" smtClean="0"/>
              <a:t>(b) Employees whose name is the same as their department name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(c) The sum of all employees’ salaries</a:t>
            </a:r>
          </a:p>
          <a:p>
            <a:pPr marL="0" indent="0" algn="just">
              <a:buNone/>
            </a:pPr>
            <a:r>
              <a:rPr lang="en-US" sz="2400" dirty="0" smtClean="0"/>
              <a:t>(d) All employees of a given department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01283" y="5181600"/>
            <a:ext cx="8763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</a:rPr>
              <a:t>Solution: (c)</a:t>
            </a:r>
          </a:p>
          <a:p>
            <a:pPr algn="just"/>
            <a:r>
              <a:rPr lang="en-US" sz="2000" dirty="0" smtClean="0">
                <a:solidFill>
                  <a:srgbClr val="00B050"/>
                </a:solidFill>
              </a:rPr>
              <a:t>The 6 basic operators of relational algebra are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selection(σ</a:t>
            </a:r>
            <a:r>
              <a:rPr lang="en-US" sz="2000" dirty="0" smtClean="0">
                <a:solidFill>
                  <a:srgbClr val="00B050"/>
                </a:solidFill>
              </a:rPr>
              <a:t>),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projection(π</a:t>
            </a:r>
            <a:r>
              <a:rPr lang="en-US" sz="2000" dirty="0" smtClean="0">
                <a:solidFill>
                  <a:srgbClr val="00B050"/>
                </a:solidFill>
              </a:rPr>
              <a:t>),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Cartesian product (x)</a:t>
            </a:r>
            <a:r>
              <a:rPr lang="en-US" sz="2000" dirty="0" smtClean="0">
                <a:solidFill>
                  <a:srgbClr val="00B050"/>
                </a:solidFill>
              </a:rPr>
              <a:t> (also called the cross product or cross join),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union (U</a:t>
            </a:r>
            <a:r>
              <a:rPr lang="en-US" sz="2000" dirty="0" smtClean="0">
                <a:solidFill>
                  <a:srgbClr val="00B050"/>
                </a:solidFill>
              </a:rPr>
              <a:t>),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difference (-), </a:t>
            </a:r>
            <a:r>
              <a:rPr lang="en-US" sz="2000" dirty="0" smtClean="0">
                <a:solidFill>
                  <a:srgbClr val="00B050"/>
                </a:solidFill>
              </a:rPr>
              <a:t>and the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 (p). </a:t>
            </a:r>
            <a:r>
              <a:rPr lang="en-US" sz="2000" dirty="0" smtClean="0">
                <a:solidFill>
                  <a:srgbClr val="00B050"/>
                </a:solidFill>
              </a:rPr>
              <a:t>Aggregation</a:t>
            </a:r>
            <a:r>
              <a:rPr lang="en-US" sz="2000" dirty="0" smtClean="0"/>
              <a:t> is not possible with these basic relational algebra operations</a:t>
            </a:r>
            <a:endParaRPr lang="en-US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89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18. Which query is used for sorting data that retrieves the all the fields from </a:t>
            </a:r>
            <a:r>
              <a:rPr lang="en-US" sz="2400" b="1" dirty="0" err="1" smtClean="0"/>
              <a:t>empinfo</a:t>
            </a:r>
            <a:r>
              <a:rPr lang="en-US" sz="2400" b="1" dirty="0" smtClean="0"/>
              <a:t> table and listed them in the ascending order?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A) SELECT * FROM </a:t>
            </a:r>
            <a:r>
              <a:rPr lang="en-US" sz="2400" dirty="0" err="1" smtClean="0">
                <a:solidFill>
                  <a:srgbClr val="FF0000"/>
                </a:solidFill>
              </a:rPr>
              <a:t>empinfo</a:t>
            </a:r>
            <a:r>
              <a:rPr lang="en-US" sz="2400" dirty="0" smtClean="0">
                <a:solidFill>
                  <a:srgbClr val="FF0000"/>
                </a:solidFill>
              </a:rPr>
              <a:t> ORDER BY age;</a:t>
            </a:r>
          </a:p>
          <a:p>
            <a:pPr marL="0" indent="0" algn="just">
              <a:buNone/>
            </a:pPr>
            <a:r>
              <a:rPr lang="en-US" sz="2400" dirty="0" smtClean="0"/>
              <a:t>B) SELECT * FROM </a:t>
            </a:r>
            <a:r>
              <a:rPr lang="en-US" sz="2400" dirty="0" err="1" smtClean="0"/>
              <a:t>empinfo</a:t>
            </a:r>
            <a:r>
              <a:rPr lang="en-US" sz="2400" dirty="0" smtClean="0"/>
              <a:t> ORDER age;</a:t>
            </a:r>
          </a:p>
          <a:p>
            <a:pPr marL="0" indent="0" algn="just">
              <a:buNone/>
            </a:pPr>
            <a:r>
              <a:rPr lang="en-US" sz="2400" dirty="0" smtClean="0"/>
              <a:t>C) SELECT * FROM </a:t>
            </a:r>
            <a:r>
              <a:rPr lang="en-US" sz="2400" dirty="0" err="1" smtClean="0"/>
              <a:t>empinfo</a:t>
            </a:r>
            <a:r>
              <a:rPr lang="en-US" sz="2400" dirty="0" smtClean="0"/>
              <a:t> ORDER BY COLUMN age;</a:t>
            </a:r>
          </a:p>
          <a:p>
            <a:pPr marL="0" indent="0" algn="just">
              <a:buNone/>
            </a:pPr>
            <a:r>
              <a:rPr lang="en-US" sz="2400" dirty="0" smtClean="0"/>
              <a:t>D) SELECT * FROM </a:t>
            </a:r>
            <a:r>
              <a:rPr lang="en-US" sz="2400" dirty="0" err="1" smtClean="0"/>
              <a:t>empinfo</a:t>
            </a:r>
            <a:r>
              <a:rPr lang="en-US" sz="2400" dirty="0" smtClean="0"/>
              <a:t> SORT BY age;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0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19. Which of the following is </a:t>
            </a:r>
            <a:r>
              <a:rPr lang="en-US" sz="2400" b="1" i="1" dirty="0" smtClean="0">
                <a:solidFill>
                  <a:srgbClr val="FF0000"/>
                </a:solidFill>
              </a:rPr>
              <a:t>NOT</a:t>
            </a:r>
            <a:r>
              <a:rPr lang="en-US" sz="2400" b="1" dirty="0" smtClean="0"/>
              <a:t> an aggregate operator?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/>
              <a:t>A. MAX</a:t>
            </a:r>
          </a:p>
          <a:p>
            <a:pPr marL="0" indent="0" algn="just">
              <a:buNone/>
            </a:pPr>
            <a:r>
              <a:rPr lang="en-US" sz="2400" dirty="0" smtClean="0"/>
              <a:t>B. MIN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C. TOTAL</a:t>
            </a:r>
          </a:p>
          <a:p>
            <a:pPr marL="0" indent="0" algn="just">
              <a:buNone/>
            </a:pPr>
            <a:r>
              <a:rPr lang="en-US" sz="2400" dirty="0" smtClean="0"/>
              <a:t>D. AVG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2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20. In SQL, which of the following is </a:t>
            </a:r>
            <a:r>
              <a:rPr lang="en-US" sz="2400" b="1" i="1" dirty="0" smtClean="0">
                <a:solidFill>
                  <a:srgbClr val="FF0000"/>
                </a:solidFill>
              </a:rPr>
              <a:t>NOT</a:t>
            </a:r>
            <a:r>
              <a:rPr lang="en-US" sz="2400" b="1" dirty="0" smtClean="0"/>
              <a:t> a data definition language commands?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A. RENAME</a:t>
            </a:r>
          </a:p>
          <a:p>
            <a:pPr marL="0" indent="0" algn="just">
              <a:buNone/>
            </a:pPr>
            <a:r>
              <a:rPr lang="en-US" sz="2400" dirty="0" smtClean="0"/>
              <a:t>B. REVOKE</a:t>
            </a:r>
          </a:p>
          <a:p>
            <a:pPr marL="0" indent="0" algn="just">
              <a:buNone/>
            </a:pPr>
            <a:r>
              <a:rPr lang="en-US" sz="2400" dirty="0" smtClean="0"/>
              <a:t>C. GRANT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D. UPDATE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324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2. Given relations r(w, x) and s(y, z), the result of: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SELECT distinct w, x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FROM r, s</a:t>
            </a:r>
          </a:p>
          <a:p>
            <a:pPr marL="0" indent="0" algn="just">
              <a:buNone/>
            </a:pPr>
            <a:r>
              <a:rPr lang="en-US" sz="2400" b="1" dirty="0" smtClean="0"/>
              <a:t>is guaranteed to be same as r, provided </a:t>
            </a:r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(a) r has no duplicates and s is non-empty</a:t>
            </a:r>
          </a:p>
          <a:p>
            <a:pPr marL="0" indent="0" algn="just">
              <a:buNone/>
            </a:pPr>
            <a:r>
              <a:rPr lang="en-US" sz="2400" dirty="0" smtClean="0"/>
              <a:t>(b) r and s have no duplicates</a:t>
            </a:r>
          </a:p>
          <a:p>
            <a:pPr marL="0" indent="0" algn="just">
              <a:buNone/>
            </a:pPr>
            <a:r>
              <a:rPr lang="en-US" sz="2400" dirty="0" smtClean="0"/>
              <a:t>(c) s has no duplicates and r is non-empty</a:t>
            </a:r>
          </a:p>
          <a:p>
            <a:pPr marL="0" indent="0" algn="just">
              <a:buNone/>
            </a:pPr>
            <a:r>
              <a:rPr lang="en-US" sz="2400" dirty="0" smtClean="0"/>
              <a:t>(d) r and s have the same number of tuples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4495800"/>
            <a:ext cx="876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</a:rPr>
              <a:t>Solution: (a)</a:t>
            </a:r>
          </a:p>
          <a:p>
            <a:pPr algn="just"/>
            <a:r>
              <a:rPr lang="en-US" sz="2000" dirty="0" smtClean="0"/>
              <a:t>The query selects all attributes of r. Since we have distinct in query, result can be equal to r only if r doesn’t have duplicates.</a:t>
            </a:r>
          </a:p>
          <a:p>
            <a:pPr algn="just"/>
            <a:r>
              <a:rPr lang="en-US" sz="2000" dirty="0" smtClean="0"/>
              <a:t>If we do not give any attribute on which we want to join two tables, then the queries like above become equivalent to Cartesian product. </a:t>
            </a:r>
            <a:r>
              <a:rPr lang="en-US" sz="2000" dirty="0" err="1" smtClean="0"/>
              <a:t>Cartisian</a:t>
            </a:r>
            <a:r>
              <a:rPr lang="en-US" sz="2000" dirty="0" smtClean="0"/>
              <a:t> product of two sets will be empty if any of the two sets is empty. So, s should have </a:t>
            </a:r>
            <a:r>
              <a:rPr lang="en-US" sz="2000" dirty="0" err="1" smtClean="0"/>
              <a:t>atleast</a:t>
            </a:r>
            <a:r>
              <a:rPr lang="en-US" sz="2000" dirty="0" smtClean="0"/>
              <a:t> one record to get all rows of 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631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3. Which of the following is </a:t>
            </a:r>
            <a:r>
              <a:rPr lang="en-US" sz="2400" b="1" dirty="0" smtClean="0">
                <a:solidFill>
                  <a:srgbClr val="00B050"/>
                </a:solidFill>
              </a:rPr>
              <a:t>TRUE</a:t>
            </a:r>
            <a:r>
              <a:rPr lang="en-US" sz="2400" b="1" dirty="0" smtClean="0"/>
              <a:t>? 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/>
              <a:t>(A) Every relation in 2NF is also in BCNF </a:t>
            </a:r>
          </a:p>
          <a:p>
            <a:pPr marL="0" indent="0" algn="just">
              <a:buNone/>
            </a:pPr>
            <a:r>
              <a:rPr lang="en-US" sz="2400" dirty="0" smtClean="0"/>
              <a:t>(B) A relation R is in 3NF if every non-prime attribute of R is fully functionally dependent on every key of R 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(C) Every relation in BCNF is also in 3NF </a:t>
            </a:r>
          </a:p>
          <a:p>
            <a:pPr marL="0" indent="0" algn="just">
              <a:buNone/>
            </a:pPr>
            <a:r>
              <a:rPr lang="en-US" sz="2400" dirty="0" smtClean="0"/>
              <a:t>(D) No relation can be in both BCNF and 3NF 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28600" y="41910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</a:rPr>
              <a:t>Solution:  (c)</a:t>
            </a:r>
          </a:p>
          <a:p>
            <a:pPr algn="just"/>
            <a:r>
              <a:rPr lang="en-US" sz="2000" dirty="0" smtClean="0">
                <a:solidFill>
                  <a:srgbClr val="00B050"/>
                </a:solidFill>
              </a:rPr>
              <a:t>BCNF is a stronger version 3NF. So every relation in BCNF will also be in 3NF.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400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4. Every time attribute A appears, it is matched with the same value of attribute B, but not the same value of attribute C. Therefore, it is true that: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A. 	A → B.</a:t>
            </a:r>
          </a:p>
          <a:p>
            <a:pPr marL="0" indent="0" algn="just">
              <a:buNone/>
            </a:pPr>
            <a:r>
              <a:rPr lang="en-US" sz="2400" dirty="0" smtClean="0"/>
              <a:t>B. 	A → C.</a:t>
            </a:r>
          </a:p>
          <a:p>
            <a:pPr marL="0" indent="0" algn="just">
              <a:buNone/>
            </a:pPr>
            <a:r>
              <a:rPr lang="en-US" sz="2400" dirty="0" smtClean="0"/>
              <a:t>C. 	A → (B,C).</a:t>
            </a:r>
          </a:p>
          <a:p>
            <a:pPr marL="0" indent="0" algn="just">
              <a:buNone/>
            </a:pPr>
            <a:r>
              <a:rPr lang="en-US" sz="2400" dirty="0" smtClean="0"/>
              <a:t>D. 	(B,C) → A.</a:t>
            </a:r>
            <a:endParaRPr lang="en-US" sz="2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8991600" cy="6553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1" dirty="0" smtClean="0"/>
              <a:t>5. Consider a relational table with a single record for each registered student with the following attributes. </a:t>
            </a:r>
          </a:p>
          <a:p>
            <a:pPr marL="0" indent="0" algn="just">
              <a:buNone/>
            </a:pPr>
            <a:r>
              <a:rPr lang="en-US" sz="2200" b="1" dirty="0" smtClean="0"/>
              <a:t>1. </a:t>
            </a:r>
            <a:r>
              <a:rPr lang="en-US" sz="2200" b="1" u="sng" dirty="0" err="1" smtClean="0"/>
              <a:t>Registration_Number</a:t>
            </a:r>
            <a:r>
              <a:rPr lang="en-US" sz="2200" b="1" u="sng" dirty="0" smtClean="0"/>
              <a:t>: </a:t>
            </a:r>
            <a:r>
              <a:rPr lang="en-US" sz="2200" b="1" dirty="0" smtClean="0"/>
              <a:t>Unique registration number for each registered student </a:t>
            </a:r>
          </a:p>
          <a:p>
            <a:pPr marL="0" indent="0" algn="just">
              <a:buNone/>
            </a:pPr>
            <a:r>
              <a:rPr lang="en-US" sz="2200" b="1" dirty="0" smtClean="0"/>
              <a:t>2. </a:t>
            </a:r>
            <a:r>
              <a:rPr lang="en-US" sz="2200" b="1" u="sng" dirty="0" smtClean="0"/>
              <a:t>UID</a:t>
            </a:r>
            <a:r>
              <a:rPr lang="en-US" sz="2200" b="1" dirty="0" smtClean="0"/>
              <a:t>: Unique Identity number, unique at the national level for each citizen </a:t>
            </a:r>
          </a:p>
          <a:p>
            <a:pPr marL="0" indent="0" algn="just">
              <a:buNone/>
            </a:pPr>
            <a:r>
              <a:rPr lang="en-US" sz="2200" b="1" dirty="0" smtClean="0"/>
              <a:t>3. </a:t>
            </a:r>
            <a:r>
              <a:rPr lang="en-US" sz="2200" b="1" u="sng" dirty="0" err="1" smtClean="0"/>
              <a:t>BankAccount_Number</a:t>
            </a:r>
            <a:r>
              <a:rPr lang="en-US" sz="2200" b="1" u="sng" dirty="0" smtClean="0"/>
              <a:t>: </a:t>
            </a:r>
            <a:r>
              <a:rPr lang="en-US" sz="2200" b="1" dirty="0" smtClean="0"/>
              <a:t>Unique account number at the bank. A student can have multiple accounts or joint accounts. This attributes stores the primary account number </a:t>
            </a:r>
          </a:p>
          <a:p>
            <a:pPr marL="0" indent="0" algn="just">
              <a:buNone/>
            </a:pPr>
            <a:r>
              <a:rPr lang="en-US" sz="2200" b="1" dirty="0" smtClean="0"/>
              <a:t>4. </a:t>
            </a:r>
            <a:r>
              <a:rPr lang="en-US" sz="2200" b="1" u="sng" dirty="0" smtClean="0"/>
              <a:t>Name: </a:t>
            </a:r>
            <a:r>
              <a:rPr lang="en-US" sz="2200" b="1" dirty="0" smtClean="0"/>
              <a:t>Name of the Student </a:t>
            </a:r>
          </a:p>
          <a:p>
            <a:pPr marL="0" indent="0" algn="just">
              <a:buNone/>
            </a:pPr>
            <a:r>
              <a:rPr lang="en-US" sz="2200" b="1" dirty="0" smtClean="0"/>
              <a:t>5. </a:t>
            </a:r>
            <a:r>
              <a:rPr lang="en-US" sz="2200" b="1" u="sng" dirty="0" err="1" smtClean="0"/>
              <a:t>Hostel_Room</a:t>
            </a:r>
            <a:r>
              <a:rPr lang="en-US" sz="2200" b="1" u="sng" dirty="0" smtClean="0"/>
              <a:t>: </a:t>
            </a:r>
            <a:r>
              <a:rPr lang="en-US" sz="2200" b="1" dirty="0" smtClean="0"/>
              <a:t>Room number of the hostel 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r>
              <a:rPr lang="en-US" sz="2200" b="1" dirty="0" smtClean="0"/>
              <a:t>Which of the following options is INCORRECT? </a:t>
            </a:r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(A) </a:t>
            </a:r>
            <a:r>
              <a:rPr lang="en-US" sz="2200" dirty="0" err="1" smtClean="0">
                <a:solidFill>
                  <a:srgbClr val="FF0000"/>
                </a:solidFill>
              </a:rPr>
              <a:t>BankAccount_Number</a:t>
            </a:r>
            <a:r>
              <a:rPr lang="en-US" sz="2200" dirty="0" smtClean="0">
                <a:solidFill>
                  <a:srgbClr val="FF0000"/>
                </a:solidFill>
              </a:rPr>
              <a:t> is a candidate key </a:t>
            </a:r>
          </a:p>
          <a:p>
            <a:pPr marL="0" indent="0" algn="just">
              <a:buNone/>
            </a:pPr>
            <a:r>
              <a:rPr lang="en-US" sz="2200" dirty="0" smtClean="0"/>
              <a:t>(B) </a:t>
            </a:r>
            <a:r>
              <a:rPr lang="en-US" sz="2200" dirty="0" err="1" smtClean="0"/>
              <a:t>Registration_Number</a:t>
            </a:r>
            <a:r>
              <a:rPr lang="en-US" sz="2200" dirty="0" smtClean="0"/>
              <a:t> can be a primary key </a:t>
            </a:r>
          </a:p>
          <a:p>
            <a:pPr marL="0" indent="0" algn="just">
              <a:buNone/>
            </a:pPr>
            <a:r>
              <a:rPr lang="en-US" sz="2200" dirty="0" smtClean="0"/>
              <a:t>(C) UID is a candidate key if all students are from the same country </a:t>
            </a:r>
          </a:p>
          <a:p>
            <a:pPr marL="0" indent="0" algn="just">
              <a:buNone/>
            </a:pPr>
            <a:r>
              <a:rPr lang="en-US" sz="2200" dirty="0" smtClean="0"/>
              <a:t>(D) If S is a </a:t>
            </a:r>
            <a:r>
              <a:rPr lang="en-US" sz="2200" dirty="0" err="1" smtClean="0"/>
              <a:t>superkey</a:t>
            </a:r>
            <a:r>
              <a:rPr lang="en-US" sz="2200" dirty="0" smtClean="0"/>
              <a:t> such that S ∩ UID is NULL then S ∪ UID is also a </a:t>
            </a:r>
            <a:r>
              <a:rPr lang="en-US" sz="2200" dirty="0" err="1" smtClean="0"/>
              <a:t>superkey</a:t>
            </a:r>
            <a:r>
              <a:rPr lang="en-US" sz="2200" dirty="0" smtClean="0"/>
              <a:t>  </a:t>
            </a:r>
          </a:p>
          <a:p>
            <a:pPr marL="0" indent="0" algn="just">
              <a:buNone/>
            </a:pP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28841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440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Solution: (a)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A Candidate Key value must uniquely identify the corresponding row in table.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BankAccount_Number</a:t>
            </a:r>
            <a:r>
              <a:rPr lang="en-US" sz="2400" dirty="0" smtClean="0"/>
              <a:t> is not a candidate key. As per the question “A student can have multiple accounts or joint accounts. This attributes stores the primary account number”.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If two students have a joint account and if the joint account is their primary account, then </a:t>
            </a:r>
            <a:r>
              <a:rPr lang="en-US" sz="2400" dirty="0" err="1" smtClean="0"/>
              <a:t>BankAccount_Number</a:t>
            </a:r>
            <a:r>
              <a:rPr lang="en-US" sz="2400" dirty="0" smtClean="0"/>
              <a:t> value cannot uniquely identify a row.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56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400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6. Which of the following functional dependencies hold for relations R(A, B, C) and S(B, D, E):</a:t>
            </a:r>
          </a:p>
          <a:p>
            <a:pPr marL="0" indent="0" algn="just">
              <a:buNone/>
            </a:pPr>
            <a:r>
              <a:rPr lang="en-US" sz="2400" b="1" dirty="0" smtClean="0"/>
              <a:t>         B → A,</a:t>
            </a:r>
          </a:p>
          <a:p>
            <a:pPr marL="0" indent="0" algn="just">
              <a:buNone/>
            </a:pPr>
            <a:r>
              <a:rPr lang="en-US" sz="2400" b="1" dirty="0" smtClean="0"/>
              <a:t>         A → C</a:t>
            </a:r>
          </a:p>
          <a:p>
            <a:pPr marL="0" indent="0" algn="just">
              <a:buNone/>
            </a:pPr>
            <a:r>
              <a:rPr lang="en-US" sz="2400" b="1" dirty="0" smtClean="0"/>
              <a:t>The relation R contains 200 tuples and the relation S contains 100 tuples. What is the maximum number of tuples possible in the natural join R◊◊S (R natural join S)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(A) 100</a:t>
            </a:r>
          </a:p>
          <a:p>
            <a:pPr marL="0" indent="0" algn="just">
              <a:buNone/>
            </a:pPr>
            <a:r>
              <a:rPr lang="en-US" sz="2400" dirty="0" smtClean="0"/>
              <a:t>(B) 200</a:t>
            </a:r>
          </a:p>
          <a:p>
            <a:pPr marL="0" indent="0" algn="just">
              <a:buNone/>
            </a:pPr>
            <a:r>
              <a:rPr lang="en-US" sz="2400" dirty="0" smtClean="0"/>
              <a:t>(D) 300</a:t>
            </a:r>
          </a:p>
          <a:p>
            <a:pPr marL="0" indent="0" algn="just">
              <a:buNone/>
            </a:pPr>
            <a:r>
              <a:rPr lang="en-US" sz="2400" dirty="0" smtClean="0"/>
              <a:t>(D) 2000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286000" y="3276600"/>
            <a:ext cx="6705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</a:rPr>
              <a:t>Solution:  (a)</a:t>
            </a:r>
          </a:p>
          <a:p>
            <a:r>
              <a:rPr lang="en-US" sz="2000" dirty="0"/>
              <a:t>From the given set of functional dependencies, it can be observed that B is a candidate key of R. So all 200 values of B must be unique in R. There is no functional dependency given for S. To get the maximum number of tuples in output, there can be two possibilities for S.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1) All 100 values of B in S are same and there is an entry in R that matches with this value. In this case, we get 100 tuples in output.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2) All 100 values of B in S are different and these values are present in R also. In this case also, we get 100 tuples.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1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400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7. The following functional dependencies are given:</a:t>
            </a:r>
          </a:p>
          <a:p>
            <a:pPr marL="0" indent="0" algn="ctr">
              <a:buNone/>
            </a:pPr>
            <a:r>
              <a:rPr lang="en-US" sz="2400" b="1" dirty="0" smtClean="0"/>
              <a:t>AB → CD,   AF → D,   DE → F,    C → G ,    F → E,    G → A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Which one of the following options is </a:t>
            </a:r>
            <a:r>
              <a:rPr lang="en-US" sz="2400" b="1" dirty="0" smtClean="0">
                <a:solidFill>
                  <a:srgbClr val="00B0F0"/>
                </a:solidFill>
              </a:rPr>
              <a:t>FALSE</a:t>
            </a:r>
            <a:r>
              <a:rPr lang="en-US" sz="2400" b="1" dirty="0" smtClean="0"/>
              <a:t>?</a:t>
            </a:r>
          </a:p>
          <a:p>
            <a:pPr marL="0" indent="0" algn="just">
              <a:buNone/>
            </a:pPr>
            <a:r>
              <a:rPr lang="en-US" sz="2400" dirty="0" smtClean="0"/>
              <a:t>(A) CF+ = {ACDEFG}</a:t>
            </a:r>
          </a:p>
          <a:p>
            <a:pPr marL="0" indent="0" algn="just">
              <a:buNone/>
            </a:pPr>
            <a:r>
              <a:rPr lang="en-US" sz="2400" dirty="0" smtClean="0"/>
              <a:t>(B) BG+ = {ABCDG}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(C) AF+ = {ACDEFG}</a:t>
            </a:r>
          </a:p>
          <a:p>
            <a:pPr marL="0" indent="0" algn="just">
              <a:buNone/>
            </a:pPr>
            <a:r>
              <a:rPr lang="en-US" sz="2400" dirty="0" smtClean="0"/>
              <a:t>(D) AB+ = {</a:t>
            </a:r>
            <a:r>
              <a:rPr lang="en-US" sz="2400" dirty="0" smtClean="0"/>
              <a:t>ABCDG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27162" y="5099958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B050"/>
                </a:solidFill>
              </a:rPr>
              <a:t>Solution:  (c)</a:t>
            </a:r>
          </a:p>
          <a:p>
            <a:r>
              <a:rPr lang="en-US" sz="2400" dirty="0" smtClean="0"/>
              <a:t>C</a:t>
            </a:r>
            <a:r>
              <a:rPr lang="en-US" sz="2400" dirty="0"/>
              <a:t>losure of AF or AF+ = {ADEF}, closure of AF doesn’t contain C and G.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8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1490</Words>
  <Application>Microsoft Office PowerPoint</Application>
  <PresentationFormat>On-screen Show (4:3)</PresentationFormat>
  <Paragraphs>163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MCQS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MCQS</dc:title>
  <dc:creator>HP</dc:creator>
  <cp:lastModifiedBy>HP</cp:lastModifiedBy>
  <cp:revision>13</cp:revision>
  <dcterms:created xsi:type="dcterms:W3CDTF">2021-10-06T14:05:57Z</dcterms:created>
  <dcterms:modified xsi:type="dcterms:W3CDTF">2021-10-08T04:25:04Z</dcterms:modified>
</cp:coreProperties>
</file>