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4" r:id="rId6"/>
    <p:sldId id="263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55738-5C22-4A68-A4E9-B66A0E60C77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5FC4-3C03-48EB-A2F9-3E64E089338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Lovely Professional University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715"/>
              </a:spcBef>
            </a:pPr>
            <a:r>
              <a:rPr lang="en-US" altLang="en-US" sz="3600" b="1" dirty="0"/>
              <a:t>Consists of set of “</a:t>
            </a:r>
            <a:r>
              <a:rPr lang="en-US" altLang="en-US" sz="3600" b="1" dirty="0">
                <a:solidFill>
                  <a:srgbClr val="4C38E2"/>
                </a:solidFill>
                <a:latin typeface="Arial Black" panose="020B0A04020102020204" pitchFamily="34" charset="0"/>
              </a:rPr>
              <a:t>use cases</a:t>
            </a:r>
            <a:r>
              <a:rPr lang="en-US" altLang="en-US" sz="3600" b="1" dirty="0"/>
              <a:t>”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An important analysis and design artifact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Other models must confirm to this model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Not really an object-oriented model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Represents a functional or process model</a:t>
            </a:r>
            <a:endParaRPr lang="en-US" altLang="en-US" sz="3600" b="1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spcBef>
                <a:spcPts val="715"/>
              </a:spcBef>
            </a:pPr>
            <a:r>
              <a:rPr lang="en-US" altLang="en-US" sz="3600" b="1" dirty="0"/>
              <a:t>Different ways in which system can be used by the users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Corresponds to the high-level requirements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Represents transaction between the user and the system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Define behavior without revealing internal structure of system</a:t>
            </a:r>
            <a:endParaRPr lang="en-US" altLang="en-US" sz="3600" b="1" dirty="0"/>
          </a:p>
          <a:p>
            <a:pPr lvl="1">
              <a:spcBef>
                <a:spcPts val="715"/>
              </a:spcBef>
            </a:pPr>
            <a:r>
              <a:rPr lang="en-US" altLang="en-US" sz="3600" b="1" dirty="0"/>
              <a:t>Set of related scenarios tied together by a common goal</a:t>
            </a:r>
            <a:endParaRPr lang="en-US" altLang="en-US" sz="3600" b="1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 of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Actor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Use Case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System Boundary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0700" y="1941688"/>
            <a:ext cx="1020233" cy="880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4756" y="4921956"/>
            <a:ext cx="1512711" cy="12550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700889" y="3510844"/>
            <a:ext cx="2314222" cy="63217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Relationships in 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Association between an actor and a use case</a:t>
            </a:r>
            <a:endParaRPr lang="en-GB" dirty="0" smtClean="0"/>
          </a:p>
          <a:p>
            <a:r>
              <a:rPr lang="en-GB" dirty="0" smtClean="0"/>
              <a:t>Generalization of an actor</a:t>
            </a:r>
            <a:endParaRPr lang="en-GB" dirty="0" smtClean="0"/>
          </a:p>
          <a:p>
            <a:r>
              <a:rPr lang="en-GB" dirty="0" smtClean="0"/>
              <a:t>Extend relationship between two use cases</a:t>
            </a:r>
            <a:endParaRPr lang="en-GB" dirty="0" smtClean="0"/>
          </a:p>
          <a:p>
            <a:r>
              <a:rPr lang="en-GB" dirty="0" smtClean="0"/>
              <a:t>Include relationship between two use cases </a:t>
            </a:r>
            <a:endParaRPr lang="en-GB" dirty="0" smtClean="0"/>
          </a:p>
          <a:p>
            <a:r>
              <a:rPr lang="en-GB" dirty="0" smtClean="0"/>
              <a:t>Generalization of two use cases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create  a 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Steps</a:t>
            </a:r>
            <a:endParaRPr lang="en-GB" dirty="0" smtClean="0"/>
          </a:p>
          <a:p>
            <a:r>
              <a:rPr lang="en-GB" dirty="0" smtClean="0"/>
              <a:t>Identifying actors</a:t>
            </a:r>
            <a:endParaRPr lang="en-GB" dirty="0" smtClean="0"/>
          </a:p>
          <a:p>
            <a:r>
              <a:rPr lang="en-GB" dirty="0" smtClean="0"/>
              <a:t>Identifying use case</a:t>
            </a:r>
            <a:endParaRPr lang="en-GB" dirty="0" smtClean="0"/>
          </a:p>
          <a:p>
            <a:r>
              <a:rPr lang="en-GB" dirty="0" smtClean="0"/>
              <a:t>Look for the common functionality to use include.</a:t>
            </a:r>
            <a:endParaRPr lang="en-GB" dirty="0" smtClean="0"/>
          </a:p>
          <a:p>
            <a:pPr lvl="1"/>
            <a:r>
              <a:rPr lang="en-GB" dirty="0" smtClean="0"/>
              <a:t>&lt;&lt;include&gt;&gt;</a:t>
            </a:r>
            <a:endParaRPr lang="en-GB" dirty="0" smtClean="0"/>
          </a:p>
          <a:p>
            <a:r>
              <a:rPr lang="en-GB" dirty="0" smtClean="0"/>
              <a:t>Use of &lt;&lt;extend&gt;&gt;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670" y="2753995"/>
            <a:ext cx="6313170" cy="1325563"/>
          </a:xfrm>
        </p:spPr>
        <p:txBody>
          <a:bodyPr>
            <a:normAutofit/>
          </a:bodyPr>
          <a:lstStyle/>
          <a:p>
            <a:r>
              <a:rPr lang="en-GB" dirty="0" smtClean="0"/>
              <a:t>Use case Diagram of ATM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040" y="1975202"/>
            <a:ext cx="1020233" cy="880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6579" y="2968978"/>
            <a:ext cx="1343378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CUSTOMER</a:t>
            </a:r>
            <a:endParaRPr lang="en-GB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7766" y="2669826"/>
            <a:ext cx="1020233" cy="8805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09954" y="3550359"/>
            <a:ext cx="1343378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BANK</a:t>
            </a:r>
            <a:endParaRPr lang="en-GB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786" y="4425244"/>
            <a:ext cx="1020233" cy="880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11109" y="5441245"/>
            <a:ext cx="1478847" cy="3838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TECHNICIAN</a:t>
            </a:r>
            <a:endParaRPr lang="en-GB" b="1" dirty="0"/>
          </a:p>
        </p:txBody>
      </p:sp>
      <p:sp>
        <p:nvSpPr>
          <p:cNvPr id="16" name="Rectangle 15"/>
          <p:cNvSpPr/>
          <p:nvPr/>
        </p:nvSpPr>
        <p:spPr>
          <a:xfrm>
            <a:off x="3471621" y="447320"/>
            <a:ext cx="5768623" cy="612986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357511" y="857956"/>
            <a:ext cx="1298222" cy="41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Login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4063998" y="1975555"/>
            <a:ext cx="1828801" cy="41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Transaction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063998" y="3409250"/>
            <a:ext cx="1591735" cy="41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Withdraw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6750753" y="3352797"/>
            <a:ext cx="1298222" cy="637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Balance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713109" y="4346225"/>
            <a:ext cx="2365023" cy="41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Maintenance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713109" y="5407371"/>
            <a:ext cx="2365023" cy="41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Repair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59865" y="2393243"/>
            <a:ext cx="28225" cy="115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</p:cNvCxnSpPr>
          <p:nvPr/>
        </p:nvCxnSpPr>
        <p:spPr>
          <a:xfrm>
            <a:off x="5624977" y="2332074"/>
            <a:ext cx="1453155" cy="135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588739" y="4560711"/>
            <a:ext cx="2299351" cy="27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</p:cNvCxnSpPr>
          <p:nvPr/>
        </p:nvCxnSpPr>
        <p:spPr>
          <a:xfrm>
            <a:off x="2619019" y="4865511"/>
            <a:ext cx="2269071" cy="74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12"/>
          <p:cNvSpPr>
            <a:spLocks noChangeShapeType="1"/>
          </p:cNvSpPr>
          <p:nvPr/>
        </p:nvSpPr>
        <p:spPr bwMode="auto">
          <a:xfrm flipH="1">
            <a:off x="4594578" y="1275644"/>
            <a:ext cx="265287" cy="69991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 rot="17831517">
            <a:off x="3972834" y="1459147"/>
            <a:ext cx="10819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1050" b="1" dirty="0">
                <a:latin typeface="Arial" panose="020B0604020202020204" pitchFamily="34" charset="0"/>
              </a:rPr>
              <a:t>&lt;&lt;include&gt;&gt;</a:t>
            </a:r>
            <a:endParaRPr lang="en-US" altLang="en-US" sz="1050" b="1" dirty="0">
              <a:latin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429021" y="1565054"/>
            <a:ext cx="1298222" cy="417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Bad Pin</a:t>
            </a:r>
            <a:endParaRPr lang="en-GB" dirty="0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 flipH="1" flipV="1">
            <a:off x="5506158" y="1184321"/>
            <a:ext cx="1233306" cy="4146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 rot="1264042">
            <a:off x="5848216" y="1172095"/>
            <a:ext cx="111754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1050" b="1" dirty="0" smtClean="0">
                <a:latin typeface="Arial" panose="020B0604020202020204" pitchFamily="34" charset="0"/>
              </a:rPr>
              <a:t>&lt;&lt;extend&gt;&gt;</a:t>
            </a:r>
            <a:endParaRPr lang="en-US" altLang="en-US" sz="1050" b="1" dirty="0">
              <a:latin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619019" y="1046882"/>
            <a:ext cx="1862670" cy="134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3" idx="1"/>
          </p:cNvCxnSpPr>
          <p:nvPr/>
        </p:nvCxnSpPr>
        <p:spPr>
          <a:xfrm flipH="1" flipV="1">
            <a:off x="5506158" y="1184321"/>
            <a:ext cx="3953932" cy="216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1" idx="6"/>
          </p:cNvCxnSpPr>
          <p:nvPr/>
        </p:nvCxnSpPr>
        <p:spPr>
          <a:xfrm flipH="1">
            <a:off x="5655733" y="3352797"/>
            <a:ext cx="3804357" cy="2652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22" idx="6"/>
          </p:cNvCxnSpPr>
          <p:nvPr/>
        </p:nvCxnSpPr>
        <p:spPr>
          <a:xfrm flipH="1">
            <a:off x="8048975" y="3352797"/>
            <a:ext cx="1411115" cy="318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23" idx="6"/>
          </p:cNvCxnSpPr>
          <p:nvPr/>
        </p:nvCxnSpPr>
        <p:spPr>
          <a:xfrm flipH="1">
            <a:off x="7078132" y="3366912"/>
            <a:ext cx="2370667" cy="1188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957480" y="3366912"/>
            <a:ext cx="2502610" cy="21543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12069" y="3481069"/>
            <a:ext cx="2329743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Primary actors</a:t>
            </a:r>
            <a:endParaRPr lang="en-GB" dirty="0"/>
          </a:p>
        </p:txBody>
      </p:sp>
      <p:sp>
        <p:nvSpPr>
          <p:cNvPr id="67" name="Rectangle 66"/>
          <p:cNvSpPr/>
          <p:nvPr/>
        </p:nvSpPr>
        <p:spPr>
          <a:xfrm>
            <a:off x="9467039" y="4662311"/>
            <a:ext cx="2329743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Secondary  actors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560214" y="4025515"/>
            <a:ext cx="2329743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Always on left side</a:t>
            </a:r>
            <a:endParaRPr lang="en-GB" dirty="0"/>
          </a:p>
        </p:txBody>
      </p:sp>
      <p:sp>
        <p:nvSpPr>
          <p:cNvPr id="69" name="Rectangle 68"/>
          <p:cNvSpPr/>
          <p:nvPr/>
        </p:nvSpPr>
        <p:spPr>
          <a:xfrm>
            <a:off x="9503127" y="5196717"/>
            <a:ext cx="2329743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Always on right side</a:t>
            </a:r>
            <a:endParaRPr lang="en-GB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4727221" y="956729"/>
            <a:ext cx="5315232" cy="6083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513370" y="979723"/>
            <a:ext cx="3529083" cy="54702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480267" y="484834"/>
            <a:ext cx="2329743" cy="4565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Both shown as dotted arrows</a:t>
            </a:r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9609954" y="1450825"/>
            <a:ext cx="2329743" cy="7241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Extended arrow side </a:t>
            </a:r>
            <a:r>
              <a:rPr lang="en-GB" sz="1600" dirty="0"/>
              <a:t>a</a:t>
            </a:r>
            <a:r>
              <a:rPr lang="en-GB" sz="1600" dirty="0" smtClean="0"/>
              <a:t>lways to base use case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/>
      <p:bldP spid="42" grpId="0" animBg="1"/>
      <p:bldP spid="43" grpId="0" animBg="1"/>
      <p:bldP spid="44" grpId="0"/>
      <p:bldP spid="66" grpId="0" animBg="1"/>
      <p:bldP spid="67" grpId="0" animBg="1"/>
      <p:bldP spid="68" grpId="0" animBg="1"/>
      <p:bldP spid="69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Calibri Light</vt:lpstr>
      <vt:lpstr>Calibri</vt:lpstr>
      <vt:lpstr>Microsoft YaHei</vt:lpstr>
      <vt:lpstr>Arial Unicode MS</vt:lpstr>
      <vt:lpstr>Office Theme</vt:lpstr>
      <vt:lpstr>USE CASE DIAGRAM</vt:lpstr>
      <vt:lpstr>USE CASE MODEL</vt:lpstr>
      <vt:lpstr>USE CASES</vt:lpstr>
      <vt:lpstr>Objects of Use cases</vt:lpstr>
      <vt:lpstr>Relationships in Use case Diagram</vt:lpstr>
      <vt:lpstr>How to create  a Use case Diagram</vt:lpstr>
      <vt:lpstr>Use case Diagram of ATM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 Yusuf</dc:creator>
  <cp:lastModifiedBy>microsoft</cp:lastModifiedBy>
  <cp:revision>20</cp:revision>
  <dcterms:created xsi:type="dcterms:W3CDTF">2018-09-03T16:10:00Z</dcterms:created>
  <dcterms:modified xsi:type="dcterms:W3CDTF">2018-09-12T14:16:52Z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