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4" r:id="rId2"/>
    <p:sldId id="325" r:id="rId3"/>
    <p:sldId id="326" r:id="rId4"/>
    <p:sldId id="327" r:id="rId5"/>
    <p:sldId id="328" r:id="rId6"/>
    <p:sldId id="286" r:id="rId7"/>
    <p:sldId id="287" r:id="rId8"/>
    <p:sldId id="289" r:id="rId9"/>
    <p:sldId id="319" r:id="rId10"/>
    <p:sldId id="320" r:id="rId11"/>
    <p:sldId id="290" r:id="rId12"/>
    <p:sldId id="316" r:id="rId13"/>
    <p:sldId id="317" r:id="rId14"/>
    <p:sldId id="322" r:id="rId15"/>
    <p:sldId id="291" r:id="rId16"/>
    <p:sldId id="292" r:id="rId17"/>
    <p:sldId id="323" r:id="rId18"/>
    <p:sldId id="32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80" d="100"/>
          <a:sy n="80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03308-6170-4DB2-B54B-1632D21B0437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5F52-CCC1-46C7-AF7A-ED071E16F3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Project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Organic: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 Routine project</a:t>
            </a:r>
          </a:p>
          <a:p>
            <a:r>
              <a:rPr lang="en-IN" sz="2400" dirty="0"/>
              <a:t>Well understood domain</a:t>
            </a:r>
          </a:p>
          <a:p>
            <a:r>
              <a:rPr lang="en-IN" sz="2400" dirty="0"/>
              <a:t>Team works well and efficiently together</a:t>
            </a:r>
          </a:p>
          <a:p>
            <a:r>
              <a:rPr lang="en-IN" sz="2400" dirty="0"/>
              <a:t>Project expected to run smoothly</a:t>
            </a:r>
          </a:p>
          <a:p>
            <a:r>
              <a:rPr lang="en-IN" sz="2400" dirty="0"/>
              <a:t>Typically a smaller system and smaller team</a:t>
            </a:r>
          </a:p>
          <a:p>
            <a:pPr>
              <a:buNone/>
            </a:pPr>
            <a:r>
              <a:rPr lang="en-US" sz="2400" b="1" dirty="0"/>
              <a:t>Embedded:</a:t>
            </a:r>
            <a:endParaRPr lang="en-IN" sz="2400" b="1" dirty="0"/>
          </a:p>
          <a:p>
            <a:r>
              <a:rPr lang="en-IN" sz="2400" dirty="0"/>
              <a:t>Difficulties expected</a:t>
            </a:r>
          </a:p>
          <a:p>
            <a:r>
              <a:rPr lang="en-IN" sz="2400" dirty="0"/>
              <a:t>Project that is hard (control software for a nuclear plant, or spacecraft)</a:t>
            </a:r>
          </a:p>
          <a:p>
            <a:r>
              <a:rPr lang="en-IN" sz="2400" dirty="0"/>
              <a:t>Team has little experience in domain</a:t>
            </a:r>
          </a:p>
          <a:p>
            <a:r>
              <a:rPr lang="en-IN" sz="2400" dirty="0"/>
              <a:t>New or inexperienced team</a:t>
            </a:r>
          </a:p>
          <a:p>
            <a:r>
              <a:rPr lang="en-IN" sz="2400" dirty="0"/>
              <a:t>Tend to be large projects with lots of constraints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9258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for Development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 = b1 (Efforts) ^ b2</a:t>
            </a:r>
          </a:p>
          <a:p>
            <a:endParaRPr lang="en-US" dirty="0"/>
          </a:p>
          <a:p>
            <a:r>
              <a:rPr lang="en-US" dirty="0" smtClean="0"/>
              <a:t>Values for b1 and b2: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30019"/>
              </p:ext>
            </p:extLst>
          </p:nvPr>
        </p:nvGraphicFramePr>
        <p:xfrm>
          <a:off x="914400" y="3276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Semi-detached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20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576536" cy="634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 Consider a project having 30,000 lines of code which in an embedded software with critical area hence reliability is high. Find out the estimation?</a:t>
            </a:r>
          </a:p>
        </p:txBody>
      </p:sp>
    </p:spTree>
    <p:extLst>
      <p:ext uri="{BB962C8B-B14F-4D97-AF65-F5344CB8AC3E}">
        <p14:creationId xmlns:p14="http://schemas.microsoft.com/office/powerpoint/2010/main" val="118090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Formula: E = a1 (KLOC)^b1 x (EAF)</a:t>
            </a:r>
          </a:p>
          <a:p>
            <a:r>
              <a:rPr lang="en-US" dirty="0" smtClean="0"/>
              <a:t>The reliability is high, therefore EAF = 1.15</a:t>
            </a:r>
          </a:p>
          <a:p>
            <a:r>
              <a:rPr lang="en-US" dirty="0" smtClean="0"/>
              <a:t>a1 = 2.8 ; b1 = 1.20 for embedded software</a:t>
            </a:r>
          </a:p>
          <a:p>
            <a:r>
              <a:rPr lang="en-US" dirty="0" smtClean="0"/>
              <a:t>E = 2.8 (30) ^1.20 x 1.15 = 191 PM</a:t>
            </a:r>
          </a:p>
          <a:p>
            <a:r>
              <a:rPr lang="en-US" dirty="0" smtClean="0"/>
              <a:t>D = b1(E)^b2</a:t>
            </a:r>
            <a:endParaRPr lang="en-US" dirty="0"/>
          </a:p>
          <a:p>
            <a:r>
              <a:rPr lang="en-US" dirty="0" smtClean="0"/>
              <a:t>D = 2.5(191)^0.32 = 13 months </a:t>
            </a:r>
            <a:r>
              <a:rPr lang="en-US" dirty="0" err="1" smtClean="0"/>
              <a:t>approx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68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Q. </a:t>
            </a:r>
            <a:r>
              <a:rPr lang="en-US" sz="1600" b="1" dirty="0"/>
              <a:t>Consider a project having </a:t>
            </a:r>
            <a:r>
              <a:rPr lang="en-US" sz="1600" b="1" dirty="0" smtClean="0"/>
              <a:t>45,000 </a:t>
            </a:r>
            <a:r>
              <a:rPr lang="en-US" sz="1600" b="1" dirty="0"/>
              <a:t>lines of code which in an </a:t>
            </a:r>
            <a:endParaRPr lang="en-US" sz="1600" b="1" dirty="0" smtClean="0"/>
          </a:p>
          <a:p>
            <a:pPr marL="514350" indent="-514350">
              <a:buAutoNum type="arabicPeriod"/>
            </a:pPr>
            <a:r>
              <a:rPr lang="en-US" sz="1600" b="1" dirty="0" smtClean="0"/>
              <a:t>Organic software with parameters as:</a:t>
            </a:r>
          </a:p>
          <a:p>
            <a:pPr marL="514350" indent="-514350">
              <a:buAutoNum type="alphaUcPeriod"/>
            </a:pPr>
            <a:r>
              <a:rPr lang="en-US" sz="1600" b="1" dirty="0" smtClean="0"/>
              <a:t>low database size</a:t>
            </a:r>
          </a:p>
          <a:p>
            <a:pPr marL="514350" indent="-514350">
              <a:buAutoNum type="alphaUcPeriod"/>
            </a:pPr>
            <a:r>
              <a:rPr lang="en-US" sz="1600" b="1" dirty="0"/>
              <a:t> </a:t>
            </a:r>
            <a:r>
              <a:rPr lang="en-US" sz="1600" b="1" dirty="0" smtClean="0"/>
              <a:t>nominal virtual machine volatility</a:t>
            </a:r>
          </a:p>
          <a:p>
            <a:pPr marL="514350" indent="-514350">
              <a:buAutoNum type="alphaUcPeriod"/>
            </a:pPr>
            <a:r>
              <a:rPr lang="en-US" sz="1600" b="1" dirty="0" smtClean="0"/>
              <a:t>High use of software tools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2. semi-detached </a:t>
            </a:r>
            <a:r>
              <a:rPr lang="en-US" sz="1600" b="1" dirty="0"/>
              <a:t>software with </a:t>
            </a:r>
            <a:r>
              <a:rPr lang="en-US" sz="1600" b="1" dirty="0" smtClean="0"/>
              <a:t>parameters as:</a:t>
            </a:r>
          </a:p>
          <a:p>
            <a:pPr>
              <a:buAutoNum type="alphaUcPeriod"/>
            </a:pPr>
            <a:r>
              <a:rPr lang="en-US" sz="1600" b="1" dirty="0" smtClean="0"/>
              <a:t>reliability </a:t>
            </a:r>
            <a:r>
              <a:rPr lang="en-US" sz="1600" b="1" dirty="0"/>
              <a:t>is high</a:t>
            </a:r>
            <a:r>
              <a:rPr lang="en-US" sz="1600" b="1" dirty="0" smtClean="0"/>
              <a:t>.</a:t>
            </a:r>
          </a:p>
          <a:p>
            <a:pPr>
              <a:buAutoNum type="alphaUcPeriod"/>
            </a:pPr>
            <a:r>
              <a:rPr lang="en-US" sz="1600" b="1" dirty="0" smtClean="0"/>
              <a:t> analyst capability is low.</a:t>
            </a:r>
          </a:p>
          <a:p>
            <a:pPr>
              <a:buAutoNum type="alphaUcPeriod"/>
            </a:pPr>
            <a:r>
              <a:rPr lang="en-US" sz="1600" b="1" dirty="0" smtClean="0"/>
              <a:t>Programming language experience is nominal</a:t>
            </a:r>
          </a:p>
          <a:p>
            <a:pPr>
              <a:buAutoNum type="alphaUcPeriod"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Find out the estimation?</a:t>
            </a:r>
          </a:p>
          <a:p>
            <a:pPr>
              <a:buAutoNum type="alphaUcPeriod"/>
            </a:pP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858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major shortcoming of both the basic and intermediate COCOMO models is that they consider a software product as a </a:t>
            </a:r>
            <a:r>
              <a:rPr lang="en-IN" b="1" dirty="0"/>
              <a:t>single homogeneous entity. </a:t>
            </a:r>
          </a:p>
          <a:p>
            <a:r>
              <a:rPr lang="en-IN" dirty="0"/>
              <a:t>However, most large systems are made up several smaller sub-systems.</a:t>
            </a:r>
          </a:p>
          <a:p>
            <a:r>
              <a:rPr lang="en-IN" dirty="0"/>
              <a:t> These subsystems may have widely different characteristics. </a:t>
            </a:r>
          </a:p>
          <a:p>
            <a:r>
              <a:rPr lang="en-IN" dirty="0"/>
              <a:t>For example, some subsystems may be considered as organic type, some semidetached, and some embedded.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 distributed Management Information System (MIS) product for an organization having offices at several places across the country can have the following sub-components:</a:t>
            </a:r>
          </a:p>
          <a:p>
            <a:pPr>
              <a:buNone/>
            </a:pPr>
            <a:r>
              <a:rPr lang="en-IN" dirty="0"/>
              <a:t>    • Database part</a:t>
            </a:r>
          </a:p>
          <a:p>
            <a:pPr>
              <a:buNone/>
            </a:pPr>
            <a:r>
              <a:rPr lang="en-IN" dirty="0"/>
              <a:t>    • Graphical User Interface (GUI) part</a:t>
            </a:r>
          </a:p>
          <a:p>
            <a:pPr>
              <a:buNone/>
            </a:pPr>
            <a:r>
              <a:rPr lang="en-IN" dirty="0"/>
              <a:t>    • Communication part</a:t>
            </a:r>
          </a:p>
          <a:p>
            <a:r>
              <a:rPr lang="en-IN" dirty="0"/>
              <a:t>Of these, the communication part can be considered as embedded software. </a:t>
            </a:r>
          </a:p>
          <a:p>
            <a:r>
              <a:rPr lang="en-IN" dirty="0"/>
              <a:t>The database part could be semi-detached software, and the GUI part organic  software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cost of these components can be estimated separately and summed up to give the overall cost of the system.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COCOMO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words, the cost of development of each sub-system is estimated separately, and the complete system cost is determined as the subsystem costs.</a:t>
            </a:r>
          </a:p>
          <a:p>
            <a:r>
              <a:rPr lang="en-US" dirty="0" smtClean="0"/>
              <a:t>This approach reduces the margin of error in the final estimate.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7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model that assumes that effort and development time are functions of product size alone </a:t>
            </a:r>
            <a:r>
              <a:rPr lang="en-IN" dirty="0" smtClean="0"/>
              <a:t>is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(A) Basic COCOMO model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B) Intermediate COCOMO model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C) Detailed COCOMO </a:t>
            </a:r>
            <a:r>
              <a:rPr lang="en-IN" dirty="0" smtClean="0"/>
              <a:t>model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(D) All the three COCOMO </a:t>
            </a:r>
            <a:r>
              <a:rPr lang="en-IN"/>
              <a:t>models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7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Semidetached:</a:t>
            </a:r>
            <a:endParaRPr lang="en-IN" dirty="0"/>
          </a:p>
          <a:p>
            <a:r>
              <a:rPr lang="en-IN" dirty="0"/>
              <a:t>In the middle</a:t>
            </a:r>
          </a:p>
          <a:p>
            <a:r>
              <a:rPr lang="en-IN" dirty="0"/>
              <a:t>Complex system, but something the company is familiar with</a:t>
            </a:r>
          </a:p>
          <a:p>
            <a:r>
              <a:rPr lang="en-IN" dirty="0"/>
              <a:t>Teams may be made up of experienced and inexperienced members</a:t>
            </a:r>
          </a:p>
          <a:p>
            <a:r>
              <a:rPr lang="en-IN" dirty="0"/>
              <a:t>System not huge, but not small either</a:t>
            </a:r>
          </a:p>
        </p:txBody>
      </p:sp>
    </p:spTree>
    <p:extLst>
      <p:ext uri="{BB962C8B-B14F-4D97-AF65-F5344CB8AC3E}">
        <p14:creationId xmlns:p14="http://schemas.microsoft.com/office/powerpoint/2010/main" val="177092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COCOMO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COnstructive</a:t>
            </a:r>
            <a:r>
              <a:rPr lang="en-IN" dirty="0"/>
              <a:t> </a:t>
            </a:r>
            <a:r>
              <a:rPr lang="en-IN" dirty="0" err="1"/>
              <a:t>COst</a:t>
            </a:r>
            <a:r>
              <a:rPr lang="en-IN" dirty="0"/>
              <a:t> </a:t>
            </a:r>
            <a:r>
              <a:rPr lang="en-IN" dirty="0" err="1"/>
              <a:t>MOdel</a:t>
            </a:r>
            <a:endParaRPr lang="en-IN" dirty="0"/>
          </a:p>
          <a:p>
            <a:r>
              <a:rPr lang="en-IN" dirty="0"/>
              <a:t>The basic COCOMO model gives an approximate estimate of the project parameters.</a:t>
            </a:r>
          </a:p>
          <a:p>
            <a:endParaRPr lang="en-IN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86200"/>
            <a:ext cx="4177030" cy="143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8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person-months (PM).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effort estimation is expressed in units of person-months (PM). </a:t>
            </a:r>
          </a:p>
          <a:p>
            <a:r>
              <a:rPr lang="en-IN" dirty="0"/>
              <a:t>An effort of 100 PM does not imply that 100 persons should work for 1 month nor does it imply that 1 person should be employed for 100 months, but it denotes the area under the person-month curve .</a:t>
            </a:r>
          </a:p>
          <a:p>
            <a:r>
              <a:rPr lang="en-IN" dirty="0"/>
              <a:t>It is the area under the person-month plot.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33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person-months (PM)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84" y="1600200"/>
            <a:ext cx="75136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5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basic COCOMO model assumes that effort and development time are </a:t>
            </a:r>
            <a:r>
              <a:rPr lang="en-IN" b="1" dirty="0"/>
              <a:t>functions of the product size</a:t>
            </a:r>
            <a:r>
              <a:rPr lang="en-IN" dirty="0"/>
              <a:t> alone. </a:t>
            </a:r>
          </a:p>
          <a:p>
            <a:r>
              <a:rPr lang="en-IN" dirty="0"/>
              <a:t>However, a host of other project parameters besides the product size affect the effort required to develop the product as well as the development time. </a:t>
            </a:r>
          </a:p>
          <a:p>
            <a:r>
              <a:rPr lang="en-IN" dirty="0"/>
              <a:t>Therefore, in order to obtain </a:t>
            </a:r>
            <a:r>
              <a:rPr lang="en-IN" b="1" dirty="0"/>
              <a:t>an accurate estimation</a:t>
            </a:r>
            <a:r>
              <a:rPr lang="en-IN" dirty="0"/>
              <a:t> of the effort and project duration, the </a:t>
            </a:r>
            <a:r>
              <a:rPr lang="en-IN" b="1" dirty="0"/>
              <a:t>effect of all relevant parameters </a:t>
            </a:r>
            <a:r>
              <a:rPr lang="en-IN" dirty="0"/>
              <a:t>must be taken into account.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Cost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Boehm requires the project manager to </a:t>
            </a:r>
            <a:r>
              <a:rPr lang="en-IN" b="1" dirty="0"/>
              <a:t>rate these 15 different parameters</a:t>
            </a:r>
            <a:r>
              <a:rPr lang="en-IN" dirty="0"/>
              <a:t> for a particular project on a scale of one to three.</a:t>
            </a:r>
          </a:p>
          <a:p>
            <a:r>
              <a:rPr lang="en-IN" dirty="0"/>
              <a:t>Then, depending on these ratings, he suggests </a:t>
            </a:r>
            <a:r>
              <a:rPr lang="en-IN" b="1" dirty="0"/>
              <a:t>appropriate cost driver values </a:t>
            </a:r>
            <a:r>
              <a:rPr lang="en-IN" dirty="0"/>
              <a:t>which should be multiplied with the initial estimate obtained using the basic COCOMO.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Cost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Product: </a:t>
            </a:r>
            <a:r>
              <a:rPr lang="en-IN" sz="2400" dirty="0"/>
              <a:t>The characteristics of the product that are considered include the  inherent complexity of the product, reliability requirements of the product, etc.</a:t>
            </a:r>
          </a:p>
          <a:p>
            <a:pPr>
              <a:buNone/>
            </a:pPr>
            <a:r>
              <a:rPr lang="en-IN" sz="2400" b="1" dirty="0"/>
              <a:t>Computer: </a:t>
            </a:r>
            <a:r>
              <a:rPr lang="en-IN" sz="2400" dirty="0"/>
              <a:t>Characteristics of the computer that are considered include the execution speed required, storage space required etc. </a:t>
            </a:r>
          </a:p>
          <a:p>
            <a:pPr>
              <a:buNone/>
            </a:pPr>
            <a:r>
              <a:rPr lang="en-IN" sz="2400" b="1" dirty="0"/>
              <a:t>Personnel: </a:t>
            </a:r>
            <a:r>
              <a:rPr lang="en-IN" sz="2400" dirty="0"/>
              <a:t>The attributes of development personnel that are considered include the experience level of personnel, programming capability, analysis capability, etc.</a:t>
            </a:r>
          </a:p>
          <a:p>
            <a:pPr>
              <a:buNone/>
            </a:pPr>
            <a:r>
              <a:rPr lang="en-IN" sz="2400" b="1" dirty="0"/>
              <a:t>Development Environment: </a:t>
            </a:r>
            <a:r>
              <a:rPr lang="en-IN" sz="2400" dirty="0"/>
              <a:t>Development environment attributes capture the development facilities available to the developers. An important parameter that is considered is the sophistication of the automation (CASE) tools used for software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 for Effort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E = a1 (KLOC)^b1 x (EAF)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Where, E  = Efforts applied in terms of person months (PM)</a:t>
            </a:r>
          </a:p>
          <a:p>
            <a:pPr marL="0" indent="0">
              <a:buNone/>
            </a:pPr>
            <a:r>
              <a:rPr lang="en-US" dirty="0" smtClean="0"/>
              <a:t>KLOC = Kilo lines of code for the project</a:t>
            </a:r>
          </a:p>
          <a:p>
            <a:pPr marL="0" indent="0">
              <a:buNone/>
            </a:pPr>
            <a:r>
              <a:rPr lang="en-US" dirty="0" smtClean="0"/>
              <a:t>EAF = Effort adjustment factor</a:t>
            </a:r>
          </a:p>
          <a:p>
            <a:pPr marL="0" indent="0">
              <a:buNone/>
            </a:pPr>
            <a:r>
              <a:rPr lang="en-US" dirty="0" smtClean="0"/>
              <a:t>The value of a1 and b1 for various classes of software projects are defined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310257"/>
              </p:ext>
            </p:extLst>
          </p:nvPr>
        </p:nvGraphicFramePr>
        <p:xfrm>
          <a:off x="381000" y="3886200"/>
          <a:ext cx="7848600" cy="153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Semi-detached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1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927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Types</vt:lpstr>
      <vt:lpstr>PowerPoint Presentation</vt:lpstr>
      <vt:lpstr>Basic COCOMO Model</vt:lpstr>
      <vt:lpstr>person-months (PM).</vt:lpstr>
      <vt:lpstr>person-months (PM)</vt:lpstr>
      <vt:lpstr>Intermediate COCOMO model</vt:lpstr>
      <vt:lpstr>15 Cost Drivers</vt:lpstr>
      <vt:lpstr>Classification of Cost Drivers</vt:lpstr>
      <vt:lpstr>Formula for Effort</vt:lpstr>
      <vt:lpstr>Formula for Development time</vt:lpstr>
      <vt:lpstr>PowerPoint Presentation</vt:lpstr>
      <vt:lpstr>PowerPoint Presentation</vt:lpstr>
      <vt:lpstr>PowerPoint Presentation</vt:lpstr>
      <vt:lpstr>PowerPoint Presentation</vt:lpstr>
      <vt:lpstr>Complete COCOMO model</vt:lpstr>
      <vt:lpstr>Example</vt:lpstr>
      <vt:lpstr>Complete COCOMO (contd)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Ramandeep Singh</dc:creator>
  <cp:lastModifiedBy>user</cp:lastModifiedBy>
  <cp:revision>30</cp:revision>
  <dcterms:created xsi:type="dcterms:W3CDTF">2006-08-16T00:00:00Z</dcterms:created>
  <dcterms:modified xsi:type="dcterms:W3CDTF">2021-11-25T03:30:44Z</dcterms:modified>
</cp:coreProperties>
</file>