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01" r:id="rId1"/>
  </p:sldMasterIdLst>
  <p:notesMasterIdLst>
    <p:notesMasterId r:id="rId28"/>
  </p:notesMasterIdLst>
  <p:handoutMasterIdLst>
    <p:handoutMasterId r:id="rId29"/>
  </p:handoutMasterIdLst>
  <p:sldIdLst>
    <p:sldId id="299" r:id="rId2"/>
    <p:sldId id="257" r:id="rId3"/>
    <p:sldId id="258" r:id="rId4"/>
    <p:sldId id="259" r:id="rId5"/>
    <p:sldId id="284" r:id="rId6"/>
    <p:sldId id="275" r:id="rId7"/>
    <p:sldId id="285" r:id="rId8"/>
    <p:sldId id="276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7" r:id="rId20"/>
    <p:sldId id="264" r:id="rId21"/>
    <p:sldId id="265" r:id="rId22"/>
    <p:sldId id="266" r:id="rId23"/>
    <p:sldId id="269" r:id="rId24"/>
    <p:sldId id="296" r:id="rId25"/>
    <p:sldId id="297" r:id="rId26"/>
    <p:sldId id="298" r:id="rId2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2" autoAdjust="0"/>
  </p:normalViewPr>
  <p:slideViewPr>
    <p:cSldViewPr>
      <p:cViewPr varScale="1">
        <p:scale>
          <a:sx n="68" d="100"/>
          <a:sy n="68" d="100"/>
        </p:scale>
        <p:origin x="-8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EA2130B6-B841-40C5-8C66-8DDA29CC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l" defTabSz="1003300">
              <a:defRPr/>
            </a:pPr>
            <a:r>
              <a:rPr lang="en-US" sz="1800" b="1" i="1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r" defTabSz="1003300">
              <a:defRPr/>
            </a:pPr>
            <a:r>
              <a:rPr lang="en-US" sz="1800" b="1" i="1"/>
              <a:t>Chapter 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4071AC33-5DD2-4A2A-9177-D292C1DD4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89A39-6E4D-46EC-B7B9-C910864BBEB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4160D-0E05-4744-84F3-88C2EC3FA5C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A0393-B790-4A5C-B5D8-5F408AC87D9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12B04-5139-4A1A-8D4C-E9C9B5A6EC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ACC62-F3A0-412E-B422-79EDF9DDB3B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</p:spPr>
        <p:txBody>
          <a:bodyPr/>
          <a:lstStyle/>
          <a:p>
            <a:r>
              <a:rPr lang="en-US" smtClean="0"/>
              <a:t>Draw example.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06A14-4AA5-4D8C-B1D1-5264B3B12A6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</p:spPr>
        <p:txBody>
          <a:bodyPr/>
          <a:lstStyle/>
          <a:p>
            <a:r>
              <a:rPr lang="en-US" smtClean="0"/>
              <a:t>The basic operation of the algorithm is computing the Euclidean distance between two points. </a:t>
            </a:r>
          </a:p>
          <a:p>
            <a:r>
              <a:rPr lang="en-US" smtClean="0"/>
              <a:t>The square root is a complex operation who’s result is often irrational, therefore the results</a:t>
            </a:r>
          </a:p>
          <a:p>
            <a:r>
              <a:rPr lang="en-US" smtClean="0"/>
              <a:t>can be found only approximately. Computing such operations are not trivial. One can avoid</a:t>
            </a:r>
          </a:p>
          <a:p>
            <a:r>
              <a:rPr lang="en-US" smtClean="0"/>
              <a:t>computing square roots by comparing distance squares instead.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3F4BF-46E9-42E7-BD9E-465149AE9CD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470F6-1EF5-4C8C-AFD0-02385683594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F1FC-11E9-4AC4-B03A-82416581FD6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5490D7-9543-480F-9510-F6BA928C814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Analysis of Algorithms - Chapter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4FF60-D5D7-4036-A5D6-4FFB9D619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88D34-2BCF-41AF-8789-7B60FFCC4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E6D1F-F8BA-4934-A475-DF8F20FF9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271B-E278-477B-BFED-E836F15D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D2D0E-C252-40B7-83B9-1ACF012A1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2565D-911C-4D61-9359-E832714B8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D234-80C8-4687-AB8B-0AD2214E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11FF1-D161-4523-90AF-E2F343F4D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394D-D6E4-420D-8802-7A1031B55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2236D-74A7-478A-BB01-6959791FE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5121F-84C4-4DC2-9044-BBA470E3F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8288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6E5091-BE1D-47EA-AF37-E0686E3F0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 userDrawn="1"/>
        </p:nvSpPr>
        <p:spPr bwMode="auto">
          <a:xfrm>
            <a:off x="6908800" y="6426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sz="1400" dirty="0">
              <a:latin typeface="Arial Narrow" pitchFamily="34" charset="0"/>
              <a:ea typeface="ヒラギノ角ゴ Pro W3" pitchFamily="84" charset="-128"/>
            </a:endParaRPr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609600" y="61976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endParaRPr lang="en-US" sz="900" dirty="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9" name="Rectangle 29"/>
          <p:cNvSpPr>
            <a:spLocks noGrp="1" noChangeArrowheads="1"/>
          </p:cNvSpPr>
          <p:nvPr userDrawn="1"/>
        </p:nvSpPr>
        <p:spPr bwMode="auto">
          <a:xfrm>
            <a:off x="2667000" y="6488113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00" dirty="0">
              <a:latin typeface="Arial Narrow" pitchFamily="34" charset="0"/>
              <a:ea typeface="ヒラギノ角ゴ Pro W3" pitchFamily="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Polygon.html" TargetMode="External"/><Relationship Id="rId2" Type="http://schemas.openxmlformats.org/officeDocument/2006/relationships/hyperlink" Target="http://mathworld.wolfram.com/ConvexPolyg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world.wolfram.com/VoronoiPolygon.html" TargetMode="External"/><Relationship Id="rId4" Type="http://schemas.openxmlformats.org/officeDocument/2006/relationships/hyperlink" Target="http://mathworld.wolfram.com/ExactlyOne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1882775"/>
            <a:ext cx="8856662" cy="14700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latin typeface="Broadway" pitchFamily="82" charset="0"/>
              </a:rPr>
              <a:t>CSE408</a:t>
            </a:r>
            <a:br>
              <a:rPr lang="en-US" sz="4000" dirty="0" smtClean="0">
                <a:latin typeface="Broadway" pitchFamily="82" charset="0"/>
              </a:rPr>
            </a:br>
            <a:r>
              <a:rPr lang="en-US" sz="4000" dirty="0" smtClean="0">
                <a:latin typeface="Broadway" pitchFamily="82" charset="0"/>
              </a:rPr>
              <a:t>Brute Force(String Matching, Closest pair, Convex hull,Exhaustive,Voronori diagrams</a:t>
            </a:r>
            <a:endParaRPr lang="en-IN" sz="4000" dirty="0" smtClean="0">
              <a:latin typeface="Broadway" pitchFamily="82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3771748" y="4724400"/>
            <a:ext cx="2264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itchFamily="34" charset="0"/>
              </a:rPr>
              <a:t>Lecture </a:t>
            </a:r>
            <a:r>
              <a:rPr lang="en-US" dirty="0" smtClean="0">
                <a:latin typeface="Arial Rounded MT Bold" pitchFamily="34" charset="0"/>
              </a:rPr>
              <a:t># 7&amp;8</a:t>
            </a:r>
            <a:endParaRPr lang="en-IN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Convex Hull Problem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590800"/>
            <a:ext cx="8229600" cy="1547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47863" y="1600200"/>
            <a:ext cx="5248275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2013" y="2362200"/>
            <a:ext cx="7800975" cy="2209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66900" y="2278063"/>
            <a:ext cx="5410200" cy="3171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09625" y="2286000"/>
            <a:ext cx="7905750" cy="2743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3500" y="1976438"/>
            <a:ext cx="6477000" cy="3771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i="1" dirty="0" smtClean="0"/>
              <a:t>convex-hull problem is the problem of constructing the convex hull for </a:t>
            </a:r>
            <a:r>
              <a:rPr lang="en-US" dirty="0" smtClean="0"/>
              <a:t>a given set </a:t>
            </a:r>
            <a:r>
              <a:rPr lang="en-US" i="1" dirty="0" smtClean="0"/>
              <a:t>S of n points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To solve it, we need to find the points that will serve as the vertices of the polygon in question.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Mathematicians call the vertices of such a polygon “extreme points.”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By definition, an </a:t>
            </a:r>
            <a:r>
              <a:rPr lang="en-US" i="1" dirty="0" smtClean="0"/>
              <a:t>extreme point of a convex set is a </a:t>
            </a:r>
            <a:r>
              <a:rPr lang="en-US" dirty="0" smtClean="0"/>
              <a:t>point of this set that is not a middle point of any line segment with endpoints in the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how can we solve the convex-hull problem in a brute-force manner?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Nevertheless, there is a simple but inefficient algorithm that is based on the following observation about line segments making up the boundary of a convex hull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line segment connecting two points </a:t>
            </a:r>
            <a:r>
              <a:rPr lang="en-US" i="1" dirty="0" smtClean="0"/>
              <a:t>pi and </a:t>
            </a:r>
            <a:r>
              <a:rPr lang="en-US" i="1" dirty="0" err="1" smtClean="0"/>
              <a:t>pj</a:t>
            </a:r>
            <a:r>
              <a:rPr lang="en-US" i="1" dirty="0" smtClean="0"/>
              <a:t> of a set of n points is a part of the convex hull’s boundary if and </a:t>
            </a:r>
            <a:r>
              <a:rPr lang="en-US" dirty="0" smtClean="0"/>
              <a:t>only if all the other points of the set lie on the same side of the straight line through these two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4438" y="2487613"/>
            <a:ext cx="6715125" cy="2752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Brute-Force Strengths and Weaknesses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534400" cy="49053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smtClean="0"/>
              <a:t>Strengths</a:t>
            </a:r>
            <a:endParaRPr lang="en-US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wide applicability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simplicity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yields reasonable algorithms for some important problems</a:t>
            </a:r>
            <a:br>
              <a:rPr lang="en-US" sz="2400" smtClean="0"/>
            </a:br>
            <a:r>
              <a:rPr lang="en-US" sz="2400" smtClean="0"/>
              <a:t>(e.g., matrix multiplication, sorting, searching, string matching)</a:t>
            </a:r>
            <a:r>
              <a:rPr lang="en-US" smtClean="0"/>
              <a:t> </a:t>
            </a:r>
            <a:br>
              <a:rPr lang="en-US" smtClean="0"/>
            </a:br>
            <a:endParaRPr lang="en-US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smtClean="0"/>
              <a:t>Weaknesses</a:t>
            </a:r>
            <a:endParaRPr lang="en-US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rarely yields efficient algorithms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some brute-force algorithms are unacceptably slow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not as constructive as some other design techniques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Brute Force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4905375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A straightforward approach, usually based directly on the problem’s statement and definitions of the concepts involved</a:t>
            </a:r>
          </a:p>
          <a:p>
            <a:pPr marL="457200" indent="-4572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Exhaustive Search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534400" cy="52863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A brute force solution to a problem involving search for an element with a special property, usually among combinatorial objects such as permutations, combinations, or subsets of a set.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Method: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generate a list of all potential solutions to the problem in a systematic manner (see algorithms in Sec. 5.4)</a:t>
            </a:r>
            <a:br>
              <a:rPr lang="en-US" sz="2400" smtClean="0"/>
            </a:br>
            <a:endParaRPr lang="en-US" sz="240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evaluate potential solutions one by one, disqualifying infeasible ones and, for an optimization problem, keeping track of the best one found so far</a:t>
            </a:r>
            <a:br>
              <a:rPr lang="en-US" sz="2400" smtClean="0"/>
            </a:br>
            <a:endParaRPr lang="en-US" sz="240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when search ends, announce the solution(s) found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6106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 1: Traveling Salesman Problem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</a:t>
            </a:r>
            <a:r>
              <a:rPr lang="en-US" i="1" smtClean="0"/>
              <a:t>n</a:t>
            </a:r>
            <a:r>
              <a:rPr lang="en-US" smtClean="0"/>
              <a:t> cities with known distances between each pair, find the shortest tour that passes through all the cities exactly once before returning to the starting city</a:t>
            </a:r>
          </a:p>
          <a:p>
            <a:pPr eaLnBrk="1" hangingPunct="1"/>
            <a:r>
              <a:rPr lang="en-US" smtClean="0"/>
              <a:t>Alternatively: Find shortest </a:t>
            </a:r>
            <a:r>
              <a:rPr lang="en-US" i="1" smtClean="0"/>
              <a:t>Hamiltonian circuit</a:t>
            </a:r>
            <a:r>
              <a:rPr lang="en-US" smtClean="0"/>
              <a:t>  in a weighted connected graph</a:t>
            </a:r>
          </a:p>
          <a:p>
            <a:pPr eaLnBrk="1" hangingPunct="1"/>
            <a:r>
              <a:rPr lang="en-US" smtClean="0"/>
              <a:t>Example: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962275" y="3733800"/>
            <a:ext cx="2151063" cy="2149475"/>
            <a:chOff x="1866" y="2335"/>
            <a:chExt cx="1355" cy="1354"/>
          </a:xfrm>
        </p:grpSpPr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29705" name="Oval 8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Text Box 15"/>
            <p:cNvSpPr txBox="1">
              <a:spLocks noChangeArrowheads="1"/>
            </p:cNvSpPr>
            <p:nvPr/>
          </p:nvSpPr>
          <p:spPr bwMode="auto">
            <a:xfrm>
              <a:off x="1866" y="2887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8</a:t>
              </a:r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2392" y="2335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2</a:t>
              </a:r>
            </a:p>
          </p:txBody>
        </p:sp>
        <p:sp>
          <p:nvSpPr>
            <p:cNvPr id="29714" name="Text Box 17"/>
            <p:cNvSpPr txBox="1">
              <a:spLocks noChangeArrowheads="1"/>
            </p:cNvSpPr>
            <p:nvPr/>
          </p:nvSpPr>
          <p:spPr bwMode="auto">
            <a:xfrm>
              <a:off x="2392" y="343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7</a:t>
              </a:r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2248" y="271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5</a:t>
              </a:r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2536" y="2719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3</a:t>
              </a:r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3016" y="2863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4</a:t>
              </a:r>
            </a:p>
          </p:txBody>
        </p:sp>
      </p:grp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990600" y="5943600"/>
            <a:ext cx="685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How do we represent a solution (Hamiltonian circuit)?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TSP by Exhaustive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8305800" cy="51816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        Tour                                          Cost</a:t>
            </a:r>
            <a:r>
              <a:rPr lang="en-US" u="sng" smtClean="0"/>
              <a:t>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2+3+7+5 = 17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2+4+7+8 = 21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8+3+4+5 = 20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8+7+4+2 = 21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5+4+3+8 = 20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5+7+3+2 = 17</a:t>
            </a:r>
          </a:p>
          <a:p>
            <a:pPr eaLnBrk="1" hangingPunct="1">
              <a:buFont typeface="Monotype Sorts" pitchFamily="2" charset="2"/>
              <a:buNone/>
            </a:pPr>
            <a:endParaRPr lang="en-US" i="1" smtClean="0">
              <a:cs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smtClean="0">
                <a:cs typeface="Times New Roman" pitchFamily="18" charset="0"/>
              </a:rPr>
              <a:t>Efficiency: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276600" y="46482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l-GR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((n-1)!)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315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Chapter 5 discusses how to generate permutations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  <p:bldP spid="2467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Final Comments on Exhaustive Search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Exhaustive-search algorithms run in a realistic amount of time </a:t>
            </a:r>
            <a:r>
              <a:rPr lang="en-US" u="sng" smtClean="0"/>
              <a:t>only on very small instances</a:t>
            </a:r>
            <a:r>
              <a:rPr lang="en-US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In some cases, there are much better alternatives!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Euler circuits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shortest paths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minimum spanning tree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smtClean="0"/>
              <a:t>assignment 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In many cases, exhaustive search or its variation is the only known way to get exact solution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4800600" y="4343400"/>
            <a:ext cx="3048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The Hungarian method runs in O(n^3)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Vornoi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    The partitioning of a plane with points into </a:t>
            </a:r>
            <a:r>
              <a:rPr lang="en-US" dirty="0" smtClean="0">
                <a:hlinkClick r:id="rId2"/>
              </a:rPr>
              <a:t>convex polygons</a:t>
            </a:r>
            <a:r>
              <a:rPr lang="en-US" dirty="0" smtClean="0"/>
              <a:t> such that each </a:t>
            </a:r>
            <a:r>
              <a:rPr lang="en-US" dirty="0" smtClean="0">
                <a:hlinkClick r:id="rId3"/>
              </a:rPr>
              <a:t>polygon</a:t>
            </a:r>
            <a:r>
              <a:rPr lang="en-US" dirty="0" smtClean="0"/>
              <a:t> contains </a:t>
            </a:r>
            <a:r>
              <a:rPr lang="en-US" dirty="0" smtClean="0">
                <a:hlinkClick r:id="rId4"/>
              </a:rPr>
              <a:t>exactly one</a:t>
            </a:r>
            <a:r>
              <a:rPr lang="en-US" dirty="0" smtClean="0"/>
              <a:t> generating point and every point in a given polygon is closer to its generating point than to any other.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smtClean="0"/>
              <a:t>    A </a:t>
            </a:r>
            <a:r>
              <a:rPr lang="en-US" dirty="0" err="1" smtClean="0"/>
              <a:t>Voronoi</a:t>
            </a:r>
            <a:r>
              <a:rPr lang="en-US" dirty="0" smtClean="0"/>
              <a:t> diagram is sometimes also known as a </a:t>
            </a:r>
            <a:r>
              <a:rPr lang="en-US" dirty="0" err="1" smtClean="0"/>
              <a:t>Dirichlet</a:t>
            </a:r>
            <a:r>
              <a:rPr lang="en-US" dirty="0" smtClean="0"/>
              <a:t> tessellation. The cells are called </a:t>
            </a:r>
            <a:r>
              <a:rPr lang="en-US" dirty="0" err="1" smtClean="0"/>
              <a:t>Dirichlet</a:t>
            </a:r>
            <a:r>
              <a:rPr lang="en-US" dirty="0" smtClean="0"/>
              <a:t> regions, </a:t>
            </a:r>
            <a:r>
              <a:rPr lang="en-US" dirty="0" err="1" smtClean="0"/>
              <a:t>Thiessen</a:t>
            </a:r>
            <a:r>
              <a:rPr lang="en-US" dirty="0" smtClean="0"/>
              <a:t> </a:t>
            </a:r>
            <a:r>
              <a:rPr lang="en-US" dirty="0" err="1" smtClean="0"/>
              <a:t>polytopes</a:t>
            </a:r>
            <a:r>
              <a:rPr lang="en-US" dirty="0" smtClean="0"/>
              <a:t>, or </a:t>
            </a:r>
            <a:r>
              <a:rPr lang="en-US" dirty="0" err="1" smtClean="0">
                <a:hlinkClick r:id="rId5"/>
              </a:rPr>
              <a:t>Voronoi</a:t>
            </a:r>
            <a:r>
              <a:rPr lang="en-US" dirty="0" smtClean="0">
                <a:hlinkClick r:id="rId5"/>
              </a:rPr>
              <a:t> polygons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86100" y="2347913"/>
            <a:ext cx="2971800" cy="302895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Voronoi</a:t>
            </a:r>
            <a:r>
              <a:rPr lang="en-US" dirty="0" smtClean="0"/>
              <a:t> diagrams were considered as early at 1644 by René Descartes and were used by </a:t>
            </a:r>
            <a:r>
              <a:rPr lang="en-US" dirty="0" err="1" smtClean="0"/>
              <a:t>Dirichlet</a:t>
            </a:r>
            <a:r>
              <a:rPr lang="en-US" dirty="0" smtClean="0"/>
              <a:t> (1850) in the investigation of positive quadratic forms.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They were also studied by </a:t>
            </a:r>
            <a:r>
              <a:rPr lang="en-US" dirty="0" err="1" smtClean="0"/>
              <a:t>Voronoi</a:t>
            </a:r>
            <a:r>
              <a:rPr lang="en-US" dirty="0" smtClean="0"/>
              <a:t> (1907), who extended the investigation of </a:t>
            </a:r>
            <a:r>
              <a:rPr lang="en-US" dirty="0" err="1" smtClean="0"/>
              <a:t>Voronoi</a:t>
            </a:r>
            <a:r>
              <a:rPr lang="en-US" dirty="0" smtClean="0"/>
              <a:t> diagrams to higher dimensions.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They find widespread applications in areas such as computer graphics, epidemiology, geophysics, and meteorology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Brute-Force String Matching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686800" cy="5286375"/>
          </a:xfrm>
        </p:spPr>
        <p:txBody>
          <a:bodyPr rtlCol="0">
            <a:normAutofit fontScale="77500" lnSpcReduction="20000"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smtClean="0"/>
              <a:t>pattern</a:t>
            </a:r>
            <a:r>
              <a:rPr lang="en-US" smtClean="0"/>
              <a:t>: a string of </a:t>
            </a:r>
            <a:r>
              <a:rPr lang="en-US" i="1" smtClean="0"/>
              <a:t>m</a:t>
            </a:r>
            <a:r>
              <a:rPr lang="en-US" smtClean="0"/>
              <a:t> characters to search for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u="sng" smtClean="0"/>
              <a:t>text</a:t>
            </a:r>
            <a:r>
              <a:rPr lang="en-US" smtClean="0"/>
              <a:t>: a (longer) string of </a:t>
            </a:r>
            <a:r>
              <a:rPr lang="en-US" i="1" smtClean="0"/>
              <a:t>n</a:t>
            </a:r>
            <a:r>
              <a:rPr lang="en-US" smtClean="0"/>
              <a:t> characters to search in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>
                <a:sym typeface="Symbol" pitchFamily="18" charset="2"/>
              </a:rPr>
              <a:t>problem: find a substring in the text that matches the pattern</a:t>
            </a:r>
            <a:endParaRPr lang="en-US" smtClean="0"/>
          </a:p>
          <a:p>
            <a:pPr marL="457200" indent="-4572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marL="457200" indent="-4572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u="sng" smtClean="0"/>
              <a:t>Brute-force algorithm</a:t>
            </a:r>
          </a:p>
          <a:p>
            <a:pPr marL="457200" indent="-4572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Step 1  Align pattern at beginning of text</a:t>
            </a:r>
          </a:p>
          <a:p>
            <a:pPr marL="457200" indent="-4572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Step 2  Moving from left to right, compare each character of</a:t>
            </a:r>
            <a:br>
              <a:rPr lang="en-US" smtClean="0"/>
            </a:br>
            <a:r>
              <a:rPr lang="en-US" smtClean="0"/>
              <a:t>       pattern to the corresponding character in text until</a:t>
            </a:r>
          </a:p>
          <a:p>
            <a:pPr marL="137160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smtClean="0"/>
              <a:t>all characters are found to match (successful search); or</a:t>
            </a:r>
          </a:p>
          <a:p>
            <a:pPr marL="137160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smtClean="0"/>
              <a:t>a mismatch is detected</a:t>
            </a:r>
          </a:p>
          <a:p>
            <a:pPr marL="457200" indent="-45720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Step 3  While pattern is not found and the text is not yet</a:t>
            </a:r>
            <a:br>
              <a:rPr lang="en-US" smtClean="0"/>
            </a:br>
            <a:r>
              <a:rPr lang="en-US" smtClean="0"/>
              <a:t>       exhausted, realign pattern one position to the right and</a:t>
            </a:r>
            <a:br>
              <a:rPr lang="en-US" smtClean="0"/>
            </a:br>
            <a:r>
              <a:rPr lang="en-US" smtClean="0"/>
              <a:t>       repeat Step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458200" cy="685800"/>
          </a:xfrm>
        </p:spPr>
        <p:txBody>
          <a:bodyPr/>
          <a:lstStyle/>
          <a:p>
            <a:pPr eaLnBrk="1" hangingPunct="1"/>
            <a:r>
              <a:rPr lang="en-US" sz="3400" smtClean="0"/>
              <a:t>Examples of Brute-Force String Matching</a:t>
            </a:r>
            <a:r>
              <a:rPr lang="en-US" sz="320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6825"/>
            <a:ext cx="8534400" cy="4981575"/>
          </a:xfrm>
        </p:spPr>
        <p:txBody>
          <a:bodyPr/>
          <a:lstStyle/>
          <a:p>
            <a:pPr marL="457200" indent="-457200" eaLnBrk="1" hangingPunct="1">
              <a:buFont typeface="Monotype Sorts" pitchFamily="2" charset="2"/>
              <a:buAutoNum type="arabicPeriod"/>
            </a:pPr>
            <a:r>
              <a:rPr lang="en-US" smtClean="0"/>
              <a:t>Pattern:     </a:t>
            </a:r>
            <a:r>
              <a:rPr lang="en-US" smtClean="0">
                <a:latin typeface="SimSun" pitchFamily="2" charset="-122"/>
              </a:rPr>
              <a:t> 001011 </a:t>
            </a:r>
            <a:r>
              <a:rPr lang="en-US" smtClean="0"/>
              <a:t>                                                                                Text: </a:t>
            </a:r>
            <a:r>
              <a:rPr lang="en-US" smtClean="0">
                <a:latin typeface="SimSun" pitchFamily="2" charset="-122"/>
              </a:rPr>
              <a:t>10010101101001100101111010 </a:t>
            </a:r>
            <a:br>
              <a:rPr lang="en-US" smtClean="0">
                <a:latin typeface="SimSun" pitchFamily="2" charset="-122"/>
              </a:rPr>
            </a:br>
            <a:r>
              <a:rPr lang="en-US" smtClean="0">
                <a:latin typeface="SimSun" pitchFamily="2" charset="-122"/>
              </a:rPr>
              <a:t>                                        </a:t>
            </a:r>
          </a:p>
          <a:p>
            <a:pPr marL="457200" indent="-457200" eaLnBrk="1" hangingPunct="1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 eaLnBrk="1" hangingPunct="1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 eaLnBrk="1" hangingPunct="1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 eaLnBrk="1" hangingPunct="1">
              <a:buFont typeface="Monotype Sorts" pitchFamily="2" charset="2"/>
              <a:buAutoNum type="arabicPeriod"/>
            </a:pPr>
            <a:r>
              <a:rPr lang="en-US" smtClean="0"/>
              <a:t>Pattern: </a:t>
            </a:r>
            <a:r>
              <a:rPr lang="en-US" smtClean="0">
                <a:latin typeface="SimSun" pitchFamily="2" charset="-122"/>
              </a:rPr>
              <a:t>happy</a:t>
            </a:r>
            <a:r>
              <a:rPr lang="en-US" smtClean="0"/>
              <a:t>                                                                                       Text: </a:t>
            </a:r>
            <a:r>
              <a:rPr lang="en-US" smtClean="0">
                <a:latin typeface="SimSun" pitchFamily="2" charset="-122"/>
              </a:rPr>
              <a:t>It is never too late to have a happy childhood.</a:t>
            </a:r>
          </a:p>
          <a:p>
            <a:pPr marL="457200" indent="-457200" eaLnBrk="1" hangingPunct="1">
              <a:buFont typeface="Monotype Sorts" pitchFamily="2" charset="2"/>
              <a:buNone/>
            </a:pPr>
            <a:endParaRPr lang="en-US" smtClean="0"/>
          </a:p>
          <a:p>
            <a:pPr marL="457200" indent="-457200" eaLnBrk="1" hangingPunct="1">
              <a:buFont typeface="Monotype Sorts" pitchFamily="2" charset="2"/>
              <a:buNone/>
            </a:pPr>
            <a:endParaRPr lang="en-US" smtClean="0"/>
          </a:p>
          <a:p>
            <a:pPr marL="457200" indent="-457200" eaLnBrk="1" hangingPunct="1">
              <a:buFont typeface="Monotype Sorts" pitchFamily="2" charset="2"/>
              <a:buNone/>
            </a:pPr>
            <a:endParaRPr lang="en-US" smtClean="0">
              <a:latin typeface="SimSun" pitchFamily="2" charset="-122"/>
            </a:endParaRPr>
          </a:p>
          <a:p>
            <a:pPr marL="457200" indent="-457200" eaLnBrk="1" hangingPunct="1"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4488" y="2843213"/>
            <a:ext cx="5915025" cy="20383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Closest-Pair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7713" y="1446213"/>
            <a:ext cx="8167687" cy="472598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Find the two closest points in a set of </a:t>
            </a:r>
            <a:r>
              <a:rPr lang="en-US" i="1" smtClean="0"/>
              <a:t>n</a:t>
            </a:r>
            <a:r>
              <a:rPr lang="en-US" smtClean="0"/>
              <a:t> points (in the two-dimensional Cartesian plane).</a:t>
            </a:r>
          </a:p>
          <a:p>
            <a:pPr eaLnBrk="1" hangingPunct="1"/>
            <a:endParaRPr lang="en-US" smtClean="0"/>
          </a:p>
          <a:p>
            <a:pPr eaLnBrk="1" hangingPunct="1">
              <a:buFont typeface="Monotype Sorts" pitchFamily="2" charset="2"/>
              <a:buNone/>
            </a:pPr>
            <a:r>
              <a:rPr lang="en-US" u="sng" smtClean="0"/>
              <a:t>Brute-force algorithm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    Compute the distance between every pair of distinct points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    and return the indexes of the points for which the distance is the smallest.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43013" y="2535238"/>
            <a:ext cx="6657975" cy="2657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Closest-Pair Brute-Force Algorithm (cont.)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8001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Efficiency: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 algn="l">
              <a:defRPr/>
            </a:pP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How to make it faster?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429000" y="4953000"/>
            <a:ext cx="4495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l-GR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(n^2) multiplications (or sqrt)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4038600" y="56388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Using divide-and-conquer!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  <p:bldP spid="2754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2563" y="2133600"/>
            <a:ext cx="6619875" cy="2667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836</Words>
  <Application>Microsoft Office PowerPoint</Application>
  <PresentationFormat>On-screen Show (4:3)</PresentationFormat>
  <Paragraphs>120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CSE408 Brute Force(String Matching, Closest pair, Convex hull,Exhaustive,Voronori diagrams</vt:lpstr>
      <vt:lpstr>Brute Force</vt:lpstr>
      <vt:lpstr>Brute-Force String Matching</vt:lpstr>
      <vt:lpstr>Examples of Brute-Force String Matching </vt:lpstr>
      <vt:lpstr>Slide 4</vt:lpstr>
      <vt:lpstr>Closest-Pair Problem</vt:lpstr>
      <vt:lpstr>Slide 6</vt:lpstr>
      <vt:lpstr>Closest-Pair Brute-Force Algorithm (cont.)</vt:lpstr>
      <vt:lpstr>Slide 8</vt:lpstr>
      <vt:lpstr>Convex Hull Problem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Brute-Force Strengths and Weaknesses</vt:lpstr>
      <vt:lpstr>Exhaustive Search</vt:lpstr>
      <vt:lpstr>Example 1: Traveling Salesman Problem </vt:lpstr>
      <vt:lpstr>TSP by Exhaustive Search</vt:lpstr>
      <vt:lpstr>Final Comments on Exhaustive Search</vt:lpstr>
      <vt:lpstr>Vornoi diagram</vt:lpstr>
      <vt:lpstr>Slide 24</vt:lpstr>
      <vt:lpstr>Slide 25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Brute Force</dc:title>
  <dc:creator>Anany Levitin</dc:creator>
  <cp:lastModifiedBy>Gurasis Singh</cp:lastModifiedBy>
  <cp:revision>127</cp:revision>
  <dcterms:created xsi:type="dcterms:W3CDTF">1999-08-23T17:38:43Z</dcterms:created>
  <dcterms:modified xsi:type="dcterms:W3CDTF">2022-02-14T07:00:33Z</dcterms:modified>
</cp:coreProperties>
</file>