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82" r:id="rId4"/>
    <p:sldId id="260" r:id="rId5"/>
    <p:sldId id="263" r:id="rId6"/>
    <p:sldId id="278" r:id="rId7"/>
    <p:sldId id="279" r:id="rId8"/>
    <p:sldId id="280" r:id="rId9"/>
    <p:sldId id="281" r:id="rId10"/>
    <p:sldId id="277" r:id="rId11"/>
    <p:sldId id="269" r:id="rId12"/>
    <p:sldId id="257" r:id="rId13"/>
    <p:sldId id="268" r:id="rId14"/>
    <p:sldId id="264" r:id="rId15"/>
    <p:sldId id="262" r:id="rId16"/>
    <p:sldId id="258" r:id="rId17"/>
    <p:sldId id="273" r:id="rId18"/>
    <p:sldId id="274" r:id="rId19"/>
    <p:sldId id="259" r:id="rId20"/>
    <p:sldId id="265" r:id="rId21"/>
    <p:sldId id="266" r:id="rId22"/>
    <p:sldId id="270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647"/>
    <p:restoredTop sz="94693"/>
  </p:normalViewPr>
  <p:slideViewPr>
    <p:cSldViewPr snapToGrid="0" snapToObjects="1">
      <p:cViewPr varScale="1">
        <p:scale>
          <a:sx n="83" d="100"/>
          <a:sy n="83" d="100"/>
        </p:scale>
        <p:origin x="2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C394-BA30-3C46-8E96-5B1F93296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4FA07-3E75-7445-AF8A-3F7EC187A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4178A-9029-004E-A1BE-F94A2A53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1ABC-9A4E-1A40-84AA-411C2F4760B6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1AE23-119A-4842-BA53-90BE782D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8585-2BC2-D448-B84C-B5DD6727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775-1552-4D40-987A-565862A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CD35-0F7B-DC4E-8699-6D9809F3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BEA90-2F35-B741-994D-BAEC2D043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FC38-FEDE-814F-9D16-BC01F146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1ABC-9A4E-1A40-84AA-411C2F4760B6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4580C-F331-7046-801B-52C684D0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7FDF2-0497-894F-A114-DE77A663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775-1552-4D40-987A-565862A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62E8B-8B99-E34F-B25C-1C26CB115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AD8AF-106A-EE49-88DA-0AE2588DE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766B0-FDCF-D24B-AA32-286B7BA4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1ABC-9A4E-1A40-84AA-411C2F4760B6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73EB-D192-2B4D-A724-F98A1CC5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DD83E-3D5C-CC44-8B27-3BFBA6EE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775-1552-4D40-987A-565862A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EC1A-7407-3547-9AF5-EA58E929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4809-CFB6-0F4D-AC28-3D3B1032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5604-44B1-1040-AD8D-256A943C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1ABC-9A4E-1A40-84AA-411C2F4760B6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D00D-BF71-F046-B600-BAB5D55C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E489-C381-E84B-9C56-05B16DA7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775-1552-4D40-987A-565862A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47EF-C9ED-9B4B-821D-9069399D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95B14-6C1D-6748-916A-A0AD2DCE7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E34B-702B-8444-B691-63E06DC2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1ABC-9A4E-1A40-84AA-411C2F4760B6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0739-5503-0D42-8D32-59E88775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B81D-049E-6F43-8531-9D82A115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775-1552-4D40-987A-565862A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4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2E73-E1F0-B940-A84E-E2E5B7F1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EFFE-1AEC-664E-BB12-172E4EB33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A7CF6-9846-034A-836D-F4D7E8A3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3C34F-AF4F-1441-BAC7-BAA46DB2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1ABC-9A4E-1A40-84AA-411C2F4760B6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F51C8-B0C7-2D4F-A9F1-0F6707F8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414A9-D38C-9B43-A8EF-1C3E23EE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775-1552-4D40-987A-565862A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7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0563-F218-9B4D-9AF0-327EB855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13FE-6238-8447-AE1C-A000786B0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3D30E-235E-E144-A37D-8349633DF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0E59D-DDD9-AD49-BE74-66BF2019B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4490A-525F-3B48-80A6-CF1759A74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8A3FC-64E2-8749-8082-98DDD389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1ABC-9A4E-1A40-84AA-411C2F4760B6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B86D1-EB65-E940-9318-421A8D2E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04CCC-FD19-6F44-9AAC-A9722324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775-1552-4D40-987A-565862A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7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3C5C-7873-094D-91FA-83B69889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90E99-6896-B247-A707-C60E0672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1ABC-9A4E-1A40-84AA-411C2F4760B6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624A3-F906-544D-9BF2-7695F8C9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E8165-A4F9-BE45-937D-9F64F07D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775-1552-4D40-987A-565862A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DD950-A5B0-7B4D-8059-D6F74BC1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1ABC-9A4E-1A40-84AA-411C2F4760B6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C3ABC-2234-C240-AADC-2421254E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F6C6D-1224-7D45-8966-E379CDC1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775-1552-4D40-987A-565862A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9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225E-F8CF-AA4D-8699-6940A9E6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1ABF-C8D9-A946-B0E7-33644D6D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E1707-5784-F34C-8AC1-1B6EAB6B0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4C93-4321-614A-9A76-62034D7F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1ABC-9A4E-1A40-84AA-411C2F4760B6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E517F-983F-854B-9645-13B2ADF7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02EF8-7C7B-B349-9753-4F45968C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775-1552-4D40-987A-565862A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3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673D-0595-DB4D-9D93-0A000634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F53CA-93A4-394B-89C6-9BD131716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423B9-F268-3543-8AD4-13B1954C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295E8-EB13-A84E-96AF-A8526DA0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1ABC-9A4E-1A40-84AA-411C2F4760B6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CF360-DF3C-AC4E-8B58-B6250818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C2AD-F59A-A144-9858-67CA2AE7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775-1552-4D40-987A-565862A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3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AB5D5-1C0F-2A43-89EC-01A5791A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CD082-BEE7-7848-A08C-33BFD1F9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B2765-C0FE-BA47-BAB0-47879D324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1ABC-9A4E-1A40-84AA-411C2F4760B6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197CB-0991-4742-BA5C-839657019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B3216-C648-FA42-BDDE-9D4D14847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7775-1552-4D40-987A-565862A2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8.jpg"/><Relationship Id="rId7" Type="http://schemas.openxmlformats.org/officeDocument/2006/relationships/image" Target="../media/image1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E47E6-5F45-2144-9C46-02126B269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Face Recognition using Siamese Network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AFED1-3E77-AF43-B5A2-600775E9E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Presented By: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Saurav Kant Kumar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2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D83DC-0091-7518-D715-39D728FF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EXAMPLE</a:t>
            </a:r>
            <a:endParaRPr lang="en-CN" sz="5400"/>
          </a:p>
        </p:txBody>
      </p:sp>
      <p:sp>
        <p:nvSpPr>
          <p:cNvPr id="6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A953611B-641A-3902-DAEB-50C7A419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/>
              <a:t>The detector returns a list of JSON objects. Each JSON object contains three main keys: 'box', 'confidence' and 'keypoints':</a:t>
            </a:r>
          </a:p>
          <a:p>
            <a:r>
              <a:rPr lang="en-US" sz="1700"/>
              <a:t>The bounding box is formatted as [x, y, width, height] under the key 'box'.</a:t>
            </a:r>
          </a:p>
          <a:p>
            <a:r>
              <a:rPr lang="en-US" sz="1700"/>
              <a:t>The confidence is the probability for a bounding box to be matching a face.</a:t>
            </a:r>
          </a:p>
          <a:p>
            <a:r>
              <a:rPr lang="en-US" sz="1700"/>
              <a:t>The keypoints are formatted into a JSON object with the keys 'left_eye', 'right_eye', 'nose', 'mouth_left', 'mouth_right'. Each keypoint is identified by a pixel position (x, y).</a:t>
            </a:r>
          </a:p>
          <a:p>
            <a:endParaRPr lang="en-US" sz="17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90DE2E-338D-254F-1376-A9C39E11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221203"/>
            <a:ext cx="5458968" cy="241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9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E22E-3C12-5C40-97F1-CD1D79B4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10C7-D259-3F4D-AB88-05F3AF7D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Convert to Gray Scale</a:t>
            </a:r>
            <a:r>
              <a:rPr lang="zh-CN" alt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sz="2200" dirty="0"/>
              <a:t>        </a:t>
            </a:r>
            <a:endParaRPr lang="en-US" dirty="0"/>
          </a:p>
        </p:txBody>
      </p:sp>
      <p:pic>
        <p:nvPicPr>
          <p:cNvPr id="11" name="Picture 10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294BC4E2-759C-0D7F-42D4-B8A38B945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2714624"/>
            <a:ext cx="3454401" cy="2563740"/>
          </a:xfrm>
          <a:prstGeom prst="rect">
            <a:avLst/>
          </a:prstGeom>
        </p:spPr>
      </p:pic>
      <p:pic>
        <p:nvPicPr>
          <p:cNvPr id="8" name="Picture 7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6367996E-5EE4-55A4-3AF3-49EE9CB2F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1" y="2714624"/>
            <a:ext cx="3454400" cy="256374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6515F9-B676-5AAB-6596-A50601EE324E}"/>
              </a:ext>
            </a:extLst>
          </p:cNvPr>
          <p:cNvCxnSpPr>
            <a:cxnSpLocks/>
          </p:cNvCxnSpPr>
          <p:nvPr/>
        </p:nvCxnSpPr>
        <p:spPr>
          <a:xfrm>
            <a:off x="5012266" y="3945465"/>
            <a:ext cx="2167467" cy="0"/>
          </a:xfrm>
          <a:prstGeom prst="straightConnector1">
            <a:avLst/>
          </a:prstGeom>
          <a:ln w="161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548F00-DDEA-7D2E-7770-7C12E8F7C8FA}"/>
              </a:ext>
            </a:extLst>
          </p:cNvPr>
          <p:cNvSpPr txBox="1"/>
          <p:nvPr/>
        </p:nvSpPr>
        <p:spPr>
          <a:xfrm>
            <a:off x="2256370" y="5322093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 X 160 X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B5013C-B34C-8657-FF43-B5E154FECE6A}"/>
              </a:ext>
            </a:extLst>
          </p:cNvPr>
          <p:cNvSpPr txBox="1"/>
          <p:nvPr/>
        </p:nvSpPr>
        <p:spPr>
          <a:xfrm>
            <a:off x="8233824" y="5288230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 X 160 X 1</a:t>
            </a:r>
          </a:p>
        </p:txBody>
      </p:sp>
    </p:spTree>
    <p:extLst>
      <p:ext uri="{BB962C8B-B14F-4D97-AF65-F5344CB8AC3E}">
        <p14:creationId xmlns:p14="http://schemas.microsoft.com/office/powerpoint/2010/main" val="316331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A7F8-933A-8643-ADA8-23F07474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93BD-879D-FF4F-923C-FABEA94A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9FE08-774A-E24F-AFA6-1982DD2650D9}"/>
              </a:ext>
            </a:extLst>
          </p:cNvPr>
          <p:cNvSpPr txBox="1"/>
          <p:nvPr/>
        </p:nvSpPr>
        <p:spPr>
          <a:xfrm>
            <a:off x="1918744" y="1870568"/>
            <a:ext cx="2418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200" dirty="0"/>
              <a:t>Positive Samples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21157-D502-D44C-9DBE-E9DC65915928}"/>
              </a:ext>
            </a:extLst>
          </p:cNvPr>
          <p:cNvSpPr txBox="1"/>
          <p:nvPr/>
        </p:nvSpPr>
        <p:spPr>
          <a:xfrm>
            <a:off x="7092839" y="1783128"/>
            <a:ext cx="2560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200" dirty="0"/>
              <a:t>Negative Samples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E0E49A6-D4D6-5847-AF40-2E294B4A9571}"/>
              </a:ext>
            </a:extLst>
          </p:cNvPr>
          <p:cNvGrpSpPr/>
          <p:nvPr/>
        </p:nvGrpSpPr>
        <p:grpSpPr>
          <a:xfrm>
            <a:off x="541863" y="2550829"/>
            <a:ext cx="5080142" cy="1210314"/>
            <a:chOff x="447333" y="2554161"/>
            <a:chExt cx="4856580" cy="1210314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00A7D1A1-96EA-F648-A59C-E7DD88F6AC88}"/>
                </a:ext>
              </a:extLst>
            </p:cNvPr>
            <p:cNvSpPr/>
            <p:nvPr/>
          </p:nvSpPr>
          <p:spPr>
            <a:xfrm>
              <a:off x="447333" y="2554161"/>
              <a:ext cx="239849" cy="121031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528033-C84D-4345-A73A-087ED730A711}"/>
                </a:ext>
              </a:extLst>
            </p:cNvPr>
            <p:cNvSpPr txBox="1"/>
            <p:nvPr/>
          </p:nvSpPr>
          <p:spPr>
            <a:xfrm>
              <a:off x="2506955" y="3177916"/>
              <a:ext cx="284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,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76AFDD-726F-8843-BEE5-8D722AB71C8B}"/>
                </a:ext>
              </a:extLst>
            </p:cNvPr>
            <p:cNvSpPr txBox="1"/>
            <p:nvPr/>
          </p:nvSpPr>
          <p:spPr>
            <a:xfrm>
              <a:off x="4473225" y="3135446"/>
              <a:ext cx="284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,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41F8D8-4366-6E42-89CF-B4AD8AC7E0AA}"/>
                </a:ext>
              </a:extLst>
            </p:cNvPr>
            <p:cNvSpPr txBox="1"/>
            <p:nvPr/>
          </p:nvSpPr>
          <p:spPr>
            <a:xfrm>
              <a:off x="4653762" y="2805148"/>
              <a:ext cx="3110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2E80E778-88E7-5144-94EE-1873F907F800}"/>
                </a:ext>
              </a:extLst>
            </p:cNvPr>
            <p:cNvSpPr/>
            <p:nvPr/>
          </p:nvSpPr>
          <p:spPr>
            <a:xfrm>
              <a:off x="5047316" y="2578038"/>
              <a:ext cx="256597" cy="109561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242782-8955-BE42-AEC8-8801B32F7CE5}"/>
              </a:ext>
            </a:extLst>
          </p:cNvPr>
          <p:cNvGrpSpPr/>
          <p:nvPr/>
        </p:nvGrpSpPr>
        <p:grpSpPr>
          <a:xfrm>
            <a:off x="6137252" y="2531954"/>
            <a:ext cx="5077049" cy="1252474"/>
            <a:chOff x="6063349" y="2685740"/>
            <a:chExt cx="5031294" cy="1252474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FB2C7DA8-E47B-4A46-86E7-E99EB7D104F2}"/>
                </a:ext>
              </a:extLst>
            </p:cNvPr>
            <p:cNvSpPr/>
            <p:nvPr/>
          </p:nvSpPr>
          <p:spPr>
            <a:xfrm>
              <a:off x="6063349" y="2700729"/>
              <a:ext cx="224287" cy="123748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D78880-AC0B-524E-AB68-D69792C6E7C2}"/>
                </a:ext>
              </a:extLst>
            </p:cNvPr>
            <p:cNvSpPr txBox="1"/>
            <p:nvPr/>
          </p:nvSpPr>
          <p:spPr>
            <a:xfrm>
              <a:off x="8134548" y="3317825"/>
              <a:ext cx="284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,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DB14F5-13D9-7144-BFCB-6C303B39FF04}"/>
                </a:ext>
              </a:extLst>
            </p:cNvPr>
            <p:cNvSpPr txBox="1"/>
            <p:nvPr/>
          </p:nvSpPr>
          <p:spPr>
            <a:xfrm>
              <a:off x="10215299" y="3303390"/>
              <a:ext cx="284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,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C5851E-1597-F94B-915A-5BDA033DA373}"/>
                </a:ext>
              </a:extLst>
            </p:cNvPr>
            <p:cNvSpPr txBox="1"/>
            <p:nvPr/>
          </p:nvSpPr>
          <p:spPr>
            <a:xfrm>
              <a:off x="10395537" y="2852618"/>
              <a:ext cx="276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0CA6EF7B-399F-D049-A532-01D9B1370AC0}"/>
                </a:ext>
              </a:extLst>
            </p:cNvPr>
            <p:cNvSpPr/>
            <p:nvPr/>
          </p:nvSpPr>
          <p:spPr>
            <a:xfrm>
              <a:off x="10870356" y="2685740"/>
              <a:ext cx="224287" cy="125247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6DC1608-0AB4-0045-AABC-094720CD6CD5}"/>
              </a:ext>
            </a:extLst>
          </p:cNvPr>
          <p:cNvGrpSpPr/>
          <p:nvPr/>
        </p:nvGrpSpPr>
        <p:grpSpPr>
          <a:xfrm>
            <a:off x="491063" y="4460776"/>
            <a:ext cx="5115073" cy="1388943"/>
            <a:chOff x="438805" y="3585149"/>
            <a:chExt cx="5193595" cy="94293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723D70-8741-994B-AAB0-DA2D74CDBFA8}"/>
                </a:ext>
              </a:extLst>
            </p:cNvPr>
            <p:cNvSpPr txBox="1"/>
            <p:nvPr/>
          </p:nvSpPr>
          <p:spPr>
            <a:xfrm>
              <a:off x="2649933" y="4004867"/>
              <a:ext cx="284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,</a:t>
              </a:r>
            </a:p>
          </p:txBody>
        </p:sp>
        <p:sp>
          <p:nvSpPr>
            <p:cNvPr id="57" name="Left Brace 56">
              <a:extLst>
                <a:ext uri="{FF2B5EF4-FFF2-40B4-BE49-F238E27FC236}">
                  <a16:creationId xmlns:a16="http://schemas.microsoft.com/office/drawing/2014/main" id="{B621301B-7448-7A48-AC42-01E80D4A8136}"/>
                </a:ext>
              </a:extLst>
            </p:cNvPr>
            <p:cNvSpPr/>
            <p:nvPr/>
          </p:nvSpPr>
          <p:spPr>
            <a:xfrm>
              <a:off x="438805" y="3630119"/>
              <a:ext cx="351997" cy="88442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D3436A-D6E1-A945-B081-E080768A72FA}"/>
                </a:ext>
              </a:extLst>
            </p:cNvPr>
            <p:cNvSpPr txBox="1"/>
            <p:nvPr/>
          </p:nvSpPr>
          <p:spPr>
            <a:xfrm>
              <a:off x="4790021" y="3954398"/>
              <a:ext cx="284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,</a:t>
              </a:r>
            </a:p>
          </p:txBody>
        </p:sp>
        <p:sp>
          <p:nvSpPr>
            <p:cNvPr id="59" name="Right Brace 58">
              <a:extLst>
                <a:ext uri="{FF2B5EF4-FFF2-40B4-BE49-F238E27FC236}">
                  <a16:creationId xmlns:a16="http://schemas.microsoft.com/office/drawing/2014/main" id="{DACEB95F-2A55-DE4F-BCD0-74213C9A6750}"/>
                </a:ext>
              </a:extLst>
            </p:cNvPr>
            <p:cNvSpPr/>
            <p:nvPr/>
          </p:nvSpPr>
          <p:spPr>
            <a:xfrm>
              <a:off x="5347587" y="3585149"/>
              <a:ext cx="284813" cy="88442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FD1721F-E638-D048-8E93-AB75A0414981}"/>
                </a:ext>
              </a:extLst>
            </p:cNvPr>
            <p:cNvSpPr txBox="1"/>
            <p:nvPr/>
          </p:nvSpPr>
          <p:spPr>
            <a:xfrm>
              <a:off x="5017404" y="3734553"/>
              <a:ext cx="3110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2F909D3-89F4-1946-92FE-43E4FD977C36}"/>
              </a:ext>
            </a:extLst>
          </p:cNvPr>
          <p:cNvGrpSpPr/>
          <p:nvPr/>
        </p:nvGrpSpPr>
        <p:grpSpPr>
          <a:xfrm>
            <a:off x="6113214" y="4505746"/>
            <a:ext cx="5125469" cy="1289849"/>
            <a:chOff x="6051357" y="2297199"/>
            <a:chExt cx="5325817" cy="1289849"/>
          </a:xfrm>
        </p:grpSpPr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6C194B73-E7CA-8F4F-93A1-C26B02063A4B}"/>
                </a:ext>
              </a:extLst>
            </p:cNvPr>
            <p:cNvSpPr/>
            <p:nvPr/>
          </p:nvSpPr>
          <p:spPr>
            <a:xfrm>
              <a:off x="6051357" y="2297199"/>
              <a:ext cx="305457" cy="128795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D1DD01-9106-BB43-BF9F-8C8F1AEE234D}"/>
                </a:ext>
              </a:extLst>
            </p:cNvPr>
            <p:cNvSpPr txBox="1"/>
            <p:nvPr/>
          </p:nvSpPr>
          <p:spPr>
            <a:xfrm>
              <a:off x="8201669" y="3063828"/>
              <a:ext cx="284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,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A5EBDF4-1994-D04C-B505-94AAB07D0E88}"/>
                </a:ext>
              </a:extLst>
            </p:cNvPr>
            <p:cNvSpPr txBox="1"/>
            <p:nvPr/>
          </p:nvSpPr>
          <p:spPr>
            <a:xfrm>
              <a:off x="10439003" y="2981663"/>
              <a:ext cx="284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,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2621870-FC20-864C-BA58-76CB8E44C63A}"/>
                </a:ext>
              </a:extLst>
            </p:cNvPr>
            <p:cNvSpPr txBox="1"/>
            <p:nvPr/>
          </p:nvSpPr>
          <p:spPr>
            <a:xfrm>
              <a:off x="10653982" y="2632489"/>
              <a:ext cx="276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FE74001B-FC59-C441-B648-83F091CB7DA9}"/>
                </a:ext>
              </a:extLst>
            </p:cNvPr>
            <p:cNvSpPr/>
            <p:nvPr/>
          </p:nvSpPr>
          <p:spPr>
            <a:xfrm>
              <a:off x="11142276" y="2297199"/>
              <a:ext cx="234898" cy="1287951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30506DBF-7C59-4046-3287-7B2D8980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352" y="2531953"/>
            <a:ext cx="1558601" cy="1195324"/>
          </a:xfrm>
          <a:prstGeom prst="rect">
            <a:avLst/>
          </a:prstGeom>
        </p:spPr>
      </p:pic>
      <p:pic>
        <p:nvPicPr>
          <p:cNvPr id="11" name="Picture 10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124DA1AA-C8DF-61C5-FBC2-53B270713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32" y="2516962"/>
            <a:ext cx="1640522" cy="1237486"/>
          </a:xfrm>
          <a:prstGeom prst="rect">
            <a:avLst/>
          </a:prstGeom>
        </p:spPr>
      </p:pic>
      <p:pic>
        <p:nvPicPr>
          <p:cNvPr id="22" name="Picture 21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2CBA70FB-1B60-AC6A-5D8A-D19154D66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16" y="4509780"/>
            <a:ext cx="1679764" cy="1302747"/>
          </a:xfrm>
          <a:prstGeom prst="rect">
            <a:avLst/>
          </a:prstGeom>
        </p:spPr>
      </p:pic>
      <p:pic>
        <p:nvPicPr>
          <p:cNvPr id="24" name="Picture 23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77C542FA-D811-C68B-95DA-F4C8D7AE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683" y="4492847"/>
            <a:ext cx="1547137" cy="1302746"/>
          </a:xfrm>
          <a:prstGeom prst="rect">
            <a:avLst/>
          </a:prstGeom>
        </p:spPr>
      </p:pic>
      <p:pic>
        <p:nvPicPr>
          <p:cNvPr id="33" name="Picture 32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09C5EED7-960D-8ABE-E91F-EB8F198F6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2565401"/>
            <a:ext cx="1558601" cy="1195741"/>
          </a:xfrm>
          <a:prstGeom prst="rect">
            <a:avLst/>
          </a:prstGeom>
        </p:spPr>
      </p:pic>
      <p:pic>
        <p:nvPicPr>
          <p:cNvPr id="45" name="Picture 44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AC6A6C36-6E14-B326-D32B-91DA6CED3D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3612" y="2598546"/>
            <a:ext cx="1558600" cy="1162596"/>
          </a:xfrm>
          <a:prstGeom prst="rect">
            <a:avLst/>
          </a:prstGeom>
        </p:spPr>
      </p:pic>
      <p:pic>
        <p:nvPicPr>
          <p:cNvPr id="51" name="Picture 50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32EA215-D2FF-11B8-EEA2-1182013D45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5865" y="4514282"/>
            <a:ext cx="1525935" cy="1335438"/>
          </a:xfrm>
          <a:prstGeom prst="rect">
            <a:avLst/>
          </a:prstGeom>
        </p:spPr>
      </p:pic>
      <p:pic>
        <p:nvPicPr>
          <p:cNvPr id="55" name="Picture 54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AA2A8D07-A19D-84EA-2DA7-749634E88B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5711" y="4512897"/>
            <a:ext cx="1487854" cy="129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9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BE22E-3C12-5C40-97F1-CD1D79B4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 Training Data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10C7-D259-3F4D-AB88-05F3AF7D2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        Total Person = 1680</a:t>
            </a:r>
          </a:p>
          <a:p>
            <a:pPr marL="0" indent="0">
              <a:buNone/>
            </a:pPr>
            <a:r>
              <a:rPr lang="en-US" sz="2200" dirty="0"/>
              <a:t>        Train Set: 1430 person</a:t>
            </a:r>
          </a:p>
          <a:p>
            <a:pPr marL="0" indent="0">
              <a:buNone/>
            </a:pPr>
            <a:r>
              <a:rPr lang="en-US" sz="2200" dirty="0"/>
              <a:t>        Validation Set: 200 person</a:t>
            </a:r>
          </a:p>
          <a:p>
            <a:pPr marL="0" indent="0">
              <a:buNone/>
            </a:pPr>
            <a:r>
              <a:rPr lang="en-US" sz="2200" dirty="0"/>
              <a:t>        Test Set: 50 person </a:t>
            </a:r>
          </a:p>
        </p:txBody>
      </p:sp>
    </p:spTree>
    <p:extLst>
      <p:ext uri="{BB962C8B-B14F-4D97-AF65-F5344CB8AC3E}">
        <p14:creationId xmlns:p14="http://schemas.microsoft.com/office/powerpoint/2010/main" val="361581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42F6D-64B4-B440-A49E-AD123488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 Training Data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53CA-856C-6D40-8B84-A49135E0D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/>
              <a:t>Train Set</a:t>
            </a:r>
          </a:p>
          <a:p>
            <a:pPr marL="0" indent="0">
              <a:buNone/>
            </a:pPr>
            <a:r>
              <a:rPr lang="en-US" sz="2200"/>
              <a:t>      </a:t>
            </a:r>
            <a:r>
              <a:rPr lang="en-US" sz="2200" dirty="0"/>
              <a:t>Same-Same pairs =  46650</a:t>
            </a:r>
          </a:p>
          <a:p>
            <a:pPr marL="0" indent="0">
              <a:buNone/>
            </a:pPr>
            <a:r>
              <a:rPr lang="en-US" sz="2200" dirty="0"/>
              <a:t>        Same-Different Pairs = 45917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</a:p>
          <a:p>
            <a:pPr marL="0" indent="0">
              <a:buNone/>
            </a:pPr>
            <a:r>
              <a:rPr lang="en-IN" sz="2200"/>
              <a:t>Validation Set</a:t>
            </a:r>
          </a:p>
          <a:p>
            <a:pPr marL="0" indent="0">
              <a:buNone/>
            </a:pPr>
            <a:r>
              <a:rPr lang="en-US" sz="2200" dirty="0"/>
              <a:t>       Same-Same Pairs  =  5648</a:t>
            </a:r>
          </a:p>
          <a:p>
            <a:pPr marL="0" indent="0">
              <a:buNone/>
            </a:pPr>
            <a:r>
              <a:rPr lang="en-US" sz="2200" dirty="0"/>
              <a:t>       Same-Different Pairs  =  5549 </a:t>
            </a:r>
          </a:p>
        </p:txBody>
      </p:sp>
    </p:spTree>
    <p:extLst>
      <p:ext uri="{BB962C8B-B14F-4D97-AF65-F5344CB8AC3E}">
        <p14:creationId xmlns:p14="http://schemas.microsoft.com/office/powerpoint/2010/main" val="186764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816CE-B0C9-B448-BD10-CA8FCBB0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Contrastive Loss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EA4EA-E530-9742-B53E-D1DFE75278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r>
                  <a:rPr lang="en-US" sz="2200"/>
                  <a:t>                           (Y)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/>
                  <a:t> (D</a:t>
                </a:r>
                <a:r>
                  <a:rPr lang="en-US" sz="2200" baseline="-25000"/>
                  <a:t>w</a:t>
                </a:r>
                <a:r>
                  <a:rPr lang="en-US" sz="2200"/>
                  <a:t>)</a:t>
                </a:r>
                <a:r>
                  <a:rPr lang="en-US" sz="2200" baseline="30000"/>
                  <a:t>2  </a:t>
                </a:r>
                <a:r>
                  <a:rPr lang="en-US" sz="2200"/>
                  <a:t>+ (1 - Y)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baseline="30000"/>
                  <a:t> </a:t>
                </a:r>
                <a:r>
                  <a:rPr lang="en-US" sz="2200"/>
                  <a:t>{max(0, m- D</a:t>
                </a:r>
                <a:r>
                  <a:rPr lang="en-US" sz="2200" baseline="-25000"/>
                  <a:t>w</a:t>
                </a:r>
                <a:r>
                  <a:rPr lang="en-US" sz="2200"/>
                  <a:t>)}</a:t>
                </a:r>
                <a:r>
                  <a:rPr lang="en-US" sz="2200" baseline="30000"/>
                  <a:t>2</a:t>
                </a:r>
              </a:p>
              <a:p>
                <a:pPr marL="0" indent="0">
                  <a:buNone/>
                </a:pPr>
                <a:endParaRPr lang="en-US" sz="2200" baseline="30000"/>
              </a:p>
              <a:p>
                <a:pPr marL="0" indent="0">
                  <a:buNone/>
                </a:pPr>
                <a:endParaRPr lang="en-US" sz="2200" baseline="30000"/>
              </a:p>
              <a:p>
                <a:pPr marL="0" indent="0">
                  <a:buNone/>
                </a:pPr>
                <a:r>
                  <a:rPr lang="en-US" sz="2200" baseline="30000"/>
                  <a:t>                                          </a:t>
                </a:r>
                <a:r>
                  <a:rPr lang="en-US" sz="2200"/>
                  <a:t>D</a:t>
                </a:r>
                <a:r>
                  <a:rPr lang="en-US" sz="2200" baseline="-25000"/>
                  <a:t>w </a:t>
                </a:r>
                <a:r>
                  <a:rPr lang="en-US" sz="220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200"/>
                          <m:t>{</m:t>
                        </m:r>
                        <m:r>
                          <m:rPr>
                            <m:nor/>
                          </m:rPr>
                          <a:rPr lang="en-US" sz="2200"/>
                          <m:t>f</m:t>
                        </m:r>
                        <m:r>
                          <m:rPr>
                            <m:nor/>
                          </m:rPr>
                          <a:rPr lang="en-US" sz="2200"/>
                          <m:t>(</m:t>
                        </m:r>
                        <m:r>
                          <m:rPr>
                            <m:nor/>
                          </m:rPr>
                          <a:rPr lang="en-US" sz="2200"/>
                          <m:t>x</m:t>
                        </m:r>
                        <m:r>
                          <m:rPr>
                            <m:nor/>
                          </m:rPr>
                          <a:rPr lang="en-US" sz="2200" baseline="-25000"/>
                          <m:t>1</m:t>
                        </m:r>
                        <m:r>
                          <m:rPr>
                            <m:nor/>
                          </m:rPr>
                          <a:rPr lang="en-US" sz="2200"/>
                          <m:t>) − </m:t>
                        </m:r>
                        <m:r>
                          <m:rPr>
                            <m:nor/>
                          </m:rPr>
                          <a:rPr lang="en-US" sz="2200"/>
                          <m:t>f</m:t>
                        </m:r>
                        <m:r>
                          <m:rPr>
                            <m:nor/>
                          </m:rPr>
                          <a:rPr lang="en-US" sz="2200"/>
                          <m:t>(</m:t>
                        </m:r>
                        <m:r>
                          <m:rPr>
                            <m:nor/>
                          </m:rPr>
                          <a:rPr lang="en-US" sz="2200"/>
                          <m:t>x</m:t>
                        </m:r>
                        <m:r>
                          <m:rPr>
                            <m:nor/>
                          </m:rPr>
                          <a:rPr lang="en-US" sz="2200" baseline="-25000"/>
                          <m:t>2</m:t>
                        </m:r>
                        <m:r>
                          <m:rPr>
                            <m:nor/>
                          </m:rPr>
                          <a:rPr lang="en-US" sz="2200"/>
                          <m:t>)}</m:t>
                        </m:r>
                        <m:r>
                          <m:rPr>
                            <m:nor/>
                          </m:rPr>
                          <a:rPr lang="en-US" sz="2200" baseline="30000"/>
                          <m:t>2</m:t>
                        </m:r>
                      </m:e>
                    </m:rad>
                  </m:oMath>
                </a14:m>
                <a:endParaRPr lang="en-US" sz="2200" baseline="30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EA4EA-E530-9742-B53E-D1DFE7527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33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42B5ED-319F-1441-A475-2FFAB915CA8E}"/>
              </a:ext>
            </a:extLst>
          </p:cNvPr>
          <p:cNvGrpSpPr/>
          <p:nvPr/>
        </p:nvGrpSpPr>
        <p:grpSpPr>
          <a:xfrm>
            <a:off x="6916007" y="2573870"/>
            <a:ext cx="1719985" cy="1520278"/>
            <a:chOff x="6645079" y="2573870"/>
            <a:chExt cx="1719985" cy="1520278"/>
          </a:xfrm>
        </p:grpSpPr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88E74B1E-1651-E24A-BFF2-561023A1D70A}"/>
                </a:ext>
              </a:extLst>
            </p:cNvPr>
            <p:cNvSpPr/>
            <p:nvPr/>
          </p:nvSpPr>
          <p:spPr>
            <a:xfrm>
              <a:off x="7136143" y="2573870"/>
              <a:ext cx="1228921" cy="1029214"/>
            </a:xfrm>
            <a:prstGeom prst="cube">
              <a:avLst/>
            </a:prstGeom>
            <a:solidFill>
              <a:srgbClr val="0070C0"/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96A58E39-59DD-7746-B682-8B29F3F83437}"/>
                </a:ext>
              </a:extLst>
            </p:cNvPr>
            <p:cNvSpPr/>
            <p:nvPr/>
          </p:nvSpPr>
          <p:spPr>
            <a:xfrm>
              <a:off x="6882144" y="2827869"/>
              <a:ext cx="1228921" cy="1029214"/>
            </a:xfrm>
            <a:prstGeom prst="cube">
              <a:avLst/>
            </a:prstGeom>
            <a:solidFill>
              <a:srgbClr val="0070C0"/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54F7F635-9160-5948-8000-118CBF5E8663}"/>
                </a:ext>
              </a:extLst>
            </p:cNvPr>
            <p:cNvSpPr/>
            <p:nvPr/>
          </p:nvSpPr>
          <p:spPr>
            <a:xfrm>
              <a:off x="6645079" y="3064934"/>
              <a:ext cx="1228921" cy="1029214"/>
            </a:xfrm>
            <a:prstGeom prst="cube">
              <a:avLst/>
            </a:prstGeom>
            <a:solidFill>
              <a:srgbClr val="0070C0"/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A8F935-9649-304F-8515-BA3442B6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CNN for feature extraction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85CD0EB-FDE2-6F44-BB63-20A871A7E4B2}"/>
              </a:ext>
            </a:extLst>
          </p:cNvPr>
          <p:cNvSpPr/>
          <p:nvPr/>
        </p:nvSpPr>
        <p:spPr>
          <a:xfrm>
            <a:off x="4003480" y="2912530"/>
            <a:ext cx="1381320" cy="1232417"/>
          </a:xfrm>
          <a:prstGeom prst="cub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BC3EA6B-60A1-5643-9638-EC9B93DB6C20}"/>
              </a:ext>
            </a:extLst>
          </p:cNvPr>
          <p:cNvSpPr/>
          <p:nvPr/>
        </p:nvSpPr>
        <p:spPr>
          <a:xfrm>
            <a:off x="2848131" y="3492708"/>
            <a:ext cx="719528" cy="2398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27830-117A-CD4F-93C7-F773A4B624F5}"/>
              </a:ext>
            </a:extLst>
          </p:cNvPr>
          <p:cNvSpPr txBox="1"/>
          <p:nvPr/>
        </p:nvSpPr>
        <p:spPr>
          <a:xfrm>
            <a:off x="2863119" y="2908093"/>
            <a:ext cx="70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Conv,</a:t>
            </a:r>
          </a:p>
          <a:p>
            <a:r>
              <a:rPr lang="en-US" dirty="0"/>
              <a:t>Pool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F02FECE-E057-4A48-A704-680343DA4CCD}"/>
              </a:ext>
            </a:extLst>
          </p:cNvPr>
          <p:cNvSpPr/>
          <p:nvPr/>
        </p:nvSpPr>
        <p:spPr>
          <a:xfrm>
            <a:off x="5828396" y="3408041"/>
            <a:ext cx="719528" cy="2398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EC0D1-AB5E-E846-A087-777BA1082C76}"/>
              </a:ext>
            </a:extLst>
          </p:cNvPr>
          <p:cNvSpPr txBox="1"/>
          <p:nvPr/>
        </p:nvSpPr>
        <p:spPr>
          <a:xfrm>
            <a:off x="5826451" y="2823429"/>
            <a:ext cx="70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Conv,</a:t>
            </a:r>
          </a:p>
          <a:p>
            <a:r>
              <a:rPr lang="en-US" dirty="0"/>
              <a:t>Pool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5EEC8F6-9943-2D43-8F7C-EFB3E7B91422}"/>
              </a:ext>
            </a:extLst>
          </p:cNvPr>
          <p:cNvSpPr/>
          <p:nvPr/>
        </p:nvSpPr>
        <p:spPr>
          <a:xfrm>
            <a:off x="8977994" y="3323377"/>
            <a:ext cx="719528" cy="2398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8C3373-DEAB-0842-A600-0B7C30C7C695}"/>
              </a:ext>
            </a:extLst>
          </p:cNvPr>
          <p:cNvSpPr txBox="1"/>
          <p:nvPr/>
        </p:nvSpPr>
        <p:spPr>
          <a:xfrm>
            <a:off x="8925249" y="2925027"/>
            <a:ext cx="896085" cy="37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783C10-79FB-BF44-ABC9-F3A25E4CAC13}"/>
              </a:ext>
            </a:extLst>
          </p:cNvPr>
          <p:cNvSpPr/>
          <p:nvPr/>
        </p:nvSpPr>
        <p:spPr>
          <a:xfrm>
            <a:off x="10295466" y="2133602"/>
            <a:ext cx="220133" cy="2438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3777F8-DA63-EB4A-ACC2-A31EE039E69C}"/>
              </a:ext>
            </a:extLst>
          </p:cNvPr>
          <p:cNvSpPr txBox="1"/>
          <p:nvPr/>
        </p:nvSpPr>
        <p:spPr>
          <a:xfrm>
            <a:off x="1761067" y="425026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E190B3-BC59-8942-900E-C2361CD502CB}"/>
              </a:ext>
            </a:extLst>
          </p:cNvPr>
          <p:cNvSpPr txBox="1"/>
          <p:nvPr/>
        </p:nvSpPr>
        <p:spPr>
          <a:xfrm>
            <a:off x="10143067" y="4859867"/>
            <a:ext cx="67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f(X)</a:t>
            </a:r>
          </a:p>
        </p:txBody>
      </p:sp>
      <p:pic>
        <p:nvPicPr>
          <p:cNvPr id="21" name="Picture 20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CB7859E6-D005-AF43-C40F-924F0A6E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29" y="2856662"/>
            <a:ext cx="1640522" cy="1237486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6F673DE-704D-024B-8B0C-B8CEF30F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8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10712-08D0-E760-30E5-A6C52BFA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 CNN Architecture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A1756A1-06E4-982E-BC63-CDA5543F7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7963" y="640080"/>
            <a:ext cx="630728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6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EB53A-7EF0-AC4B-3C9D-08FA63E1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Siamese Architecture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6F70E14-8F26-E4BD-A50D-AACD014DD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945307"/>
            <a:ext cx="7214616" cy="293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1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217C-6465-3847-9596-A7C3250F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Training Siamese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14734-671A-1244-83DA-DC68403DE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2109"/>
            <a:ext cx="1667944" cy="6477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9DCEA-99A4-A048-BBDA-AB66A5F0F045}"/>
              </a:ext>
            </a:extLst>
          </p:cNvPr>
          <p:cNvSpPr txBox="1"/>
          <p:nvPr/>
        </p:nvSpPr>
        <p:spPr>
          <a:xfrm>
            <a:off x="1659466" y="3403602"/>
            <a:ext cx="42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705BD-E246-FF42-8407-17AF763477F0}"/>
              </a:ext>
            </a:extLst>
          </p:cNvPr>
          <p:cNvSpPr txBox="1"/>
          <p:nvPr/>
        </p:nvSpPr>
        <p:spPr>
          <a:xfrm>
            <a:off x="1625602" y="5554132"/>
            <a:ext cx="42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7DC4E8B-3957-DD4E-831C-60CE25320902}"/>
              </a:ext>
            </a:extLst>
          </p:cNvPr>
          <p:cNvSpPr/>
          <p:nvPr/>
        </p:nvSpPr>
        <p:spPr>
          <a:xfrm>
            <a:off x="2848131" y="2747644"/>
            <a:ext cx="719528" cy="2398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B542AB3-9325-D24E-8337-EE10F09A38BF}"/>
              </a:ext>
            </a:extLst>
          </p:cNvPr>
          <p:cNvSpPr/>
          <p:nvPr/>
        </p:nvSpPr>
        <p:spPr>
          <a:xfrm>
            <a:off x="2865067" y="4898177"/>
            <a:ext cx="719528" cy="2398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B545BB-F36A-914E-8A46-8D42E7FFE3F8}"/>
              </a:ext>
            </a:extLst>
          </p:cNvPr>
          <p:cNvSpPr txBox="1"/>
          <p:nvPr/>
        </p:nvSpPr>
        <p:spPr>
          <a:xfrm>
            <a:off x="2966662" y="2353733"/>
            <a:ext cx="52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9137BB-07BF-7F48-B539-7D7345B87919}"/>
              </a:ext>
            </a:extLst>
          </p:cNvPr>
          <p:cNvSpPr txBox="1"/>
          <p:nvPr/>
        </p:nvSpPr>
        <p:spPr>
          <a:xfrm>
            <a:off x="3000531" y="4538130"/>
            <a:ext cx="52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932A4-1386-D046-BC86-021C9EDA9A38}"/>
              </a:ext>
            </a:extLst>
          </p:cNvPr>
          <p:cNvSpPr/>
          <p:nvPr/>
        </p:nvSpPr>
        <p:spPr>
          <a:xfrm>
            <a:off x="3858850" y="4351866"/>
            <a:ext cx="84667" cy="12668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6FAC5-DA6C-5940-B4B1-96EFEB876D46}"/>
              </a:ext>
            </a:extLst>
          </p:cNvPr>
          <p:cNvSpPr/>
          <p:nvPr/>
        </p:nvSpPr>
        <p:spPr>
          <a:xfrm>
            <a:off x="3858849" y="2201335"/>
            <a:ext cx="84667" cy="126680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8092F-E3F9-6B4C-9649-1F0A174BB57B}"/>
              </a:ext>
            </a:extLst>
          </p:cNvPr>
          <p:cNvSpPr txBox="1"/>
          <p:nvPr/>
        </p:nvSpPr>
        <p:spPr>
          <a:xfrm>
            <a:off x="3606802" y="3586668"/>
            <a:ext cx="5907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f(X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A47058-7CBD-3544-B9A8-4E81F06B0378}"/>
              </a:ext>
            </a:extLst>
          </p:cNvPr>
          <p:cNvSpPr txBox="1"/>
          <p:nvPr/>
        </p:nvSpPr>
        <p:spPr>
          <a:xfrm>
            <a:off x="3623736" y="5737204"/>
            <a:ext cx="72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f(X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US" baseline="-25000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7B51C2-8EED-A14E-8353-749FFAA1AA62}"/>
              </a:ext>
            </a:extLst>
          </p:cNvPr>
          <p:cNvSpPr/>
          <p:nvPr/>
        </p:nvSpPr>
        <p:spPr>
          <a:xfrm>
            <a:off x="5958581" y="3149599"/>
            <a:ext cx="84667" cy="126680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5B5879-FC30-3446-BDB4-1F923CAF51B2}"/>
              </a:ext>
            </a:extLst>
          </p:cNvPr>
          <p:cNvSpPr txBox="1"/>
          <p:nvPr/>
        </p:nvSpPr>
        <p:spPr>
          <a:xfrm>
            <a:off x="5871961" y="4673601"/>
            <a:ext cx="3764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D40F9F-E450-6E47-9C99-33006C0B686C}"/>
              </a:ext>
            </a:extLst>
          </p:cNvPr>
          <p:cNvCxnSpPr/>
          <p:nvPr/>
        </p:nvCxnSpPr>
        <p:spPr>
          <a:xfrm>
            <a:off x="4216399" y="2798443"/>
            <a:ext cx="1405467" cy="99462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E2E30E-8C22-2C40-8D36-0F218F54399D}"/>
              </a:ext>
            </a:extLst>
          </p:cNvPr>
          <p:cNvCxnSpPr>
            <a:cxnSpLocks/>
          </p:cNvCxnSpPr>
          <p:nvPr/>
        </p:nvCxnSpPr>
        <p:spPr>
          <a:xfrm flipV="1">
            <a:off x="4146712" y="4074532"/>
            <a:ext cx="1486813" cy="1029957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23965C-F7CE-4040-94AA-A5C6222DF9D6}"/>
              </a:ext>
            </a:extLst>
          </p:cNvPr>
          <p:cNvCxnSpPr/>
          <p:nvPr/>
        </p:nvCxnSpPr>
        <p:spPr>
          <a:xfrm>
            <a:off x="6282266" y="3809999"/>
            <a:ext cx="1337733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8AC3048-6BE1-A64A-8860-491F973EBE3C}"/>
              </a:ext>
            </a:extLst>
          </p:cNvPr>
          <p:cNvSpPr/>
          <p:nvPr/>
        </p:nvSpPr>
        <p:spPr>
          <a:xfrm>
            <a:off x="7772400" y="3708401"/>
            <a:ext cx="220133" cy="16293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1DB88-5663-4A44-8100-6CD19C9A7450}"/>
              </a:ext>
            </a:extLst>
          </p:cNvPr>
          <p:cNvSpPr txBox="1"/>
          <p:nvPr/>
        </p:nvSpPr>
        <p:spPr>
          <a:xfrm>
            <a:off x="9550399" y="3556003"/>
            <a:ext cx="196426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Contrastive Loss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3A9553-562E-1343-B12F-06AB0BC206E5}"/>
              </a:ext>
            </a:extLst>
          </p:cNvPr>
          <p:cNvCxnSpPr/>
          <p:nvPr/>
        </p:nvCxnSpPr>
        <p:spPr>
          <a:xfrm>
            <a:off x="8144934" y="3793066"/>
            <a:ext cx="1204217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519280-A615-6042-A9FC-CF1B551C3164}"/>
              </a:ext>
            </a:extLst>
          </p:cNvPr>
          <p:cNvCxnSpPr/>
          <p:nvPr/>
        </p:nvCxnSpPr>
        <p:spPr>
          <a:xfrm>
            <a:off x="6333068" y="3217336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31D393-9FAE-5C43-BFB1-92BF67A2D6BD}"/>
              </a:ext>
            </a:extLst>
          </p:cNvPr>
          <p:cNvCxnSpPr/>
          <p:nvPr/>
        </p:nvCxnSpPr>
        <p:spPr>
          <a:xfrm>
            <a:off x="7501461" y="3217336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C9ACDB-1D50-B74C-9880-217FBE6A51BE}"/>
              </a:ext>
            </a:extLst>
          </p:cNvPr>
          <p:cNvCxnSpPr/>
          <p:nvPr/>
        </p:nvCxnSpPr>
        <p:spPr>
          <a:xfrm>
            <a:off x="7552265" y="3217338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D14850-206A-5146-A41C-FF924336B40B}"/>
              </a:ext>
            </a:extLst>
          </p:cNvPr>
          <p:cNvCxnSpPr/>
          <p:nvPr/>
        </p:nvCxnSpPr>
        <p:spPr>
          <a:xfrm>
            <a:off x="6265336" y="3217339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C20FA0E-9A04-B440-8491-3CEC6C526C30}"/>
              </a:ext>
            </a:extLst>
          </p:cNvPr>
          <p:cNvSpPr txBox="1"/>
          <p:nvPr/>
        </p:nvSpPr>
        <p:spPr>
          <a:xfrm>
            <a:off x="6316137" y="3200396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f(X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aseline="-25000" dirty="0"/>
              <a:t>  </a:t>
            </a:r>
            <a:r>
              <a:rPr lang="en-US" dirty="0"/>
              <a:t>- </a:t>
            </a:r>
            <a:r>
              <a:rPr lang="en-US" b="1" dirty="0">
                <a:solidFill>
                  <a:srgbClr val="0070C0"/>
                </a:solidFill>
              </a:rPr>
              <a:t>f(X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B31B3C-2715-7848-B029-7ED7454BB6CC}"/>
              </a:ext>
            </a:extLst>
          </p:cNvPr>
          <p:cNvSpPr txBox="1"/>
          <p:nvPr/>
        </p:nvSpPr>
        <p:spPr>
          <a:xfrm>
            <a:off x="9905997" y="2353733"/>
            <a:ext cx="1236134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Label = 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3CB212-43AA-3A46-9E1B-8BEC03EF0291}"/>
              </a:ext>
            </a:extLst>
          </p:cNvPr>
          <p:cNvCxnSpPr/>
          <p:nvPr/>
        </p:nvCxnSpPr>
        <p:spPr>
          <a:xfrm>
            <a:off x="10515600" y="2815398"/>
            <a:ext cx="0" cy="6527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DE919B7-5F5E-0449-9CF7-44261E816943}"/>
              </a:ext>
            </a:extLst>
          </p:cNvPr>
          <p:cNvSpPr txBox="1"/>
          <p:nvPr/>
        </p:nvSpPr>
        <p:spPr>
          <a:xfrm>
            <a:off x="7552272" y="3118787"/>
            <a:ext cx="25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3" name="Picture 32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7EF9EDF0-0DC2-C66C-A4F0-CFE92A9F9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66" y="2076696"/>
            <a:ext cx="1640522" cy="1237486"/>
          </a:xfrm>
          <a:prstGeom prst="rect">
            <a:avLst/>
          </a:prstGeom>
        </p:spPr>
      </p:pic>
      <p:pic>
        <p:nvPicPr>
          <p:cNvPr id="35" name="Picture 34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097ED5E7-88E9-C957-3F0D-84B74D426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554" y="4293015"/>
            <a:ext cx="1558601" cy="11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6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2F0C2-CCB4-A240-8B27-35B3DCC6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Introduction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20C1-10C7-D742-8990-CBA84B26F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Siamese Neural Network is a class of neural network architecture that contains two or more identical networks. They share the same configuration with same parameters and weights.</a:t>
            </a:r>
          </a:p>
          <a:p>
            <a:endParaRPr lang="en-US" sz="2200" dirty="0"/>
          </a:p>
        </p:txBody>
      </p:sp>
      <p:pic>
        <p:nvPicPr>
          <p:cNvPr id="6" name="Picture 5" descr="Two cats sitting on a couch&#10;&#10;Description automatically generated with low confidence">
            <a:extLst>
              <a:ext uri="{FF2B5EF4-FFF2-40B4-BE49-F238E27FC236}">
                <a16:creationId xmlns:a16="http://schemas.microsoft.com/office/drawing/2014/main" id="{FCE79166-AE73-7433-B020-09238613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6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F2984-7D9E-3F48-8169-40CFBD76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Calculation of Accuracy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3873-2904-B349-A893-5B129BBB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Perform Steps 1 – 4  100 times :</a:t>
            </a:r>
          </a:p>
          <a:p>
            <a:pPr marL="514350" indent="-514350">
              <a:buAutoNum type="arabicPeriod"/>
            </a:pPr>
            <a:r>
              <a:rPr lang="en-IN" sz="2200" dirty="0"/>
              <a:t>Randomly select one image – reference image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sz="2200" dirty="0"/>
              <a:t>Loop through each of the 50 test folders and perform following for each folder:</a:t>
            </a:r>
          </a:p>
          <a:p>
            <a:pPr marL="0" indent="0">
              <a:buNone/>
            </a:pPr>
            <a:r>
              <a:rPr lang="en-IN" sz="2200" dirty="0"/>
              <a:t>        </a:t>
            </a:r>
            <a:r>
              <a:rPr lang="en-IN" sz="2200" dirty="0" err="1"/>
              <a:t>i</a:t>
            </a:r>
            <a:r>
              <a:rPr lang="en-IN" sz="2200" dirty="0"/>
              <a:t>.  Randomly select one image – current image</a:t>
            </a:r>
          </a:p>
          <a:p>
            <a:pPr marL="0" indent="0">
              <a:buNone/>
            </a:pPr>
            <a:r>
              <a:rPr lang="en-IN" sz="2200" dirty="0"/>
              <a:t>        ii. Predict and store distance between reference and current image</a:t>
            </a:r>
          </a:p>
          <a:p>
            <a:pPr marL="0" indent="0">
              <a:buNone/>
            </a:pPr>
            <a:r>
              <a:rPr lang="en-IN" sz="2200" dirty="0"/>
              <a:t>3.   Person with smallest distance from reference image is predicted category</a:t>
            </a:r>
          </a:p>
          <a:p>
            <a:pPr marL="457200" indent="-457200">
              <a:buAutoNum type="arabicPeriod" startAt="4"/>
            </a:pPr>
            <a:r>
              <a:rPr lang="en-IN" sz="2200" dirty="0"/>
              <a:t>If reference category is same as predicted category then increment count by 1</a:t>
            </a:r>
          </a:p>
          <a:p>
            <a:pPr marL="0" indent="0">
              <a:buNone/>
            </a:pPr>
            <a:r>
              <a:rPr lang="en-IN" sz="2200" dirty="0"/>
              <a:t>        </a:t>
            </a:r>
          </a:p>
          <a:p>
            <a:pPr marL="0" indent="0">
              <a:buNone/>
            </a:pPr>
            <a:r>
              <a:rPr lang="en-US" sz="2200" dirty="0"/>
              <a:t>Accuracy = count / 100</a:t>
            </a:r>
          </a:p>
        </p:txBody>
      </p:sp>
    </p:spTree>
    <p:extLst>
      <p:ext uri="{BB962C8B-B14F-4D97-AF65-F5344CB8AC3E}">
        <p14:creationId xmlns:p14="http://schemas.microsoft.com/office/powerpoint/2010/main" val="171179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230-EB7B-F045-B4CB-977041A3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Results and Discussions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C0532D-7BC8-D149-8B10-6928E0B2A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529179"/>
              </p:ext>
            </p:extLst>
          </p:nvPr>
        </p:nvGraphicFramePr>
        <p:xfrm>
          <a:off x="4920730" y="640080"/>
          <a:ext cx="6681750" cy="5550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2422">
                  <a:extLst>
                    <a:ext uri="{9D8B030D-6E8A-4147-A177-3AD203B41FA5}">
                      <a16:colId xmlns:a16="http://schemas.microsoft.com/office/drawing/2014/main" val="1071252413"/>
                    </a:ext>
                  </a:extLst>
                </a:gridCol>
                <a:gridCol w="1450889">
                  <a:extLst>
                    <a:ext uri="{9D8B030D-6E8A-4147-A177-3AD203B41FA5}">
                      <a16:colId xmlns:a16="http://schemas.microsoft.com/office/drawing/2014/main" val="1063528675"/>
                    </a:ext>
                  </a:extLst>
                </a:gridCol>
                <a:gridCol w="2008439">
                  <a:extLst>
                    <a:ext uri="{9D8B030D-6E8A-4147-A177-3AD203B41FA5}">
                      <a16:colId xmlns:a16="http://schemas.microsoft.com/office/drawing/2014/main" val="2200666545"/>
                    </a:ext>
                  </a:extLst>
                </a:gridCol>
              </a:tblGrid>
              <a:tr h="775603"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                         Method</a:t>
                      </a:r>
                      <a:endParaRPr lang="en-IN" sz="2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0891" marR="9089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</a:rPr>
                        <a:t>         Images</a:t>
                      </a:r>
                      <a:endParaRPr lang="en-IN" sz="2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0891" marR="9089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          Accuracy</a:t>
                      </a:r>
                    </a:p>
                  </a:txBody>
                  <a:tcPr marL="90891" marR="90891" marT="0" marB="0"/>
                </a:tc>
                <a:extLst>
                  <a:ext uri="{0D108BD9-81ED-4DB2-BD59-A6C34878D82A}">
                    <a16:rowId xmlns:a16="http://schemas.microsoft.com/office/drawing/2014/main" val="3489479607"/>
                  </a:ext>
                </a:extLst>
              </a:tr>
              <a:tr h="896791">
                <a:tc>
                  <a:txBody>
                    <a:bodyPr/>
                    <a:lstStyle/>
                    <a:p>
                      <a:pPr algn="just"/>
                      <a:r>
                        <a:rPr lang="en-IN" sz="2400" b="0">
                          <a:effectLst/>
                        </a:rPr>
                        <a:t>                   Fisher Vector Faces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0891" marR="9089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0">
                          <a:effectLst/>
                        </a:rPr>
                        <a:t>              </a:t>
                      </a:r>
                      <a:r>
                        <a:rPr lang="en-IN" sz="3200" b="0">
                          <a:effectLst/>
                        </a:rPr>
                        <a:t>-</a:t>
                      </a:r>
                    </a:p>
                  </a:txBody>
                  <a:tcPr marL="90891" marR="90891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93.10</a:t>
                      </a:r>
                    </a:p>
                  </a:txBody>
                  <a:tcPr marL="90891" marR="90891" marT="0" marB="0"/>
                </a:tc>
                <a:extLst>
                  <a:ext uri="{0D108BD9-81ED-4DB2-BD59-A6C34878D82A}">
                    <a16:rowId xmlns:a16="http://schemas.microsoft.com/office/drawing/2014/main" val="2371226729"/>
                  </a:ext>
                </a:extLst>
              </a:tr>
              <a:tr h="775603">
                <a:tc>
                  <a:txBody>
                    <a:bodyPr/>
                    <a:lstStyle/>
                    <a:p>
                      <a:pPr algn="just"/>
                      <a:r>
                        <a:rPr lang="en-IN" sz="24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                      Deep Face</a:t>
                      </a:r>
                    </a:p>
                  </a:txBody>
                  <a:tcPr marL="90891" marR="9089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0">
                          <a:effectLst/>
                        </a:rPr>
                        <a:t>            4M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0891" marR="90891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97.35</a:t>
                      </a:r>
                    </a:p>
                  </a:txBody>
                  <a:tcPr marL="90891" marR="90891" marT="0" marB="0"/>
                </a:tc>
                <a:extLst>
                  <a:ext uri="{0D108BD9-81ED-4DB2-BD59-A6C34878D82A}">
                    <a16:rowId xmlns:a16="http://schemas.microsoft.com/office/drawing/2014/main" val="1472303313"/>
                  </a:ext>
                </a:extLst>
              </a:tr>
              <a:tr h="775603">
                <a:tc>
                  <a:txBody>
                    <a:bodyPr/>
                    <a:lstStyle/>
                    <a:p>
                      <a:pPr algn="just"/>
                      <a:r>
                        <a:rPr lang="en-IN" sz="24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                         Fusion </a:t>
                      </a:r>
                    </a:p>
                  </a:txBody>
                  <a:tcPr marL="90891" marR="9089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         500M </a:t>
                      </a:r>
                    </a:p>
                  </a:txBody>
                  <a:tcPr marL="90891" marR="90891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96.37</a:t>
                      </a:r>
                    </a:p>
                  </a:txBody>
                  <a:tcPr marL="90891" marR="90891" marT="0" marB="0"/>
                </a:tc>
                <a:extLst>
                  <a:ext uri="{0D108BD9-81ED-4DB2-BD59-A6C34878D82A}">
                    <a16:rowId xmlns:a16="http://schemas.microsoft.com/office/drawing/2014/main" val="1665000842"/>
                  </a:ext>
                </a:extLst>
              </a:tr>
              <a:tr h="775603">
                <a:tc>
                  <a:txBody>
                    <a:bodyPr/>
                    <a:lstStyle/>
                    <a:p>
                      <a:pPr algn="just"/>
                      <a:r>
                        <a:rPr lang="en-IN" sz="24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                       FaceNet</a:t>
                      </a:r>
                    </a:p>
                  </a:txBody>
                  <a:tcPr marL="90891" marR="9089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         200M</a:t>
                      </a:r>
                    </a:p>
                  </a:txBody>
                  <a:tcPr marL="90891" marR="90891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             98.87</a:t>
                      </a:r>
                    </a:p>
                  </a:txBody>
                  <a:tcPr marL="90891" marR="90891" marT="0" marB="0"/>
                </a:tc>
                <a:extLst>
                  <a:ext uri="{0D108BD9-81ED-4DB2-BD59-A6C34878D82A}">
                    <a16:rowId xmlns:a16="http://schemas.microsoft.com/office/drawing/2014/main" val="3536876912"/>
                  </a:ext>
                </a:extLst>
              </a:tr>
              <a:tr h="775603">
                <a:tc>
                  <a:txBody>
                    <a:bodyPr/>
                    <a:lstStyle/>
                    <a:p>
                      <a:pPr algn="just"/>
                      <a:r>
                        <a:rPr lang="en-IN" sz="24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                        Paper      </a:t>
                      </a:r>
                    </a:p>
                  </a:txBody>
                  <a:tcPr marL="90891" marR="9089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          10M</a:t>
                      </a:r>
                    </a:p>
                  </a:txBody>
                  <a:tcPr marL="90891" marR="90891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             98.21</a:t>
                      </a:r>
                    </a:p>
                  </a:txBody>
                  <a:tcPr marL="90891" marR="90891" marT="0" marB="0"/>
                </a:tc>
                <a:extLst>
                  <a:ext uri="{0D108BD9-81ED-4DB2-BD59-A6C34878D82A}">
                    <a16:rowId xmlns:a16="http://schemas.microsoft.com/office/drawing/2014/main" val="468713607"/>
                  </a:ext>
                </a:extLst>
              </a:tr>
              <a:tr h="775603">
                <a:tc>
                  <a:txBody>
                    <a:bodyPr/>
                    <a:lstStyle/>
                    <a:p>
                      <a:pPr algn="just"/>
                      <a:r>
                        <a:rPr lang="en-IN" sz="24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                    Our Implementation</a:t>
                      </a:r>
                    </a:p>
                  </a:txBody>
                  <a:tcPr marL="90891" marR="90891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           8.2K</a:t>
                      </a:r>
                    </a:p>
                  </a:txBody>
                  <a:tcPr marL="90891" marR="90891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 </a:t>
                      </a:r>
                      <a:r>
                        <a:rPr lang="en-IN" sz="2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44.00</a:t>
                      </a:r>
                      <a:r>
                        <a:rPr lang="en-US" altLang="zh-CN" sz="2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-62.00</a:t>
                      </a:r>
                      <a:endParaRPr lang="en-IN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0891" marR="90891" marT="0" marB="0"/>
                </a:tc>
                <a:extLst>
                  <a:ext uri="{0D108BD9-81ED-4DB2-BD59-A6C34878D82A}">
                    <a16:rowId xmlns:a16="http://schemas.microsoft.com/office/drawing/2014/main" val="244504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100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5A230-EB7B-F045-B4CB-977041A3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and Discussions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B0C588-E166-EFA4-A58E-B554FE9AC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8114" y="1232452"/>
            <a:ext cx="3200400" cy="38509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Accuracy on inference Dataset: 90.00 %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BF3C-AF47-9742-9E01-4130812A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   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2F92-6653-DD45-9341-CBC3BEBB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[1] </a:t>
            </a:r>
            <a:r>
              <a:rPr lang="en-US" sz="2400" dirty="0"/>
              <a:t>Wu, </a:t>
            </a:r>
            <a:r>
              <a:rPr lang="en-US" sz="2400" dirty="0" err="1"/>
              <a:t>Haoran</a:t>
            </a:r>
            <a:r>
              <a:rPr lang="en-US" sz="2400" dirty="0"/>
              <a:t>, et al. "Face recognition based on convolution </a:t>
            </a:r>
            <a:r>
              <a:rPr lang="en-US" sz="2400" dirty="0" err="1"/>
              <a:t>siamese</a:t>
            </a:r>
            <a:r>
              <a:rPr lang="en-US" sz="2400" dirty="0"/>
              <a:t> networks." 2017 10th International Congress on Image and Signal Processing, </a:t>
            </a:r>
            <a:r>
              <a:rPr lang="en-US" sz="2400" dirty="0" err="1"/>
              <a:t>BioMedical</a:t>
            </a:r>
            <a:r>
              <a:rPr lang="en-US" sz="2400" dirty="0"/>
              <a:t> Engineering and Informatics (CISP-BMEI). IEEE, 2017.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[2] Koch, Gregory, Richard </a:t>
            </a:r>
            <a:r>
              <a:rPr lang="en-US" sz="2400" dirty="0" err="1"/>
              <a:t>Zemel</a:t>
            </a:r>
            <a:r>
              <a:rPr lang="en-US" sz="2400" dirty="0"/>
              <a:t>, and Ruslan </a:t>
            </a:r>
            <a:r>
              <a:rPr lang="en-US" sz="2400" dirty="0" err="1"/>
              <a:t>Salakhutdinov</a:t>
            </a:r>
            <a:r>
              <a:rPr lang="en-US" sz="2400" dirty="0"/>
              <a:t>. "Siamese neural networks for one-shot image recognition." ICML deep learning workshop. Vol. 2. 2015.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[3] </a:t>
            </a:r>
            <a:r>
              <a:rPr lang="en-US" sz="2400" dirty="0" err="1"/>
              <a:t>Kaziakhmedov</a:t>
            </a:r>
            <a:r>
              <a:rPr lang="en-US" sz="2400" dirty="0"/>
              <a:t>, Edgar, et al. "Real-world attack on MTCNN face detection system." 2019 International Multi-Conference on Engineering, Computer and Information Sciences (SIBIRCON). IEEE, 2019.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368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8F2D1-2403-B106-E766-4DC233C2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N" sz="5400"/>
              <a:t>Why</a:t>
            </a:r>
            <a:r>
              <a:rPr lang="zh-CN" altLang="en-US" sz="5400"/>
              <a:t> </a:t>
            </a:r>
            <a:r>
              <a:rPr lang="en-CN" sz="5400"/>
              <a:t>Siamese</a:t>
            </a:r>
            <a:r>
              <a:rPr lang="en-US" altLang="zh-CN" sz="5400"/>
              <a:t>?</a:t>
            </a:r>
            <a:endParaRPr lang="en-CN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FF24-31F4-6F93-56F4-B78B3067F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Used when less data is available.</a:t>
            </a:r>
          </a:p>
          <a:p>
            <a:r>
              <a:rPr lang="en-US" sz="2200"/>
              <a:t>Used when new category is included.</a:t>
            </a:r>
          </a:p>
          <a:p>
            <a:pPr marL="0" indent="0">
              <a:buNone/>
            </a:pPr>
            <a:endParaRPr lang="en-CN" sz="2200"/>
          </a:p>
        </p:txBody>
      </p:sp>
    </p:spTree>
    <p:extLst>
      <p:ext uri="{BB962C8B-B14F-4D97-AF65-F5344CB8AC3E}">
        <p14:creationId xmlns:p14="http://schemas.microsoft.com/office/powerpoint/2010/main" val="268293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94E7F-D131-AD40-AB3E-82A76F26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0A534-1AA9-E94F-BB62-8661D02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1. Subset of LFW Dataset </a:t>
            </a:r>
          </a:p>
          <a:p>
            <a:pPr marL="0" indent="0">
              <a:buNone/>
            </a:pPr>
            <a:r>
              <a:rPr lang="en-US" sz="2200" dirty="0"/>
              <a:t>    It </a:t>
            </a:r>
            <a:r>
              <a:rPr lang="en-IN" sz="2200" dirty="0"/>
              <a:t>comprises 2 to 50 images for 1680 person.</a:t>
            </a:r>
          </a:p>
          <a:p>
            <a:pPr marL="0" indent="0">
              <a:buNone/>
            </a:pPr>
            <a:r>
              <a:rPr lang="en-IN" sz="2200" dirty="0"/>
              <a:t>    Total Number of Images: 8204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/>
              <a:t>2. Custom Dataset </a:t>
            </a:r>
            <a:endParaRPr lang="en-US" sz="2200" dirty="0"/>
          </a:p>
          <a:p>
            <a:pPr marL="0" indent="0">
              <a:buNone/>
            </a:pPr>
            <a:r>
              <a:rPr lang="en-IN" sz="2200" dirty="0"/>
              <a:t>     It comprises 1 image for 5 person</a:t>
            </a:r>
          </a:p>
          <a:p>
            <a:pPr marL="0" indent="0">
              <a:buNone/>
            </a:pPr>
            <a:r>
              <a:rPr lang="en-IN" sz="2200" dirty="0"/>
              <a:t>     Total Number of Images: 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354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E22E-3C12-5C40-97F1-CD1D79B4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10C7-D259-3F4D-AB88-05F3AF7D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Extract Face</a:t>
            </a:r>
            <a:r>
              <a:rPr lang="zh-CN" altLang="en-US" dirty="0"/>
              <a:t>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MTCNN</a:t>
            </a:r>
            <a:endParaRPr lang="en-US" dirty="0"/>
          </a:p>
          <a:p>
            <a:pPr marL="0" indent="0">
              <a:buNone/>
            </a:pPr>
            <a:r>
              <a:rPr lang="en-US" sz="2200" dirty="0"/>
              <a:t>        </a:t>
            </a:r>
            <a:endParaRPr lang="en-US" dirty="0"/>
          </a:p>
        </p:txBody>
      </p:sp>
      <p:pic>
        <p:nvPicPr>
          <p:cNvPr id="9" name="Picture 8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31B72B4C-D0DF-FB4A-4304-6DFB6CB5B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94" y="2635249"/>
            <a:ext cx="3183206" cy="2580217"/>
          </a:xfrm>
          <a:prstGeom prst="rect">
            <a:avLst/>
          </a:prstGeom>
        </p:spPr>
      </p:pic>
      <p:pic>
        <p:nvPicPr>
          <p:cNvPr id="11" name="Picture 10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294BC4E2-759C-0D7F-42D4-B8A38B945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2" y="2635248"/>
            <a:ext cx="1811867" cy="142875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EE1F0F-265B-9B14-0742-ECEF54D0A107}"/>
              </a:ext>
            </a:extLst>
          </p:cNvPr>
          <p:cNvCxnSpPr>
            <a:cxnSpLocks/>
          </p:cNvCxnSpPr>
          <p:nvPr/>
        </p:nvCxnSpPr>
        <p:spPr>
          <a:xfrm>
            <a:off x="2421464" y="3268133"/>
            <a:ext cx="1168401" cy="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04821B-1545-4CE1-8BDC-68C9C8D581B7}"/>
              </a:ext>
            </a:extLst>
          </p:cNvPr>
          <p:cNvCxnSpPr/>
          <p:nvPr/>
        </p:nvCxnSpPr>
        <p:spPr>
          <a:xfrm>
            <a:off x="2438397" y="3268133"/>
            <a:ext cx="0" cy="1100667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49951E-8CFB-571A-930D-39CB0AA0AE3C}"/>
              </a:ext>
            </a:extLst>
          </p:cNvPr>
          <p:cNvCxnSpPr/>
          <p:nvPr/>
        </p:nvCxnSpPr>
        <p:spPr>
          <a:xfrm>
            <a:off x="2421464" y="4368800"/>
            <a:ext cx="1168401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9F382B-D453-E34A-5240-9A1F5C5FF470}"/>
              </a:ext>
            </a:extLst>
          </p:cNvPr>
          <p:cNvCxnSpPr/>
          <p:nvPr/>
        </p:nvCxnSpPr>
        <p:spPr>
          <a:xfrm>
            <a:off x="3589865" y="3268133"/>
            <a:ext cx="0" cy="1100667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2FA209-7E2A-34BF-E6D5-885E0DEEF026}"/>
              </a:ext>
            </a:extLst>
          </p:cNvPr>
          <p:cNvCxnSpPr/>
          <p:nvPr/>
        </p:nvCxnSpPr>
        <p:spPr>
          <a:xfrm flipV="1">
            <a:off x="3589865" y="2635248"/>
            <a:ext cx="3183467" cy="632885"/>
          </a:xfrm>
          <a:prstGeom prst="line">
            <a:avLst/>
          </a:prstGeom>
          <a:ln w="317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72E8DD-29D3-DA92-0213-A9EC227E323A}"/>
              </a:ext>
            </a:extLst>
          </p:cNvPr>
          <p:cNvCxnSpPr/>
          <p:nvPr/>
        </p:nvCxnSpPr>
        <p:spPr>
          <a:xfrm flipV="1">
            <a:off x="3589865" y="4063999"/>
            <a:ext cx="3183467" cy="304801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514A49-459B-0A2A-0870-875F9881FF8C}"/>
              </a:ext>
            </a:extLst>
          </p:cNvPr>
          <p:cNvSpPr txBox="1"/>
          <p:nvPr/>
        </p:nvSpPr>
        <p:spPr>
          <a:xfrm>
            <a:off x="2269066" y="5266270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250 X 250 X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9ADADE-CC5A-3699-E317-48F3B3C5F9C1}"/>
              </a:ext>
            </a:extLst>
          </p:cNvPr>
          <p:cNvSpPr txBox="1"/>
          <p:nvPr/>
        </p:nvSpPr>
        <p:spPr>
          <a:xfrm>
            <a:off x="6946900" y="4102894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 X 160 X 3</a:t>
            </a:r>
          </a:p>
        </p:txBody>
      </p:sp>
    </p:spTree>
    <p:extLst>
      <p:ext uri="{BB962C8B-B14F-4D97-AF65-F5344CB8AC3E}">
        <p14:creationId xmlns:p14="http://schemas.microsoft.com/office/powerpoint/2010/main" val="189605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46542-BFB6-7AA9-D93B-9FBFB90B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MTCNN</a:t>
            </a:r>
            <a:endParaRPr lang="en-C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9811-2FDF-47B3-82FC-580FB37C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/>
              <a:t>Three</a:t>
            </a:r>
            <a:r>
              <a:rPr lang="zh-CN" altLang="en-US" sz="2200"/>
              <a:t> </a:t>
            </a:r>
            <a:r>
              <a:rPr lang="en-US" altLang="zh-CN" sz="2200"/>
              <a:t>Stages</a:t>
            </a:r>
            <a:r>
              <a:rPr lang="zh-CN" altLang="en-US" sz="2200"/>
              <a:t> </a:t>
            </a:r>
            <a:r>
              <a:rPr lang="en-US" altLang="zh-CN" sz="2200"/>
              <a:t>of</a:t>
            </a:r>
            <a:r>
              <a:rPr lang="zh-CN" altLang="en-US" sz="2200"/>
              <a:t> </a:t>
            </a:r>
            <a:r>
              <a:rPr lang="en-US" altLang="zh-CN" sz="2200"/>
              <a:t>MTCNN</a:t>
            </a:r>
          </a:p>
          <a:p>
            <a:pPr marL="0" indent="0">
              <a:buNone/>
            </a:pPr>
            <a:r>
              <a:rPr lang="en-US" altLang="zh-CN" sz="2200"/>
              <a:t>1.</a:t>
            </a:r>
            <a:r>
              <a:rPr lang="zh-CN" altLang="en-US" sz="2200"/>
              <a:t> </a:t>
            </a:r>
            <a:r>
              <a:rPr lang="en-US" altLang="zh-CN" sz="2200"/>
              <a:t>P-NET:</a:t>
            </a:r>
            <a:r>
              <a:rPr lang="zh-CN" altLang="en-US" sz="2200"/>
              <a:t> </a:t>
            </a:r>
            <a:r>
              <a:rPr lang="en-US" altLang="zh-CN" sz="2200"/>
              <a:t>The</a:t>
            </a:r>
            <a:r>
              <a:rPr lang="zh-CN" altLang="en-US" sz="2200"/>
              <a:t> </a:t>
            </a:r>
            <a:r>
              <a:rPr lang="en-US" altLang="zh-CN" sz="2200"/>
              <a:t>Proposal</a:t>
            </a:r>
            <a:r>
              <a:rPr lang="zh-CN" altLang="en-US" sz="2200"/>
              <a:t> </a:t>
            </a:r>
            <a:r>
              <a:rPr lang="en-US" altLang="zh-CN" sz="2200"/>
              <a:t>Network</a:t>
            </a:r>
          </a:p>
          <a:p>
            <a:pPr marL="0" indent="0">
              <a:buNone/>
            </a:pPr>
            <a:r>
              <a:rPr lang="zh-CN" altLang="en-US" sz="2200"/>
              <a:t>     </a:t>
            </a:r>
            <a:r>
              <a:rPr lang="en-US" altLang="zh-CN" sz="2200"/>
              <a:t>Obtain</a:t>
            </a:r>
            <a:r>
              <a:rPr lang="zh-CN" altLang="en-US" sz="2200"/>
              <a:t> </a:t>
            </a:r>
            <a:r>
              <a:rPr lang="en-US" altLang="zh-CN" sz="2200"/>
              <a:t>candidate</a:t>
            </a:r>
            <a:r>
              <a:rPr lang="zh-CN" altLang="en-US" sz="2200"/>
              <a:t> </a:t>
            </a:r>
            <a:r>
              <a:rPr lang="en-US" altLang="zh-CN" sz="2200"/>
              <a:t>windows</a:t>
            </a:r>
            <a:r>
              <a:rPr lang="zh-CN" altLang="en-US" sz="2200"/>
              <a:t> </a:t>
            </a:r>
            <a:r>
              <a:rPr lang="en-US" altLang="zh-CN" sz="2200"/>
              <a:t>and</a:t>
            </a:r>
            <a:r>
              <a:rPr lang="zh-CN" altLang="en-US" sz="2200"/>
              <a:t> </a:t>
            </a:r>
            <a:r>
              <a:rPr lang="en-US" altLang="zh-CN" sz="2200"/>
              <a:t>their</a:t>
            </a:r>
            <a:r>
              <a:rPr lang="zh-CN" altLang="en-US" sz="2200"/>
              <a:t> </a:t>
            </a:r>
            <a:r>
              <a:rPr lang="en-US" altLang="zh-CN" sz="2200"/>
              <a:t>bounding</a:t>
            </a:r>
            <a:r>
              <a:rPr lang="zh-CN" altLang="en-US" sz="2200"/>
              <a:t> </a:t>
            </a:r>
            <a:r>
              <a:rPr lang="en-US" altLang="zh-CN" sz="2200"/>
              <a:t>box</a:t>
            </a:r>
            <a:r>
              <a:rPr lang="zh-CN" altLang="en-US" sz="2200"/>
              <a:t> </a:t>
            </a:r>
            <a:r>
              <a:rPr lang="en-US" altLang="zh-CN" sz="2200"/>
              <a:t>regression</a:t>
            </a:r>
            <a:r>
              <a:rPr lang="zh-CN" altLang="en-US" sz="2200"/>
              <a:t> </a:t>
            </a:r>
            <a:r>
              <a:rPr lang="en-US" altLang="zh-CN" sz="2200"/>
              <a:t>vectors</a:t>
            </a:r>
          </a:p>
          <a:p>
            <a:pPr marL="0" indent="0">
              <a:buNone/>
            </a:pPr>
            <a:r>
              <a:rPr lang="en-US" altLang="zh-CN" sz="2200"/>
              <a:t>2.</a:t>
            </a:r>
            <a:r>
              <a:rPr lang="zh-CN" altLang="en-US" sz="2200"/>
              <a:t> </a:t>
            </a:r>
            <a:r>
              <a:rPr lang="en-US" altLang="zh-CN" sz="2200"/>
              <a:t>R-NET:</a:t>
            </a:r>
            <a:r>
              <a:rPr lang="zh-CN" altLang="en-US" sz="2200"/>
              <a:t> </a:t>
            </a:r>
            <a:r>
              <a:rPr lang="en-US" altLang="zh-CN" sz="2200"/>
              <a:t>The</a:t>
            </a:r>
            <a:r>
              <a:rPr lang="zh-CN" altLang="en-US" sz="2200"/>
              <a:t> </a:t>
            </a:r>
            <a:r>
              <a:rPr lang="en-US" altLang="zh-CN" sz="2200"/>
              <a:t>Refine</a:t>
            </a:r>
            <a:r>
              <a:rPr lang="zh-CN" altLang="en-US" sz="2200"/>
              <a:t> </a:t>
            </a:r>
            <a:r>
              <a:rPr lang="en-US" altLang="zh-CN" sz="2200"/>
              <a:t>Network</a:t>
            </a:r>
          </a:p>
          <a:p>
            <a:pPr marL="0" indent="0">
              <a:buNone/>
            </a:pPr>
            <a:r>
              <a:rPr lang="zh-CN" altLang="en-US" sz="2200"/>
              <a:t>      </a:t>
            </a:r>
            <a:r>
              <a:rPr lang="en-US" altLang="zh-CN" sz="2200"/>
              <a:t>R</a:t>
            </a:r>
            <a:r>
              <a:rPr lang="en-US" sz="2200"/>
              <a:t>educes the number of candidates, performs calibration with bounding box</a:t>
            </a:r>
          </a:p>
          <a:p>
            <a:pPr marL="0" indent="0">
              <a:buNone/>
            </a:pPr>
            <a:r>
              <a:rPr lang="zh-CN" altLang="en-US" sz="2200"/>
              <a:t>     </a:t>
            </a:r>
            <a:r>
              <a:rPr lang="en-US" sz="2200"/>
              <a:t> </a:t>
            </a:r>
            <a:r>
              <a:rPr lang="zh-CN" altLang="en-US" sz="2200"/>
              <a:t>  </a:t>
            </a:r>
            <a:r>
              <a:rPr lang="en-US" sz="2200"/>
              <a:t>regression</a:t>
            </a:r>
            <a:r>
              <a:rPr lang="zh-CN" altLang="en-US" sz="2200"/>
              <a:t> </a:t>
            </a:r>
            <a:r>
              <a:rPr lang="en-US" altLang="zh-CN" sz="2200"/>
              <a:t>and</a:t>
            </a:r>
            <a:r>
              <a:rPr lang="zh-CN" altLang="en-US" sz="2200"/>
              <a:t> </a:t>
            </a:r>
            <a:r>
              <a:rPr lang="en-US" altLang="zh-CN" sz="2200"/>
              <a:t>employs</a:t>
            </a:r>
            <a:r>
              <a:rPr lang="zh-CN" altLang="en-US" sz="2200"/>
              <a:t> </a:t>
            </a:r>
            <a:r>
              <a:rPr lang="en-US" altLang="zh-CN" sz="2200"/>
              <a:t>NMS</a:t>
            </a:r>
            <a:r>
              <a:rPr lang="zh-CN" altLang="en-US" sz="2200"/>
              <a:t> </a:t>
            </a:r>
            <a:endParaRPr lang="en-US" altLang="zh-CN" sz="2200"/>
          </a:p>
          <a:p>
            <a:pPr marL="0" indent="0">
              <a:buNone/>
            </a:pPr>
            <a:r>
              <a:rPr lang="en-US" altLang="zh-CN" sz="2200"/>
              <a:t>3.</a:t>
            </a:r>
            <a:r>
              <a:rPr lang="zh-CN" altLang="en-US" sz="2200"/>
              <a:t> </a:t>
            </a:r>
            <a:r>
              <a:rPr lang="en-US" altLang="zh-CN" sz="2200"/>
              <a:t>O-NET:</a:t>
            </a:r>
            <a:r>
              <a:rPr lang="zh-CN" altLang="en-US" sz="2200"/>
              <a:t> </a:t>
            </a:r>
            <a:r>
              <a:rPr lang="en-US" altLang="zh-CN" sz="2200"/>
              <a:t>The</a:t>
            </a:r>
            <a:r>
              <a:rPr lang="zh-CN" altLang="en-US" sz="2200"/>
              <a:t> </a:t>
            </a:r>
            <a:r>
              <a:rPr lang="en-US" altLang="zh-CN" sz="2200"/>
              <a:t>Output</a:t>
            </a:r>
            <a:r>
              <a:rPr lang="zh-CN" altLang="en-US" sz="2200"/>
              <a:t> </a:t>
            </a:r>
            <a:r>
              <a:rPr lang="en-US" altLang="zh-CN" sz="2200"/>
              <a:t>Network</a:t>
            </a:r>
          </a:p>
          <a:p>
            <a:pPr marL="0" indent="0">
              <a:buNone/>
            </a:pPr>
            <a:r>
              <a:rPr lang="zh-CN" altLang="en-US" sz="2200"/>
              <a:t>      </a:t>
            </a:r>
            <a:r>
              <a:rPr lang="en-US" altLang="zh-CN" sz="2200"/>
              <a:t>D</a:t>
            </a:r>
            <a:r>
              <a:rPr lang="en-US" sz="2200"/>
              <a:t>escribe the face in more detail and output the five facial landmarks’ positions</a:t>
            </a:r>
            <a:endParaRPr lang="en-CN" sz="2200"/>
          </a:p>
        </p:txBody>
      </p:sp>
    </p:spTree>
    <p:extLst>
      <p:ext uri="{BB962C8B-B14F-4D97-AF65-F5344CB8AC3E}">
        <p14:creationId xmlns:p14="http://schemas.microsoft.com/office/powerpoint/2010/main" val="299512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E92F3-B5F4-4BDB-74CB-612F56D6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MTCNN</a:t>
            </a:r>
            <a:endParaRPr lang="en-CN" sz="5400"/>
          </a:p>
        </p:txBody>
      </p:sp>
      <p:sp>
        <p:nvSpPr>
          <p:cNvPr id="14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009CEDBB-31F6-0884-0C75-DA6104C5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6" y="2807768"/>
            <a:ext cx="387575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200" dirty="0"/>
              <a:t>1.</a:t>
            </a:r>
            <a:r>
              <a:rPr lang="zh-CN" altLang="en-US" sz="2200" dirty="0"/>
              <a:t> </a:t>
            </a:r>
            <a:r>
              <a:rPr lang="en-US" altLang="zh-CN" sz="2200" dirty="0"/>
              <a:t>P-NET: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Proposal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</a:t>
            </a:r>
          </a:p>
          <a:p>
            <a:pPr marL="0" indent="0">
              <a:buNone/>
            </a:pPr>
            <a:r>
              <a:rPr lang="zh-CN" altLang="en-US" sz="2200" dirty="0"/>
              <a:t>     </a:t>
            </a:r>
            <a:r>
              <a:rPr lang="en-US" altLang="zh-CN" sz="2200" dirty="0"/>
              <a:t>Obtain</a:t>
            </a:r>
            <a:r>
              <a:rPr lang="zh-CN" altLang="en-US" sz="2200" dirty="0"/>
              <a:t> </a:t>
            </a:r>
            <a:r>
              <a:rPr lang="en-US" altLang="zh-CN" sz="2200" dirty="0"/>
              <a:t>candidate</a:t>
            </a:r>
            <a:r>
              <a:rPr lang="zh-CN" altLang="en-US" sz="2200" dirty="0"/>
              <a:t> </a:t>
            </a:r>
            <a:r>
              <a:rPr lang="en-US" altLang="zh-CN" sz="2200" dirty="0"/>
              <a:t>windows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their</a:t>
            </a:r>
            <a:r>
              <a:rPr lang="zh-CN" altLang="en-US" sz="2200" dirty="0"/>
              <a:t> </a:t>
            </a:r>
            <a:r>
              <a:rPr lang="en-US" altLang="zh-CN" sz="2200" dirty="0"/>
              <a:t>bounding</a:t>
            </a:r>
            <a:r>
              <a:rPr lang="zh-CN" altLang="en-US" sz="2200" dirty="0"/>
              <a:t> </a:t>
            </a:r>
            <a:r>
              <a:rPr lang="en-US" altLang="zh-CN" sz="2200" dirty="0"/>
              <a:t>box</a:t>
            </a:r>
            <a:r>
              <a:rPr lang="zh-CN" altLang="en-US" sz="2200" dirty="0"/>
              <a:t> </a:t>
            </a:r>
            <a:r>
              <a:rPr lang="en-US" altLang="zh-CN" sz="2200" dirty="0"/>
              <a:t>regression</a:t>
            </a:r>
            <a:r>
              <a:rPr lang="zh-CN" altLang="en-US" sz="2200" dirty="0"/>
              <a:t> </a:t>
            </a:r>
            <a:r>
              <a:rPr lang="en-US" altLang="zh-CN" sz="2200" dirty="0"/>
              <a:t>vectors</a:t>
            </a:r>
          </a:p>
          <a:p>
            <a:endParaRPr lang="en-US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9E298F-4452-458D-B989-E75649F91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048256"/>
            <a:ext cx="6903720" cy="27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05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E92F3-B5F4-4BDB-74CB-612F56D6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MTCNN</a:t>
            </a:r>
            <a:endParaRPr lang="en-CN" sz="5400"/>
          </a:p>
        </p:txBody>
      </p:sp>
      <p:sp>
        <p:nvSpPr>
          <p:cNvPr id="20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009CEDBB-31F6-0884-0C75-DA6104C5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71" y="2807208"/>
            <a:ext cx="3619065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200" dirty="0"/>
              <a:t>2.</a:t>
            </a:r>
            <a:r>
              <a:rPr lang="zh-CN" altLang="en-US" sz="2200" dirty="0"/>
              <a:t> </a:t>
            </a:r>
            <a:r>
              <a:rPr lang="en-US" altLang="zh-CN" sz="2200" dirty="0"/>
              <a:t>R-NET: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Refine</a:t>
            </a:r>
            <a:r>
              <a:rPr lang="zh-CN" altLang="en-US" sz="2200" dirty="0"/>
              <a:t> </a:t>
            </a:r>
            <a:r>
              <a:rPr lang="en-US" altLang="zh-CN" sz="2200" dirty="0"/>
              <a:t>Network</a:t>
            </a:r>
          </a:p>
          <a:p>
            <a:pPr marL="0" indent="0">
              <a:buNone/>
            </a:pPr>
            <a:r>
              <a:rPr lang="zh-CN" altLang="en-US" sz="2200" dirty="0"/>
              <a:t>      </a:t>
            </a:r>
            <a:r>
              <a:rPr lang="en-US" altLang="zh-CN" sz="2200" dirty="0"/>
              <a:t>R</a:t>
            </a:r>
            <a:r>
              <a:rPr lang="en-US" sz="2200" dirty="0"/>
              <a:t>educes the number of candidates, performs</a:t>
            </a:r>
            <a:r>
              <a:rPr lang="zh-CN" altLang="en-US" sz="2200" dirty="0"/>
              <a:t> </a:t>
            </a:r>
            <a:r>
              <a:rPr lang="en-US" sz="2200" dirty="0"/>
              <a:t>calibration with bounding box</a:t>
            </a:r>
            <a:r>
              <a:rPr lang="zh-CN" altLang="en-US" sz="2200" dirty="0"/>
              <a:t> </a:t>
            </a:r>
            <a:r>
              <a:rPr lang="en-US" sz="2200" dirty="0"/>
              <a:t>regression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employs</a:t>
            </a:r>
            <a:r>
              <a:rPr lang="zh-CN" altLang="en-US" sz="2200" dirty="0"/>
              <a:t> </a:t>
            </a:r>
            <a:r>
              <a:rPr lang="en-US" altLang="zh-CN" sz="2200" dirty="0"/>
              <a:t>Non</a:t>
            </a:r>
            <a:r>
              <a:rPr lang="zh-CN" altLang="en-US" sz="2200" dirty="0"/>
              <a:t> </a:t>
            </a:r>
            <a:r>
              <a:rPr lang="en-US" altLang="zh-CN" sz="2200" dirty="0"/>
              <a:t>–Max</a:t>
            </a:r>
            <a:r>
              <a:rPr lang="zh-CN" altLang="en-US" sz="2200" dirty="0"/>
              <a:t> </a:t>
            </a:r>
            <a:r>
              <a:rPr lang="en-US" altLang="zh-CN" sz="2200" dirty="0"/>
              <a:t>Suppression</a:t>
            </a:r>
            <a:r>
              <a:rPr lang="zh-CN" altLang="en-US" sz="2200" dirty="0"/>
              <a:t> </a:t>
            </a:r>
            <a:endParaRPr lang="en-US" altLang="zh-CN" sz="2200" dirty="0"/>
          </a:p>
          <a:p>
            <a:endParaRPr lang="en-US" sz="22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37C6BFE-EEEB-6E02-B4B5-479BDADD9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082775"/>
            <a:ext cx="6903720" cy="26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62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E92F3-B5F4-4BDB-74CB-612F56D6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MTCNN</a:t>
            </a:r>
            <a:endParaRPr lang="en-CN" sz="5400"/>
          </a:p>
        </p:txBody>
      </p:sp>
      <p:sp>
        <p:nvSpPr>
          <p:cNvPr id="13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009CEDBB-31F6-0884-0C75-DA6104C5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663479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200" dirty="0"/>
              <a:t>3.</a:t>
            </a:r>
            <a:r>
              <a:rPr lang="zh-CN" altLang="en-US" sz="2200" dirty="0"/>
              <a:t> </a:t>
            </a:r>
            <a:r>
              <a:rPr lang="en-US" altLang="zh-CN" sz="2200" dirty="0"/>
              <a:t>O-NET: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Output</a:t>
            </a:r>
            <a:r>
              <a:rPr lang="zh-CN" altLang="en-US" sz="2200" dirty="0"/>
              <a:t> </a:t>
            </a:r>
            <a:r>
              <a:rPr lang="en-US" altLang="zh-CN" sz="2200" dirty="0"/>
              <a:t>Network</a:t>
            </a:r>
          </a:p>
          <a:p>
            <a:pPr marL="0" indent="0">
              <a:buNone/>
            </a:pPr>
            <a:r>
              <a:rPr lang="zh-CN" altLang="en-US" sz="2200" dirty="0"/>
              <a:t>      </a:t>
            </a:r>
            <a:r>
              <a:rPr lang="en-US" altLang="zh-CN" sz="2200" dirty="0"/>
              <a:t>D</a:t>
            </a:r>
            <a:r>
              <a:rPr lang="en-US" sz="2200" dirty="0"/>
              <a:t>escribe the face in more detail and output the five facial landmarks’ positions</a:t>
            </a:r>
            <a:endParaRPr lang="en-CN" sz="2200" dirty="0"/>
          </a:p>
          <a:p>
            <a:endParaRPr lang="en-US" sz="2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89ED10-9E18-E130-2E63-A874D48F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652331"/>
            <a:ext cx="6903720" cy="155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9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798</Words>
  <Application>Microsoft Macintosh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Face Recognition using Siamese Network</vt:lpstr>
      <vt:lpstr>Introduction</vt:lpstr>
      <vt:lpstr>Why Siamese?</vt:lpstr>
      <vt:lpstr>Dataset</vt:lpstr>
      <vt:lpstr>                        Data Preparation</vt:lpstr>
      <vt:lpstr>MTCNN</vt:lpstr>
      <vt:lpstr>MTCNN</vt:lpstr>
      <vt:lpstr>MTCNN</vt:lpstr>
      <vt:lpstr>MTCNN</vt:lpstr>
      <vt:lpstr>EXAMPLE</vt:lpstr>
      <vt:lpstr>                        Data Preparation</vt:lpstr>
      <vt:lpstr>                          Training Data</vt:lpstr>
      <vt:lpstr> Training Data</vt:lpstr>
      <vt:lpstr> Training Data</vt:lpstr>
      <vt:lpstr>Contrastive Loss</vt:lpstr>
      <vt:lpstr>                 CNN for feature extraction</vt:lpstr>
      <vt:lpstr>Base CNN Architecture</vt:lpstr>
      <vt:lpstr>Siamese Architecture</vt:lpstr>
      <vt:lpstr>              Training Siamese Network</vt:lpstr>
      <vt:lpstr>Calculation of Accuracy</vt:lpstr>
      <vt:lpstr>                 Results and Discussions</vt:lpstr>
      <vt:lpstr>Results and Discussions</vt:lpstr>
      <vt:lpstr>                           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 Verification</dc:title>
  <dc:creator>saurav kant kumar</dc:creator>
  <cp:lastModifiedBy>Saurav Kant Kumar</cp:lastModifiedBy>
  <cp:revision>49</cp:revision>
  <dcterms:created xsi:type="dcterms:W3CDTF">2021-04-30T17:03:25Z</dcterms:created>
  <dcterms:modified xsi:type="dcterms:W3CDTF">2022-12-28T02:41:26Z</dcterms:modified>
</cp:coreProperties>
</file>