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y="5143500" cx="9144000"/>
  <p:notesSz cx="6858000" cy="9144000"/>
  <p:embeddedFontLst>
    <p:embeddedFont>
      <p:font typeface="Montserrat"/>
      <p:regular r:id="rId61"/>
      <p:bold r:id="rId62"/>
      <p:italic r:id="rId63"/>
      <p:boldItalic r:id="rId64"/>
    </p:embeddedFont>
    <p:embeddedFont>
      <p:font typeface="Lato"/>
      <p:regular r:id="rId65"/>
      <p:bold r:id="rId66"/>
      <p:italic r:id="rId67"/>
      <p:boldItalic r:id="rId68"/>
    </p:embeddedFont>
    <p:embeddedFont>
      <p:font typeface="Poppins Light"/>
      <p:regular r:id="rId69"/>
      <p:bold r:id="rId70"/>
      <p:italic r:id="rId71"/>
      <p:boldItalic r:id="rId72"/>
    </p:embeddedFont>
    <p:embeddedFont>
      <p:font typeface="Poppins SemiBold"/>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1B7B46-BC6D-4C21-A4F0-DD922E235069}">
  <a:tblStyle styleId="{4C1B7B46-BC6D-4C21-A4F0-DD922E23506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PoppinsSemiBold-regular.fntdata"/><Relationship Id="rId72" Type="http://schemas.openxmlformats.org/officeDocument/2006/relationships/font" Target="fonts/PoppinsLight-boldItalic.fntdata"/><Relationship Id="rId31" Type="http://schemas.openxmlformats.org/officeDocument/2006/relationships/slide" Target="slides/slide25.xml"/><Relationship Id="rId75" Type="http://schemas.openxmlformats.org/officeDocument/2006/relationships/font" Target="fonts/PoppinsSemiBold-italic.fntdata"/><Relationship Id="rId30" Type="http://schemas.openxmlformats.org/officeDocument/2006/relationships/slide" Target="slides/slide24.xml"/><Relationship Id="rId74" Type="http://schemas.openxmlformats.org/officeDocument/2006/relationships/font" Target="fonts/PoppinsSemiBold-bold.fntdata"/><Relationship Id="rId33" Type="http://schemas.openxmlformats.org/officeDocument/2006/relationships/slide" Target="slides/slide27.xml"/><Relationship Id="rId32" Type="http://schemas.openxmlformats.org/officeDocument/2006/relationships/slide" Target="slides/slide26.xml"/><Relationship Id="rId76" Type="http://schemas.openxmlformats.org/officeDocument/2006/relationships/font" Target="fonts/PoppinsSemiBold-boldItalic.fntdata"/><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PoppinsLight-italic.fntdata"/><Relationship Id="rId70" Type="http://schemas.openxmlformats.org/officeDocument/2006/relationships/font" Target="fonts/PoppinsLight-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Montserrat-bold.fntdata"/><Relationship Id="rId61" Type="http://schemas.openxmlformats.org/officeDocument/2006/relationships/font" Target="fonts/Montserrat-regular.fntdata"/><Relationship Id="rId20" Type="http://schemas.openxmlformats.org/officeDocument/2006/relationships/slide" Target="slides/slide14.xml"/><Relationship Id="rId64" Type="http://schemas.openxmlformats.org/officeDocument/2006/relationships/font" Target="fonts/Montserrat-boldItalic.fntdata"/><Relationship Id="rId63" Type="http://schemas.openxmlformats.org/officeDocument/2006/relationships/font" Target="fonts/Montserrat-italic.fntdata"/><Relationship Id="rId22" Type="http://schemas.openxmlformats.org/officeDocument/2006/relationships/slide" Target="slides/slide16.xml"/><Relationship Id="rId66" Type="http://schemas.openxmlformats.org/officeDocument/2006/relationships/font" Target="fonts/Lato-bold.fntdata"/><Relationship Id="rId21" Type="http://schemas.openxmlformats.org/officeDocument/2006/relationships/slide" Target="slides/slide15.xml"/><Relationship Id="rId65" Type="http://schemas.openxmlformats.org/officeDocument/2006/relationships/font" Target="fonts/Lato-regular.fntdata"/><Relationship Id="rId24" Type="http://schemas.openxmlformats.org/officeDocument/2006/relationships/slide" Target="slides/slide18.xml"/><Relationship Id="rId68" Type="http://schemas.openxmlformats.org/officeDocument/2006/relationships/font" Target="fonts/Lato-boldItalic.fntdata"/><Relationship Id="rId23" Type="http://schemas.openxmlformats.org/officeDocument/2006/relationships/slide" Target="slides/slide17.xml"/><Relationship Id="rId67" Type="http://schemas.openxmlformats.org/officeDocument/2006/relationships/font" Target="fonts/Lato-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PoppinsLight-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fb854921cb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fb854921cb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fbe5954a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fbe5954a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fbe5954a7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fbe5954a7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fbe5954a7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fbe5954a7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0027fcbf6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0027fcbf6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0027fcbf6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0027fcbf6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0027fcbf6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0027fcbf6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0027fcbf6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0027fcbf6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0027fcbf6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0027fcbf6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0027fcbf6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0027fcbf6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03f438321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03f438321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0027fcbf6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0027fcbf6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00873a5a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00873a5a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00873a5a7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00873a5a7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03f438321c_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03f438321c_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00873a5a7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00873a5a7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00f57bb6f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00f57bb6f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01ef1e4b5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01ef1e4b5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0845a95fc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0845a95f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0845a95f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0845a95f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0845a969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0845a969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027fcbf6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0027fcbf6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0845a9698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0845a9698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01ef1e4b5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01ef1e4b5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046daa737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046daa73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f8e2690b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f8e2690b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01ef1e4b5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01ef1e4b5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f8e2690b7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f8e2690b7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f8e2690b7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f8e2690b7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01ef1e4b5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301ef1e4b5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301ef1e4b5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301ef1e4b5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01ef1e4b5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301ef1e4b5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46fed912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46fed912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301ef1e4b5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301ef1e4b5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01ef1e4b5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301ef1e4b5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301ef1e4b56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301ef1e4b56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3025bf151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3025bf151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3025bf1513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3025bf1513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303f438321c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303f438321c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302c3f834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302c3f834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302c3f834e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302c3f834e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303f438321c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303f438321c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03f438321c_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303f438321c_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fb854921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fb854921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302c3f834e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302c3f834e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303f438321c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303f438321c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f8a2e227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f8a2e227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f8a2e227c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f8a2e227c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3083ffc21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3083ffc21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fb854921c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fb854921c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fb854921c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fb854921c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fb854921c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fb854921c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fbe5954a7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fbe5954a7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accent2"/>
        </a:solidFill>
      </p:bgPr>
    </p:bg>
    <p:spTree>
      <p:nvGrpSpPr>
        <p:cNvPr id="130" name="Shape 130"/>
        <p:cNvGrpSpPr/>
        <p:nvPr/>
      </p:nvGrpSpPr>
      <p:grpSpPr>
        <a:xfrm>
          <a:off x="0" y="0"/>
          <a:ext cx="0" cy="0"/>
          <a:chOff x="0" y="0"/>
          <a:chExt cx="0" cy="0"/>
        </a:xfrm>
      </p:grpSpPr>
      <p:sp>
        <p:nvSpPr>
          <p:cNvPr id="131" name="Google Shape;131;p13"/>
          <p:cNvSpPr txBox="1"/>
          <p:nvPr>
            <p:ph type="title"/>
          </p:nvPr>
        </p:nvSpPr>
        <p:spPr>
          <a:xfrm>
            <a:off x="5143500" y="1844100"/>
            <a:ext cx="2743200" cy="205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3300"/>
              <a:buFont typeface="Poppins Light"/>
              <a:buNone/>
              <a:defRPr b="0" sz="3300">
                <a:solidFill>
                  <a:schemeClr val="accent4"/>
                </a:solidFill>
                <a:latin typeface="Poppins Light"/>
                <a:ea typeface="Poppins Light"/>
                <a:cs typeface="Poppins Light"/>
                <a:sym typeface="Poppins Ligh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2" name="Google Shape;132;p13"/>
          <p:cNvSpPr txBox="1"/>
          <p:nvPr>
            <p:ph idx="2" type="title"/>
          </p:nvPr>
        </p:nvSpPr>
        <p:spPr>
          <a:xfrm>
            <a:off x="5635325" y="1284092"/>
            <a:ext cx="1715400" cy="1044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6000"/>
              <a:buFont typeface="Poppins SemiBold"/>
              <a:buNone/>
              <a:defRPr b="0" sz="6000">
                <a:solidFill>
                  <a:schemeClr val="accent1"/>
                </a:solidFill>
                <a:latin typeface="Poppins SemiBold"/>
                <a:ea typeface="Poppins SemiBold"/>
                <a:cs typeface="Poppins SemiBold"/>
                <a:sym typeface="Poppins SemiBold"/>
              </a:defRPr>
            </a:lvl1pPr>
            <a:lvl2pPr lvl="1" algn="ctr">
              <a:lnSpc>
                <a:spcPct val="100000"/>
              </a:lnSpc>
              <a:spcBef>
                <a:spcPts val="0"/>
              </a:spcBef>
              <a:spcAft>
                <a:spcPts val="0"/>
              </a:spcAft>
              <a:buClr>
                <a:schemeClr val="accent1"/>
              </a:buClr>
              <a:buSzPts val="6000"/>
              <a:buFont typeface="Poppins SemiBold"/>
              <a:buNone/>
              <a:defRPr b="0" sz="6000">
                <a:solidFill>
                  <a:schemeClr val="accent1"/>
                </a:solidFill>
                <a:latin typeface="Poppins SemiBold"/>
                <a:ea typeface="Poppins SemiBold"/>
                <a:cs typeface="Poppins SemiBold"/>
                <a:sym typeface="Poppins SemiBold"/>
              </a:defRPr>
            </a:lvl2pPr>
            <a:lvl3pPr lvl="2" algn="ctr">
              <a:lnSpc>
                <a:spcPct val="100000"/>
              </a:lnSpc>
              <a:spcBef>
                <a:spcPts val="0"/>
              </a:spcBef>
              <a:spcAft>
                <a:spcPts val="0"/>
              </a:spcAft>
              <a:buClr>
                <a:schemeClr val="accent1"/>
              </a:buClr>
              <a:buSzPts val="6000"/>
              <a:buFont typeface="Poppins SemiBold"/>
              <a:buNone/>
              <a:defRPr b="0" sz="6000">
                <a:solidFill>
                  <a:schemeClr val="accent1"/>
                </a:solidFill>
                <a:latin typeface="Poppins SemiBold"/>
                <a:ea typeface="Poppins SemiBold"/>
                <a:cs typeface="Poppins SemiBold"/>
                <a:sym typeface="Poppins SemiBold"/>
              </a:defRPr>
            </a:lvl3pPr>
            <a:lvl4pPr lvl="3" algn="ctr">
              <a:lnSpc>
                <a:spcPct val="100000"/>
              </a:lnSpc>
              <a:spcBef>
                <a:spcPts val="0"/>
              </a:spcBef>
              <a:spcAft>
                <a:spcPts val="0"/>
              </a:spcAft>
              <a:buClr>
                <a:schemeClr val="accent1"/>
              </a:buClr>
              <a:buSzPts val="6000"/>
              <a:buFont typeface="Poppins SemiBold"/>
              <a:buNone/>
              <a:defRPr b="0" sz="6000">
                <a:solidFill>
                  <a:schemeClr val="accent1"/>
                </a:solidFill>
                <a:latin typeface="Poppins SemiBold"/>
                <a:ea typeface="Poppins SemiBold"/>
                <a:cs typeface="Poppins SemiBold"/>
                <a:sym typeface="Poppins SemiBold"/>
              </a:defRPr>
            </a:lvl4pPr>
            <a:lvl5pPr lvl="4" algn="ctr">
              <a:lnSpc>
                <a:spcPct val="100000"/>
              </a:lnSpc>
              <a:spcBef>
                <a:spcPts val="0"/>
              </a:spcBef>
              <a:spcAft>
                <a:spcPts val="0"/>
              </a:spcAft>
              <a:buClr>
                <a:schemeClr val="accent1"/>
              </a:buClr>
              <a:buSzPts val="6000"/>
              <a:buFont typeface="Poppins SemiBold"/>
              <a:buNone/>
              <a:defRPr b="0" sz="6000">
                <a:solidFill>
                  <a:schemeClr val="accent1"/>
                </a:solidFill>
                <a:latin typeface="Poppins SemiBold"/>
                <a:ea typeface="Poppins SemiBold"/>
                <a:cs typeface="Poppins SemiBold"/>
                <a:sym typeface="Poppins SemiBold"/>
              </a:defRPr>
            </a:lvl5pPr>
            <a:lvl6pPr lvl="5" algn="ctr">
              <a:lnSpc>
                <a:spcPct val="100000"/>
              </a:lnSpc>
              <a:spcBef>
                <a:spcPts val="0"/>
              </a:spcBef>
              <a:spcAft>
                <a:spcPts val="0"/>
              </a:spcAft>
              <a:buClr>
                <a:schemeClr val="accent1"/>
              </a:buClr>
              <a:buSzPts val="6000"/>
              <a:buFont typeface="Poppins SemiBold"/>
              <a:buNone/>
              <a:defRPr b="0" sz="6000">
                <a:solidFill>
                  <a:schemeClr val="accent1"/>
                </a:solidFill>
                <a:latin typeface="Poppins SemiBold"/>
                <a:ea typeface="Poppins SemiBold"/>
                <a:cs typeface="Poppins SemiBold"/>
                <a:sym typeface="Poppins SemiBold"/>
              </a:defRPr>
            </a:lvl6pPr>
            <a:lvl7pPr lvl="6" algn="ctr">
              <a:lnSpc>
                <a:spcPct val="100000"/>
              </a:lnSpc>
              <a:spcBef>
                <a:spcPts val="0"/>
              </a:spcBef>
              <a:spcAft>
                <a:spcPts val="0"/>
              </a:spcAft>
              <a:buClr>
                <a:schemeClr val="accent1"/>
              </a:buClr>
              <a:buSzPts val="6000"/>
              <a:buFont typeface="Poppins SemiBold"/>
              <a:buNone/>
              <a:defRPr b="0" sz="6000">
                <a:solidFill>
                  <a:schemeClr val="accent1"/>
                </a:solidFill>
                <a:latin typeface="Poppins SemiBold"/>
                <a:ea typeface="Poppins SemiBold"/>
                <a:cs typeface="Poppins SemiBold"/>
                <a:sym typeface="Poppins SemiBold"/>
              </a:defRPr>
            </a:lvl7pPr>
            <a:lvl8pPr lvl="7" algn="ctr">
              <a:lnSpc>
                <a:spcPct val="100000"/>
              </a:lnSpc>
              <a:spcBef>
                <a:spcPts val="0"/>
              </a:spcBef>
              <a:spcAft>
                <a:spcPts val="0"/>
              </a:spcAft>
              <a:buClr>
                <a:schemeClr val="accent1"/>
              </a:buClr>
              <a:buSzPts val="6000"/>
              <a:buFont typeface="Poppins SemiBold"/>
              <a:buNone/>
              <a:defRPr b="0" sz="6000">
                <a:solidFill>
                  <a:schemeClr val="accent1"/>
                </a:solidFill>
                <a:latin typeface="Poppins SemiBold"/>
                <a:ea typeface="Poppins SemiBold"/>
                <a:cs typeface="Poppins SemiBold"/>
                <a:sym typeface="Poppins SemiBold"/>
              </a:defRPr>
            </a:lvl8pPr>
            <a:lvl9pPr lvl="8" algn="ctr">
              <a:lnSpc>
                <a:spcPct val="100000"/>
              </a:lnSpc>
              <a:spcBef>
                <a:spcPts val="0"/>
              </a:spcBef>
              <a:spcAft>
                <a:spcPts val="0"/>
              </a:spcAft>
              <a:buClr>
                <a:schemeClr val="accent1"/>
              </a:buClr>
              <a:buSzPts val="6000"/>
              <a:buFont typeface="Poppins SemiBold"/>
              <a:buNone/>
              <a:defRPr b="0" sz="6000">
                <a:solidFill>
                  <a:schemeClr val="accent1"/>
                </a:solidFill>
                <a:latin typeface="Poppins SemiBold"/>
                <a:ea typeface="Poppins SemiBold"/>
                <a:cs typeface="Poppins SemiBold"/>
                <a:sym typeface="Poppins SemiBold"/>
              </a:defRPr>
            </a:lvl9pPr>
          </a:lstStyle>
          <a:p/>
        </p:txBody>
      </p:sp>
      <p:sp>
        <p:nvSpPr>
          <p:cNvPr id="133" name="Google Shape;133;p13"/>
          <p:cNvSpPr txBox="1"/>
          <p:nvPr>
            <p:ph idx="1" type="subTitle"/>
          </p:nvPr>
        </p:nvSpPr>
        <p:spPr>
          <a:xfrm>
            <a:off x="5207375" y="3482250"/>
            <a:ext cx="2575500" cy="41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Poppins"/>
              <a:buNone/>
              <a:defRPr b="1">
                <a:solidFill>
                  <a:schemeClr val="lt1"/>
                </a:solidFill>
              </a:defRPr>
            </a:lvl1pPr>
            <a:lvl2pPr lvl="1" algn="l">
              <a:lnSpc>
                <a:spcPct val="115000"/>
              </a:lnSpc>
              <a:spcBef>
                <a:spcPts val="0"/>
              </a:spcBef>
              <a:spcAft>
                <a:spcPts val="0"/>
              </a:spcAft>
              <a:buClr>
                <a:schemeClr val="lt1"/>
              </a:buClr>
              <a:buSzPts val="1400"/>
              <a:buNone/>
              <a:defRPr>
                <a:solidFill>
                  <a:schemeClr val="lt1"/>
                </a:solidFill>
              </a:defRPr>
            </a:lvl2pPr>
            <a:lvl3pPr lvl="2" algn="l">
              <a:lnSpc>
                <a:spcPct val="115000"/>
              </a:lnSpc>
              <a:spcBef>
                <a:spcPts val="1600"/>
              </a:spcBef>
              <a:spcAft>
                <a:spcPts val="0"/>
              </a:spcAft>
              <a:buClr>
                <a:schemeClr val="lt1"/>
              </a:buClr>
              <a:buSzPts val="1400"/>
              <a:buNone/>
              <a:defRPr>
                <a:solidFill>
                  <a:schemeClr val="lt1"/>
                </a:solidFill>
              </a:defRPr>
            </a:lvl3pPr>
            <a:lvl4pPr lvl="3" algn="l">
              <a:lnSpc>
                <a:spcPct val="115000"/>
              </a:lnSpc>
              <a:spcBef>
                <a:spcPts val="1600"/>
              </a:spcBef>
              <a:spcAft>
                <a:spcPts val="0"/>
              </a:spcAft>
              <a:buClr>
                <a:schemeClr val="lt1"/>
              </a:buClr>
              <a:buSzPts val="1400"/>
              <a:buNone/>
              <a:defRPr>
                <a:solidFill>
                  <a:schemeClr val="lt1"/>
                </a:solidFill>
              </a:defRPr>
            </a:lvl4pPr>
            <a:lvl5pPr lvl="4" algn="l">
              <a:lnSpc>
                <a:spcPct val="115000"/>
              </a:lnSpc>
              <a:spcBef>
                <a:spcPts val="1600"/>
              </a:spcBef>
              <a:spcAft>
                <a:spcPts val="0"/>
              </a:spcAft>
              <a:buClr>
                <a:schemeClr val="lt1"/>
              </a:buClr>
              <a:buSzPts val="1400"/>
              <a:buNone/>
              <a:defRPr>
                <a:solidFill>
                  <a:schemeClr val="lt1"/>
                </a:solidFill>
              </a:defRPr>
            </a:lvl5pPr>
            <a:lvl6pPr lvl="5" algn="l">
              <a:lnSpc>
                <a:spcPct val="115000"/>
              </a:lnSpc>
              <a:spcBef>
                <a:spcPts val="1600"/>
              </a:spcBef>
              <a:spcAft>
                <a:spcPts val="0"/>
              </a:spcAft>
              <a:buClr>
                <a:schemeClr val="lt1"/>
              </a:buClr>
              <a:buSzPts val="1400"/>
              <a:buNone/>
              <a:defRPr>
                <a:solidFill>
                  <a:schemeClr val="lt1"/>
                </a:solidFill>
              </a:defRPr>
            </a:lvl6pPr>
            <a:lvl7pPr lvl="6" algn="l">
              <a:lnSpc>
                <a:spcPct val="115000"/>
              </a:lnSpc>
              <a:spcBef>
                <a:spcPts val="1600"/>
              </a:spcBef>
              <a:spcAft>
                <a:spcPts val="0"/>
              </a:spcAft>
              <a:buClr>
                <a:schemeClr val="lt1"/>
              </a:buClr>
              <a:buSzPts val="1400"/>
              <a:buNone/>
              <a:defRPr>
                <a:solidFill>
                  <a:schemeClr val="lt1"/>
                </a:solidFill>
              </a:defRPr>
            </a:lvl7pPr>
            <a:lvl8pPr lvl="7" algn="l">
              <a:lnSpc>
                <a:spcPct val="115000"/>
              </a:lnSpc>
              <a:spcBef>
                <a:spcPts val="1600"/>
              </a:spcBef>
              <a:spcAft>
                <a:spcPts val="0"/>
              </a:spcAft>
              <a:buClr>
                <a:schemeClr val="lt1"/>
              </a:buClr>
              <a:buSzPts val="1400"/>
              <a:buNone/>
              <a:defRPr>
                <a:solidFill>
                  <a:schemeClr val="lt1"/>
                </a:solidFill>
              </a:defRPr>
            </a:lvl8pPr>
            <a:lvl9pPr lvl="8" algn="l">
              <a:lnSpc>
                <a:spcPct val="115000"/>
              </a:lnSpc>
              <a:spcBef>
                <a:spcPts val="1600"/>
              </a:spcBef>
              <a:spcAft>
                <a:spcPts val="1600"/>
              </a:spcAft>
              <a:buClr>
                <a:schemeClr val="lt1"/>
              </a:buClr>
              <a:buSzPts val="1400"/>
              <a:buNone/>
              <a:defRPr>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13.png"/><Relationship Id="rId6"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colah.github.io/posts/2015-08-Understanding-LSTM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chatgpt.com/c/66f24769-2b30-800d-ba86-20adfe7eec25"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chatgpt.com/c/66f24769-2b30-800d-ba86-20adfe7eec25"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5.pn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image" Target="../media/image14.png"/><Relationship Id="rId4" Type="http://schemas.openxmlformats.org/officeDocument/2006/relationships/hyperlink" Target="https://arxiv.org/pdf/1409.3215"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 Id="rId3" Type="http://schemas.openxmlformats.org/officeDocument/2006/relationships/image" Target="../media/image27.png"/><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 Id="rId3"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4"/>
          <p:cNvSpPr txBox="1"/>
          <p:nvPr>
            <p:ph type="ctrTitle"/>
          </p:nvPr>
        </p:nvSpPr>
        <p:spPr>
          <a:xfrm>
            <a:off x="3071700" y="1721275"/>
            <a:ext cx="6072300" cy="2236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AI is more than just </a:t>
            </a:r>
            <a:r>
              <a:rPr lang="en-GB"/>
              <a:t>ChatGPT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a:t>Any Solutions for the Problem Occurred?</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a:t>Zero Padding !</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052550" y="2519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2800"/>
              <a:t>Zero Padding </a:t>
            </a:r>
            <a:endParaRPr b="1" sz="2800"/>
          </a:p>
          <a:p>
            <a:pPr indent="0" lvl="0" marL="0" rtl="0" algn="l">
              <a:spcBef>
                <a:spcPts val="0"/>
              </a:spcBef>
              <a:spcAft>
                <a:spcPts val="0"/>
              </a:spcAft>
              <a:buNone/>
            </a:pPr>
            <a:r>
              <a:t/>
            </a:r>
            <a:endParaRPr b="1" sz="2800"/>
          </a:p>
          <a:p>
            <a:pPr indent="0" lvl="0" marL="0" rtl="0" algn="l">
              <a:spcBef>
                <a:spcPts val="0"/>
              </a:spcBef>
              <a:spcAft>
                <a:spcPts val="0"/>
              </a:spcAft>
              <a:buNone/>
            </a:pPr>
            <a:r>
              <a:t/>
            </a:r>
            <a:endParaRPr b="1"/>
          </a:p>
        </p:txBody>
      </p:sp>
      <p:sp>
        <p:nvSpPr>
          <p:cNvPr id="213" name="Google Shape;213;p25"/>
          <p:cNvSpPr txBox="1"/>
          <p:nvPr>
            <p:ph idx="1" type="body"/>
          </p:nvPr>
        </p:nvSpPr>
        <p:spPr>
          <a:xfrm>
            <a:off x="458300" y="1567750"/>
            <a:ext cx="2560200" cy="280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 our case:</a:t>
            </a:r>
            <a:endParaRPr/>
          </a:p>
          <a:p>
            <a:pPr indent="0" lvl="0" marL="0" rtl="0" algn="l">
              <a:spcBef>
                <a:spcPts val="1200"/>
              </a:spcBef>
              <a:spcAft>
                <a:spcPts val="0"/>
              </a:spcAft>
              <a:buNone/>
            </a:pPr>
            <a:r>
              <a:rPr lang="en-GB"/>
              <a:t>The maximum number of words in a sentence is : n=5</a:t>
            </a:r>
            <a:endParaRPr/>
          </a:p>
          <a:p>
            <a:pPr indent="0" lvl="0" marL="0" rtl="0" algn="l">
              <a:spcBef>
                <a:spcPts val="1200"/>
              </a:spcBef>
              <a:spcAft>
                <a:spcPts val="1200"/>
              </a:spcAft>
              <a:buNone/>
            </a:pPr>
            <a:r>
              <a:t/>
            </a:r>
            <a:endParaRPr/>
          </a:p>
        </p:txBody>
      </p:sp>
      <p:sp>
        <p:nvSpPr>
          <p:cNvPr id="214" name="Google Shape;214;p25"/>
          <p:cNvSpPr txBox="1"/>
          <p:nvPr/>
        </p:nvSpPr>
        <p:spPr>
          <a:xfrm>
            <a:off x="3283550" y="514350"/>
            <a:ext cx="1380300" cy="419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en-GB">
                <a:solidFill>
                  <a:schemeClr val="lt1"/>
                </a:solidFill>
              </a:rPr>
              <a:t>My </a:t>
            </a:r>
            <a:endParaRPr>
              <a:solidFill>
                <a:schemeClr val="lt1"/>
              </a:solidFill>
            </a:endParaRPr>
          </a:p>
          <a:p>
            <a:pPr indent="0" lvl="0" marL="0" rtl="0" algn="l">
              <a:spcBef>
                <a:spcPts val="1200"/>
              </a:spcBef>
              <a:spcAft>
                <a:spcPts val="0"/>
              </a:spcAft>
              <a:buNone/>
            </a:pPr>
            <a:r>
              <a:t/>
            </a:r>
            <a:endParaRPr b="1">
              <a:solidFill>
                <a:schemeClr val="lt1"/>
              </a:solidFill>
              <a:latin typeface="Lato"/>
              <a:ea typeface="Lato"/>
              <a:cs typeface="Lato"/>
              <a:sym typeface="Lato"/>
            </a:endParaRPr>
          </a:p>
          <a:p>
            <a:pPr indent="0" lvl="0" marL="0" rtl="0" algn="l">
              <a:spcBef>
                <a:spcPts val="0"/>
              </a:spcBef>
              <a:spcAft>
                <a:spcPts val="0"/>
              </a:spcAft>
              <a:buNone/>
            </a:pPr>
            <a:r>
              <a:t/>
            </a:r>
            <a:endParaRPr b="1">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GB">
                <a:solidFill>
                  <a:schemeClr val="lt1"/>
                </a:solidFill>
              </a:rPr>
              <a:t>name</a:t>
            </a:r>
            <a:endParaRPr b="1">
              <a:solidFill>
                <a:schemeClr val="lt1"/>
              </a:solidFill>
              <a:latin typeface="Lato"/>
              <a:ea typeface="Lato"/>
              <a:cs typeface="Lato"/>
              <a:sym typeface="Lato"/>
            </a:endParaRPr>
          </a:p>
          <a:p>
            <a:pPr indent="0" lvl="0" marL="0" rtl="0" algn="l">
              <a:spcBef>
                <a:spcPts val="1200"/>
              </a:spcBef>
              <a:spcAft>
                <a:spcPts val="0"/>
              </a:spcAft>
              <a:buNone/>
            </a:pPr>
            <a:r>
              <a:t/>
            </a:r>
            <a:endParaRPr b="1">
              <a:solidFill>
                <a:schemeClr val="lt1"/>
              </a:solidFill>
              <a:latin typeface="Lato"/>
              <a:ea typeface="Lato"/>
              <a:cs typeface="Lato"/>
              <a:sym typeface="Lato"/>
            </a:endParaRPr>
          </a:p>
          <a:p>
            <a:pPr indent="0" lvl="0" marL="0" rtl="0" algn="l">
              <a:spcBef>
                <a:spcPts val="0"/>
              </a:spcBef>
              <a:spcAft>
                <a:spcPts val="0"/>
              </a:spcAft>
              <a:buNone/>
            </a:pPr>
            <a:r>
              <a:t/>
            </a:r>
            <a:endParaRPr b="1">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GB">
                <a:solidFill>
                  <a:schemeClr val="lt1"/>
                </a:solidFill>
              </a:rPr>
              <a:t> is</a:t>
            </a:r>
            <a:endParaRPr b="1">
              <a:solidFill>
                <a:schemeClr val="lt1"/>
              </a:solidFill>
              <a:latin typeface="Lato"/>
              <a:ea typeface="Lato"/>
              <a:cs typeface="Lato"/>
              <a:sym typeface="Lato"/>
            </a:endParaRPr>
          </a:p>
          <a:p>
            <a:pPr indent="0" lvl="0" marL="0" rtl="0" algn="l">
              <a:spcBef>
                <a:spcPts val="1200"/>
              </a:spcBef>
              <a:spcAft>
                <a:spcPts val="0"/>
              </a:spcAft>
              <a:buNone/>
            </a:pPr>
            <a:r>
              <a:t/>
            </a:r>
            <a:endParaRPr b="1">
              <a:solidFill>
                <a:schemeClr val="lt1"/>
              </a:solidFill>
              <a:latin typeface="Lato"/>
              <a:ea typeface="Lato"/>
              <a:cs typeface="Lato"/>
              <a:sym typeface="Lato"/>
            </a:endParaRPr>
          </a:p>
          <a:p>
            <a:pPr indent="0" lvl="0" marL="0" rtl="0" algn="l">
              <a:spcBef>
                <a:spcPts val="0"/>
              </a:spcBef>
              <a:spcAft>
                <a:spcPts val="0"/>
              </a:spcAft>
              <a:buNone/>
            </a:pPr>
            <a:r>
              <a:t/>
            </a:r>
            <a:endParaRPr b="1">
              <a:solidFill>
                <a:schemeClr val="lt1"/>
              </a:solidFill>
              <a:latin typeface="Lato"/>
              <a:ea typeface="Lato"/>
              <a:cs typeface="Lato"/>
              <a:sym typeface="Lato"/>
            </a:endParaRPr>
          </a:p>
          <a:p>
            <a:pPr indent="0" lvl="0" marL="0" rtl="0" algn="l">
              <a:lnSpc>
                <a:spcPct val="115000"/>
              </a:lnSpc>
              <a:spcBef>
                <a:spcPts val="0"/>
              </a:spcBef>
              <a:spcAft>
                <a:spcPts val="1200"/>
              </a:spcAft>
              <a:buNone/>
            </a:pPr>
            <a:r>
              <a:rPr lang="en-GB">
                <a:solidFill>
                  <a:schemeClr val="lt1"/>
                </a:solidFill>
              </a:rPr>
              <a:t> Saurav</a:t>
            </a:r>
            <a:br>
              <a:rPr lang="en-GB">
                <a:solidFill>
                  <a:schemeClr val="lt1"/>
                </a:solidFill>
              </a:rPr>
            </a:br>
            <a:r>
              <a:rPr lang="en-GB">
                <a:solidFill>
                  <a:schemeClr val="lt1"/>
                </a:solidFill>
              </a:rPr>
              <a:t>      </a:t>
            </a:r>
            <a:br>
              <a:rPr lang="en-GB">
                <a:solidFill>
                  <a:schemeClr val="lt1"/>
                </a:solidFill>
              </a:rPr>
            </a:br>
            <a:br>
              <a:rPr lang="en-GB">
                <a:solidFill>
                  <a:schemeClr val="lt1"/>
                </a:solidFill>
              </a:rPr>
            </a:br>
            <a:r>
              <a:rPr lang="en-GB">
                <a:solidFill>
                  <a:schemeClr val="lt1"/>
                </a:solidFill>
              </a:rPr>
              <a:t> [ 0 0 0 0 0 …]</a:t>
            </a:r>
            <a:endParaRPr>
              <a:solidFill>
                <a:schemeClr val="lt1"/>
              </a:solidFill>
            </a:endParaRPr>
          </a:p>
        </p:txBody>
      </p:sp>
      <p:pic>
        <p:nvPicPr>
          <p:cNvPr id="215" name="Google Shape;215;p25"/>
          <p:cNvPicPr preferRelativeResize="0"/>
          <p:nvPr/>
        </p:nvPicPr>
        <p:blipFill>
          <a:blip r:embed="rId3">
            <a:alphaModFix/>
          </a:blip>
          <a:stretch>
            <a:fillRect/>
          </a:stretch>
        </p:blipFill>
        <p:spPr>
          <a:xfrm>
            <a:off x="4663849" y="514350"/>
            <a:ext cx="4347425" cy="4438000"/>
          </a:xfrm>
          <a:prstGeom prst="rect">
            <a:avLst/>
          </a:prstGeom>
          <a:noFill/>
          <a:ln>
            <a:noFill/>
          </a:ln>
        </p:spPr>
      </p:pic>
      <p:sp>
        <p:nvSpPr>
          <p:cNvPr id="216" name="Google Shape;216;p25"/>
          <p:cNvSpPr txBox="1"/>
          <p:nvPr/>
        </p:nvSpPr>
        <p:spPr>
          <a:xfrm>
            <a:off x="5333000" y="4372350"/>
            <a:ext cx="4332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Lato"/>
                <a:ea typeface="Lato"/>
                <a:cs typeface="Lato"/>
                <a:sym typeface="Lato"/>
              </a:rPr>
              <a:t>n</a:t>
            </a:r>
            <a:endParaRPr sz="1800">
              <a:solidFill>
                <a:schemeClr val="dk1"/>
              </a:solidFill>
              <a:latin typeface="Lato"/>
              <a:ea typeface="Lato"/>
              <a:cs typeface="Lato"/>
              <a:sym typeface="Lato"/>
            </a:endParaRPr>
          </a:p>
        </p:txBody>
      </p:sp>
      <p:cxnSp>
        <p:nvCxnSpPr>
          <p:cNvPr id="217" name="Google Shape;217;p25"/>
          <p:cNvCxnSpPr/>
          <p:nvPr/>
        </p:nvCxnSpPr>
        <p:spPr>
          <a:xfrm>
            <a:off x="3776400" y="3695200"/>
            <a:ext cx="13500" cy="501000"/>
          </a:xfrm>
          <a:prstGeom prst="straightConnector1">
            <a:avLst/>
          </a:prstGeom>
          <a:noFill/>
          <a:ln cap="flat" cmpd="sng" w="9525">
            <a:solidFill>
              <a:schemeClr val="lt1"/>
            </a:solidFill>
            <a:prstDash val="lgDash"/>
            <a:round/>
            <a:headEnd len="med" w="med" type="none"/>
            <a:tailEnd len="med" w="med" type="none"/>
          </a:ln>
        </p:spPr>
      </p:cxnSp>
      <p:sp>
        <p:nvSpPr>
          <p:cNvPr id="218" name="Google Shape;218;p25"/>
          <p:cNvSpPr txBox="1"/>
          <p:nvPr/>
        </p:nvSpPr>
        <p:spPr>
          <a:xfrm>
            <a:off x="178400" y="2571750"/>
            <a:ext cx="2840100" cy="24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lt1"/>
                </a:solidFill>
                <a:latin typeface="Lato"/>
                <a:ea typeface="Lato"/>
                <a:cs typeface="Lato"/>
                <a:sym typeface="Lato"/>
              </a:rPr>
              <a:t>My        = [ 1 0 0 0 0 0 0 0 0 0 0 ]	</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a:p>
            <a:pPr indent="0" lvl="0" marL="0" rtl="0" algn="l">
              <a:spcBef>
                <a:spcPts val="0"/>
              </a:spcBef>
              <a:spcAft>
                <a:spcPts val="0"/>
              </a:spcAft>
              <a:buNone/>
            </a:pPr>
            <a:r>
              <a:rPr lang="en-GB" sz="1500">
                <a:solidFill>
                  <a:schemeClr val="lt1"/>
                </a:solidFill>
                <a:latin typeface="Lato"/>
                <a:ea typeface="Lato"/>
                <a:cs typeface="Lato"/>
                <a:sym typeface="Lato"/>
              </a:rPr>
              <a:t>Name  = [ 0 1 0 0 0 0 0 0 0 0 0 ]</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a:p>
            <a:pPr indent="0" lvl="0" marL="0" rtl="0" algn="l">
              <a:spcBef>
                <a:spcPts val="0"/>
              </a:spcBef>
              <a:spcAft>
                <a:spcPts val="0"/>
              </a:spcAft>
              <a:buNone/>
            </a:pPr>
            <a:r>
              <a:rPr lang="en-GB" sz="1500">
                <a:solidFill>
                  <a:schemeClr val="lt1"/>
                </a:solidFill>
                <a:latin typeface="Lato"/>
                <a:ea typeface="Lato"/>
                <a:cs typeface="Lato"/>
                <a:sym typeface="Lato"/>
              </a:rPr>
              <a:t>Is            = [ 0 0 1 0 0 0 0 0 0 0 0 ]</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a:p>
            <a:pPr indent="0" lvl="0" marL="0" rtl="0" algn="l">
              <a:spcBef>
                <a:spcPts val="0"/>
              </a:spcBef>
              <a:spcAft>
                <a:spcPts val="0"/>
              </a:spcAft>
              <a:buNone/>
            </a:pPr>
            <a:r>
              <a:rPr lang="en-GB" sz="1500">
                <a:solidFill>
                  <a:schemeClr val="lt1"/>
                </a:solidFill>
                <a:latin typeface="Lato"/>
                <a:ea typeface="Lato"/>
                <a:cs typeface="Lato"/>
                <a:sym typeface="Lato"/>
              </a:rPr>
              <a:t>Saurav = [ 0 0 0 1 0 0 0 0 0 0 0 ]</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a:p>
            <a:pPr indent="0" lvl="0" marL="0" rtl="0" algn="l">
              <a:spcBef>
                <a:spcPts val="0"/>
              </a:spcBef>
              <a:spcAft>
                <a:spcPts val="0"/>
              </a:spcAft>
              <a:buNone/>
            </a:pPr>
            <a:r>
              <a:rPr lang="en-GB" sz="1500">
                <a:solidFill>
                  <a:schemeClr val="lt1"/>
                </a:solidFill>
                <a:latin typeface="Lato"/>
                <a:ea typeface="Lato"/>
                <a:cs typeface="Lato"/>
                <a:sym typeface="Lato"/>
              </a:rPr>
              <a:t>         	_   </a:t>
            </a:r>
            <a:r>
              <a:rPr lang="en-GB" sz="1500">
                <a:solidFill>
                  <a:schemeClr val="lt1"/>
                </a:solidFill>
                <a:latin typeface="Lato"/>
                <a:ea typeface="Lato"/>
                <a:cs typeface="Lato"/>
                <a:sym typeface="Lato"/>
              </a:rPr>
              <a:t>= [ 0 0 0 0 0 0 0 0 0 0 0 ]</a:t>
            </a:r>
            <a:endParaRPr sz="1500">
              <a:solidFill>
                <a:schemeClr val="lt1"/>
              </a:solidFill>
              <a:latin typeface="Lato"/>
              <a:ea typeface="Lato"/>
              <a:cs typeface="Lato"/>
              <a:sym typeface="Lato"/>
            </a:endParaRPr>
          </a:p>
          <a:p>
            <a:pPr indent="0" lvl="0" marL="0" rtl="0" algn="l">
              <a:spcBef>
                <a:spcPts val="0"/>
              </a:spcBef>
              <a:spcAft>
                <a:spcPts val="0"/>
              </a:spcAft>
              <a:buNone/>
            </a:pPr>
            <a:r>
              <a:rPr lang="en-GB" sz="1500">
                <a:solidFill>
                  <a:schemeClr val="lt1"/>
                </a:solidFill>
                <a:latin typeface="Lato"/>
                <a:ea typeface="Lato"/>
                <a:cs typeface="Lato"/>
                <a:sym typeface="Lato"/>
              </a:rPr>
              <a:t>	</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a:p>
            <a:pPr indent="0" lvl="0" marL="0" rtl="0" algn="l">
              <a:spcBef>
                <a:spcPts val="0"/>
              </a:spcBef>
              <a:spcAft>
                <a:spcPts val="0"/>
              </a:spcAft>
              <a:buNone/>
            </a:pPr>
            <a:r>
              <a:rPr lang="en-GB" sz="1500">
                <a:solidFill>
                  <a:schemeClr val="lt1"/>
                </a:solidFill>
                <a:latin typeface="Lato"/>
                <a:ea typeface="Lato"/>
                <a:cs typeface="Lato"/>
                <a:sym typeface="Lato"/>
              </a:rPr>
              <a:t>	</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1419325" y="5020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2800"/>
              <a:t>Drawbacks of ANN</a:t>
            </a:r>
            <a:r>
              <a:rPr b="1" lang="en-GB" sz="2800"/>
              <a:t> </a:t>
            </a:r>
            <a:endParaRPr b="1" sz="2800"/>
          </a:p>
          <a:p>
            <a:pPr indent="0" lvl="0" marL="0" rtl="0" algn="l">
              <a:spcBef>
                <a:spcPts val="0"/>
              </a:spcBef>
              <a:spcAft>
                <a:spcPts val="0"/>
              </a:spcAft>
              <a:buNone/>
            </a:pPr>
            <a:r>
              <a:t/>
            </a:r>
            <a:endParaRPr b="1" sz="2800"/>
          </a:p>
          <a:p>
            <a:pPr indent="0" lvl="0" marL="0" rtl="0" algn="l">
              <a:spcBef>
                <a:spcPts val="0"/>
              </a:spcBef>
              <a:spcAft>
                <a:spcPts val="0"/>
              </a:spcAft>
              <a:buNone/>
            </a:pPr>
            <a:r>
              <a:t/>
            </a:r>
            <a:endParaRPr b="1"/>
          </a:p>
        </p:txBody>
      </p:sp>
      <p:sp>
        <p:nvSpPr>
          <p:cNvPr id="224" name="Google Shape;224;p26"/>
          <p:cNvSpPr txBox="1"/>
          <p:nvPr/>
        </p:nvSpPr>
        <p:spPr>
          <a:xfrm>
            <a:off x="5333000" y="4372350"/>
            <a:ext cx="4332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Lato"/>
                <a:ea typeface="Lato"/>
                <a:cs typeface="Lato"/>
                <a:sym typeface="Lato"/>
              </a:rPr>
              <a:t>n</a:t>
            </a:r>
            <a:endParaRPr sz="1800">
              <a:solidFill>
                <a:schemeClr val="dk1"/>
              </a:solidFill>
              <a:latin typeface="Lato"/>
              <a:ea typeface="Lato"/>
              <a:cs typeface="Lato"/>
              <a:sym typeface="Lato"/>
            </a:endParaRPr>
          </a:p>
        </p:txBody>
      </p:sp>
      <p:sp>
        <p:nvSpPr>
          <p:cNvPr id="225" name="Google Shape;225;p26"/>
          <p:cNvSpPr txBox="1"/>
          <p:nvPr/>
        </p:nvSpPr>
        <p:spPr>
          <a:xfrm>
            <a:off x="1597200" y="1759900"/>
            <a:ext cx="6375300" cy="27072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1"/>
              </a:buClr>
              <a:buSzPts val="1700"/>
              <a:buFont typeface="Lato"/>
              <a:buChar char="●"/>
            </a:pPr>
            <a:r>
              <a:rPr lang="en-GB" sz="1700">
                <a:solidFill>
                  <a:schemeClr val="lt1"/>
                </a:solidFill>
                <a:latin typeface="Lato"/>
                <a:ea typeface="Lato"/>
                <a:cs typeface="Lato"/>
                <a:sym typeface="Lato"/>
              </a:rPr>
              <a:t> Inability to Handle Sequential Data Well</a:t>
            </a:r>
            <a:endParaRPr sz="1700">
              <a:solidFill>
                <a:schemeClr val="lt1"/>
              </a:solidFill>
              <a:latin typeface="Lato"/>
              <a:ea typeface="Lato"/>
              <a:cs typeface="Lato"/>
              <a:sym typeface="Lato"/>
            </a:endParaRPr>
          </a:p>
          <a:p>
            <a:pPr indent="0" lvl="0" marL="457200" rtl="0" algn="l">
              <a:spcBef>
                <a:spcPts val="0"/>
              </a:spcBef>
              <a:spcAft>
                <a:spcPts val="0"/>
              </a:spcAft>
              <a:buNone/>
            </a:pPr>
            <a:r>
              <a:t/>
            </a:r>
            <a:endParaRPr sz="1700">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Char char="●"/>
            </a:pPr>
            <a:r>
              <a:rPr lang="en-GB" sz="1700">
                <a:solidFill>
                  <a:schemeClr val="lt1"/>
                </a:solidFill>
                <a:latin typeface="Lato"/>
                <a:ea typeface="Lato"/>
                <a:cs typeface="Lato"/>
                <a:sym typeface="Lato"/>
              </a:rPr>
              <a:t> Fixed Input Size</a:t>
            </a:r>
            <a:endParaRPr sz="1700">
              <a:solidFill>
                <a:schemeClr val="lt1"/>
              </a:solidFill>
              <a:latin typeface="Lato"/>
              <a:ea typeface="Lato"/>
              <a:cs typeface="Lato"/>
              <a:sym typeface="Lato"/>
            </a:endParaRPr>
          </a:p>
          <a:p>
            <a:pPr indent="0" lvl="0" marL="457200" rtl="0" algn="l">
              <a:spcBef>
                <a:spcPts val="0"/>
              </a:spcBef>
              <a:spcAft>
                <a:spcPts val="0"/>
              </a:spcAft>
              <a:buNone/>
            </a:pPr>
            <a:r>
              <a:t/>
            </a:r>
            <a:endParaRPr sz="1700">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Char char="●"/>
            </a:pPr>
            <a:r>
              <a:rPr lang="en-GB" sz="1700">
                <a:solidFill>
                  <a:schemeClr val="lt1"/>
                </a:solidFill>
                <a:latin typeface="Lato"/>
                <a:ea typeface="Lato"/>
                <a:cs typeface="Lato"/>
                <a:sym typeface="Lato"/>
              </a:rPr>
              <a:t> After adding Zero </a:t>
            </a:r>
            <a:r>
              <a:rPr lang="en-GB" sz="1700">
                <a:solidFill>
                  <a:schemeClr val="lt1"/>
                </a:solidFill>
                <a:latin typeface="Lato"/>
                <a:ea typeface="Lato"/>
                <a:cs typeface="Lato"/>
                <a:sym typeface="Lato"/>
              </a:rPr>
              <a:t>padding</a:t>
            </a:r>
            <a:r>
              <a:rPr lang="en-GB" sz="1700">
                <a:solidFill>
                  <a:schemeClr val="lt1"/>
                </a:solidFill>
                <a:latin typeface="Lato"/>
                <a:ea typeface="Lato"/>
                <a:cs typeface="Lato"/>
                <a:sym typeface="Lato"/>
              </a:rPr>
              <a:t> :</a:t>
            </a:r>
            <a:endParaRPr sz="1700">
              <a:solidFill>
                <a:schemeClr val="lt1"/>
              </a:solidFill>
              <a:latin typeface="Lato"/>
              <a:ea typeface="Lato"/>
              <a:cs typeface="Lato"/>
              <a:sym typeface="Lato"/>
            </a:endParaRPr>
          </a:p>
          <a:p>
            <a:pPr indent="-336550" lvl="1" marL="914400" rtl="0" algn="l">
              <a:spcBef>
                <a:spcPts val="0"/>
              </a:spcBef>
              <a:spcAft>
                <a:spcPts val="0"/>
              </a:spcAft>
              <a:buClr>
                <a:schemeClr val="lt1"/>
              </a:buClr>
              <a:buSzPts val="1700"/>
              <a:buFont typeface="Lato"/>
              <a:buChar char="○"/>
            </a:pPr>
            <a:r>
              <a:rPr lang="en-GB" sz="1700">
                <a:solidFill>
                  <a:schemeClr val="lt1"/>
                </a:solidFill>
                <a:latin typeface="Lato"/>
                <a:ea typeface="Lato"/>
                <a:cs typeface="Lato"/>
                <a:sym typeface="Lato"/>
              </a:rPr>
              <a:t>Increased Computational Cost</a:t>
            </a:r>
            <a:endParaRPr sz="1700">
              <a:solidFill>
                <a:schemeClr val="lt1"/>
              </a:solidFill>
              <a:latin typeface="Lato"/>
              <a:ea typeface="Lato"/>
              <a:cs typeface="Lato"/>
              <a:sym typeface="Lato"/>
            </a:endParaRPr>
          </a:p>
          <a:p>
            <a:pPr indent="-336550" lvl="1" marL="914400" rtl="0" algn="l">
              <a:spcBef>
                <a:spcPts val="0"/>
              </a:spcBef>
              <a:spcAft>
                <a:spcPts val="0"/>
              </a:spcAft>
              <a:buClr>
                <a:schemeClr val="lt1"/>
              </a:buClr>
              <a:buSzPts val="1700"/>
              <a:buFont typeface="Lato"/>
              <a:buChar char="○"/>
            </a:pPr>
            <a:r>
              <a:rPr lang="en-GB" sz="1700">
                <a:solidFill>
                  <a:schemeClr val="lt1"/>
                </a:solidFill>
                <a:latin typeface="Lato"/>
                <a:ea typeface="Lato"/>
                <a:cs typeface="Lato"/>
                <a:sym typeface="Lato"/>
              </a:rPr>
              <a:t>Increased Risk of Overfitting</a:t>
            </a:r>
            <a:endParaRPr sz="1700">
              <a:solidFill>
                <a:schemeClr val="lt1"/>
              </a:solidFill>
              <a:latin typeface="Lato"/>
              <a:ea typeface="Lato"/>
              <a:cs typeface="Lato"/>
              <a:sym typeface="Lato"/>
            </a:endParaRPr>
          </a:p>
          <a:p>
            <a:pPr indent="0" lvl="0" marL="0" rtl="0" algn="l">
              <a:spcBef>
                <a:spcPts val="0"/>
              </a:spcBef>
              <a:spcAft>
                <a:spcPts val="0"/>
              </a:spcAft>
              <a:buNone/>
            </a:pPr>
            <a:r>
              <a:t/>
            </a:r>
            <a:endParaRPr sz="1700">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Char char="●"/>
            </a:pPr>
            <a:r>
              <a:rPr lang="en-GB" sz="1700">
                <a:solidFill>
                  <a:schemeClr val="lt1"/>
                </a:solidFill>
                <a:latin typeface="Lato"/>
                <a:ea typeface="Lato"/>
                <a:cs typeface="Lato"/>
                <a:sym typeface="Lato"/>
              </a:rPr>
              <a:t>Difficulty with Long-Term Dependencies</a:t>
            </a:r>
            <a:endParaRPr sz="170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Recurrent Neural Network (RNN)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NLP - </a:t>
            </a:r>
            <a:r>
              <a:rPr b="1" lang="en-GB"/>
              <a:t>Sentiment</a:t>
            </a:r>
            <a:r>
              <a:rPr b="1" lang="en-GB"/>
              <a:t> Analysis Data	</a:t>
            </a:r>
            <a:endParaRPr b="1"/>
          </a:p>
        </p:txBody>
      </p:sp>
      <p:graphicFrame>
        <p:nvGraphicFramePr>
          <p:cNvPr id="236" name="Google Shape;236;p28"/>
          <p:cNvGraphicFramePr/>
          <p:nvPr/>
        </p:nvGraphicFramePr>
        <p:xfrm>
          <a:off x="2444450" y="1688950"/>
          <a:ext cx="3000000" cy="3000000"/>
        </p:xfrm>
        <a:graphic>
          <a:graphicData uri="http://schemas.openxmlformats.org/drawingml/2006/table">
            <a:tbl>
              <a:tblPr>
                <a:noFill/>
                <a:tableStyleId>{4C1B7B46-BC6D-4C21-A4F0-DD922E235069}</a:tableStyleId>
              </a:tblPr>
              <a:tblGrid>
                <a:gridCol w="1934975"/>
                <a:gridCol w="1934975"/>
              </a:tblGrid>
              <a:tr h="490950">
                <a:tc>
                  <a:txBody>
                    <a:bodyPr/>
                    <a:lstStyle/>
                    <a:p>
                      <a:pPr indent="0" lvl="0" marL="0" rtl="0" algn="ctr">
                        <a:spcBef>
                          <a:spcPts val="0"/>
                        </a:spcBef>
                        <a:spcAft>
                          <a:spcPts val="0"/>
                        </a:spcAft>
                        <a:buNone/>
                      </a:pPr>
                      <a:r>
                        <a:rPr b="1" lang="en-GB">
                          <a:solidFill>
                            <a:schemeClr val="lt1"/>
                          </a:solidFill>
                        </a:rPr>
                        <a:t>Input</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GB">
                          <a:solidFill>
                            <a:schemeClr val="lt1"/>
                          </a:solidFill>
                        </a:rPr>
                        <a:t>Output</a:t>
                      </a:r>
                      <a:endParaRPr b="1">
                        <a:solidFill>
                          <a:schemeClr val="lt1"/>
                        </a:solidFill>
                      </a:endParaRPr>
                    </a:p>
                  </a:txBody>
                  <a:tcPr marT="91425" marB="91425" marR="91425" marL="91425"/>
                </a:tc>
              </a:tr>
              <a:tr h="490950">
                <a:tc>
                  <a:txBody>
                    <a:bodyPr/>
                    <a:lstStyle/>
                    <a:p>
                      <a:pPr indent="0" lvl="0" marL="0" rtl="0" algn="ctr">
                        <a:spcBef>
                          <a:spcPts val="0"/>
                        </a:spcBef>
                        <a:spcAft>
                          <a:spcPts val="0"/>
                        </a:spcAft>
                        <a:buNone/>
                      </a:pPr>
                      <a:r>
                        <a:rPr lang="en-GB">
                          <a:solidFill>
                            <a:schemeClr val="lt1"/>
                          </a:solidFill>
                        </a:rPr>
                        <a:t>My name is Saurav</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1</a:t>
                      </a:r>
                      <a:endParaRPr>
                        <a:solidFill>
                          <a:schemeClr val="lt1"/>
                        </a:solidFill>
                      </a:endParaRPr>
                    </a:p>
                  </a:txBody>
                  <a:tcPr marT="91425" marB="91425" marR="91425" marL="91425"/>
                </a:tc>
              </a:tr>
              <a:tr h="490950">
                <a:tc>
                  <a:txBody>
                    <a:bodyPr/>
                    <a:lstStyle/>
                    <a:p>
                      <a:pPr indent="0" lvl="0" marL="0" rtl="0" algn="ctr">
                        <a:spcBef>
                          <a:spcPts val="0"/>
                        </a:spcBef>
                        <a:spcAft>
                          <a:spcPts val="0"/>
                        </a:spcAft>
                        <a:buNone/>
                      </a:pPr>
                      <a:r>
                        <a:rPr lang="en-GB">
                          <a:solidFill>
                            <a:schemeClr val="lt1"/>
                          </a:solidFill>
                        </a:rPr>
                        <a:t>I am working in Tbz</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1</a:t>
                      </a:r>
                      <a:endParaRPr>
                        <a:solidFill>
                          <a:schemeClr val="lt1"/>
                        </a:solidFill>
                      </a:endParaRPr>
                    </a:p>
                  </a:txBody>
                  <a:tcPr marT="91425" marB="91425" marR="91425" marL="91425"/>
                </a:tc>
              </a:tr>
              <a:tr h="490950">
                <a:tc>
                  <a:txBody>
                    <a:bodyPr/>
                    <a:lstStyle/>
                    <a:p>
                      <a:pPr indent="0" lvl="0" marL="0" rtl="0" algn="ctr">
                        <a:spcBef>
                          <a:spcPts val="0"/>
                        </a:spcBef>
                        <a:spcAft>
                          <a:spcPts val="0"/>
                        </a:spcAft>
                        <a:buNone/>
                      </a:pPr>
                      <a:r>
                        <a:rPr lang="en-GB">
                          <a:solidFill>
                            <a:schemeClr val="lt1"/>
                          </a:solidFill>
                        </a:rPr>
                        <a:t>My role is TL</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0</a:t>
                      </a:r>
                      <a:endParaRPr>
                        <a:solidFill>
                          <a:schemeClr val="lt1"/>
                        </a:solidFill>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1297500" y="393750"/>
            <a:ext cx="7038900" cy="64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One-Hot Encoding	</a:t>
            </a:r>
            <a:endParaRPr b="1"/>
          </a:p>
        </p:txBody>
      </p:sp>
      <p:sp>
        <p:nvSpPr>
          <p:cNvPr id="242" name="Google Shape;242;p29"/>
          <p:cNvSpPr txBox="1"/>
          <p:nvPr/>
        </p:nvSpPr>
        <p:spPr>
          <a:xfrm>
            <a:off x="1055775" y="1421225"/>
            <a:ext cx="7214400" cy="30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lt1"/>
                </a:solidFill>
                <a:latin typeface="Lato"/>
                <a:ea typeface="Lato"/>
                <a:cs typeface="Lato"/>
                <a:sym typeface="Lato"/>
              </a:rPr>
              <a:t>My        = [ 1 0 0 0 0 0 0 0 0 0 0 ]			             am = [ 0 0 0 0 0 1 0 0 0 0 0 ] </a:t>
            </a:r>
            <a:endParaRPr sz="1500">
              <a:solidFill>
                <a:schemeClr val="lt1"/>
              </a:solidFill>
              <a:latin typeface="Lato"/>
              <a:ea typeface="Lato"/>
              <a:cs typeface="Lato"/>
              <a:sym typeface="Lato"/>
            </a:endParaRPr>
          </a:p>
          <a:p>
            <a:pPr indent="0" lvl="0" marL="0" rtl="0" algn="l">
              <a:spcBef>
                <a:spcPts val="0"/>
              </a:spcBef>
              <a:spcAft>
                <a:spcPts val="0"/>
              </a:spcAft>
              <a:buNone/>
            </a:pPr>
            <a:r>
              <a:rPr lang="en-GB" sz="1500">
                <a:solidFill>
                  <a:schemeClr val="lt1"/>
                </a:solidFill>
                <a:latin typeface="Lato"/>
                <a:ea typeface="Lato"/>
                <a:cs typeface="Lato"/>
                <a:sym typeface="Lato"/>
              </a:rPr>
              <a:t>Name  = [ 0 1 0 0 0 0 0 0 0 0 0 ]			working  = [ 0 0 0 0 0 0 1 0 0 0 0 ]</a:t>
            </a:r>
            <a:endParaRPr sz="1500">
              <a:solidFill>
                <a:schemeClr val="lt1"/>
              </a:solidFill>
              <a:latin typeface="Lato"/>
              <a:ea typeface="Lato"/>
              <a:cs typeface="Lato"/>
              <a:sym typeface="Lato"/>
            </a:endParaRPr>
          </a:p>
          <a:p>
            <a:pPr indent="0" lvl="0" marL="0" rtl="0" algn="l">
              <a:spcBef>
                <a:spcPts val="0"/>
              </a:spcBef>
              <a:spcAft>
                <a:spcPts val="0"/>
              </a:spcAft>
              <a:buNone/>
            </a:pPr>
            <a:r>
              <a:rPr lang="en-GB" sz="1500">
                <a:solidFill>
                  <a:schemeClr val="lt1"/>
                </a:solidFill>
                <a:latin typeface="Lato"/>
                <a:ea typeface="Lato"/>
                <a:cs typeface="Lato"/>
                <a:sym typeface="Lato"/>
              </a:rPr>
              <a:t>Is            = [ 0 0 1 0 0 0 0 0 0 0 0 ]				 in   = [ 0 0 0 0 0 0 0 1 0 0 0 ]</a:t>
            </a:r>
            <a:endParaRPr sz="1500">
              <a:solidFill>
                <a:schemeClr val="lt1"/>
              </a:solidFill>
              <a:latin typeface="Lato"/>
              <a:ea typeface="Lato"/>
              <a:cs typeface="Lato"/>
              <a:sym typeface="Lato"/>
            </a:endParaRPr>
          </a:p>
          <a:p>
            <a:pPr indent="0" lvl="0" marL="0" rtl="0" algn="l">
              <a:spcBef>
                <a:spcPts val="0"/>
              </a:spcBef>
              <a:spcAft>
                <a:spcPts val="0"/>
              </a:spcAft>
              <a:buNone/>
            </a:pPr>
            <a:r>
              <a:rPr lang="en-GB" sz="1500">
                <a:solidFill>
                  <a:schemeClr val="lt1"/>
                </a:solidFill>
                <a:latin typeface="Lato"/>
                <a:ea typeface="Lato"/>
                <a:cs typeface="Lato"/>
                <a:sym typeface="Lato"/>
              </a:rPr>
              <a:t>Saurav = [ 0 0 0 1 0 0 0 0 0 0 0 ]		                     Tbz    = [ 0 0 0 0 0 0 0 0 1 0 0 ]</a:t>
            </a:r>
            <a:endParaRPr sz="1500">
              <a:solidFill>
                <a:schemeClr val="lt1"/>
              </a:solidFill>
              <a:latin typeface="Lato"/>
              <a:ea typeface="Lato"/>
              <a:cs typeface="Lato"/>
              <a:sym typeface="Lato"/>
            </a:endParaRPr>
          </a:p>
          <a:p>
            <a:pPr indent="0" lvl="0" marL="0" rtl="0" algn="l">
              <a:spcBef>
                <a:spcPts val="0"/>
              </a:spcBef>
              <a:spcAft>
                <a:spcPts val="0"/>
              </a:spcAft>
              <a:buNone/>
            </a:pPr>
            <a:r>
              <a:rPr lang="en-GB" sz="1500">
                <a:solidFill>
                  <a:schemeClr val="lt1"/>
                </a:solidFill>
                <a:latin typeface="Lato"/>
                <a:ea typeface="Lato"/>
                <a:cs typeface="Lato"/>
                <a:sym typeface="Lato"/>
              </a:rPr>
              <a:t>I 	    = [ 0 0 0 0 1 0 0 0 0 0 0 ]			          role  = [ 0 0 0 0 0 0 0 0 0 1 0 ]</a:t>
            </a:r>
            <a:endParaRPr sz="1500">
              <a:solidFill>
                <a:schemeClr val="lt1"/>
              </a:solidFill>
              <a:latin typeface="Lato"/>
              <a:ea typeface="Lato"/>
              <a:cs typeface="Lato"/>
              <a:sym typeface="Lato"/>
            </a:endParaRPr>
          </a:p>
          <a:p>
            <a:pPr indent="457200" lvl="0" marL="3657600" rtl="0" algn="l">
              <a:spcBef>
                <a:spcPts val="0"/>
              </a:spcBef>
              <a:spcAft>
                <a:spcPts val="0"/>
              </a:spcAft>
              <a:buNone/>
            </a:pPr>
            <a:r>
              <a:rPr lang="en-GB" sz="1500">
                <a:solidFill>
                  <a:schemeClr val="lt1"/>
                </a:solidFill>
                <a:latin typeface="Lato"/>
                <a:ea typeface="Lato"/>
                <a:cs typeface="Lato"/>
                <a:sym typeface="Lato"/>
              </a:rPr>
              <a:t>TL   = [ 0 0 0 0 0 0 0 0 0 0 1 ]</a:t>
            </a:r>
            <a:endParaRPr sz="1500">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0"/>
          <p:cNvPicPr preferRelativeResize="0"/>
          <p:nvPr/>
        </p:nvPicPr>
        <p:blipFill>
          <a:blip r:embed="rId3">
            <a:alphaModFix/>
          </a:blip>
          <a:stretch>
            <a:fillRect/>
          </a:stretch>
        </p:blipFill>
        <p:spPr>
          <a:xfrm>
            <a:off x="4349250" y="271450"/>
            <a:ext cx="4676775" cy="4600575"/>
          </a:xfrm>
          <a:prstGeom prst="rect">
            <a:avLst/>
          </a:prstGeom>
          <a:noFill/>
          <a:ln>
            <a:noFill/>
          </a:ln>
        </p:spPr>
      </p:pic>
      <p:sp>
        <p:nvSpPr>
          <p:cNvPr id="248" name="Google Shape;248;p30"/>
          <p:cNvSpPr txBox="1"/>
          <p:nvPr/>
        </p:nvSpPr>
        <p:spPr>
          <a:xfrm>
            <a:off x="284075" y="759025"/>
            <a:ext cx="3455400" cy="41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GB">
                <a:solidFill>
                  <a:schemeClr val="lt1"/>
                </a:solidFill>
              </a:rPr>
              <a:t>X1  = </a:t>
            </a:r>
            <a:r>
              <a:rPr lang="en-GB" u="sng">
                <a:solidFill>
                  <a:schemeClr val="lt1"/>
                </a:solidFill>
              </a:rPr>
              <a:t>My</a:t>
            </a:r>
            <a:r>
              <a:rPr lang="en-GB">
                <a:solidFill>
                  <a:schemeClr val="lt1"/>
                </a:solidFill>
              </a:rPr>
              <a:t> name is Saurav</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lnSpc>
                <a:spcPct val="120000"/>
              </a:lnSpc>
              <a:spcBef>
                <a:spcPts val="0"/>
              </a:spcBef>
              <a:spcAft>
                <a:spcPts val="0"/>
              </a:spcAft>
              <a:buNone/>
            </a:pPr>
            <a:r>
              <a:rPr lang="en-GB" sz="1500">
                <a:solidFill>
                  <a:srgbClr val="FFFFFF"/>
                </a:solidFill>
                <a:latin typeface="Lato"/>
                <a:ea typeface="Lato"/>
                <a:cs typeface="Lato"/>
                <a:sym typeface="Lato"/>
              </a:rPr>
              <a:t>x11 = My    = [ 1 0 0 0 0 0 0 0 0 0 0 ]	</a:t>
            </a:r>
            <a:endParaRPr sz="15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100"/>
          </a:p>
          <a:p>
            <a:pPr indent="0" lvl="0" marL="0" rtl="0" algn="l">
              <a:lnSpc>
                <a:spcPct val="120000"/>
              </a:lnSpc>
              <a:spcBef>
                <a:spcPts val="0"/>
              </a:spcBef>
              <a:spcAft>
                <a:spcPts val="0"/>
              </a:spcAft>
              <a:buNone/>
            </a:pPr>
            <a:r>
              <a:rPr lang="en-GB" sz="1500">
                <a:solidFill>
                  <a:srgbClr val="FFFFFF"/>
                </a:solidFill>
                <a:latin typeface="Lato"/>
                <a:ea typeface="Lato"/>
                <a:cs typeface="Lato"/>
                <a:sym typeface="Lato"/>
              </a:rPr>
              <a:t>x12 = Name  = [ 0 1 0 0 0 0 0 0 0 0 0 ]</a:t>
            </a:r>
            <a:endParaRPr sz="15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100"/>
          </a:p>
          <a:p>
            <a:pPr indent="0" lvl="0" marL="0" rtl="0" algn="l">
              <a:lnSpc>
                <a:spcPct val="120000"/>
              </a:lnSpc>
              <a:spcBef>
                <a:spcPts val="0"/>
              </a:spcBef>
              <a:spcAft>
                <a:spcPts val="0"/>
              </a:spcAft>
              <a:buNone/>
            </a:pPr>
            <a:r>
              <a:rPr lang="en-GB" sz="1500">
                <a:solidFill>
                  <a:srgbClr val="FFFFFF"/>
                </a:solidFill>
                <a:latin typeface="Lato"/>
                <a:ea typeface="Lato"/>
                <a:cs typeface="Lato"/>
                <a:sym typeface="Lato"/>
              </a:rPr>
              <a:t>x13  = is  = [ 0 0 1 0 0 0 0 0 0 0 0 ]</a:t>
            </a:r>
            <a:endParaRPr sz="15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100"/>
          </a:p>
          <a:p>
            <a:pPr indent="0" lvl="0" marL="0" rtl="0" algn="l">
              <a:lnSpc>
                <a:spcPct val="120000"/>
              </a:lnSpc>
              <a:spcBef>
                <a:spcPts val="0"/>
              </a:spcBef>
              <a:spcAft>
                <a:spcPts val="0"/>
              </a:spcAft>
              <a:buNone/>
            </a:pPr>
            <a:r>
              <a:rPr lang="en-GB" sz="1500">
                <a:solidFill>
                  <a:srgbClr val="FFFFFF"/>
                </a:solidFill>
                <a:latin typeface="Lato"/>
                <a:ea typeface="Lato"/>
                <a:cs typeface="Lato"/>
                <a:sym typeface="Lato"/>
              </a:rPr>
              <a:t>x14 = Saurav = [ 0 0 0 1 0 0 0 0 0 0 0 ]	</a:t>
            </a:r>
            <a:endParaRPr sz="1500">
              <a:solidFill>
                <a:srgbClr val="FFFFFF"/>
              </a:solidFill>
              <a:latin typeface="Lato"/>
              <a:ea typeface="Lato"/>
              <a:cs typeface="Lato"/>
              <a:sym typeface="Lato"/>
            </a:endParaRPr>
          </a:p>
          <a:p>
            <a:pPr indent="0" lvl="0" marL="0" rtl="0" algn="l">
              <a:lnSpc>
                <a:spcPct val="120000"/>
              </a:lnSpc>
              <a:spcBef>
                <a:spcPts val="0"/>
              </a:spcBef>
              <a:spcAft>
                <a:spcPts val="0"/>
              </a:spcAft>
              <a:buNone/>
            </a:pPr>
            <a:r>
              <a:rPr lang="en-GB" sz="1500">
                <a:solidFill>
                  <a:srgbClr val="FFFFFF"/>
                </a:solidFill>
                <a:latin typeface="Lato"/>
                <a:ea typeface="Lato"/>
                <a:cs typeface="Lato"/>
                <a:sym typeface="Lato"/>
              </a:rPr>
              <a:t>	</a:t>
            </a:r>
            <a:endParaRPr sz="15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100"/>
          </a:p>
          <a:p>
            <a:pPr indent="0" lvl="0" marL="0" rtl="0" algn="l">
              <a:lnSpc>
                <a:spcPct val="120000"/>
              </a:lnSpc>
              <a:spcBef>
                <a:spcPts val="0"/>
              </a:spcBef>
              <a:spcAft>
                <a:spcPts val="0"/>
              </a:spcAft>
              <a:buNone/>
            </a:pPr>
            <a:r>
              <a:rPr lang="en-GB" sz="1500">
                <a:solidFill>
                  <a:srgbClr val="FFFFFF"/>
                </a:solidFill>
                <a:latin typeface="Lato"/>
                <a:ea typeface="Lato"/>
                <a:cs typeface="Lato"/>
                <a:sym typeface="Lato"/>
              </a:rPr>
              <a:t>	</a:t>
            </a:r>
            <a:endParaRPr sz="15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249" name="Google Shape;249;p30"/>
          <p:cNvSpPr txBox="1"/>
          <p:nvPr/>
        </p:nvSpPr>
        <p:spPr>
          <a:xfrm>
            <a:off x="3818225" y="711700"/>
            <a:ext cx="410100" cy="42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1</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GB" sz="1300">
                <a:solidFill>
                  <a:schemeClr val="lt1"/>
                </a:solidFill>
                <a:latin typeface="Lato"/>
                <a:ea typeface="Lato"/>
                <a:cs typeface="Lato"/>
                <a:sym typeface="Lato"/>
              </a:rPr>
              <a:t>0</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GB" sz="1300">
                <a:solidFill>
                  <a:schemeClr val="lt1"/>
                </a:solidFill>
                <a:latin typeface="Lato"/>
                <a:ea typeface="Lato"/>
                <a:cs typeface="Lato"/>
                <a:sym typeface="Lato"/>
              </a:rPr>
              <a:t>0</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GB" sz="1300">
                <a:solidFill>
                  <a:schemeClr val="lt1"/>
                </a:solidFill>
                <a:latin typeface="Lato"/>
                <a:ea typeface="Lato"/>
                <a:cs typeface="Lato"/>
                <a:sym typeface="Lato"/>
              </a:rPr>
              <a:t>0</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GB" sz="1300">
                <a:solidFill>
                  <a:schemeClr val="lt1"/>
                </a:solidFill>
                <a:latin typeface="Lato"/>
                <a:ea typeface="Lato"/>
                <a:cs typeface="Lato"/>
                <a:sym typeface="Lato"/>
              </a:rPr>
              <a:t>.</a:t>
            </a:r>
            <a:endParaRPr sz="1300">
              <a:solidFill>
                <a:schemeClr val="lt1"/>
              </a:solidFill>
              <a:latin typeface="Lato"/>
              <a:ea typeface="Lato"/>
              <a:cs typeface="Lato"/>
              <a:sym typeface="Lato"/>
            </a:endParaRPr>
          </a:p>
          <a:p>
            <a:pPr indent="0" lvl="0" marL="0" rtl="0" algn="l">
              <a:spcBef>
                <a:spcPts val="0"/>
              </a:spcBef>
              <a:spcAft>
                <a:spcPts val="0"/>
              </a:spcAft>
              <a:buNone/>
            </a:pPr>
            <a:r>
              <a:rPr lang="en-GB" sz="1300">
                <a:solidFill>
                  <a:schemeClr val="lt1"/>
                </a:solidFill>
                <a:latin typeface="Lato"/>
                <a:ea typeface="Lato"/>
                <a:cs typeface="Lato"/>
                <a:sym typeface="Lato"/>
              </a:rPr>
              <a:t>.</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GB" sz="1300">
                <a:solidFill>
                  <a:schemeClr val="lt1"/>
                </a:solidFill>
                <a:latin typeface="Lato"/>
                <a:ea typeface="Lato"/>
                <a:cs typeface="Lato"/>
                <a:sym typeface="Lato"/>
              </a:rPr>
              <a:t>0</a:t>
            </a:r>
            <a:endParaRPr sz="1300">
              <a:solidFill>
                <a:schemeClr val="lt1"/>
              </a:solidFill>
              <a:latin typeface="Lato"/>
              <a:ea typeface="Lato"/>
              <a:cs typeface="Lato"/>
              <a:sym typeface="Lato"/>
            </a:endParaRPr>
          </a:p>
        </p:txBody>
      </p:sp>
      <p:sp>
        <p:nvSpPr>
          <p:cNvPr id="250" name="Google Shape;250;p30"/>
          <p:cNvSpPr txBox="1"/>
          <p:nvPr/>
        </p:nvSpPr>
        <p:spPr>
          <a:xfrm>
            <a:off x="3707775" y="112150"/>
            <a:ext cx="6414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x11</a:t>
            </a:r>
            <a:endParaRPr sz="1300">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1"/>
          <p:cNvPicPr preferRelativeResize="0"/>
          <p:nvPr/>
        </p:nvPicPr>
        <p:blipFill>
          <a:blip r:embed="rId3">
            <a:alphaModFix/>
          </a:blip>
          <a:stretch>
            <a:fillRect/>
          </a:stretch>
        </p:blipFill>
        <p:spPr>
          <a:xfrm>
            <a:off x="4349250" y="271450"/>
            <a:ext cx="4676775" cy="4600575"/>
          </a:xfrm>
          <a:prstGeom prst="rect">
            <a:avLst/>
          </a:prstGeom>
          <a:noFill/>
          <a:ln>
            <a:noFill/>
          </a:ln>
        </p:spPr>
      </p:pic>
      <p:sp>
        <p:nvSpPr>
          <p:cNvPr id="256" name="Google Shape;256;p31"/>
          <p:cNvSpPr txBox="1"/>
          <p:nvPr/>
        </p:nvSpPr>
        <p:spPr>
          <a:xfrm>
            <a:off x="284075" y="759025"/>
            <a:ext cx="3455400" cy="41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GB">
                <a:solidFill>
                  <a:schemeClr val="lt1"/>
                </a:solidFill>
              </a:rPr>
              <a:t>X1  = My </a:t>
            </a:r>
            <a:r>
              <a:rPr lang="en-GB" u="sng">
                <a:solidFill>
                  <a:schemeClr val="lt1"/>
                </a:solidFill>
              </a:rPr>
              <a:t>name</a:t>
            </a:r>
            <a:r>
              <a:rPr lang="en-GB">
                <a:solidFill>
                  <a:schemeClr val="lt1"/>
                </a:solidFill>
              </a:rPr>
              <a:t> is Saurav</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lnSpc>
                <a:spcPct val="120000"/>
              </a:lnSpc>
              <a:spcBef>
                <a:spcPts val="0"/>
              </a:spcBef>
              <a:spcAft>
                <a:spcPts val="0"/>
              </a:spcAft>
              <a:buNone/>
            </a:pPr>
            <a:r>
              <a:rPr lang="en-GB" sz="1500">
                <a:solidFill>
                  <a:srgbClr val="FFFFFF"/>
                </a:solidFill>
                <a:latin typeface="Lato"/>
                <a:ea typeface="Lato"/>
                <a:cs typeface="Lato"/>
                <a:sym typeface="Lato"/>
              </a:rPr>
              <a:t>x11 = My    = [ 1 0 0 0 0 0 0 0 0 0 0 ]	</a:t>
            </a:r>
            <a:endParaRPr sz="15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100"/>
          </a:p>
          <a:p>
            <a:pPr indent="0" lvl="0" marL="0" rtl="0" algn="l">
              <a:lnSpc>
                <a:spcPct val="120000"/>
              </a:lnSpc>
              <a:spcBef>
                <a:spcPts val="0"/>
              </a:spcBef>
              <a:spcAft>
                <a:spcPts val="0"/>
              </a:spcAft>
              <a:buNone/>
            </a:pPr>
            <a:r>
              <a:rPr lang="en-GB" sz="1500">
                <a:solidFill>
                  <a:srgbClr val="FFFFFF"/>
                </a:solidFill>
                <a:latin typeface="Lato"/>
                <a:ea typeface="Lato"/>
                <a:cs typeface="Lato"/>
                <a:sym typeface="Lato"/>
              </a:rPr>
              <a:t>x12 = Name  = [ 0 1 0 0 0 0 0 0 0 0 0 ]</a:t>
            </a:r>
            <a:endParaRPr sz="15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100"/>
          </a:p>
          <a:p>
            <a:pPr indent="0" lvl="0" marL="0" rtl="0" algn="l">
              <a:lnSpc>
                <a:spcPct val="120000"/>
              </a:lnSpc>
              <a:spcBef>
                <a:spcPts val="0"/>
              </a:spcBef>
              <a:spcAft>
                <a:spcPts val="0"/>
              </a:spcAft>
              <a:buNone/>
            </a:pPr>
            <a:r>
              <a:rPr lang="en-GB" sz="1500">
                <a:solidFill>
                  <a:srgbClr val="FFFFFF"/>
                </a:solidFill>
                <a:latin typeface="Lato"/>
                <a:ea typeface="Lato"/>
                <a:cs typeface="Lato"/>
                <a:sym typeface="Lato"/>
              </a:rPr>
              <a:t>x13  = is  = [ 0 0 1 0 0 0 0 0 0 0 0 ]</a:t>
            </a:r>
            <a:endParaRPr sz="15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100"/>
          </a:p>
          <a:p>
            <a:pPr indent="0" lvl="0" marL="0" rtl="0" algn="l">
              <a:lnSpc>
                <a:spcPct val="120000"/>
              </a:lnSpc>
              <a:spcBef>
                <a:spcPts val="0"/>
              </a:spcBef>
              <a:spcAft>
                <a:spcPts val="0"/>
              </a:spcAft>
              <a:buNone/>
            </a:pPr>
            <a:r>
              <a:rPr lang="en-GB" sz="1500">
                <a:solidFill>
                  <a:srgbClr val="FFFFFF"/>
                </a:solidFill>
                <a:latin typeface="Lato"/>
                <a:ea typeface="Lato"/>
                <a:cs typeface="Lato"/>
                <a:sym typeface="Lato"/>
              </a:rPr>
              <a:t>x14 = Saurav = [ 0 0 0 1 0 0 0 0 0 0 0 ]	</a:t>
            </a:r>
            <a:endParaRPr sz="1500">
              <a:solidFill>
                <a:srgbClr val="FFFFFF"/>
              </a:solidFill>
              <a:latin typeface="Lato"/>
              <a:ea typeface="Lato"/>
              <a:cs typeface="Lato"/>
              <a:sym typeface="Lato"/>
            </a:endParaRPr>
          </a:p>
          <a:p>
            <a:pPr indent="0" lvl="0" marL="0" rtl="0" algn="l">
              <a:lnSpc>
                <a:spcPct val="120000"/>
              </a:lnSpc>
              <a:spcBef>
                <a:spcPts val="0"/>
              </a:spcBef>
              <a:spcAft>
                <a:spcPts val="0"/>
              </a:spcAft>
              <a:buNone/>
            </a:pPr>
            <a:r>
              <a:rPr lang="en-GB" sz="1500">
                <a:solidFill>
                  <a:srgbClr val="FFFFFF"/>
                </a:solidFill>
                <a:latin typeface="Lato"/>
                <a:ea typeface="Lato"/>
                <a:cs typeface="Lato"/>
                <a:sym typeface="Lato"/>
              </a:rPr>
              <a:t>	</a:t>
            </a:r>
            <a:endParaRPr sz="15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100"/>
          </a:p>
          <a:p>
            <a:pPr indent="0" lvl="0" marL="0" rtl="0" algn="l">
              <a:lnSpc>
                <a:spcPct val="120000"/>
              </a:lnSpc>
              <a:spcBef>
                <a:spcPts val="0"/>
              </a:spcBef>
              <a:spcAft>
                <a:spcPts val="0"/>
              </a:spcAft>
              <a:buNone/>
            </a:pPr>
            <a:r>
              <a:rPr lang="en-GB" sz="1500">
                <a:solidFill>
                  <a:srgbClr val="FFFFFF"/>
                </a:solidFill>
                <a:latin typeface="Lato"/>
                <a:ea typeface="Lato"/>
                <a:cs typeface="Lato"/>
                <a:sym typeface="Lato"/>
              </a:rPr>
              <a:t>	</a:t>
            </a:r>
            <a:endParaRPr sz="15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257" name="Google Shape;257;p31"/>
          <p:cNvSpPr txBox="1"/>
          <p:nvPr/>
        </p:nvSpPr>
        <p:spPr>
          <a:xfrm>
            <a:off x="3818225" y="711700"/>
            <a:ext cx="410100" cy="42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0</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GB" sz="1300">
                <a:solidFill>
                  <a:schemeClr val="lt1"/>
                </a:solidFill>
                <a:latin typeface="Lato"/>
                <a:ea typeface="Lato"/>
                <a:cs typeface="Lato"/>
                <a:sym typeface="Lato"/>
              </a:rPr>
              <a:t>1</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GB" sz="1300">
                <a:solidFill>
                  <a:schemeClr val="lt1"/>
                </a:solidFill>
                <a:latin typeface="Lato"/>
                <a:ea typeface="Lato"/>
                <a:cs typeface="Lato"/>
                <a:sym typeface="Lato"/>
              </a:rPr>
              <a:t>0</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GB" sz="1300">
                <a:solidFill>
                  <a:schemeClr val="lt1"/>
                </a:solidFill>
                <a:latin typeface="Lato"/>
                <a:ea typeface="Lato"/>
                <a:cs typeface="Lato"/>
                <a:sym typeface="Lato"/>
              </a:rPr>
              <a:t>0</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GB" sz="1300">
                <a:solidFill>
                  <a:schemeClr val="lt1"/>
                </a:solidFill>
                <a:latin typeface="Lato"/>
                <a:ea typeface="Lato"/>
                <a:cs typeface="Lato"/>
                <a:sym typeface="Lato"/>
              </a:rPr>
              <a:t>.</a:t>
            </a:r>
            <a:endParaRPr sz="1300">
              <a:solidFill>
                <a:schemeClr val="lt1"/>
              </a:solidFill>
              <a:latin typeface="Lato"/>
              <a:ea typeface="Lato"/>
              <a:cs typeface="Lato"/>
              <a:sym typeface="Lato"/>
            </a:endParaRPr>
          </a:p>
          <a:p>
            <a:pPr indent="0" lvl="0" marL="0" rtl="0" algn="l">
              <a:spcBef>
                <a:spcPts val="0"/>
              </a:spcBef>
              <a:spcAft>
                <a:spcPts val="0"/>
              </a:spcAft>
              <a:buNone/>
            </a:pPr>
            <a:r>
              <a:rPr lang="en-GB" sz="1300">
                <a:solidFill>
                  <a:schemeClr val="lt1"/>
                </a:solidFill>
                <a:latin typeface="Lato"/>
                <a:ea typeface="Lato"/>
                <a:cs typeface="Lato"/>
                <a:sym typeface="Lato"/>
              </a:rPr>
              <a:t>.</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GB" sz="1300">
                <a:solidFill>
                  <a:schemeClr val="lt1"/>
                </a:solidFill>
                <a:latin typeface="Lato"/>
                <a:ea typeface="Lato"/>
                <a:cs typeface="Lato"/>
                <a:sym typeface="Lato"/>
              </a:rPr>
              <a:t>0</a:t>
            </a:r>
            <a:endParaRPr sz="1300">
              <a:solidFill>
                <a:schemeClr val="lt1"/>
              </a:solidFill>
              <a:latin typeface="Lato"/>
              <a:ea typeface="Lato"/>
              <a:cs typeface="Lato"/>
              <a:sym typeface="Lato"/>
            </a:endParaRPr>
          </a:p>
        </p:txBody>
      </p:sp>
      <p:sp>
        <p:nvSpPr>
          <p:cNvPr id="258" name="Google Shape;258;p31"/>
          <p:cNvSpPr txBox="1"/>
          <p:nvPr/>
        </p:nvSpPr>
        <p:spPr>
          <a:xfrm>
            <a:off x="3707775" y="112150"/>
            <a:ext cx="6414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x12</a:t>
            </a:r>
            <a:endParaRPr sz="1300">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32"/>
          <p:cNvPicPr preferRelativeResize="0"/>
          <p:nvPr/>
        </p:nvPicPr>
        <p:blipFill>
          <a:blip r:embed="rId3">
            <a:alphaModFix/>
          </a:blip>
          <a:stretch>
            <a:fillRect/>
          </a:stretch>
        </p:blipFill>
        <p:spPr>
          <a:xfrm>
            <a:off x="4349250" y="271450"/>
            <a:ext cx="4676775" cy="4600575"/>
          </a:xfrm>
          <a:prstGeom prst="rect">
            <a:avLst/>
          </a:prstGeom>
          <a:noFill/>
          <a:ln>
            <a:noFill/>
          </a:ln>
        </p:spPr>
      </p:pic>
      <p:sp>
        <p:nvSpPr>
          <p:cNvPr id="264" name="Google Shape;264;p32"/>
          <p:cNvSpPr txBox="1"/>
          <p:nvPr/>
        </p:nvSpPr>
        <p:spPr>
          <a:xfrm>
            <a:off x="284075" y="759025"/>
            <a:ext cx="3455400" cy="41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GB">
                <a:solidFill>
                  <a:schemeClr val="lt1"/>
                </a:solidFill>
              </a:rPr>
              <a:t>X1  = My name </a:t>
            </a:r>
            <a:r>
              <a:rPr lang="en-GB" u="sng">
                <a:solidFill>
                  <a:schemeClr val="lt1"/>
                </a:solidFill>
              </a:rPr>
              <a:t>is</a:t>
            </a:r>
            <a:r>
              <a:rPr lang="en-GB">
                <a:solidFill>
                  <a:schemeClr val="lt1"/>
                </a:solidFill>
              </a:rPr>
              <a:t> Saurav</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lnSpc>
                <a:spcPct val="120000"/>
              </a:lnSpc>
              <a:spcBef>
                <a:spcPts val="0"/>
              </a:spcBef>
              <a:spcAft>
                <a:spcPts val="0"/>
              </a:spcAft>
              <a:buNone/>
            </a:pPr>
            <a:r>
              <a:rPr lang="en-GB" sz="1500">
                <a:solidFill>
                  <a:srgbClr val="FFFFFF"/>
                </a:solidFill>
                <a:latin typeface="Lato"/>
                <a:ea typeface="Lato"/>
                <a:cs typeface="Lato"/>
                <a:sym typeface="Lato"/>
              </a:rPr>
              <a:t>x11 = My    = [ 1 0 0 0 0 0 0 0 0 0 0 ]	</a:t>
            </a:r>
            <a:endParaRPr sz="15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100"/>
          </a:p>
          <a:p>
            <a:pPr indent="0" lvl="0" marL="0" rtl="0" algn="l">
              <a:lnSpc>
                <a:spcPct val="120000"/>
              </a:lnSpc>
              <a:spcBef>
                <a:spcPts val="0"/>
              </a:spcBef>
              <a:spcAft>
                <a:spcPts val="0"/>
              </a:spcAft>
              <a:buNone/>
            </a:pPr>
            <a:r>
              <a:rPr lang="en-GB" sz="1500">
                <a:solidFill>
                  <a:srgbClr val="FFFFFF"/>
                </a:solidFill>
                <a:latin typeface="Lato"/>
                <a:ea typeface="Lato"/>
                <a:cs typeface="Lato"/>
                <a:sym typeface="Lato"/>
              </a:rPr>
              <a:t>x12 = Name  = [ 0 1 0 0 0 0 0 0 0 0 0 ]</a:t>
            </a:r>
            <a:endParaRPr sz="15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100"/>
          </a:p>
          <a:p>
            <a:pPr indent="0" lvl="0" marL="0" rtl="0" algn="l">
              <a:lnSpc>
                <a:spcPct val="120000"/>
              </a:lnSpc>
              <a:spcBef>
                <a:spcPts val="0"/>
              </a:spcBef>
              <a:spcAft>
                <a:spcPts val="0"/>
              </a:spcAft>
              <a:buNone/>
            </a:pPr>
            <a:r>
              <a:rPr lang="en-GB" sz="1500">
                <a:solidFill>
                  <a:srgbClr val="FFFFFF"/>
                </a:solidFill>
                <a:latin typeface="Lato"/>
                <a:ea typeface="Lato"/>
                <a:cs typeface="Lato"/>
                <a:sym typeface="Lato"/>
              </a:rPr>
              <a:t>x13  = is  = [ 0 0 1 0 0 0 0 0 0 0 0 ]</a:t>
            </a:r>
            <a:endParaRPr sz="15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100"/>
          </a:p>
          <a:p>
            <a:pPr indent="0" lvl="0" marL="0" rtl="0" algn="l">
              <a:lnSpc>
                <a:spcPct val="120000"/>
              </a:lnSpc>
              <a:spcBef>
                <a:spcPts val="0"/>
              </a:spcBef>
              <a:spcAft>
                <a:spcPts val="0"/>
              </a:spcAft>
              <a:buNone/>
            </a:pPr>
            <a:r>
              <a:rPr lang="en-GB" sz="1500">
                <a:solidFill>
                  <a:srgbClr val="FFFFFF"/>
                </a:solidFill>
                <a:latin typeface="Lato"/>
                <a:ea typeface="Lato"/>
                <a:cs typeface="Lato"/>
                <a:sym typeface="Lato"/>
              </a:rPr>
              <a:t>x14 = Saurav = [ 0 0 0 1 0 0 0 0 0 0 0 ]	</a:t>
            </a:r>
            <a:endParaRPr sz="1500">
              <a:solidFill>
                <a:srgbClr val="FFFFFF"/>
              </a:solidFill>
              <a:latin typeface="Lato"/>
              <a:ea typeface="Lato"/>
              <a:cs typeface="Lato"/>
              <a:sym typeface="Lato"/>
            </a:endParaRPr>
          </a:p>
          <a:p>
            <a:pPr indent="0" lvl="0" marL="0" rtl="0" algn="l">
              <a:lnSpc>
                <a:spcPct val="120000"/>
              </a:lnSpc>
              <a:spcBef>
                <a:spcPts val="0"/>
              </a:spcBef>
              <a:spcAft>
                <a:spcPts val="0"/>
              </a:spcAft>
              <a:buNone/>
            </a:pPr>
            <a:r>
              <a:rPr lang="en-GB" sz="1500">
                <a:solidFill>
                  <a:srgbClr val="FFFFFF"/>
                </a:solidFill>
                <a:latin typeface="Lato"/>
                <a:ea typeface="Lato"/>
                <a:cs typeface="Lato"/>
                <a:sym typeface="Lato"/>
              </a:rPr>
              <a:t>	</a:t>
            </a:r>
            <a:endParaRPr sz="15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100"/>
          </a:p>
          <a:p>
            <a:pPr indent="0" lvl="0" marL="0" rtl="0" algn="l">
              <a:lnSpc>
                <a:spcPct val="120000"/>
              </a:lnSpc>
              <a:spcBef>
                <a:spcPts val="0"/>
              </a:spcBef>
              <a:spcAft>
                <a:spcPts val="0"/>
              </a:spcAft>
              <a:buNone/>
            </a:pPr>
            <a:r>
              <a:rPr lang="en-GB" sz="1500">
                <a:solidFill>
                  <a:srgbClr val="FFFFFF"/>
                </a:solidFill>
                <a:latin typeface="Lato"/>
                <a:ea typeface="Lato"/>
                <a:cs typeface="Lato"/>
                <a:sym typeface="Lato"/>
              </a:rPr>
              <a:t>	</a:t>
            </a:r>
            <a:endParaRPr sz="15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265" name="Google Shape;265;p32"/>
          <p:cNvSpPr txBox="1"/>
          <p:nvPr/>
        </p:nvSpPr>
        <p:spPr>
          <a:xfrm>
            <a:off x="3818225" y="711700"/>
            <a:ext cx="410100" cy="42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0</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GB" sz="1300">
                <a:solidFill>
                  <a:schemeClr val="lt1"/>
                </a:solidFill>
                <a:latin typeface="Lato"/>
                <a:ea typeface="Lato"/>
                <a:cs typeface="Lato"/>
                <a:sym typeface="Lato"/>
              </a:rPr>
              <a:t>0</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GB" sz="1300">
                <a:solidFill>
                  <a:schemeClr val="lt1"/>
                </a:solidFill>
                <a:latin typeface="Lato"/>
                <a:ea typeface="Lato"/>
                <a:cs typeface="Lato"/>
                <a:sym typeface="Lato"/>
              </a:rPr>
              <a:t>1</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GB" sz="1300">
                <a:solidFill>
                  <a:schemeClr val="lt1"/>
                </a:solidFill>
                <a:latin typeface="Lato"/>
                <a:ea typeface="Lato"/>
                <a:cs typeface="Lato"/>
                <a:sym typeface="Lato"/>
              </a:rPr>
              <a:t>0</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GB" sz="1300">
                <a:solidFill>
                  <a:schemeClr val="lt1"/>
                </a:solidFill>
                <a:latin typeface="Lato"/>
                <a:ea typeface="Lato"/>
                <a:cs typeface="Lato"/>
                <a:sym typeface="Lato"/>
              </a:rPr>
              <a:t>.</a:t>
            </a:r>
            <a:endParaRPr sz="1300">
              <a:solidFill>
                <a:schemeClr val="lt1"/>
              </a:solidFill>
              <a:latin typeface="Lato"/>
              <a:ea typeface="Lato"/>
              <a:cs typeface="Lato"/>
              <a:sym typeface="Lato"/>
            </a:endParaRPr>
          </a:p>
          <a:p>
            <a:pPr indent="0" lvl="0" marL="0" rtl="0" algn="l">
              <a:spcBef>
                <a:spcPts val="0"/>
              </a:spcBef>
              <a:spcAft>
                <a:spcPts val="0"/>
              </a:spcAft>
              <a:buNone/>
            </a:pPr>
            <a:r>
              <a:rPr lang="en-GB" sz="1300">
                <a:solidFill>
                  <a:schemeClr val="lt1"/>
                </a:solidFill>
                <a:latin typeface="Lato"/>
                <a:ea typeface="Lato"/>
                <a:cs typeface="Lato"/>
                <a:sym typeface="Lato"/>
              </a:rPr>
              <a:t>.</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GB" sz="1300">
                <a:solidFill>
                  <a:schemeClr val="lt1"/>
                </a:solidFill>
                <a:latin typeface="Lato"/>
                <a:ea typeface="Lato"/>
                <a:cs typeface="Lato"/>
                <a:sym typeface="Lato"/>
              </a:rPr>
              <a:t>0</a:t>
            </a:r>
            <a:endParaRPr sz="1300">
              <a:solidFill>
                <a:schemeClr val="lt1"/>
              </a:solidFill>
              <a:latin typeface="Lato"/>
              <a:ea typeface="Lato"/>
              <a:cs typeface="Lato"/>
              <a:sym typeface="Lato"/>
            </a:endParaRPr>
          </a:p>
        </p:txBody>
      </p:sp>
      <p:sp>
        <p:nvSpPr>
          <p:cNvPr id="266" name="Google Shape;266;p32"/>
          <p:cNvSpPr txBox="1"/>
          <p:nvPr/>
        </p:nvSpPr>
        <p:spPr>
          <a:xfrm>
            <a:off x="3707775" y="112150"/>
            <a:ext cx="6414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x13</a:t>
            </a:r>
            <a:endParaRPr sz="13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15"/>
          <p:cNvPicPr preferRelativeResize="0"/>
          <p:nvPr/>
        </p:nvPicPr>
        <p:blipFill>
          <a:blip r:embed="rId3">
            <a:alphaModFix/>
          </a:blip>
          <a:stretch>
            <a:fillRect/>
          </a:stretch>
        </p:blipFill>
        <p:spPr>
          <a:xfrm>
            <a:off x="2609825" y="152400"/>
            <a:ext cx="3775864" cy="4838699"/>
          </a:xfrm>
          <a:prstGeom prst="rect">
            <a:avLst/>
          </a:prstGeom>
          <a:noFill/>
          <a:ln>
            <a:noFill/>
          </a:ln>
        </p:spPr>
      </p:pic>
      <p:sp>
        <p:nvSpPr>
          <p:cNvPr id="144" name="Google Shape;144;p15"/>
          <p:cNvSpPr txBox="1"/>
          <p:nvPr/>
        </p:nvSpPr>
        <p:spPr>
          <a:xfrm>
            <a:off x="7258050" y="1285875"/>
            <a:ext cx="1257300" cy="10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0">
                <a:solidFill>
                  <a:srgbClr val="FF0000"/>
                </a:solidFill>
                <a:latin typeface="Lato"/>
                <a:ea typeface="Lato"/>
                <a:cs typeface="Lato"/>
                <a:sym typeface="Lato"/>
              </a:rPr>
              <a:t>❗❗</a:t>
            </a:r>
            <a:endParaRPr sz="7000">
              <a:solidFill>
                <a:srgbClr val="FF0000"/>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33"/>
          <p:cNvPicPr preferRelativeResize="0"/>
          <p:nvPr/>
        </p:nvPicPr>
        <p:blipFill>
          <a:blip r:embed="rId3">
            <a:alphaModFix/>
          </a:blip>
          <a:stretch>
            <a:fillRect/>
          </a:stretch>
        </p:blipFill>
        <p:spPr>
          <a:xfrm>
            <a:off x="4349250" y="271450"/>
            <a:ext cx="4676775" cy="4600575"/>
          </a:xfrm>
          <a:prstGeom prst="rect">
            <a:avLst/>
          </a:prstGeom>
          <a:noFill/>
          <a:ln>
            <a:noFill/>
          </a:ln>
        </p:spPr>
      </p:pic>
      <p:sp>
        <p:nvSpPr>
          <p:cNvPr id="272" name="Google Shape;272;p33"/>
          <p:cNvSpPr txBox="1"/>
          <p:nvPr/>
        </p:nvSpPr>
        <p:spPr>
          <a:xfrm>
            <a:off x="284075" y="759025"/>
            <a:ext cx="3455400" cy="41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GB">
                <a:solidFill>
                  <a:schemeClr val="lt1"/>
                </a:solidFill>
              </a:rPr>
              <a:t>X1  = My name is </a:t>
            </a:r>
            <a:r>
              <a:rPr lang="en-GB" u="sng">
                <a:solidFill>
                  <a:schemeClr val="lt1"/>
                </a:solidFill>
              </a:rPr>
              <a:t>Saurav</a:t>
            </a:r>
            <a:endParaRPr u="sng">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lnSpc>
                <a:spcPct val="120000"/>
              </a:lnSpc>
              <a:spcBef>
                <a:spcPts val="0"/>
              </a:spcBef>
              <a:spcAft>
                <a:spcPts val="0"/>
              </a:spcAft>
              <a:buNone/>
            </a:pPr>
            <a:r>
              <a:rPr lang="en-GB" sz="1500">
                <a:solidFill>
                  <a:srgbClr val="FFFFFF"/>
                </a:solidFill>
                <a:latin typeface="Lato"/>
                <a:ea typeface="Lato"/>
                <a:cs typeface="Lato"/>
                <a:sym typeface="Lato"/>
              </a:rPr>
              <a:t>x11 = My    = [ 1 0 0 0 0 0 0 0 0 0 0 ]	</a:t>
            </a:r>
            <a:endParaRPr sz="15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100"/>
          </a:p>
          <a:p>
            <a:pPr indent="0" lvl="0" marL="0" rtl="0" algn="l">
              <a:lnSpc>
                <a:spcPct val="120000"/>
              </a:lnSpc>
              <a:spcBef>
                <a:spcPts val="0"/>
              </a:spcBef>
              <a:spcAft>
                <a:spcPts val="0"/>
              </a:spcAft>
              <a:buNone/>
            </a:pPr>
            <a:r>
              <a:rPr lang="en-GB" sz="1500">
                <a:solidFill>
                  <a:srgbClr val="FFFFFF"/>
                </a:solidFill>
                <a:latin typeface="Lato"/>
                <a:ea typeface="Lato"/>
                <a:cs typeface="Lato"/>
                <a:sym typeface="Lato"/>
              </a:rPr>
              <a:t>x12 = Name  = [ 0 1 0 0 0 0 0 0 0 0 0 ]</a:t>
            </a:r>
            <a:endParaRPr sz="15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100"/>
          </a:p>
          <a:p>
            <a:pPr indent="0" lvl="0" marL="0" rtl="0" algn="l">
              <a:lnSpc>
                <a:spcPct val="120000"/>
              </a:lnSpc>
              <a:spcBef>
                <a:spcPts val="0"/>
              </a:spcBef>
              <a:spcAft>
                <a:spcPts val="0"/>
              </a:spcAft>
              <a:buNone/>
            </a:pPr>
            <a:r>
              <a:rPr lang="en-GB" sz="1500">
                <a:solidFill>
                  <a:srgbClr val="FFFFFF"/>
                </a:solidFill>
                <a:latin typeface="Lato"/>
                <a:ea typeface="Lato"/>
                <a:cs typeface="Lato"/>
                <a:sym typeface="Lato"/>
              </a:rPr>
              <a:t>x13  = is  = [ 0 0 1 0 0 0 0 0 0 0 0 ]</a:t>
            </a:r>
            <a:endParaRPr sz="15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100"/>
          </a:p>
          <a:p>
            <a:pPr indent="0" lvl="0" marL="0" rtl="0" algn="l">
              <a:lnSpc>
                <a:spcPct val="120000"/>
              </a:lnSpc>
              <a:spcBef>
                <a:spcPts val="0"/>
              </a:spcBef>
              <a:spcAft>
                <a:spcPts val="0"/>
              </a:spcAft>
              <a:buNone/>
            </a:pPr>
            <a:r>
              <a:rPr lang="en-GB" sz="1500">
                <a:solidFill>
                  <a:srgbClr val="FFFFFF"/>
                </a:solidFill>
                <a:latin typeface="Lato"/>
                <a:ea typeface="Lato"/>
                <a:cs typeface="Lato"/>
                <a:sym typeface="Lato"/>
              </a:rPr>
              <a:t>x14 = Saurav = [ 0 0 0 1 0 0 0 0 0 0 0 ]	</a:t>
            </a:r>
            <a:endParaRPr sz="1500">
              <a:solidFill>
                <a:srgbClr val="FFFFFF"/>
              </a:solidFill>
              <a:latin typeface="Lato"/>
              <a:ea typeface="Lato"/>
              <a:cs typeface="Lato"/>
              <a:sym typeface="Lato"/>
            </a:endParaRPr>
          </a:p>
          <a:p>
            <a:pPr indent="0" lvl="0" marL="0" rtl="0" algn="l">
              <a:lnSpc>
                <a:spcPct val="120000"/>
              </a:lnSpc>
              <a:spcBef>
                <a:spcPts val="0"/>
              </a:spcBef>
              <a:spcAft>
                <a:spcPts val="0"/>
              </a:spcAft>
              <a:buNone/>
            </a:pPr>
            <a:r>
              <a:rPr lang="en-GB" sz="1500">
                <a:solidFill>
                  <a:srgbClr val="FFFFFF"/>
                </a:solidFill>
                <a:latin typeface="Lato"/>
                <a:ea typeface="Lato"/>
                <a:cs typeface="Lato"/>
                <a:sym typeface="Lato"/>
              </a:rPr>
              <a:t>	</a:t>
            </a:r>
            <a:endParaRPr sz="15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100"/>
          </a:p>
          <a:p>
            <a:pPr indent="0" lvl="0" marL="0" rtl="0" algn="l">
              <a:lnSpc>
                <a:spcPct val="120000"/>
              </a:lnSpc>
              <a:spcBef>
                <a:spcPts val="0"/>
              </a:spcBef>
              <a:spcAft>
                <a:spcPts val="0"/>
              </a:spcAft>
              <a:buNone/>
            </a:pPr>
            <a:r>
              <a:rPr lang="en-GB" sz="1500">
                <a:solidFill>
                  <a:srgbClr val="FFFFFF"/>
                </a:solidFill>
                <a:latin typeface="Lato"/>
                <a:ea typeface="Lato"/>
                <a:cs typeface="Lato"/>
                <a:sym typeface="Lato"/>
              </a:rPr>
              <a:t>	</a:t>
            </a:r>
            <a:endParaRPr sz="15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273" name="Google Shape;273;p33"/>
          <p:cNvSpPr txBox="1"/>
          <p:nvPr/>
        </p:nvSpPr>
        <p:spPr>
          <a:xfrm>
            <a:off x="3818225" y="711700"/>
            <a:ext cx="410100" cy="42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0</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GB" sz="1300">
                <a:solidFill>
                  <a:schemeClr val="lt1"/>
                </a:solidFill>
                <a:latin typeface="Lato"/>
                <a:ea typeface="Lato"/>
                <a:cs typeface="Lato"/>
                <a:sym typeface="Lato"/>
              </a:rPr>
              <a:t>0</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GB" sz="1300">
                <a:solidFill>
                  <a:schemeClr val="lt1"/>
                </a:solidFill>
                <a:latin typeface="Lato"/>
                <a:ea typeface="Lato"/>
                <a:cs typeface="Lato"/>
                <a:sym typeface="Lato"/>
              </a:rPr>
              <a:t>0</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GB" sz="1300">
                <a:solidFill>
                  <a:schemeClr val="lt1"/>
                </a:solidFill>
                <a:latin typeface="Lato"/>
                <a:ea typeface="Lato"/>
                <a:cs typeface="Lato"/>
                <a:sym typeface="Lato"/>
              </a:rPr>
              <a:t>1</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GB" sz="1300">
                <a:solidFill>
                  <a:schemeClr val="lt1"/>
                </a:solidFill>
                <a:latin typeface="Lato"/>
                <a:ea typeface="Lato"/>
                <a:cs typeface="Lato"/>
                <a:sym typeface="Lato"/>
              </a:rPr>
              <a:t>.</a:t>
            </a:r>
            <a:endParaRPr sz="1300">
              <a:solidFill>
                <a:schemeClr val="lt1"/>
              </a:solidFill>
              <a:latin typeface="Lato"/>
              <a:ea typeface="Lato"/>
              <a:cs typeface="Lato"/>
              <a:sym typeface="Lato"/>
            </a:endParaRPr>
          </a:p>
          <a:p>
            <a:pPr indent="0" lvl="0" marL="0" rtl="0" algn="l">
              <a:spcBef>
                <a:spcPts val="0"/>
              </a:spcBef>
              <a:spcAft>
                <a:spcPts val="0"/>
              </a:spcAft>
              <a:buNone/>
            </a:pPr>
            <a:r>
              <a:rPr lang="en-GB" sz="1300">
                <a:solidFill>
                  <a:schemeClr val="lt1"/>
                </a:solidFill>
                <a:latin typeface="Lato"/>
                <a:ea typeface="Lato"/>
                <a:cs typeface="Lato"/>
                <a:sym typeface="Lato"/>
              </a:rPr>
              <a:t>.</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GB" sz="1300">
                <a:solidFill>
                  <a:schemeClr val="lt1"/>
                </a:solidFill>
                <a:latin typeface="Lato"/>
                <a:ea typeface="Lato"/>
                <a:cs typeface="Lato"/>
                <a:sym typeface="Lato"/>
              </a:rPr>
              <a:t>0</a:t>
            </a:r>
            <a:endParaRPr sz="1300">
              <a:solidFill>
                <a:schemeClr val="lt1"/>
              </a:solidFill>
              <a:latin typeface="Lato"/>
              <a:ea typeface="Lato"/>
              <a:cs typeface="Lato"/>
              <a:sym typeface="Lato"/>
            </a:endParaRPr>
          </a:p>
        </p:txBody>
      </p:sp>
      <p:sp>
        <p:nvSpPr>
          <p:cNvPr id="274" name="Google Shape;274;p33"/>
          <p:cNvSpPr txBox="1"/>
          <p:nvPr/>
        </p:nvSpPr>
        <p:spPr>
          <a:xfrm>
            <a:off x="3707775" y="112150"/>
            <a:ext cx="6414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x</a:t>
            </a:r>
            <a:r>
              <a:rPr lang="en-GB" sz="1300">
                <a:solidFill>
                  <a:schemeClr val="lt1"/>
                </a:solidFill>
                <a:latin typeface="Lato"/>
                <a:ea typeface="Lato"/>
                <a:cs typeface="Lato"/>
                <a:sym typeface="Lato"/>
              </a:rPr>
              <a:t>14</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sz="2500">
                <a:solidFill>
                  <a:srgbClr val="F1F1F1"/>
                </a:solidFill>
                <a:highlight>
                  <a:schemeClr val="dk1"/>
                </a:highlight>
              </a:rPr>
              <a:t>Problems with RNN</a:t>
            </a:r>
            <a:r>
              <a:rPr b="1" lang="en-GB" sz="2500">
                <a:solidFill>
                  <a:srgbClr val="F1F1F1"/>
                </a:solidFill>
                <a:highlight>
                  <a:srgbClr val="0F0F0F"/>
                </a:highlight>
              </a:rPr>
              <a:t> </a:t>
            </a:r>
            <a:endParaRPr sz="3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GB"/>
              <a:t>Long-term dependency	</a:t>
            </a:r>
            <a:endParaRPr/>
          </a:p>
        </p:txBody>
      </p:sp>
      <p:sp>
        <p:nvSpPr>
          <p:cNvPr id="285" name="Google Shape;285;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Sentence</a:t>
            </a:r>
            <a:r>
              <a:rPr lang="en-GB"/>
              <a:t> 1 :  </a:t>
            </a:r>
            <a:endParaRPr/>
          </a:p>
          <a:p>
            <a:pPr indent="0" lvl="0" marL="1371600" rtl="0" algn="l">
              <a:spcBef>
                <a:spcPts val="1200"/>
              </a:spcBef>
              <a:spcAft>
                <a:spcPts val="0"/>
              </a:spcAft>
              <a:buNone/>
            </a:pPr>
            <a:r>
              <a:rPr lang="en-GB"/>
              <a:t>Marathi</a:t>
            </a:r>
            <a:r>
              <a:rPr lang="en-GB"/>
              <a:t> is spoken in _______ </a:t>
            </a:r>
            <a:r>
              <a:rPr lang="en-GB" u="sng"/>
              <a:t>.</a:t>
            </a:r>
            <a:r>
              <a:rPr lang="en-GB"/>
              <a:t> </a:t>
            </a:r>
            <a:endParaRPr/>
          </a:p>
          <a:p>
            <a:pPr indent="-311150" lvl="0" marL="457200" rtl="0" algn="l">
              <a:spcBef>
                <a:spcPts val="1200"/>
              </a:spcBef>
              <a:spcAft>
                <a:spcPts val="0"/>
              </a:spcAft>
              <a:buSzPts val="1300"/>
              <a:buChar char="-"/>
            </a:pPr>
            <a:r>
              <a:rPr lang="en-GB"/>
              <a:t>Sentence</a:t>
            </a:r>
            <a:r>
              <a:rPr lang="en-GB"/>
              <a:t> 2</a:t>
            </a:r>
            <a:r>
              <a:rPr lang="en-GB"/>
              <a:t> :</a:t>
            </a:r>
            <a:endParaRPr/>
          </a:p>
          <a:p>
            <a:pPr indent="0" lvl="0" marL="1371600" rtl="0" algn="just">
              <a:spcBef>
                <a:spcPts val="1200"/>
              </a:spcBef>
              <a:spcAft>
                <a:spcPts val="1200"/>
              </a:spcAft>
              <a:buNone/>
            </a:pPr>
            <a:r>
              <a:rPr lang="en-GB"/>
              <a:t>Gujarat, known for its rich culture and vibrant traditions, is a beautiful place that attracts travelers from all around the world with its stunning landscapes, ancient temples, and warm hospitality. I went there last year, eager to explore its historical landmarks and taste the local cuisine, but unfortunately, I couldn’t fully enjoy my trip as I struggled to communicate and navigate due to my limited understanding of </a:t>
            </a:r>
            <a:r>
              <a:rPr lang="en-GB" u="sng"/>
              <a:t>______   .</a:t>
            </a:r>
            <a:endParaRPr u="sng"/>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GB"/>
              <a:t>Long-term dependency	</a:t>
            </a:r>
            <a:endParaRPr/>
          </a:p>
        </p:txBody>
      </p:sp>
      <p:sp>
        <p:nvSpPr>
          <p:cNvPr id="291" name="Google Shape;291;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Short-term dependency :</a:t>
            </a:r>
            <a:endParaRPr/>
          </a:p>
          <a:p>
            <a:pPr indent="0" lvl="0" marL="1371600" rtl="0" algn="l">
              <a:spcBef>
                <a:spcPts val="1200"/>
              </a:spcBef>
              <a:spcAft>
                <a:spcPts val="0"/>
              </a:spcAft>
              <a:buNone/>
            </a:pPr>
            <a:r>
              <a:rPr lang="en-GB"/>
              <a:t>Marathi is spoken in ___</a:t>
            </a:r>
            <a:r>
              <a:rPr lang="en-GB" u="sng"/>
              <a:t>Maharashtra____</a:t>
            </a:r>
            <a:r>
              <a:rPr lang="en-GB" u="sng"/>
              <a:t>.</a:t>
            </a:r>
            <a:r>
              <a:rPr lang="en-GB"/>
              <a:t> </a:t>
            </a:r>
            <a:endParaRPr/>
          </a:p>
          <a:p>
            <a:pPr indent="-311150" lvl="0" marL="457200" rtl="0" algn="l">
              <a:spcBef>
                <a:spcPts val="1200"/>
              </a:spcBef>
              <a:spcAft>
                <a:spcPts val="0"/>
              </a:spcAft>
              <a:buSzPts val="1300"/>
              <a:buChar char="-"/>
            </a:pPr>
            <a:r>
              <a:rPr lang="en-GB"/>
              <a:t>Long-term dependency :</a:t>
            </a:r>
            <a:endParaRPr/>
          </a:p>
          <a:p>
            <a:pPr indent="0" lvl="0" marL="1371600" rtl="0" algn="just">
              <a:spcBef>
                <a:spcPts val="1200"/>
              </a:spcBef>
              <a:spcAft>
                <a:spcPts val="1200"/>
              </a:spcAft>
              <a:buNone/>
            </a:pPr>
            <a:r>
              <a:rPr lang="en-GB"/>
              <a:t>Gujarat, known for its rich culture and vibrant traditions, is a beautiful place that attracts travelers from all around the world with its stunning landscapes, ancient temples, and warm hospitality. I went there last year, eager to explore its historical landmarks and taste the local cuisine, but unfortunately, I couldn’t fully enjoy my trip as I struggled to communicate and navigate due to my limited understanding of ____</a:t>
            </a:r>
            <a:r>
              <a:rPr lang="en-GB" u="sng"/>
              <a:t>Gujarati____.</a:t>
            </a:r>
            <a:endParaRPr u="sng"/>
          </a:p>
        </p:txBody>
      </p:sp>
      <p:sp>
        <p:nvSpPr>
          <p:cNvPr id="292" name="Google Shape;292;p36"/>
          <p:cNvSpPr/>
          <p:nvPr/>
        </p:nvSpPr>
        <p:spPr>
          <a:xfrm>
            <a:off x="2736700" y="2713400"/>
            <a:ext cx="622500" cy="3519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 name="Google Shape;293;p36"/>
          <p:cNvSpPr/>
          <p:nvPr/>
        </p:nvSpPr>
        <p:spPr>
          <a:xfrm>
            <a:off x="2700250" y="1990688"/>
            <a:ext cx="695400" cy="3519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7"/>
          <p:cNvSpPr txBox="1"/>
          <p:nvPr>
            <p:ph idx="1" type="body"/>
          </p:nvPr>
        </p:nvSpPr>
        <p:spPr>
          <a:xfrm>
            <a:off x="1297500" y="1109925"/>
            <a:ext cx="7541100" cy="38709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Char char="●"/>
            </a:pPr>
            <a:r>
              <a:rPr lang="en-GB" sz="1500"/>
              <a:t>Predicted value </a:t>
            </a:r>
            <a:endParaRPr sz="1500"/>
          </a:p>
          <a:p>
            <a:pPr indent="0" lvl="0" marL="914400" rtl="0" algn="l">
              <a:spcBef>
                <a:spcPts val="1200"/>
              </a:spcBef>
              <a:spcAft>
                <a:spcPts val="0"/>
              </a:spcAft>
              <a:buNone/>
            </a:pPr>
            <a:r>
              <a:rPr lang="en-GB" sz="1500"/>
              <a:t>y^ = ⨏ ( w*x  + b)     where </a:t>
            </a:r>
            <a:r>
              <a:rPr lang="en-GB" sz="1500"/>
              <a:t>⨏ = activation function (sigmoid, tanh, relu, etc…)</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GB" sz="1500"/>
              <a:t>Cost function </a:t>
            </a:r>
            <a:endParaRPr sz="1500"/>
          </a:p>
          <a:p>
            <a:pPr indent="457200" lvl="0" marL="457200" rtl="0" algn="l">
              <a:spcBef>
                <a:spcPts val="1200"/>
              </a:spcBef>
              <a:spcAft>
                <a:spcPts val="0"/>
              </a:spcAft>
              <a:buNone/>
            </a:pPr>
            <a:r>
              <a:rPr lang="en-GB" sz="1500"/>
              <a:t>L( y , y^) = - y</a:t>
            </a:r>
            <a:r>
              <a:rPr baseline="30000" lang="en-GB" sz="1500"/>
              <a:t> </a:t>
            </a:r>
            <a:r>
              <a:rPr lang="en-GB" sz="1500"/>
              <a:t>* log(y^)  -  (1 - y) * log(1 - y^) </a:t>
            </a:r>
            <a:endParaRPr sz="1500"/>
          </a:p>
          <a:p>
            <a:pPr indent="457200" lvl="0" marL="457200" rtl="0" algn="l">
              <a:spcBef>
                <a:spcPts val="1200"/>
              </a:spcBef>
              <a:spcAft>
                <a:spcPts val="0"/>
              </a:spcAft>
              <a:buNone/>
            </a:pPr>
            <a:r>
              <a:rPr lang="en-GB" sz="1500"/>
              <a:t>						where  y = actual, y^ = predicted </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GB" sz="1500"/>
              <a:t>Back </a:t>
            </a:r>
            <a:r>
              <a:rPr lang="en-GB" sz="1500"/>
              <a:t>Propagation</a:t>
            </a:r>
            <a:r>
              <a:rPr lang="en-GB" sz="1500"/>
              <a:t> </a:t>
            </a:r>
            <a:endParaRPr sz="1500"/>
          </a:p>
          <a:p>
            <a:pPr indent="0" lvl="0" marL="914400" rtl="0" algn="l">
              <a:spcBef>
                <a:spcPts val="1200"/>
              </a:spcBef>
              <a:spcAft>
                <a:spcPts val="0"/>
              </a:spcAft>
              <a:buNone/>
            </a:pPr>
            <a:r>
              <a:t/>
            </a:r>
            <a:endParaRPr sz="1500"/>
          </a:p>
          <a:p>
            <a:pPr indent="0" lvl="0" marL="914400" rtl="0" algn="l">
              <a:spcBef>
                <a:spcPts val="1200"/>
              </a:spcBef>
              <a:spcAft>
                <a:spcPts val="1200"/>
              </a:spcAft>
              <a:buNone/>
            </a:pPr>
            <a:r>
              <a:rPr lang="en-GB" sz="1500"/>
              <a:t>						</a:t>
            </a:r>
            <a:r>
              <a:rPr lang="en-GB" sz="1500"/>
              <a:t>w</a:t>
            </a:r>
            <a:r>
              <a:rPr lang="en-GB" sz="1500"/>
              <a:t>here </a:t>
            </a:r>
            <a:r>
              <a:rPr lang="en-GB" sz="1500"/>
              <a:t>𝛂 = learning rate</a:t>
            </a:r>
            <a:endParaRPr sz="1500"/>
          </a:p>
        </p:txBody>
      </p:sp>
      <p:sp>
        <p:nvSpPr>
          <p:cNvPr id="299" name="Google Shape;299;p3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b="1" lang="en-GB"/>
              <a:t>Vanishing and exploding </a:t>
            </a:r>
            <a:r>
              <a:rPr b="1" lang="en-GB"/>
              <a:t>gradient </a:t>
            </a:r>
            <a:r>
              <a:rPr b="1" lang="en-GB"/>
              <a:t>descent</a:t>
            </a:r>
            <a:endParaRPr b="1"/>
          </a:p>
        </p:txBody>
      </p:sp>
      <p:pic>
        <p:nvPicPr>
          <p:cNvPr descr="{&quot;type&quot;:&quot;$$&quot;,&quot;id&quot;:&quot;2&quot;,&quot;aid&quot;:null,&quot;backgroundColorModified&quot;:false,&quot;backgroundColor&quot;:&quot;#1B212C&quot;,&quot;code&quot;:&quot;$$w_{new }^{i}= w_{old}^{i}- 𝛂 * \\frac{ƏL }{Əwi}$$&quot;,&quot;font&quot;:{&quot;size&quot;:15,&quot;family&quot;:&quot;Lato&quot;,&quot;color&quot;:&quot;#FFFFFF&quot;},&quot;ts&quot;:1726639216378,&quot;cs&quot;:&quot;b2a8DPeGbZeQLEWLoTQfug==&quot;,&quot;size&quot;:{&quot;width&quot;:201,&quot;height&quot;:42.333333333333336}}" id="300" name="Google Shape;300;p37"/>
          <p:cNvPicPr preferRelativeResize="0"/>
          <p:nvPr/>
        </p:nvPicPr>
        <p:blipFill>
          <a:blip r:embed="rId3">
            <a:alphaModFix/>
          </a:blip>
          <a:stretch>
            <a:fillRect/>
          </a:stretch>
        </p:blipFill>
        <p:spPr>
          <a:xfrm>
            <a:off x="2094975" y="4304325"/>
            <a:ext cx="2477025" cy="52169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lang="en-GB"/>
              <a:t>Vanishing and exploding gradient descent</a:t>
            </a:r>
            <a:endParaRPr/>
          </a:p>
        </p:txBody>
      </p:sp>
      <p:sp>
        <p:nvSpPr>
          <p:cNvPr id="306" name="Google Shape;306;p38"/>
          <p:cNvSpPr/>
          <p:nvPr/>
        </p:nvSpPr>
        <p:spPr>
          <a:xfrm>
            <a:off x="742500" y="1949225"/>
            <a:ext cx="651600" cy="6360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 name="Google Shape;307;p38"/>
          <p:cNvSpPr/>
          <p:nvPr/>
        </p:nvSpPr>
        <p:spPr>
          <a:xfrm>
            <a:off x="742500" y="2886675"/>
            <a:ext cx="651600" cy="6360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 name="Google Shape;308;p38"/>
          <p:cNvSpPr/>
          <p:nvPr/>
        </p:nvSpPr>
        <p:spPr>
          <a:xfrm>
            <a:off x="742500" y="3932425"/>
            <a:ext cx="651600" cy="6360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 name="Google Shape;309;p38"/>
          <p:cNvSpPr/>
          <p:nvPr/>
        </p:nvSpPr>
        <p:spPr>
          <a:xfrm>
            <a:off x="2072500" y="2409325"/>
            <a:ext cx="651600" cy="6360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 name="Google Shape;310;p38"/>
          <p:cNvSpPr/>
          <p:nvPr/>
        </p:nvSpPr>
        <p:spPr>
          <a:xfrm>
            <a:off x="2072500" y="3428000"/>
            <a:ext cx="651600" cy="6360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 name="Google Shape;311;p38"/>
          <p:cNvSpPr/>
          <p:nvPr/>
        </p:nvSpPr>
        <p:spPr>
          <a:xfrm>
            <a:off x="3564925" y="2886675"/>
            <a:ext cx="651600" cy="6360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312" name="Google Shape;312;p38"/>
          <p:cNvCxnSpPr>
            <a:stCxn id="306" idx="6"/>
            <a:endCxn id="309" idx="2"/>
          </p:cNvCxnSpPr>
          <p:nvPr/>
        </p:nvCxnSpPr>
        <p:spPr>
          <a:xfrm>
            <a:off x="1394100" y="2267225"/>
            <a:ext cx="678300" cy="460200"/>
          </a:xfrm>
          <a:prstGeom prst="straightConnector1">
            <a:avLst/>
          </a:prstGeom>
          <a:noFill/>
          <a:ln cap="flat" cmpd="sng" w="9525">
            <a:solidFill>
              <a:schemeClr val="dk2"/>
            </a:solidFill>
            <a:prstDash val="solid"/>
            <a:round/>
            <a:headEnd len="med" w="med" type="none"/>
            <a:tailEnd len="med" w="med" type="triangle"/>
          </a:ln>
        </p:spPr>
      </p:cxnSp>
      <p:cxnSp>
        <p:nvCxnSpPr>
          <p:cNvPr id="313" name="Google Shape;313;p38"/>
          <p:cNvCxnSpPr>
            <a:stCxn id="307" idx="6"/>
            <a:endCxn id="309" idx="2"/>
          </p:cNvCxnSpPr>
          <p:nvPr/>
        </p:nvCxnSpPr>
        <p:spPr>
          <a:xfrm flipH="1" rot="10800000">
            <a:off x="1394100" y="2727375"/>
            <a:ext cx="678300" cy="477300"/>
          </a:xfrm>
          <a:prstGeom prst="straightConnector1">
            <a:avLst/>
          </a:prstGeom>
          <a:noFill/>
          <a:ln cap="flat" cmpd="sng" w="9525">
            <a:solidFill>
              <a:schemeClr val="dk2"/>
            </a:solidFill>
            <a:prstDash val="solid"/>
            <a:round/>
            <a:headEnd len="med" w="med" type="none"/>
            <a:tailEnd len="med" w="med" type="triangle"/>
          </a:ln>
        </p:spPr>
      </p:cxnSp>
      <p:cxnSp>
        <p:nvCxnSpPr>
          <p:cNvPr id="314" name="Google Shape;314;p38"/>
          <p:cNvCxnSpPr>
            <a:stCxn id="308" idx="6"/>
            <a:endCxn id="309" idx="2"/>
          </p:cNvCxnSpPr>
          <p:nvPr/>
        </p:nvCxnSpPr>
        <p:spPr>
          <a:xfrm flipH="1" rot="10800000">
            <a:off x="1394100" y="2727325"/>
            <a:ext cx="678300" cy="1523100"/>
          </a:xfrm>
          <a:prstGeom prst="straightConnector1">
            <a:avLst/>
          </a:prstGeom>
          <a:noFill/>
          <a:ln cap="flat" cmpd="sng" w="9525">
            <a:solidFill>
              <a:schemeClr val="dk2"/>
            </a:solidFill>
            <a:prstDash val="solid"/>
            <a:round/>
            <a:headEnd len="med" w="med" type="none"/>
            <a:tailEnd len="med" w="med" type="triangle"/>
          </a:ln>
        </p:spPr>
      </p:cxnSp>
      <p:cxnSp>
        <p:nvCxnSpPr>
          <p:cNvPr id="315" name="Google Shape;315;p38"/>
          <p:cNvCxnSpPr>
            <a:stCxn id="306" idx="6"/>
            <a:endCxn id="310" idx="2"/>
          </p:cNvCxnSpPr>
          <p:nvPr/>
        </p:nvCxnSpPr>
        <p:spPr>
          <a:xfrm>
            <a:off x="1394100" y="2267225"/>
            <a:ext cx="678300" cy="1478700"/>
          </a:xfrm>
          <a:prstGeom prst="straightConnector1">
            <a:avLst/>
          </a:prstGeom>
          <a:noFill/>
          <a:ln cap="flat" cmpd="sng" w="9525">
            <a:solidFill>
              <a:schemeClr val="dk2"/>
            </a:solidFill>
            <a:prstDash val="solid"/>
            <a:round/>
            <a:headEnd len="med" w="med" type="none"/>
            <a:tailEnd len="med" w="med" type="triangle"/>
          </a:ln>
        </p:spPr>
      </p:cxnSp>
      <p:cxnSp>
        <p:nvCxnSpPr>
          <p:cNvPr id="316" name="Google Shape;316;p38"/>
          <p:cNvCxnSpPr>
            <a:stCxn id="307" idx="6"/>
            <a:endCxn id="310" idx="2"/>
          </p:cNvCxnSpPr>
          <p:nvPr/>
        </p:nvCxnSpPr>
        <p:spPr>
          <a:xfrm>
            <a:off x="1394100" y="3204675"/>
            <a:ext cx="678300" cy="541200"/>
          </a:xfrm>
          <a:prstGeom prst="straightConnector1">
            <a:avLst/>
          </a:prstGeom>
          <a:noFill/>
          <a:ln cap="flat" cmpd="sng" w="9525">
            <a:solidFill>
              <a:schemeClr val="dk2"/>
            </a:solidFill>
            <a:prstDash val="solid"/>
            <a:round/>
            <a:headEnd len="med" w="med" type="none"/>
            <a:tailEnd len="med" w="med" type="triangle"/>
          </a:ln>
        </p:spPr>
      </p:cxnSp>
      <p:cxnSp>
        <p:nvCxnSpPr>
          <p:cNvPr id="317" name="Google Shape;317;p38"/>
          <p:cNvCxnSpPr>
            <a:stCxn id="308" idx="6"/>
            <a:endCxn id="310" idx="2"/>
          </p:cNvCxnSpPr>
          <p:nvPr/>
        </p:nvCxnSpPr>
        <p:spPr>
          <a:xfrm flipH="1" rot="10800000">
            <a:off x="1394100" y="3746125"/>
            <a:ext cx="678300" cy="504300"/>
          </a:xfrm>
          <a:prstGeom prst="straightConnector1">
            <a:avLst/>
          </a:prstGeom>
          <a:noFill/>
          <a:ln cap="flat" cmpd="sng" w="9525">
            <a:solidFill>
              <a:schemeClr val="dk2"/>
            </a:solidFill>
            <a:prstDash val="solid"/>
            <a:round/>
            <a:headEnd len="med" w="med" type="none"/>
            <a:tailEnd len="med" w="med" type="triangle"/>
          </a:ln>
        </p:spPr>
      </p:cxnSp>
      <p:cxnSp>
        <p:nvCxnSpPr>
          <p:cNvPr id="318" name="Google Shape;318;p38"/>
          <p:cNvCxnSpPr>
            <a:stCxn id="309" idx="6"/>
            <a:endCxn id="311" idx="2"/>
          </p:cNvCxnSpPr>
          <p:nvPr/>
        </p:nvCxnSpPr>
        <p:spPr>
          <a:xfrm>
            <a:off x="2724100" y="2727325"/>
            <a:ext cx="840900" cy="477300"/>
          </a:xfrm>
          <a:prstGeom prst="straightConnector1">
            <a:avLst/>
          </a:prstGeom>
          <a:noFill/>
          <a:ln cap="flat" cmpd="sng" w="9525">
            <a:solidFill>
              <a:schemeClr val="dk2"/>
            </a:solidFill>
            <a:prstDash val="solid"/>
            <a:round/>
            <a:headEnd len="med" w="med" type="none"/>
            <a:tailEnd len="med" w="med" type="triangle"/>
          </a:ln>
        </p:spPr>
      </p:cxnSp>
      <p:cxnSp>
        <p:nvCxnSpPr>
          <p:cNvPr id="319" name="Google Shape;319;p38"/>
          <p:cNvCxnSpPr>
            <a:stCxn id="310" idx="6"/>
            <a:endCxn id="311" idx="2"/>
          </p:cNvCxnSpPr>
          <p:nvPr/>
        </p:nvCxnSpPr>
        <p:spPr>
          <a:xfrm flipH="1" rot="10800000">
            <a:off x="2724100" y="3204800"/>
            <a:ext cx="840900" cy="541200"/>
          </a:xfrm>
          <a:prstGeom prst="straightConnector1">
            <a:avLst/>
          </a:prstGeom>
          <a:noFill/>
          <a:ln cap="flat" cmpd="sng" w="9525">
            <a:solidFill>
              <a:schemeClr val="dk2"/>
            </a:solidFill>
            <a:prstDash val="solid"/>
            <a:round/>
            <a:headEnd len="med" w="med" type="none"/>
            <a:tailEnd len="med" w="med" type="triangle"/>
          </a:ln>
        </p:spPr>
      </p:cxnSp>
      <p:cxnSp>
        <p:nvCxnSpPr>
          <p:cNvPr id="320" name="Google Shape;320;p38"/>
          <p:cNvCxnSpPr/>
          <p:nvPr/>
        </p:nvCxnSpPr>
        <p:spPr>
          <a:xfrm flipH="1" rot="10800000">
            <a:off x="4216525" y="3194475"/>
            <a:ext cx="548100" cy="10200"/>
          </a:xfrm>
          <a:prstGeom prst="straightConnector1">
            <a:avLst/>
          </a:prstGeom>
          <a:noFill/>
          <a:ln cap="flat" cmpd="sng" w="9525">
            <a:solidFill>
              <a:schemeClr val="dk2"/>
            </a:solidFill>
            <a:prstDash val="solid"/>
            <a:round/>
            <a:headEnd len="med" w="med" type="none"/>
            <a:tailEnd len="med" w="med" type="triangle"/>
          </a:ln>
        </p:spPr>
      </p:cxnSp>
      <p:sp>
        <p:nvSpPr>
          <p:cNvPr id="321" name="Google Shape;321;p38"/>
          <p:cNvSpPr txBox="1"/>
          <p:nvPr/>
        </p:nvSpPr>
        <p:spPr>
          <a:xfrm>
            <a:off x="1605725" y="2214825"/>
            <a:ext cx="4872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w</a:t>
            </a:r>
            <a:r>
              <a:rPr baseline="-25000" lang="en-GB" sz="1300">
                <a:solidFill>
                  <a:schemeClr val="lt1"/>
                </a:solidFill>
                <a:latin typeface="Lato"/>
                <a:ea typeface="Lato"/>
                <a:cs typeface="Lato"/>
                <a:sym typeface="Lato"/>
              </a:rPr>
              <a:t>11</a:t>
            </a:r>
            <a:endParaRPr baseline="-25000" sz="1300">
              <a:solidFill>
                <a:schemeClr val="lt1"/>
              </a:solidFill>
              <a:latin typeface="Lato"/>
              <a:ea typeface="Lato"/>
              <a:cs typeface="Lato"/>
              <a:sym typeface="Lato"/>
            </a:endParaRPr>
          </a:p>
        </p:txBody>
      </p:sp>
      <p:sp>
        <p:nvSpPr>
          <p:cNvPr id="322" name="Google Shape;322;p38"/>
          <p:cNvSpPr txBox="1"/>
          <p:nvPr/>
        </p:nvSpPr>
        <p:spPr>
          <a:xfrm>
            <a:off x="2900913" y="2537875"/>
            <a:ext cx="4872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o</a:t>
            </a:r>
            <a:r>
              <a:rPr baseline="-25000" lang="en-GB" sz="1300">
                <a:solidFill>
                  <a:schemeClr val="lt1"/>
                </a:solidFill>
                <a:latin typeface="Lato"/>
                <a:ea typeface="Lato"/>
                <a:cs typeface="Lato"/>
                <a:sym typeface="Lato"/>
              </a:rPr>
              <a:t>2</a:t>
            </a:r>
            <a:r>
              <a:rPr baseline="-25000" lang="en-GB" sz="1300">
                <a:solidFill>
                  <a:schemeClr val="lt1"/>
                </a:solidFill>
                <a:latin typeface="Lato"/>
                <a:ea typeface="Lato"/>
                <a:cs typeface="Lato"/>
                <a:sym typeface="Lato"/>
              </a:rPr>
              <a:t>1</a:t>
            </a:r>
            <a:endParaRPr baseline="-25000" sz="1300">
              <a:solidFill>
                <a:schemeClr val="lt1"/>
              </a:solidFill>
              <a:latin typeface="Lato"/>
              <a:ea typeface="Lato"/>
              <a:cs typeface="Lato"/>
              <a:sym typeface="Lato"/>
            </a:endParaRPr>
          </a:p>
        </p:txBody>
      </p:sp>
      <p:sp>
        <p:nvSpPr>
          <p:cNvPr id="323" name="Google Shape;323;p38"/>
          <p:cNvSpPr txBox="1"/>
          <p:nvPr/>
        </p:nvSpPr>
        <p:spPr>
          <a:xfrm>
            <a:off x="2900913" y="3556550"/>
            <a:ext cx="4872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o</a:t>
            </a:r>
            <a:r>
              <a:rPr baseline="-25000" lang="en-GB" sz="1300">
                <a:solidFill>
                  <a:schemeClr val="lt1"/>
                </a:solidFill>
                <a:latin typeface="Lato"/>
                <a:ea typeface="Lato"/>
                <a:cs typeface="Lato"/>
                <a:sym typeface="Lato"/>
              </a:rPr>
              <a:t>22</a:t>
            </a:r>
            <a:endParaRPr baseline="-25000" sz="1300">
              <a:solidFill>
                <a:schemeClr val="lt1"/>
              </a:solidFill>
              <a:latin typeface="Lato"/>
              <a:ea typeface="Lato"/>
              <a:cs typeface="Lato"/>
              <a:sym typeface="Lato"/>
            </a:endParaRPr>
          </a:p>
        </p:txBody>
      </p:sp>
      <p:sp>
        <p:nvSpPr>
          <p:cNvPr id="324" name="Google Shape;324;p38"/>
          <p:cNvSpPr txBox="1"/>
          <p:nvPr/>
        </p:nvSpPr>
        <p:spPr>
          <a:xfrm>
            <a:off x="4216688" y="2817125"/>
            <a:ext cx="4872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o</a:t>
            </a:r>
            <a:r>
              <a:rPr baseline="-25000" lang="en-GB" sz="1300">
                <a:solidFill>
                  <a:schemeClr val="lt1"/>
                </a:solidFill>
                <a:latin typeface="Lato"/>
                <a:ea typeface="Lato"/>
                <a:cs typeface="Lato"/>
                <a:sym typeface="Lato"/>
              </a:rPr>
              <a:t>3</a:t>
            </a:r>
            <a:endParaRPr baseline="-25000" sz="1300">
              <a:solidFill>
                <a:schemeClr val="lt1"/>
              </a:solidFill>
              <a:latin typeface="Lato"/>
              <a:ea typeface="Lato"/>
              <a:cs typeface="Lato"/>
              <a:sym typeface="Lato"/>
            </a:endParaRPr>
          </a:p>
        </p:txBody>
      </p:sp>
      <p:pic>
        <p:nvPicPr>
          <p:cNvPr descr="{&quot;type&quot;:&quot;$$&quot;,&quot;id&quot;:&quot;1&quot;,&quot;aid&quot;:null,&quot;backgroundColorModified&quot;:false,&quot;font&quot;:{&quot;size&quot;:25.5,&quot;color&quot;:&quot;#FFFFFF&quot;,&quot;family&quot;:&quot;Lato&quot;},&quot;backgroundColor&quot;:&quot;#1B212C&quot;,&quot;code&quot;:&quot;$$\\frac{ƏL }{Əw^{11  }}=  \\frac{Əo_{3}}{Əo_{21}}\\,\\cdot\\,\\frac{Əo_{21}}{Əw^{11  }}$$&quot;,&quot;ts&quot;:1726639423170,&quot;cs&quot;:&quot;ILnXmN3L+rKlM6Dpl9nzOQ==&quot;,&quot;size&quot;:{&quot;width&quot;:333.5,&quot;height&quot;:76.75}}" id="325" name="Google Shape;325;p38"/>
          <p:cNvPicPr preferRelativeResize="0"/>
          <p:nvPr/>
        </p:nvPicPr>
        <p:blipFill>
          <a:blip r:embed="rId3">
            <a:alphaModFix/>
          </a:blip>
          <a:stretch>
            <a:fillRect/>
          </a:stretch>
        </p:blipFill>
        <p:spPr>
          <a:xfrm>
            <a:off x="5091300" y="2439232"/>
            <a:ext cx="3176588" cy="731044"/>
          </a:xfrm>
          <a:prstGeom prst="rect">
            <a:avLst/>
          </a:prstGeom>
          <a:noFill/>
          <a:ln>
            <a:noFill/>
          </a:ln>
        </p:spPr>
      </p:pic>
      <p:pic>
        <p:nvPicPr>
          <p:cNvPr descr="{&quot;backgroundColorModified&quot;:false,&quot;type&quot;:&quot;$$&quot;,&quot;backgroundColor&quot;:&quot;#1B212C&quot;,&quot;aid&quot;:null,&quot;font&quot;:{&quot;family&quot;:&quot;Lato&quot;,&quot;color&quot;:&quot;#FFFFFF&quot;,&quot;size&quot;:19},&quot;code&quot;:&quot;$$w_{new }^{11}= w_{old}^{11}- 𝛂 * \\frac{ƏL }{Əw^{11}}$$&quot;,&quot;id&quot;:&quot;2&quot;,&quot;ts&quot;:1726639338003,&quot;cs&quot;:&quot;k/Z0gCyUsICMsh5XnMilJw==&quot;,&quot;size&quot;:{&quot;width&quot;:265.79999999999995,&quot;height&quot;:53.80000000000001}}" id="326" name="Google Shape;326;p38"/>
          <p:cNvPicPr preferRelativeResize="0"/>
          <p:nvPr/>
        </p:nvPicPr>
        <p:blipFill>
          <a:blip r:embed="rId4">
            <a:alphaModFix/>
          </a:blip>
          <a:stretch>
            <a:fillRect/>
          </a:stretch>
        </p:blipFill>
        <p:spPr>
          <a:xfrm>
            <a:off x="5091300" y="1375553"/>
            <a:ext cx="3142301" cy="636000"/>
          </a:xfrm>
          <a:prstGeom prst="rect">
            <a:avLst/>
          </a:prstGeom>
          <a:noFill/>
          <a:ln>
            <a:noFill/>
          </a:ln>
        </p:spPr>
      </p:pic>
      <p:pic>
        <p:nvPicPr>
          <p:cNvPr descr="{&quot;id&quot;:&quot;2&quot;,&quot;type&quot;:&quot;$$&quot;,&quot;backgroundColor&quot;:&quot;#1B212C&quot;,&quot;aid&quot;:null,&quot;code&quot;:&quot;$$w_{new }^{11}\\cong w_{old}^{11}$$&quot;,&quot;font&quot;:{&quot;color&quot;:&quot;#FFFFFF&quot;,&quot;family&quot;:&quot;Lato&quot;,&quot;size&quot;:19},&quot;backgroundColorModified&quot;:false,&quot;ts&quot;:1726639543308,&quot;cs&quot;:&quot;v9T+93BXU7TWM6NsuncRnQ==&quot;,&quot;size&quot;:{&quot;width&quot;:129.66666666666666,&quot;height&quot;:29.666666666666668}}" id="327" name="Google Shape;327;p38"/>
          <p:cNvPicPr preferRelativeResize="0"/>
          <p:nvPr/>
        </p:nvPicPr>
        <p:blipFill>
          <a:blip r:embed="rId5">
            <a:alphaModFix/>
          </a:blip>
          <a:stretch>
            <a:fillRect/>
          </a:stretch>
        </p:blipFill>
        <p:spPr>
          <a:xfrm>
            <a:off x="5277900" y="4301650"/>
            <a:ext cx="2086176" cy="477300"/>
          </a:xfrm>
          <a:prstGeom prst="rect">
            <a:avLst/>
          </a:prstGeom>
          <a:noFill/>
          <a:ln>
            <a:noFill/>
          </a:ln>
        </p:spPr>
      </p:pic>
      <p:sp>
        <p:nvSpPr>
          <p:cNvPr id="328" name="Google Shape;328;p38"/>
          <p:cNvSpPr txBox="1"/>
          <p:nvPr/>
        </p:nvSpPr>
        <p:spPr>
          <a:xfrm>
            <a:off x="6280475" y="3302675"/>
            <a:ext cx="1958400" cy="6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    0.025                     0.10    </a:t>
            </a:r>
            <a:endParaRPr sz="1300">
              <a:solidFill>
                <a:schemeClr val="lt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lang="en-GB"/>
              <a:t>Vanishing and exploding gradient descent</a:t>
            </a:r>
            <a:endParaRPr/>
          </a:p>
          <a:p>
            <a:pPr indent="0" lvl="0" marL="0" rtl="0" algn="l">
              <a:spcBef>
                <a:spcPts val="0"/>
              </a:spcBef>
              <a:spcAft>
                <a:spcPts val="0"/>
              </a:spcAft>
              <a:buNone/>
            </a:pPr>
            <a:r>
              <a:t/>
            </a:r>
            <a:endParaRPr/>
          </a:p>
        </p:txBody>
      </p:sp>
      <p:pic>
        <p:nvPicPr>
          <p:cNvPr id="334" name="Google Shape;334;p39"/>
          <p:cNvPicPr preferRelativeResize="0"/>
          <p:nvPr/>
        </p:nvPicPr>
        <p:blipFill>
          <a:blip r:embed="rId3">
            <a:alphaModFix/>
          </a:blip>
          <a:stretch>
            <a:fillRect/>
          </a:stretch>
        </p:blipFill>
        <p:spPr>
          <a:xfrm>
            <a:off x="1927225" y="1422000"/>
            <a:ext cx="5456952" cy="32658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0"/>
          <p:cNvSpPr txBox="1"/>
          <p:nvPr>
            <p:ph type="title"/>
          </p:nvPr>
        </p:nvSpPr>
        <p:spPr>
          <a:xfrm>
            <a:off x="1218025" y="4700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RNN Unrolled Architecture </a:t>
            </a:r>
            <a:endParaRPr/>
          </a:p>
        </p:txBody>
      </p:sp>
      <p:pic>
        <p:nvPicPr>
          <p:cNvPr id="340" name="Google Shape;340;p40"/>
          <p:cNvPicPr preferRelativeResize="0"/>
          <p:nvPr/>
        </p:nvPicPr>
        <p:blipFill>
          <a:blip r:embed="rId3">
            <a:alphaModFix/>
          </a:blip>
          <a:stretch>
            <a:fillRect/>
          </a:stretch>
        </p:blipFill>
        <p:spPr>
          <a:xfrm>
            <a:off x="152400" y="1536575"/>
            <a:ext cx="8839201" cy="309900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41"/>
          <p:cNvPicPr preferRelativeResize="0"/>
          <p:nvPr/>
        </p:nvPicPr>
        <p:blipFill>
          <a:blip r:embed="rId3">
            <a:alphaModFix/>
          </a:blip>
          <a:stretch>
            <a:fillRect/>
          </a:stretch>
        </p:blipFill>
        <p:spPr>
          <a:xfrm>
            <a:off x="1114425" y="1600725"/>
            <a:ext cx="7142501" cy="3138371"/>
          </a:xfrm>
          <a:prstGeom prst="rect">
            <a:avLst/>
          </a:prstGeom>
          <a:noFill/>
          <a:ln>
            <a:noFill/>
          </a:ln>
        </p:spPr>
      </p:pic>
      <p:sp>
        <p:nvSpPr>
          <p:cNvPr id="346" name="Google Shape;346;p41"/>
          <p:cNvSpPr txBox="1"/>
          <p:nvPr>
            <p:ph type="title"/>
          </p:nvPr>
        </p:nvSpPr>
        <p:spPr>
          <a:xfrm>
            <a:off x="1218025" y="4700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RNN Architecture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2"/>
          <p:cNvSpPr txBox="1"/>
          <p:nvPr>
            <p:ph type="title"/>
          </p:nvPr>
        </p:nvSpPr>
        <p:spPr>
          <a:xfrm>
            <a:off x="1297500" y="393750"/>
            <a:ext cx="7038900" cy="70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Activation Functions Graph</a:t>
            </a:r>
            <a:endParaRPr/>
          </a:p>
        </p:txBody>
      </p:sp>
      <p:pic>
        <p:nvPicPr>
          <p:cNvPr id="352" name="Google Shape;352;p42"/>
          <p:cNvPicPr preferRelativeResize="0"/>
          <p:nvPr/>
        </p:nvPicPr>
        <p:blipFill>
          <a:blip r:embed="rId3">
            <a:alphaModFix/>
          </a:blip>
          <a:stretch>
            <a:fillRect/>
          </a:stretch>
        </p:blipFill>
        <p:spPr>
          <a:xfrm>
            <a:off x="266700" y="1424100"/>
            <a:ext cx="3929526" cy="2604974"/>
          </a:xfrm>
          <a:prstGeom prst="rect">
            <a:avLst/>
          </a:prstGeom>
          <a:noFill/>
          <a:ln>
            <a:noFill/>
          </a:ln>
        </p:spPr>
      </p:pic>
      <p:pic>
        <p:nvPicPr>
          <p:cNvPr id="353" name="Google Shape;353;p42"/>
          <p:cNvPicPr preferRelativeResize="0"/>
          <p:nvPr/>
        </p:nvPicPr>
        <p:blipFill>
          <a:blip r:embed="rId4">
            <a:alphaModFix/>
          </a:blip>
          <a:stretch>
            <a:fillRect/>
          </a:stretch>
        </p:blipFill>
        <p:spPr>
          <a:xfrm>
            <a:off x="4797350" y="1350263"/>
            <a:ext cx="4075176" cy="2752650"/>
          </a:xfrm>
          <a:prstGeom prst="rect">
            <a:avLst/>
          </a:prstGeom>
          <a:noFill/>
          <a:ln>
            <a:noFill/>
          </a:ln>
        </p:spPr>
      </p:pic>
      <p:sp>
        <p:nvSpPr>
          <p:cNvPr id="354" name="Google Shape;354;p42"/>
          <p:cNvSpPr txBox="1"/>
          <p:nvPr/>
        </p:nvSpPr>
        <p:spPr>
          <a:xfrm>
            <a:off x="557200" y="4275525"/>
            <a:ext cx="985800" cy="5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chemeClr val="lt1"/>
                </a:solidFill>
                <a:latin typeface="Lato"/>
                <a:ea typeface="Lato"/>
                <a:cs typeface="Lato"/>
                <a:sym typeface="Lato"/>
              </a:rPr>
              <a:t>Sigmoid</a:t>
            </a:r>
            <a:endParaRPr b="1" sz="1700">
              <a:solidFill>
                <a:schemeClr val="lt1"/>
              </a:solidFill>
              <a:latin typeface="Lato"/>
              <a:ea typeface="Lato"/>
              <a:cs typeface="Lato"/>
              <a:sym typeface="Lato"/>
            </a:endParaRPr>
          </a:p>
        </p:txBody>
      </p:sp>
      <p:pic>
        <p:nvPicPr>
          <p:cNvPr id="355" name="Google Shape;355;p42"/>
          <p:cNvPicPr preferRelativeResize="0"/>
          <p:nvPr/>
        </p:nvPicPr>
        <p:blipFill>
          <a:blip r:embed="rId5">
            <a:alphaModFix/>
          </a:blip>
          <a:stretch>
            <a:fillRect/>
          </a:stretch>
        </p:blipFill>
        <p:spPr>
          <a:xfrm>
            <a:off x="1909700" y="4220787"/>
            <a:ext cx="1323975" cy="609600"/>
          </a:xfrm>
          <a:prstGeom prst="rect">
            <a:avLst/>
          </a:prstGeom>
          <a:noFill/>
          <a:ln>
            <a:noFill/>
          </a:ln>
        </p:spPr>
      </p:pic>
      <p:pic>
        <p:nvPicPr>
          <p:cNvPr id="356" name="Google Shape;356;p42"/>
          <p:cNvPicPr preferRelativeResize="0"/>
          <p:nvPr/>
        </p:nvPicPr>
        <p:blipFill>
          <a:blip r:embed="rId6">
            <a:alphaModFix/>
          </a:blip>
          <a:stretch>
            <a:fillRect/>
          </a:stretch>
        </p:blipFill>
        <p:spPr>
          <a:xfrm>
            <a:off x="7239450" y="4157687"/>
            <a:ext cx="1489971" cy="735788"/>
          </a:xfrm>
          <a:prstGeom prst="rect">
            <a:avLst/>
          </a:prstGeom>
          <a:noFill/>
          <a:ln>
            <a:noFill/>
          </a:ln>
        </p:spPr>
      </p:pic>
      <p:sp>
        <p:nvSpPr>
          <p:cNvPr id="357" name="Google Shape;357;p42"/>
          <p:cNvSpPr txBox="1"/>
          <p:nvPr/>
        </p:nvSpPr>
        <p:spPr>
          <a:xfrm>
            <a:off x="5710225" y="4352925"/>
            <a:ext cx="985800" cy="5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chemeClr val="lt1"/>
                </a:solidFill>
                <a:latin typeface="Lato"/>
                <a:ea typeface="Lato"/>
                <a:cs typeface="Lato"/>
                <a:sym typeface="Lato"/>
              </a:rPr>
              <a:t>Tanh</a:t>
            </a:r>
            <a:endParaRPr b="1" sz="17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538100" y="2195875"/>
            <a:ext cx="4587000" cy="1148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Deep Learning with Artificial Neural Networks (ANN)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3"/>
          <p:cNvSpPr txBox="1"/>
          <p:nvPr>
            <p:ph type="title"/>
          </p:nvPr>
        </p:nvSpPr>
        <p:spPr>
          <a:xfrm>
            <a:off x="1297500" y="393750"/>
            <a:ext cx="7038900" cy="70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Activation Functions Graph</a:t>
            </a:r>
            <a:endParaRPr/>
          </a:p>
        </p:txBody>
      </p:sp>
      <p:pic>
        <p:nvPicPr>
          <p:cNvPr id="363" name="Google Shape;363;p43"/>
          <p:cNvPicPr preferRelativeResize="0"/>
          <p:nvPr/>
        </p:nvPicPr>
        <p:blipFill>
          <a:blip r:embed="rId3">
            <a:alphaModFix/>
          </a:blip>
          <a:stretch>
            <a:fillRect/>
          </a:stretch>
        </p:blipFill>
        <p:spPr>
          <a:xfrm>
            <a:off x="1524000" y="1100250"/>
            <a:ext cx="5901309" cy="3738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4"/>
          <p:cNvSpPr txBox="1"/>
          <p:nvPr>
            <p:ph type="title"/>
          </p:nvPr>
        </p:nvSpPr>
        <p:spPr>
          <a:xfrm>
            <a:off x="203025" y="1904100"/>
            <a:ext cx="5333100" cy="18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Long Short Term Memory (LSTM)</a:t>
            </a:r>
            <a:endParaRPr/>
          </a:p>
        </p:txBody>
      </p:sp>
      <p:sp>
        <p:nvSpPr>
          <p:cNvPr id="369" name="Google Shape;369;p44"/>
          <p:cNvSpPr txBox="1"/>
          <p:nvPr/>
        </p:nvSpPr>
        <p:spPr>
          <a:xfrm>
            <a:off x="595575" y="4588550"/>
            <a:ext cx="2233200" cy="392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Montserrat"/>
                <a:ea typeface="Montserrat"/>
                <a:cs typeface="Montserrat"/>
                <a:sym typeface="Montserrat"/>
              </a:rPr>
              <a:t>Blog article : </a:t>
            </a:r>
            <a:r>
              <a:rPr lang="en-GB" sz="1300"/>
              <a:t> </a:t>
            </a:r>
            <a:r>
              <a:rPr lang="en-GB" sz="1300" u="sng">
                <a:solidFill>
                  <a:schemeClr val="hlink"/>
                </a:solidFill>
                <a:latin typeface="Lato"/>
                <a:ea typeface="Lato"/>
                <a:cs typeface="Lato"/>
                <a:sym typeface="Lato"/>
                <a:hlinkClick r:id="rId3"/>
              </a:rPr>
              <a:t>LSTM</a:t>
            </a:r>
            <a:endParaRPr sz="1300">
              <a:solidFill>
                <a:schemeClr val="lt1"/>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5"/>
          <p:cNvSpPr txBox="1"/>
          <p:nvPr>
            <p:ph type="title"/>
          </p:nvPr>
        </p:nvSpPr>
        <p:spPr>
          <a:xfrm>
            <a:off x="1297500" y="5697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 1:</a:t>
            </a:r>
            <a:endParaRPr sz="1900"/>
          </a:p>
        </p:txBody>
      </p:sp>
      <p:sp>
        <p:nvSpPr>
          <p:cNvPr id="375" name="Google Shape;375;p45"/>
          <p:cNvSpPr txBox="1"/>
          <p:nvPr/>
        </p:nvSpPr>
        <p:spPr>
          <a:xfrm>
            <a:off x="589425" y="2226750"/>
            <a:ext cx="82836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chemeClr val="lt1"/>
                </a:solidFill>
                <a:latin typeface="Lato"/>
                <a:ea typeface="Lato"/>
                <a:cs typeface="Lato"/>
                <a:sym typeface="Lato"/>
              </a:rPr>
              <a:t>Saurav eats samosa almost everyday, it shouldn't be hard to guess that his favorite cuisine is ___________.</a:t>
            </a:r>
            <a:endParaRPr sz="2100">
              <a:solidFill>
                <a:schemeClr val="lt1"/>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6"/>
          <p:cNvSpPr txBox="1"/>
          <p:nvPr>
            <p:ph type="title"/>
          </p:nvPr>
        </p:nvSpPr>
        <p:spPr>
          <a:xfrm>
            <a:off x="1297500" y="5697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 1:</a:t>
            </a:r>
            <a:endParaRPr sz="1900"/>
          </a:p>
        </p:txBody>
      </p:sp>
      <p:sp>
        <p:nvSpPr>
          <p:cNvPr id="381" name="Google Shape;381;p46"/>
          <p:cNvSpPr txBox="1"/>
          <p:nvPr/>
        </p:nvSpPr>
        <p:spPr>
          <a:xfrm>
            <a:off x="589425" y="2226750"/>
            <a:ext cx="82836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chemeClr val="lt1"/>
                </a:solidFill>
                <a:latin typeface="Lato"/>
                <a:ea typeface="Lato"/>
                <a:cs typeface="Lato"/>
                <a:sym typeface="Lato"/>
              </a:rPr>
              <a:t>Saurav eats </a:t>
            </a:r>
            <a:r>
              <a:rPr lang="en-GB" sz="2100">
                <a:solidFill>
                  <a:srgbClr val="FFFF00"/>
                </a:solidFill>
                <a:latin typeface="Lato"/>
                <a:ea typeface="Lato"/>
                <a:cs typeface="Lato"/>
                <a:sym typeface="Lato"/>
              </a:rPr>
              <a:t>samosa </a:t>
            </a:r>
            <a:r>
              <a:rPr lang="en-GB" sz="2100">
                <a:solidFill>
                  <a:schemeClr val="lt1"/>
                </a:solidFill>
                <a:latin typeface="Lato"/>
                <a:ea typeface="Lato"/>
                <a:cs typeface="Lato"/>
                <a:sym typeface="Lato"/>
              </a:rPr>
              <a:t>almost everyday, it shouldn't be hard to guess that his favorite cuisine is </a:t>
            </a:r>
            <a:r>
              <a:rPr lang="en-GB" sz="2100">
                <a:solidFill>
                  <a:srgbClr val="FF9900"/>
                </a:solidFill>
                <a:latin typeface="Lato"/>
                <a:ea typeface="Lato"/>
                <a:cs typeface="Lato"/>
                <a:sym typeface="Lato"/>
              </a:rPr>
              <a:t>___</a:t>
            </a:r>
            <a:r>
              <a:rPr lang="en-GB" sz="2100" u="sng">
                <a:solidFill>
                  <a:srgbClr val="FF9900"/>
                </a:solidFill>
                <a:latin typeface="Lato"/>
                <a:ea typeface="Lato"/>
                <a:cs typeface="Lato"/>
                <a:sym typeface="Lato"/>
              </a:rPr>
              <a:t>Indian___</a:t>
            </a:r>
            <a:r>
              <a:rPr lang="en-GB" sz="2100">
                <a:solidFill>
                  <a:schemeClr val="lt1"/>
                </a:solidFill>
                <a:latin typeface="Lato"/>
                <a:ea typeface="Lato"/>
                <a:cs typeface="Lato"/>
                <a:sym typeface="Lato"/>
              </a:rPr>
              <a:t>.</a:t>
            </a:r>
            <a:endParaRPr sz="2100">
              <a:solidFill>
                <a:schemeClr val="lt1"/>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7"/>
          <p:cNvSpPr txBox="1"/>
          <p:nvPr>
            <p:ph type="title"/>
          </p:nvPr>
        </p:nvSpPr>
        <p:spPr>
          <a:xfrm>
            <a:off x="1297500" y="5697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 1: </a:t>
            </a:r>
            <a:r>
              <a:rPr lang="en-GB" sz="1900" u="sng">
                <a:solidFill>
                  <a:schemeClr val="accent5"/>
                </a:solidFill>
                <a:hlinkClick r:id="rId3">
                  <a:extLst>
                    <a:ext uri="{A12FA001-AC4F-418D-AE19-62706E023703}">
                      <ahyp:hlinkClr val="tx"/>
                    </a:ext>
                  </a:extLst>
                </a:hlinkClick>
              </a:rPr>
              <a:t>Chatgpt response</a:t>
            </a:r>
            <a:endParaRPr sz="1900"/>
          </a:p>
        </p:txBody>
      </p:sp>
      <p:sp>
        <p:nvSpPr>
          <p:cNvPr id="387" name="Google Shape;387;p47"/>
          <p:cNvSpPr txBox="1"/>
          <p:nvPr/>
        </p:nvSpPr>
        <p:spPr>
          <a:xfrm>
            <a:off x="609125" y="1483800"/>
            <a:ext cx="82836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chemeClr val="lt1"/>
                </a:solidFill>
                <a:latin typeface="Lato"/>
                <a:ea typeface="Lato"/>
                <a:cs typeface="Lato"/>
                <a:sym typeface="Lato"/>
              </a:rPr>
              <a:t>Saurav eats </a:t>
            </a:r>
            <a:r>
              <a:rPr lang="en-GB" sz="2100">
                <a:solidFill>
                  <a:srgbClr val="FFFF00"/>
                </a:solidFill>
                <a:latin typeface="Lato"/>
                <a:ea typeface="Lato"/>
                <a:cs typeface="Lato"/>
                <a:sym typeface="Lato"/>
              </a:rPr>
              <a:t>samosa </a:t>
            </a:r>
            <a:r>
              <a:rPr lang="en-GB" sz="2100">
                <a:solidFill>
                  <a:schemeClr val="lt1"/>
                </a:solidFill>
                <a:latin typeface="Lato"/>
                <a:ea typeface="Lato"/>
                <a:cs typeface="Lato"/>
                <a:sym typeface="Lato"/>
              </a:rPr>
              <a:t>almost everyday, it shouldn't be hard to guess that his favorite cuisine is </a:t>
            </a:r>
            <a:r>
              <a:rPr lang="en-GB" sz="2100" u="sng">
                <a:solidFill>
                  <a:srgbClr val="FF9900"/>
                </a:solidFill>
                <a:latin typeface="Lato"/>
                <a:ea typeface="Lato"/>
                <a:cs typeface="Lato"/>
                <a:sym typeface="Lato"/>
              </a:rPr>
              <a:t>Indian</a:t>
            </a:r>
            <a:r>
              <a:rPr lang="en-GB" sz="2100">
                <a:solidFill>
                  <a:schemeClr val="lt1"/>
                </a:solidFill>
                <a:latin typeface="Lato"/>
                <a:ea typeface="Lato"/>
                <a:cs typeface="Lato"/>
                <a:sym typeface="Lato"/>
              </a:rPr>
              <a:t>.</a:t>
            </a:r>
            <a:endParaRPr sz="2100">
              <a:solidFill>
                <a:schemeClr val="lt1"/>
              </a:solidFill>
              <a:latin typeface="Lato"/>
              <a:ea typeface="Lato"/>
              <a:cs typeface="Lato"/>
              <a:sym typeface="Lato"/>
            </a:endParaRPr>
          </a:p>
        </p:txBody>
      </p:sp>
      <p:sp>
        <p:nvSpPr>
          <p:cNvPr id="388" name="Google Shape;388;p47"/>
          <p:cNvSpPr/>
          <p:nvPr/>
        </p:nvSpPr>
        <p:spPr>
          <a:xfrm>
            <a:off x="785025" y="3262050"/>
            <a:ext cx="1164000" cy="744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9" name="Google Shape;389;p47"/>
          <p:cNvSpPr/>
          <p:nvPr/>
        </p:nvSpPr>
        <p:spPr>
          <a:xfrm>
            <a:off x="2209750" y="3262050"/>
            <a:ext cx="1164000" cy="744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0" name="Google Shape;390;p47"/>
          <p:cNvSpPr/>
          <p:nvPr/>
        </p:nvSpPr>
        <p:spPr>
          <a:xfrm>
            <a:off x="3634475" y="3262050"/>
            <a:ext cx="1164000" cy="744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1" name="Google Shape;391;p47"/>
          <p:cNvSpPr/>
          <p:nvPr/>
        </p:nvSpPr>
        <p:spPr>
          <a:xfrm>
            <a:off x="5059200" y="3262050"/>
            <a:ext cx="1164000" cy="744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2" name="Google Shape;392;p47"/>
          <p:cNvSpPr/>
          <p:nvPr/>
        </p:nvSpPr>
        <p:spPr>
          <a:xfrm>
            <a:off x="7728725" y="3262050"/>
            <a:ext cx="1164000" cy="744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393" name="Google Shape;393;p47"/>
          <p:cNvCxnSpPr>
            <a:stCxn id="388" idx="3"/>
            <a:endCxn id="389" idx="1"/>
          </p:cNvCxnSpPr>
          <p:nvPr/>
        </p:nvCxnSpPr>
        <p:spPr>
          <a:xfrm>
            <a:off x="1949025" y="3634350"/>
            <a:ext cx="260700" cy="0"/>
          </a:xfrm>
          <a:prstGeom prst="straightConnector1">
            <a:avLst/>
          </a:prstGeom>
          <a:noFill/>
          <a:ln cap="flat" cmpd="sng" w="9525">
            <a:solidFill>
              <a:srgbClr val="FFFFFF"/>
            </a:solidFill>
            <a:prstDash val="solid"/>
            <a:round/>
            <a:headEnd len="med" w="med" type="none"/>
            <a:tailEnd len="med" w="med" type="none"/>
          </a:ln>
        </p:spPr>
      </p:cxnSp>
      <p:cxnSp>
        <p:nvCxnSpPr>
          <p:cNvPr id="394" name="Google Shape;394;p47"/>
          <p:cNvCxnSpPr>
            <a:endCxn id="390" idx="1"/>
          </p:cNvCxnSpPr>
          <p:nvPr/>
        </p:nvCxnSpPr>
        <p:spPr>
          <a:xfrm>
            <a:off x="3373775" y="3634350"/>
            <a:ext cx="260700" cy="0"/>
          </a:xfrm>
          <a:prstGeom prst="straightConnector1">
            <a:avLst/>
          </a:prstGeom>
          <a:noFill/>
          <a:ln cap="flat" cmpd="sng" w="9525">
            <a:solidFill>
              <a:schemeClr val="lt1"/>
            </a:solidFill>
            <a:prstDash val="solid"/>
            <a:round/>
            <a:headEnd len="med" w="med" type="none"/>
            <a:tailEnd len="med" w="med" type="none"/>
          </a:ln>
        </p:spPr>
      </p:cxnSp>
      <p:cxnSp>
        <p:nvCxnSpPr>
          <p:cNvPr id="395" name="Google Shape;395;p47"/>
          <p:cNvCxnSpPr>
            <a:endCxn id="391" idx="1"/>
          </p:cNvCxnSpPr>
          <p:nvPr/>
        </p:nvCxnSpPr>
        <p:spPr>
          <a:xfrm>
            <a:off x="4798500" y="3634350"/>
            <a:ext cx="260700" cy="0"/>
          </a:xfrm>
          <a:prstGeom prst="straightConnector1">
            <a:avLst/>
          </a:prstGeom>
          <a:noFill/>
          <a:ln cap="flat" cmpd="sng" w="9525">
            <a:solidFill>
              <a:schemeClr val="lt1"/>
            </a:solidFill>
            <a:prstDash val="solid"/>
            <a:round/>
            <a:headEnd len="med" w="med" type="none"/>
            <a:tailEnd len="med" w="med" type="none"/>
          </a:ln>
        </p:spPr>
      </p:cxnSp>
      <p:cxnSp>
        <p:nvCxnSpPr>
          <p:cNvPr id="396" name="Google Shape;396;p47"/>
          <p:cNvCxnSpPr>
            <a:stCxn id="391" idx="3"/>
            <a:endCxn id="392" idx="1"/>
          </p:cNvCxnSpPr>
          <p:nvPr/>
        </p:nvCxnSpPr>
        <p:spPr>
          <a:xfrm>
            <a:off x="6223200" y="3634350"/>
            <a:ext cx="1505400" cy="0"/>
          </a:xfrm>
          <a:prstGeom prst="straightConnector1">
            <a:avLst/>
          </a:prstGeom>
          <a:noFill/>
          <a:ln cap="flat" cmpd="sng" w="9525">
            <a:solidFill>
              <a:schemeClr val="dk2"/>
            </a:solidFill>
            <a:prstDash val="lgDash"/>
            <a:round/>
            <a:headEnd len="med" w="med" type="none"/>
            <a:tailEnd len="med" w="med" type="none"/>
          </a:ln>
        </p:spPr>
      </p:cxnSp>
      <p:sp>
        <p:nvSpPr>
          <p:cNvPr id="397" name="Google Shape;397;p47"/>
          <p:cNvSpPr txBox="1"/>
          <p:nvPr/>
        </p:nvSpPr>
        <p:spPr>
          <a:xfrm>
            <a:off x="814800" y="4087725"/>
            <a:ext cx="80535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1"/>
                </a:solidFill>
                <a:latin typeface="Lato"/>
                <a:ea typeface="Lato"/>
                <a:cs typeface="Lato"/>
                <a:sym typeface="Lato"/>
              </a:rPr>
              <a:t>Saurav                    eats                    samosa                  almost </a:t>
            </a:r>
            <a:endParaRPr sz="1000">
              <a:solidFill>
                <a:schemeClr val="lt1"/>
              </a:solidFill>
              <a:latin typeface="Lato"/>
              <a:ea typeface="Lato"/>
              <a:cs typeface="Lato"/>
              <a:sym typeface="Lato"/>
            </a:endParaRPr>
          </a:p>
        </p:txBody>
      </p:sp>
      <p:sp>
        <p:nvSpPr>
          <p:cNvPr id="398" name="Google Shape;398;p47"/>
          <p:cNvSpPr/>
          <p:nvPr/>
        </p:nvSpPr>
        <p:spPr>
          <a:xfrm>
            <a:off x="790500" y="3438025"/>
            <a:ext cx="8102100" cy="121800"/>
          </a:xfrm>
          <a:prstGeom prst="right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9" name="Google Shape;399;p47"/>
          <p:cNvSpPr txBox="1"/>
          <p:nvPr/>
        </p:nvSpPr>
        <p:spPr>
          <a:xfrm>
            <a:off x="609125" y="3144100"/>
            <a:ext cx="8175300" cy="4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1"/>
                </a:solidFill>
                <a:latin typeface="Lato"/>
                <a:ea typeface="Lato"/>
                <a:cs typeface="Lato"/>
                <a:sym typeface="Lato"/>
              </a:rPr>
              <a:t>		“”			“”		        samosa		         samosa					    samosa</a:t>
            </a:r>
            <a:endParaRPr sz="1300">
              <a:solidFill>
                <a:schemeClr val="dk1"/>
              </a:solidFill>
              <a:latin typeface="Lato"/>
              <a:ea typeface="Lato"/>
              <a:cs typeface="Lato"/>
              <a:sym typeface="Lato"/>
            </a:endParaRPr>
          </a:p>
        </p:txBody>
      </p:sp>
      <p:cxnSp>
        <p:nvCxnSpPr>
          <p:cNvPr id="400" name="Google Shape;400;p47"/>
          <p:cNvCxnSpPr/>
          <p:nvPr/>
        </p:nvCxnSpPr>
        <p:spPr>
          <a:xfrm rot="10800000">
            <a:off x="8283475" y="2815375"/>
            <a:ext cx="13800" cy="338400"/>
          </a:xfrm>
          <a:prstGeom prst="straightConnector1">
            <a:avLst/>
          </a:prstGeom>
          <a:noFill/>
          <a:ln cap="flat" cmpd="sng" w="9525">
            <a:solidFill>
              <a:schemeClr val="lt1"/>
            </a:solidFill>
            <a:prstDash val="solid"/>
            <a:round/>
            <a:headEnd len="med" w="med" type="none"/>
            <a:tailEnd len="med" w="med" type="triangle"/>
          </a:ln>
        </p:spPr>
      </p:cxnSp>
      <p:sp>
        <p:nvSpPr>
          <p:cNvPr id="401" name="Google Shape;401;p47"/>
          <p:cNvSpPr txBox="1"/>
          <p:nvPr/>
        </p:nvSpPr>
        <p:spPr>
          <a:xfrm>
            <a:off x="7974900" y="2421800"/>
            <a:ext cx="893400" cy="2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F9900"/>
                </a:solidFill>
                <a:latin typeface="Lato"/>
                <a:ea typeface="Lato"/>
                <a:cs typeface="Lato"/>
                <a:sym typeface="Lato"/>
              </a:rPr>
              <a:t>Indian</a:t>
            </a:r>
            <a:endParaRPr sz="1800">
              <a:solidFill>
                <a:srgbClr val="FF9900"/>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8"/>
          <p:cNvSpPr txBox="1"/>
          <p:nvPr>
            <p:ph type="title"/>
          </p:nvPr>
        </p:nvSpPr>
        <p:spPr>
          <a:xfrm>
            <a:off x="1297500" y="5697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 2:</a:t>
            </a:r>
            <a:endParaRPr sz="1900"/>
          </a:p>
        </p:txBody>
      </p:sp>
      <p:sp>
        <p:nvSpPr>
          <p:cNvPr id="407" name="Google Shape;407;p48"/>
          <p:cNvSpPr txBox="1"/>
          <p:nvPr/>
        </p:nvSpPr>
        <p:spPr>
          <a:xfrm>
            <a:off x="675150" y="2377150"/>
            <a:ext cx="8283600" cy="11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chemeClr val="lt1"/>
                </a:solidFill>
                <a:latin typeface="Lato"/>
                <a:ea typeface="Lato"/>
                <a:cs typeface="Lato"/>
                <a:sym typeface="Lato"/>
              </a:rPr>
              <a:t>Saurav eats samosa almost everyday, it shouldn't be hard to guess that his favorite cuisine is Indian. My brother Krunal however is a lover of pasta and cheese that means his favourite cuisine is _____________.</a:t>
            </a:r>
            <a:endParaRPr sz="2100">
              <a:solidFill>
                <a:schemeClr val="lt1"/>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9"/>
          <p:cNvSpPr txBox="1"/>
          <p:nvPr>
            <p:ph type="title"/>
          </p:nvPr>
        </p:nvSpPr>
        <p:spPr>
          <a:xfrm>
            <a:off x="1297500" y="5697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 2: </a:t>
            </a:r>
            <a:r>
              <a:rPr lang="en-GB" sz="1900" u="sng">
                <a:solidFill>
                  <a:schemeClr val="accent5"/>
                </a:solidFill>
                <a:hlinkClick r:id="rId3">
                  <a:extLst>
                    <a:ext uri="{A12FA001-AC4F-418D-AE19-62706E023703}">
                      <ahyp:hlinkClr val="tx"/>
                    </a:ext>
                  </a:extLst>
                </a:hlinkClick>
              </a:rPr>
              <a:t>Chatgpt response</a:t>
            </a:r>
            <a:endParaRPr sz="1900"/>
          </a:p>
        </p:txBody>
      </p:sp>
      <p:sp>
        <p:nvSpPr>
          <p:cNvPr id="413" name="Google Shape;413;p49"/>
          <p:cNvSpPr txBox="1"/>
          <p:nvPr/>
        </p:nvSpPr>
        <p:spPr>
          <a:xfrm>
            <a:off x="675150" y="2377150"/>
            <a:ext cx="8283600" cy="11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chemeClr val="lt1"/>
                </a:solidFill>
                <a:latin typeface="Lato"/>
                <a:ea typeface="Lato"/>
                <a:cs typeface="Lato"/>
                <a:sym typeface="Lato"/>
              </a:rPr>
              <a:t>Saurav eats </a:t>
            </a:r>
            <a:r>
              <a:rPr lang="en-GB" sz="2100">
                <a:solidFill>
                  <a:srgbClr val="FFFF00"/>
                </a:solidFill>
                <a:latin typeface="Lato"/>
                <a:ea typeface="Lato"/>
                <a:cs typeface="Lato"/>
                <a:sym typeface="Lato"/>
              </a:rPr>
              <a:t>samosa </a:t>
            </a:r>
            <a:r>
              <a:rPr lang="en-GB" sz="2100">
                <a:solidFill>
                  <a:schemeClr val="lt1"/>
                </a:solidFill>
                <a:latin typeface="Lato"/>
                <a:ea typeface="Lato"/>
                <a:cs typeface="Lato"/>
                <a:sym typeface="Lato"/>
              </a:rPr>
              <a:t>almost everyday, it shouldn't be hard to guess that his favorite cuisine is Indian. My brother Krunal however is a lover of </a:t>
            </a:r>
            <a:r>
              <a:rPr lang="en-GB" sz="2100">
                <a:solidFill>
                  <a:srgbClr val="FFFF00"/>
                </a:solidFill>
                <a:latin typeface="Lato"/>
                <a:ea typeface="Lato"/>
                <a:cs typeface="Lato"/>
                <a:sym typeface="Lato"/>
              </a:rPr>
              <a:t>pasta </a:t>
            </a:r>
            <a:r>
              <a:rPr lang="en-GB" sz="2100">
                <a:solidFill>
                  <a:schemeClr val="lt1"/>
                </a:solidFill>
                <a:latin typeface="Lato"/>
                <a:ea typeface="Lato"/>
                <a:cs typeface="Lato"/>
                <a:sym typeface="Lato"/>
              </a:rPr>
              <a:t>and </a:t>
            </a:r>
            <a:r>
              <a:rPr lang="en-GB" sz="2100">
                <a:solidFill>
                  <a:srgbClr val="FFFF00"/>
                </a:solidFill>
                <a:latin typeface="Lato"/>
                <a:ea typeface="Lato"/>
                <a:cs typeface="Lato"/>
                <a:sym typeface="Lato"/>
              </a:rPr>
              <a:t>cheese </a:t>
            </a:r>
            <a:r>
              <a:rPr lang="en-GB" sz="2100">
                <a:solidFill>
                  <a:schemeClr val="lt1"/>
                </a:solidFill>
                <a:latin typeface="Lato"/>
                <a:ea typeface="Lato"/>
                <a:cs typeface="Lato"/>
                <a:sym typeface="Lato"/>
              </a:rPr>
              <a:t>that means his favourite cuisine is </a:t>
            </a:r>
            <a:r>
              <a:rPr lang="en-GB" sz="2100">
                <a:solidFill>
                  <a:srgbClr val="FF9900"/>
                </a:solidFill>
                <a:latin typeface="Lato"/>
                <a:ea typeface="Lato"/>
                <a:cs typeface="Lato"/>
                <a:sym typeface="Lato"/>
              </a:rPr>
              <a:t>___</a:t>
            </a:r>
            <a:r>
              <a:rPr lang="en-GB" sz="2100" u="sng">
                <a:solidFill>
                  <a:srgbClr val="FF9900"/>
                </a:solidFill>
                <a:latin typeface="Lato"/>
                <a:ea typeface="Lato"/>
                <a:cs typeface="Lato"/>
                <a:sym typeface="Lato"/>
              </a:rPr>
              <a:t>Italian____</a:t>
            </a:r>
            <a:r>
              <a:rPr lang="en-GB" sz="2100">
                <a:solidFill>
                  <a:schemeClr val="lt1"/>
                </a:solidFill>
                <a:latin typeface="Lato"/>
                <a:ea typeface="Lato"/>
                <a:cs typeface="Lato"/>
                <a:sym typeface="Lato"/>
              </a:rPr>
              <a:t>.</a:t>
            </a:r>
            <a:endParaRPr sz="2100">
              <a:solidFill>
                <a:schemeClr val="lt1"/>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0"/>
          <p:cNvSpPr txBox="1"/>
          <p:nvPr/>
        </p:nvSpPr>
        <p:spPr>
          <a:xfrm>
            <a:off x="500825" y="306225"/>
            <a:ext cx="8283600" cy="11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chemeClr val="lt1"/>
                </a:solidFill>
                <a:latin typeface="Lato"/>
                <a:ea typeface="Lato"/>
                <a:cs typeface="Lato"/>
                <a:sym typeface="Lato"/>
              </a:rPr>
              <a:t>Saurav eats </a:t>
            </a:r>
            <a:r>
              <a:rPr lang="en-GB" sz="2100">
                <a:solidFill>
                  <a:srgbClr val="FFFF00"/>
                </a:solidFill>
                <a:latin typeface="Lato"/>
                <a:ea typeface="Lato"/>
                <a:cs typeface="Lato"/>
                <a:sym typeface="Lato"/>
              </a:rPr>
              <a:t>samosa </a:t>
            </a:r>
            <a:r>
              <a:rPr lang="en-GB" sz="2100">
                <a:solidFill>
                  <a:schemeClr val="lt1"/>
                </a:solidFill>
                <a:latin typeface="Lato"/>
                <a:ea typeface="Lato"/>
                <a:cs typeface="Lato"/>
                <a:sym typeface="Lato"/>
              </a:rPr>
              <a:t>almost everyday, it shouldn't be hard to guess that his favorite cuisine is Indian. My brother Krunal however is a lover of </a:t>
            </a:r>
            <a:r>
              <a:rPr lang="en-GB" sz="2100">
                <a:solidFill>
                  <a:srgbClr val="FFFF00"/>
                </a:solidFill>
                <a:latin typeface="Lato"/>
                <a:ea typeface="Lato"/>
                <a:cs typeface="Lato"/>
                <a:sym typeface="Lato"/>
              </a:rPr>
              <a:t>pasta </a:t>
            </a:r>
            <a:r>
              <a:rPr lang="en-GB" sz="2100">
                <a:solidFill>
                  <a:schemeClr val="lt1"/>
                </a:solidFill>
                <a:latin typeface="Lato"/>
                <a:ea typeface="Lato"/>
                <a:cs typeface="Lato"/>
                <a:sym typeface="Lato"/>
              </a:rPr>
              <a:t>and </a:t>
            </a:r>
            <a:r>
              <a:rPr lang="en-GB" sz="2100">
                <a:solidFill>
                  <a:srgbClr val="FFFF00"/>
                </a:solidFill>
                <a:latin typeface="Lato"/>
                <a:ea typeface="Lato"/>
                <a:cs typeface="Lato"/>
                <a:sym typeface="Lato"/>
              </a:rPr>
              <a:t>cheese </a:t>
            </a:r>
            <a:r>
              <a:rPr lang="en-GB" sz="2100">
                <a:solidFill>
                  <a:schemeClr val="lt1"/>
                </a:solidFill>
                <a:latin typeface="Lato"/>
                <a:ea typeface="Lato"/>
                <a:cs typeface="Lato"/>
                <a:sym typeface="Lato"/>
              </a:rPr>
              <a:t>that means </a:t>
            </a:r>
            <a:r>
              <a:rPr lang="en-GB" sz="2100">
                <a:solidFill>
                  <a:schemeClr val="lt1"/>
                </a:solidFill>
                <a:latin typeface="Lato"/>
                <a:ea typeface="Lato"/>
                <a:cs typeface="Lato"/>
                <a:sym typeface="Lato"/>
              </a:rPr>
              <a:t>his </a:t>
            </a:r>
            <a:r>
              <a:rPr lang="en-GB" sz="2100">
                <a:solidFill>
                  <a:schemeClr val="lt1"/>
                </a:solidFill>
                <a:latin typeface="Lato"/>
                <a:ea typeface="Lato"/>
                <a:cs typeface="Lato"/>
                <a:sym typeface="Lato"/>
              </a:rPr>
              <a:t>favourite cuisine is </a:t>
            </a:r>
            <a:r>
              <a:rPr lang="en-GB" sz="2100" u="sng">
                <a:solidFill>
                  <a:srgbClr val="FF9900"/>
                </a:solidFill>
                <a:latin typeface="Lato"/>
                <a:ea typeface="Lato"/>
                <a:cs typeface="Lato"/>
                <a:sym typeface="Lato"/>
              </a:rPr>
              <a:t>Italian</a:t>
            </a:r>
            <a:r>
              <a:rPr lang="en-GB" sz="2100">
                <a:solidFill>
                  <a:schemeClr val="lt1"/>
                </a:solidFill>
                <a:latin typeface="Lato"/>
                <a:ea typeface="Lato"/>
                <a:cs typeface="Lato"/>
                <a:sym typeface="Lato"/>
              </a:rPr>
              <a:t>.</a:t>
            </a:r>
            <a:endParaRPr sz="2100">
              <a:solidFill>
                <a:schemeClr val="lt1"/>
              </a:solidFill>
              <a:latin typeface="Lato"/>
              <a:ea typeface="Lato"/>
              <a:cs typeface="Lato"/>
              <a:sym typeface="Lato"/>
            </a:endParaRPr>
          </a:p>
        </p:txBody>
      </p:sp>
      <p:sp>
        <p:nvSpPr>
          <p:cNvPr id="419" name="Google Shape;419;p50"/>
          <p:cNvSpPr/>
          <p:nvPr/>
        </p:nvSpPr>
        <p:spPr>
          <a:xfrm>
            <a:off x="578475" y="2018275"/>
            <a:ext cx="1164000" cy="744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0" name="Google Shape;420;p50"/>
          <p:cNvSpPr/>
          <p:nvPr/>
        </p:nvSpPr>
        <p:spPr>
          <a:xfrm>
            <a:off x="2003200" y="2018275"/>
            <a:ext cx="1164000" cy="744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1" name="Google Shape;421;p50"/>
          <p:cNvSpPr/>
          <p:nvPr/>
        </p:nvSpPr>
        <p:spPr>
          <a:xfrm>
            <a:off x="3427925" y="2018275"/>
            <a:ext cx="1164000" cy="744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2" name="Google Shape;422;p50"/>
          <p:cNvSpPr/>
          <p:nvPr/>
        </p:nvSpPr>
        <p:spPr>
          <a:xfrm>
            <a:off x="4852650" y="2018275"/>
            <a:ext cx="1164000" cy="744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3" name="Google Shape;423;p50"/>
          <p:cNvSpPr/>
          <p:nvPr/>
        </p:nvSpPr>
        <p:spPr>
          <a:xfrm>
            <a:off x="7522175" y="2018275"/>
            <a:ext cx="1164000" cy="744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424" name="Google Shape;424;p50"/>
          <p:cNvCxnSpPr>
            <a:stCxn id="419" idx="3"/>
            <a:endCxn id="420" idx="1"/>
          </p:cNvCxnSpPr>
          <p:nvPr/>
        </p:nvCxnSpPr>
        <p:spPr>
          <a:xfrm>
            <a:off x="1742475" y="2390575"/>
            <a:ext cx="260700" cy="0"/>
          </a:xfrm>
          <a:prstGeom prst="straightConnector1">
            <a:avLst/>
          </a:prstGeom>
          <a:noFill/>
          <a:ln cap="flat" cmpd="sng" w="9525">
            <a:solidFill>
              <a:srgbClr val="FFFFFF"/>
            </a:solidFill>
            <a:prstDash val="solid"/>
            <a:round/>
            <a:headEnd len="med" w="med" type="none"/>
            <a:tailEnd len="med" w="med" type="none"/>
          </a:ln>
        </p:spPr>
      </p:cxnSp>
      <p:cxnSp>
        <p:nvCxnSpPr>
          <p:cNvPr id="425" name="Google Shape;425;p50"/>
          <p:cNvCxnSpPr>
            <a:endCxn id="421" idx="1"/>
          </p:cNvCxnSpPr>
          <p:nvPr/>
        </p:nvCxnSpPr>
        <p:spPr>
          <a:xfrm>
            <a:off x="3167225" y="2390575"/>
            <a:ext cx="260700" cy="0"/>
          </a:xfrm>
          <a:prstGeom prst="straightConnector1">
            <a:avLst/>
          </a:prstGeom>
          <a:noFill/>
          <a:ln cap="flat" cmpd="sng" w="9525">
            <a:solidFill>
              <a:schemeClr val="lt1"/>
            </a:solidFill>
            <a:prstDash val="solid"/>
            <a:round/>
            <a:headEnd len="med" w="med" type="none"/>
            <a:tailEnd len="med" w="med" type="none"/>
          </a:ln>
        </p:spPr>
      </p:cxnSp>
      <p:cxnSp>
        <p:nvCxnSpPr>
          <p:cNvPr id="426" name="Google Shape;426;p50"/>
          <p:cNvCxnSpPr>
            <a:endCxn id="422" idx="1"/>
          </p:cNvCxnSpPr>
          <p:nvPr/>
        </p:nvCxnSpPr>
        <p:spPr>
          <a:xfrm>
            <a:off x="4591950" y="2390575"/>
            <a:ext cx="260700" cy="0"/>
          </a:xfrm>
          <a:prstGeom prst="straightConnector1">
            <a:avLst/>
          </a:prstGeom>
          <a:noFill/>
          <a:ln cap="flat" cmpd="sng" w="9525">
            <a:solidFill>
              <a:schemeClr val="lt1"/>
            </a:solidFill>
            <a:prstDash val="solid"/>
            <a:round/>
            <a:headEnd len="med" w="med" type="none"/>
            <a:tailEnd len="med" w="med" type="none"/>
          </a:ln>
        </p:spPr>
      </p:cxnSp>
      <p:cxnSp>
        <p:nvCxnSpPr>
          <p:cNvPr id="427" name="Google Shape;427;p50"/>
          <p:cNvCxnSpPr>
            <a:stCxn id="422" idx="3"/>
            <a:endCxn id="423" idx="1"/>
          </p:cNvCxnSpPr>
          <p:nvPr/>
        </p:nvCxnSpPr>
        <p:spPr>
          <a:xfrm>
            <a:off x="6016650" y="2390575"/>
            <a:ext cx="1505400" cy="0"/>
          </a:xfrm>
          <a:prstGeom prst="straightConnector1">
            <a:avLst/>
          </a:prstGeom>
          <a:noFill/>
          <a:ln cap="flat" cmpd="sng" w="9525">
            <a:solidFill>
              <a:schemeClr val="dk2"/>
            </a:solidFill>
            <a:prstDash val="lgDash"/>
            <a:round/>
            <a:headEnd len="med" w="med" type="none"/>
            <a:tailEnd len="med" w="med" type="none"/>
          </a:ln>
        </p:spPr>
      </p:cxnSp>
      <p:sp>
        <p:nvSpPr>
          <p:cNvPr id="428" name="Google Shape;428;p50"/>
          <p:cNvSpPr txBox="1"/>
          <p:nvPr/>
        </p:nvSpPr>
        <p:spPr>
          <a:xfrm>
            <a:off x="608250" y="2830400"/>
            <a:ext cx="8053500" cy="4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1"/>
                </a:solidFill>
                <a:latin typeface="Lato"/>
                <a:ea typeface="Lato"/>
                <a:cs typeface="Lato"/>
                <a:sym typeface="Lato"/>
              </a:rPr>
              <a:t>Saurav                   eats                      samosa                almost 				    Indian</a:t>
            </a:r>
            <a:endParaRPr sz="1000">
              <a:solidFill>
                <a:schemeClr val="lt1"/>
              </a:solidFill>
              <a:latin typeface="Lato"/>
              <a:ea typeface="Lato"/>
              <a:cs typeface="Lato"/>
              <a:sym typeface="Lato"/>
            </a:endParaRPr>
          </a:p>
        </p:txBody>
      </p:sp>
      <p:sp>
        <p:nvSpPr>
          <p:cNvPr id="429" name="Google Shape;429;p50"/>
          <p:cNvSpPr/>
          <p:nvPr/>
        </p:nvSpPr>
        <p:spPr>
          <a:xfrm>
            <a:off x="583950" y="2194250"/>
            <a:ext cx="8102100" cy="121800"/>
          </a:xfrm>
          <a:prstGeom prst="right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0" name="Google Shape;430;p50"/>
          <p:cNvSpPr txBox="1"/>
          <p:nvPr/>
        </p:nvSpPr>
        <p:spPr>
          <a:xfrm>
            <a:off x="402575" y="1888550"/>
            <a:ext cx="8175300" cy="3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1"/>
                </a:solidFill>
                <a:latin typeface="Lato"/>
                <a:ea typeface="Lato"/>
                <a:cs typeface="Lato"/>
                <a:sym typeface="Lato"/>
              </a:rPr>
              <a:t>		“”			“”		        samosa		         samosa					samosa</a:t>
            </a:r>
            <a:endParaRPr sz="1300">
              <a:solidFill>
                <a:schemeClr val="dk1"/>
              </a:solidFill>
              <a:latin typeface="Lato"/>
              <a:ea typeface="Lato"/>
              <a:cs typeface="Lato"/>
              <a:sym typeface="Lato"/>
            </a:endParaRPr>
          </a:p>
        </p:txBody>
      </p:sp>
      <p:sp>
        <p:nvSpPr>
          <p:cNvPr id="431" name="Google Shape;431;p50"/>
          <p:cNvSpPr/>
          <p:nvPr/>
        </p:nvSpPr>
        <p:spPr>
          <a:xfrm>
            <a:off x="554975" y="3879250"/>
            <a:ext cx="1164000" cy="744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2" name="Google Shape;432;p50"/>
          <p:cNvSpPr/>
          <p:nvPr/>
        </p:nvSpPr>
        <p:spPr>
          <a:xfrm>
            <a:off x="2461025" y="3879250"/>
            <a:ext cx="1164000" cy="744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3" name="Google Shape;433;p50"/>
          <p:cNvSpPr/>
          <p:nvPr/>
        </p:nvSpPr>
        <p:spPr>
          <a:xfrm>
            <a:off x="3885750" y="3879250"/>
            <a:ext cx="1164000" cy="744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4" name="Google Shape;434;p50"/>
          <p:cNvSpPr/>
          <p:nvPr/>
        </p:nvSpPr>
        <p:spPr>
          <a:xfrm>
            <a:off x="5310475" y="3879250"/>
            <a:ext cx="1164000" cy="744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5" name="Google Shape;435;p50"/>
          <p:cNvSpPr/>
          <p:nvPr/>
        </p:nvSpPr>
        <p:spPr>
          <a:xfrm>
            <a:off x="7980000" y="3879250"/>
            <a:ext cx="1164000" cy="744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436" name="Google Shape;436;p50"/>
          <p:cNvCxnSpPr>
            <a:stCxn id="431" idx="3"/>
            <a:endCxn id="432" idx="1"/>
          </p:cNvCxnSpPr>
          <p:nvPr/>
        </p:nvCxnSpPr>
        <p:spPr>
          <a:xfrm>
            <a:off x="1718975" y="4251550"/>
            <a:ext cx="742200" cy="0"/>
          </a:xfrm>
          <a:prstGeom prst="straightConnector1">
            <a:avLst/>
          </a:prstGeom>
          <a:noFill/>
          <a:ln cap="flat" cmpd="sng" w="9525">
            <a:solidFill>
              <a:srgbClr val="FFFFFF"/>
            </a:solidFill>
            <a:prstDash val="dash"/>
            <a:round/>
            <a:headEnd len="med" w="med" type="none"/>
            <a:tailEnd len="med" w="med" type="none"/>
          </a:ln>
        </p:spPr>
      </p:cxnSp>
      <p:cxnSp>
        <p:nvCxnSpPr>
          <p:cNvPr id="437" name="Google Shape;437;p50"/>
          <p:cNvCxnSpPr>
            <a:endCxn id="433" idx="1"/>
          </p:cNvCxnSpPr>
          <p:nvPr/>
        </p:nvCxnSpPr>
        <p:spPr>
          <a:xfrm>
            <a:off x="3625050" y="4251550"/>
            <a:ext cx="260700" cy="0"/>
          </a:xfrm>
          <a:prstGeom prst="straightConnector1">
            <a:avLst/>
          </a:prstGeom>
          <a:noFill/>
          <a:ln cap="flat" cmpd="sng" w="9525">
            <a:solidFill>
              <a:schemeClr val="lt1"/>
            </a:solidFill>
            <a:prstDash val="solid"/>
            <a:round/>
            <a:headEnd len="med" w="med" type="none"/>
            <a:tailEnd len="med" w="med" type="none"/>
          </a:ln>
        </p:spPr>
      </p:cxnSp>
      <p:cxnSp>
        <p:nvCxnSpPr>
          <p:cNvPr id="438" name="Google Shape;438;p50"/>
          <p:cNvCxnSpPr>
            <a:endCxn id="434" idx="1"/>
          </p:cNvCxnSpPr>
          <p:nvPr/>
        </p:nvCxnSpPr>
        <p:spPr>
          <a:xfrm>
            <a:off x="5049775" y="4251550"/>
            <a:ext cx="260700" cy="0"/>
          </a:xfrm>
          <a:prstGeom prst="straightConnector1">
            <a:avLst/>
          </a:prstGeom>
          <a:noFill/>
          <a:ln cap="flat" cmpd="sng" w="9525">
            <a:solidFill>
              <a:schemeClr val="lt1"/>
            </a:solidFill>
            <a:prstDash val="solid"/>
            <a:round/>
            <a:headEnd len="med" w="med" type="none"/>
            <a:tailEnd len="med" w="med" type="none"/>
          </a:ln>
        </p:spPr>
      </p:cxnSp>
      <p:cxnSp>
        <p:nvCxnSpPr>
          <p:cNvPr id="439" name="Google Shape;439;p50"/>
          <p:cNvCxnSpPr>
            <a:stCxn id="434" idx="3"/>
            <a:endCxn id="435" idx="1"/>
          </p:cNvCxnSpPr>
          <p:nvPr/>
        </p:nvCxnSpPr>
        <p:spPr>
          <a:xfrm>
            <a:off x="6474475" y="4251550"/>
            <a:ext cx="1505400" cy="0"/>
          </a:xfrm>
          <a:prstGeom prst="straightConnector1">
            <a:avLst/>
          </a:prstGeom>
          <a:noFill/>
          <a:ln cap="flat" cmpd="sng" w="9525">
            <a:solidFill>
              <a:schemeClr val="dk2"/>
            </a:solidFill>
            <a:prstDash val="lgDash"/>
            <a:round/>
            <a:headEnd len="med" w="med" type="none"/>
            <a:tailEnd len="med" w="med" type="none"/>
          </a:ln>
        </p:spPr>
      </p:cxnSp>
      <p:sp>
        <p:nvSpPr>
          <p:cNvPr id="440" name="Google Shape;440;p50"/>
          <p:cNvSpPr txBox="1"/>
          <p:nvPr/>
        </p:nvSpPr>
        <p:spPr>
          <a:xfrm>
            <a:off x="663250" y="4691375"/>
            <a:ext cx="8456400" cy="4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1"/>
                </a:solidFill>
                <a:latin typeface="Lato"/>
                <a:ea typeface="Lato"/>
                <a:cs typeface="Lato"/>
                <a:sym typeface="Lato"/>
              </a:rPr>
              <a:t>   My</a:t>
            </a:r>
            <a:r>
              <a:rPr lang="en-GB" sz="1800">
                <a:solidFill>
                  <a:schemeClr val="lt1"/>
                </a:solidFill>
                <a:latin typeface="Lato"/>
                <a:ea typeface="Lato"/>
                <a:cs typeface="Lato"/>
                <a:sym typeface="Lato"/>
              </a:rPr>
              <a:t>                                    pasta                     and                      cheese				    </a:t>
            </a:r>
            <a:endParaRPr sz="1000">
              <a:solidFill>
                <a:schemeClr val="lt1"/>
              </a:solidFill>
              <a:latin typeface="Lato"/>
              <a:ea typeface="Lato"/>
              <a:cs typeface="Lato"/>
              <a:sym typeface="Lato"/>
            </a:endParaRPr>
          </a:p>
        </p:txBody>
      </p:sp>
      <p:sp>
        <p:nvSpPr>
          <p:cNvPr id="441" name="Google Shape;441;p50"/>
          <p:cNvSpPr/>
          <p:nvPr/>
        </p:nvSpPr>
        <p:spPr>
          <a:xfrm>
            <a:off x="554975" y="4055225"/>
            <a:ext cx="8589000" cy="121800"/>
          </a:xfrm>
          <a:prstGeom prst="right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2" name="Google Shape;442;p50"/>
          <p:cNvSpPr txBox="1"/>
          <p:nvPr/>
        </p:nvSpPr>
        <p:spPr>
          <a:xfrm>
            <a:off x="811075" y="3747488"/>
            <a:ext cx="8738100" cy="3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1"/>
                </a:solidFill>
                <a:latin typeface="Lato"/>
                <a:ea typeface="Lato"/>
                <a:cs typeface="Lato"/>
                <a:sym typeface="Lato"/>
              </a:rPr>
              <a:t>s</a:t>
            </a:r>
            <a:r>
              <a:rPr lang="en-GB" sz="1300">
                <a:solidFill>
                  <a:schemeClr val="dk1"/>
                </a:solidFill>
                <a:latin typeface="Lato"/>
                <a:ea typeface="Lato"/>
                <a:cs typeface="Lato"/>
                <a:sym typeface="Lato"/>
              </a:rPr>
              <a:t>amosa			pasta			        pasta		pasta,cheese			         pasta,cheese		</a:t>
            </a:r>
            <a:endParaRPr sz="1300">
              <a:solidFill>
                <a:schemeClr val="dk1"/>
              </a:solidFill>
              <a:latin typeface="Lato"/>
              <a:ea typeface="Lato"/>
              <a:cs typeface="Lato"/>
              <a:sym typeface="Lato"/>
            </a:endParaRPr>
          </a:p>
        </p:txBody>
      </p:sp>
      <p:cxnSp>
        <p:nvCxnSpPr>
          <p:cNvPr id="443" name="Google Shape;443;p50"/>
          <p:cNvCxnSpPr>
            <a:stCxn id="429" idx="3"/>
            <a:endCxn id="442" idx="1"/>
          </p:cNvCxnSpPr>
          <p:nvPr/>
        </p:nvCxnSpPr>
        <p:spPr>
          <a:xfrm flipH="1">
            <a:off x="811050" y="2255150"/>
            <a:ext cx="7875000" cy="1645200"/>
          </a:xfrm>
          <a:prstGeom prst="curvedConnector5">
            <a:avLst>
              <a:gd fmla="val -3024" name="adj1"/>
              <a:gd fmla="val 80732" name="adj2"/>
              <a:gd fmla="val 103023" name="adj3"/>
            </a:avLst>
          </a:prstGeom>
          <a:noFill/>
          <a:ln cap="flat" cmpd="sng" w="9525">
            <a:solidFill>
              <a:schemeClr val="dk2"/>
            </a:solidFill>
            <a:prstDash val="solid"/>
            <a:round/>
            <a:headEnd len="med" w="med" type="none"/>
            <a:tailEnd len="med" w="med" type="none"/>
          </a:ln>
        </p:spPr>
      </p:cxnSp>
      <p:cxnSp>
        <p:nvCxnSpPr>
          <p:cNvPr id="444" name="Google Shape;444;p50"/>
          <p:cNvCxnSpPr/>
          <p:nvPr/>
        </p:nvCxnSpPr>
        <p:spPr>
          <a:xfrm rot="10800000">
            <a:off x="8630925" y="3526713"/>
            <a:ext cx="13800" cy="282900"/>
          </a:xfrm>
          <a:prstGeom prst="straightConnector1">
            <a:avLst/>
          </a:prstGeom>
          <a:noFill/>
          <a:ln cap="flat" cmpd="sng" w="9525">
            <a:solidFill>
              <a:schemeClr val="lt1"/>
            </a:solidFill>
            <a:prstDash val="solid"/>
            <a:round/>
            <a:headEnd len="med" w="med" type="none"/>
            <a:tailEnd len="med" w="med" type="triangle"/>
          </a:ln>
        </p:spPr>
      </p:cxnSp>
      <p:sp>
        <p:nvSpPr>
          <p:cNvPr id="445" name="Google Shape;445;p50"/>
          <p:cNvSpPr txBox="1"/>
          <p:nvPr/>
        </p:nvSpPr>
        <p:spPr>
          <a:xfrm>
            <a:off x="8246150" y="3121625"/>
            <a:ext cx="1098300" cy="4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rgbClr val="FF9900"/>
                </a:solidFill>
                <a:latin typeface="Lato"/>
                <a:ea typeface="Lato"/>
                <a:cs typeface="Lato"/>
                <a:sym typeface="Lato"/>
              </a:rPr>
              <a:t>Italian</a:t>
            </a:r>
            <a:endParaRPr sz="1800">
              <a:solidFill>
                <a:schemeClr val="lt1"/>
              </a:solidFill>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51"/>
          <p:cNvPicPr preferRelativeResize="0"/>
          <p:nvPr/>
        </p:nvPicPr>
        <p:blipFill>
          <a:blip r:embed="rId3">
            <a:alphaModFix/>
          </a:blip>
          <a:stretch>
            <a:fillRect/>
          </a:stretch>
        </p:blipFill>
        <p:spPr>
          <a:xfrm>
            <a:off x="1114425" y="1600725"/>
            <a:ext cx="7142501" cy="3138371"/>
          </a:xfrm>
          <a:prstGeom prst="rect">
            <a:avLst/>
          </a:prstGeom>
          <a:noFill/>
          <a:ln>
            <a:noFill/>
          </a:ln>
        </p:spPr>
      </p:pic>
      <p:sp>
        <p:nvSpPr>
          <p:cNvPr id="451" name="Google Shape;451;p51"/>
          <p:cNvSpPr txBox="1"/>
          <p:nvPr>
            <p:ph type="title"/>
          </p:nvPr>
        </p:nvSpPr>
        <p:spPr>
          <a:xfrm>
            <a:off x="1218025" y="4700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RNN Architecture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2"/>
          <p:cNvSpPr txBox="1"/>
          <p:nvPr>
            <p:ph type="title"/>
          </p:nvPr>
        </p:nvSpPr>
        <p:spPr>
          <a:xfrm>
            <a:off x="1297500" y="5697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LSTM A</a:t>
            </a:r>
            <a:r>
              <a:rPr lang="en-GB"/>
              <a:t>rchitecture </a:t>
            </a:r>
            <a:endParaRPr/>
          </a:p>
        </p:txBody>
      </p:sp>
      <p:pic>
        <p:nvPicPr>
          <p:cNvPr id="457" name="Google Shape;457;p52"/>
          <p:cNvPicPr preferRelativeResize="0"/>
          <p:nvPr/>
        </p:nvPicPr>
        <p:blipFill>
          <a:blip r:embed="rId3">
            <a:alphaModFix/>
          </a:blip>
          <a:stretch>
            <a:fillRect/>
          </a:stretch>
        </p:blipFill>
        <p:spPr>
          <a:xfrm>
            <a:off x="1106950" y="1543050"/>
            <a:ext cx="7419975" cy="3124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House Price Prediction Data	</a:t>
            </a:r>
            <a:endParaRPr b="1"/>
          </a:p>
        </p:txBody>
      </p:sp>
      <p:graphicFrame>
        <p:nvGraphicFramePr>
          <p:cNvPr id="155" name="Google Shape;155;p17"/>
          <p:cNvGraphicFramePr/>
          <p:nvPr/>
        </p:nvGraphicFramePr>
        <p:xfrm>
          <a:off x="857700" y="2000250"/>
          <a:ext cx="3000000" cy="3000000"/>
        </p:xfrm>
        <a:graphic>
          <a:graphicData uri="http://schemas.openxmlformats.org/drawingml/2006/table">
            <a:tbl>
              <a:tblPr>
                <a:noFill/>
                <a:tableStyleId>{4C1B7B46-BC6D-4C21-A4F0-DD922E235069}</a:tableStyleId>
              </a:tblPr>
              <a:tblGrid>
                <a:gridCol w="1833450"/>
                <a:gridCol w="1833450"/>
                <a:gridCol w="1833450"/>
                <a:gridCol w="1833450"/>
              </a:tblGrid>
              <a:tr h="490950">
                <a:tc>
                  <a:txBody>
                    <a:bodyPr/>
                    <a:lstStyle/>
                    <a:p>
                      <a:pPr indent="0" lvl="0" marL="0" rtl="0" algn="ctr">
                        <a:spcBef>
                          <a:spcPts val="0"/>
                        </a:spcBef>
                        <a:spcAft>
                          <a:spcPts val="0"/>
                        </a:spcAft>
                        <a:buNone/>
                      </a:pPr>
                      <a:r>
                        <a:rPr b="1" lang="en-GB">
                          <a:solidFill>
                            <a:schemeClr val="lt1"/>
                          </a:solidFill>
                        </a:rPr>
                        <a:t>No. of Bedrooms</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GB">
                          <a:solidFill>
                            <a:schemeClr val="lt1"/>
                          </a:solidFill>
                        </a:rPr>
                        <a:t>Area</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GB">
                          <a:solidFill>
                            <a:schemeClr val="lt1"/>
                          </a:solidFill>
                        </a:rPr>
                        <a:t>YearBuilt</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GB">
                          <a:solidFill>
                            <a:schemeClr val="lt1"/>
                          </a:solidFill>
                        </a:rPr>
                        <a:t>HousePrice</a:t>
                      </a:r>
                      <a:endParaRPr b="1">
                        <a:solidFill>
                          <a:schemeClr val="lt1"/>
                        </a:solidFill>
                      </a:endParaRPr>
                    </a:p>
                  </a:txBody>
                  <a:tcPr marT="91425" marB="91425" marR="91425" marL="91425"/>
                </a:tc>
              </a:tr>
              <a:tr h="490950">
                <a:tc>
                  <a:txBody>
                    <a:bodyPr/>
                    <a:lstStyle/>
                    <a:p>
                      <a:pPr indent="0" lvl="0" marL="0" rtl="0" algn="ctr">
                        <a:spcBef>
                          <a:spcPts val="0"/>
                        </a:spcBef>
                        <a:spcAft>
                          <a:spcPts val="0"/>
                        </a:spcAft>
                        <a:buNone/>
                      </a:pPr>
                      <a:r>
                        <a:rPr lang="en-GB">
                          <a:solidFill>
                            <a:schemeClr val="lt1"/>
                          </a:solidFill>
                        </a:rPr>
                        <a:t>2</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500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2003</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400000</a:t>
                      </a:r>
                      <a:endParaRPr>
                        <a:solidFill>
                          <a:schemeClr val="lt1"/>
                        </a:solidFill>
                      </a:endParaRPr>
                    </a:p>
                  </a:txBody>
                  <a:tcPr marT="91425" marB="91425" marR="91425" marL="91425"/>
                </a:tc>
              </a:tr>
              <a:tr h="490950">
                <a:tc>
                  <a:txBody>
                    <a:bodyPr/>
                    <a:lstStyle/>
                    <a:p>
                      <a:pPr indent="0" lvl="0" marL="0" rtl="0" algn="ctr">
                        <a:spcBef>
                          <a:spcPts val="0"/>
                        </a:spcBef>
                        <a:spcAft>
                          <a:spcPts val="0"/>
                        </a:spcAft>
                        <a:buNone/>
                      </a:pPr>
                      <a:r>
                        <a:rPr lang="en-GB">
                          <a:solidFill>
                            <a:schemeClr val="lt1"/>
                          </a:solidFill>
                        </a:rPr>
                        <a:t>3</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1200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2012</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1200000</a:t>
                      </a:r>
                      <a:endParaRPr>
                        <a:solidFill>
                          <a:schemeClr val="lt1"/>
                        </a:solidFill>
                      </a:endParaRPr>
                    </a:p>
                  </a:txBody>
                  <a:tcPr marT="91425" marB="91425" marR="91425" marL="91425"/>
                </a:tc>
              </a:tr>
            </a:tbl>
          </a:graphicData>
        </a:graphic>
      </p:graphicFrame>
      <p:sp>
        <p:nvSpPr>
          <p:cNvPr id="156" name="Google Shape;156;p17"/>
          <p:cNvSpPr txBox="1"/>
          <p:nvPr/>
        </p:nvSpPr>
        <p:spPr>
          <a:xfrm>
            <a:off x="866275" y="1543050"/>
            <a:ext cx="5563200" cy="3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solidFill>
                  <a:schemeClr val="lt1"/>
                </a:solidFill>
                <a:latin typeface="Lato"/>
                <a:ea typeface="Lato"/>
                <a:cs typeface="Lato"/>
                <a:sym typeface="Lato"/>
              </a:rPr>
              <a:t>&lt;--------------------------------Input—----------------------------&gt;</a:t>
            </a:r>
            <a:endParaRPr b="1" sz="1600">
              <a:solidFill>
                <a:schemeClr val="lt1"/>
              </a:solidFill>
              <a:latin typeface="Lato"/>
              <a:ea typeface="Lato"/>
              <a:cs typeface="Lato"/>
              <a:sym typeface="Lato"/>
            </a:endParaRPr>
          </a:p>
        </p:txBody>
      </p:sp>
      <p:sp>
        <p:nvSpPr>
          <p:cNvPr id="157" name="Google Shape;157;p17"/>
          <p:cNvSpPr txBox="1"/>
          <p:nvPr/>
        </p:nvSpPr>
        <p:spPr>
          <a:xfrm>
            <a:off x="6648600" y="1597200"/>
            <a:ext cx="9585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lt1"/>
                </a:solidFill>
                <a:latin typeface="Lato"/>
                <a:ea typeface="Lato"/>
                <a:cs typeface="Lato"/>
                <a:sym typeface="Lato"/>
              </a:rPr>
              <a:t>Ou</a:t>
            </a:r>
            <a:r>
              <a:rPr b="1" lang="en-GB" sz="1600">
                <a:solidFill>
                  <a:schemeClr val="lt1"/>
                </a:solidFill>
                <a:latin typeface="Lato"/>
                <a:ea typeface="Lato"/>
                <a:cs typeface="Lato"/>
                <a:sym typeface="Lato"/>
              </a:rPr>
              <a:t>tput</a:t>
            </a:r>
            <a:endParaRPr b="1" sz="1600">
              <a:solidFill>
                <a:schemeClr val="lt1"/>
              </a:solidFill>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3"/>
          <p:cNvSpPr txBox="1"/>
          <p:nvPr>
            <p:ph type="title"/>
          </p:nvPr>
        </p:nvSpPr>
        <p:spPr>
          <a:xfrm>
            <a:off x="1297500" y="5697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LSTM Architecture </a:t>
            </a:r>
            <a:endParaRPr/>
          </a:p>
        </p:txBody>
      </p:sp>
      <p:pic>
        <p:nvPicPr>
          <p:cNvPr id="463" name="Google Shape;463;p53"/>
          <p:cNvPicPr preferRelativeResize="0"/>
          <p:nvPr/>
        </p:nvPicPr>
        <p:blipFill>
          <a:blip r:embed="rId3">
            <a:alphaModFix/>
          </a:blip>
          <a:stretch>
            <a:fillRect/>
          </a:stretch>
        </p:blipFill>
        <p:spPr>
          <a:xfrm>
            <a:off x="368975" y="1649750"/>
            <a:ext cx="4133850" cy="2228850"/>
          </a:xfrm>
          <a:prstGeom prst="rect">
            <a:avLst/>
          </a:prstGeom>
          <a:noFill/>
          <a:ln>
            <a:noFill/>
          </a:ln>
        </p:spPr>
      </p:pic>
      <p:sp>
        <p:nvSpPr>
          <p:cNvPr id="464" name="Google Shape;464;p53"/>
          <p:cNvSpPr txBox="1"/>
          <p:nvPr/>
        </p:nvSpPr>
        <p:spPr>
          <a:xfrm>
            <a:off x="5048750" y="1483800"/>
            <a:ext cx="3776400" cy="3294300"/>
          </a:xfrm>
          <a:prstGeom prst="rect">
            <a:avLst/>
          </a:prstGeom>
          <a:noFill/>
          <a:ln>
            <a:noFill/>
          </a:ln>
        </p:spPr>
        <p:txBody>
          <a:bodyPr anchorCtr="0" anchor="t" bIns="91425" lIns="91425" spcFirstLastPara="1" rIns="91425" wrap="square" tIns="91425">
            <a:noAutofit/>
          </a:bodyPr>
          <a:lstStyle/>
          <a:p>
            <a:pPr indent="-336550" lvl="0" marL="457200" rtl="0" algn="just">
              <a:spcBef>
                <a:spcPts val="0"/>
              </a:spcBef>
              <a:spcAft>
                <a:spcPts val="0"/>
              </a:spcAft>
              <a:buClr>
                <a:schemeClr val="lt1"/>
              </a:buClr>
              <a:buSzPts val="1700"/>
              <a:buFont typeface="Lato"/>
              <a:buChar char="●"/>
            </a:pPr>
            <a:r>
              <a:rPr lang="en-GB" sz="1700">
                <a:solidFill>
                  <a:schemeClr val="lt1"/>
                </a:solidFill>
                <a:latin typeface="Lato"/>
                <a:ea typeface="Lato"/>
                <a:cs typeface="Lato"/>
                <a:sym typeface="Lato"/>
              </a:rPr>
              <a:t>The cell state</a:t>
            </a:r>
            <a:endParaRPr sz="1700">
              <a:solidFill>
                <a:schemeClr val="lt1"/>
              </a:solidFill>
              <a:latin typeface="Lato"/>
              <a:ea typeface="Lato"/>
              <a:cs typeface="Lato"/>
              <a:sym typeface="Lato"/>
            </a:endParaRPr>
          </a:p>
          <a:p>
            <a:pPr indent="0" lvl="0" marL="457200" rtl="0" algn="just">
              <a:spcBef>
                <a:spcPts val="0"/>
              </a:spcBef>
              <a:spcAft>
                <a:spcPts val="0"/>
              </a:spcAft>
              <a:buNone/>
            </a:pPr>
            <a:r>
              <a:t/>
            </a:r>
            <a:endParaRPr sz="1700">
              <a:solidFill>
                <a:schemeClr val="lt1"/>
              </a:solidFill>
              <a:latin typeface="Lato"/>
              <a:ea typeface="Lato"/>
              <a:cs typeface="Lato"/>
              <a:sym typeface="Lato"/>
            </a:endParaRPr>
          </a:p>
          <a:p>
            <a:pPr indent="-336550" lvl="0" marL="457200" rtl="0" algn="just">
              <a:spcBef>
                <a:spcPts val="0"/>
              </a:spcBef>
              <a:spcAft>
                <a:spcPts val="0"/>
              </a:spcAft>
              <a:buClr>
                <a:schemeClr val="lt1"/>
              </a:buClr>
              <a:buSzPts val="1700"/>
              <a:buFont typeface="Lato"/>
              <a:buChar char="●"/>
            </a:pPr>
            <a:r>
              <a:rPr lang="en-GB" sz="1700">
                <a:solidFill>
                  <a:schemeClr val="lt1"/>
                </a:solidFill>
                <a:latin typeface="Lato"/>
                <a:ea typeface="Lato"/>
                <a:cs typeface="Lato"/>
                <a:sym typeface="Lato"/>
              </a:rPr>
              <a:t>Memory Storage</a:t>
            </a:r>
            <a:endParaRPr sz="1700">
              <a:solidFill>
                <a:schemeClr val="lt1"/>
              </a:solidFill>
              <a:latin typeface="Lato"/>
              <a:ea typeface="Lato"/>
              <a:cs typeface="Lato"/>
              <a:sym typeface="Lato"/>
            </a:endParaRPr>
          </a:p>
          <a:p>
            <a:pPr indent="0" lvl="0" marL="457200" rtl="0" algn="just">
              <a:spcBef>
                <a:spcPts val="0"/>
              </a:spcBef>
              <a:spcAft>
                <a:spcPts val="0"/>
              </a:spcAft>
              <a:buNone/>
            </a:pPr>
            <a:r>
              <a:t/>
            </a:r>
            <a:endParaRPr sz="1700">
              <a:solidFill>
                <a:schemeClr val="lt1"/>
              </a:solidFill>
              <a:latin typeface="Lato"/>
              <a:ea typeface="Lato"/>
              <a:cs typeface="Lato"/>
              <a:sym typeface="Lato"/>
            </a:endParaRPr>
          </a:p>
          <a:p>
            <a:pPr indent="-336550" lvl="0" marL="457200" rtl="0" algn="just">
              <a:spcBef>
                <a:spcPts val="0"/>
              </a:spcBef>
              <a:spcAft>
                <a:spcPts val="0"/>
              </a:spcAft>
              <a:buClr>
                <a:schemeClr val="lt1"/>
              </a:buClr>
              <a:buSzPts val="1700"/>
              <a:buFont typeface="Lato"/>
              <a:buChar char="●"/>
            </a:pPr>
            <a:r>
              <a:rPr lang="en-GB" sz="1700">
                <a:solidFill>
                  <a:schemeClr val="lt1"/>
                </a:solidFill>
                <a:latin typeface="Lato"/>
                <a:ea typeface="Lato"/>
                <a:cs typeface="Lato"/>
                <a:sym typeface="Lato"/>
              </a:rPr>
              <a:t>Conveyor belt analogy : moving information forward with little interference, only updating when necessary.</a:t>
            </a:r>
            <a:endParaRPr sz="1700">
              <a:solidFill>
                <a:schemeClr val="lt1"/>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4"/>
          <p:cNvSpPr txBox="1"/>
          <p:nvPr>
            <p:ph type="title"/>
          </p:nvPr>
        </p:nvSpPr>
        <p:spPr>
          <a:xfrm>
            <a:off x="1297500" y="5697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a:t>
            </a:r>
            <a:r>
              <a:rPr lang="en-GB"/>
              <a:t>orget gate </a:t>
            </a:r>
            <a:endParaRPr/>
          </a:p>
        </p:txBody>
      </p:sp>
      <p:sp>
        <p:nvSpPr>
          <p:cNvPr id="470" name="Google Shape;470;p54"/>
          <p:cNvSpPr txBox="1"/>
          <p:nvPr/>
        </p:nvSpPr>
        <p:spPr>
          <a:xfrm>
            <a:off x="5048750" y="1483800"/>
            <a:ext cx="3776400" cy="32943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Clr>
                <a:schemeClr val="lt1"/>
              </a:buClr>
              <a:buSzPts val="1600"/>
              <a:buFont typeface="Lato"/>
              <a:buChar char="●"/>
            </a:pPr>
            <a:r>
              <a:rPr lang="en-GB" sz="1600">
                <a:solidFill>
                  <a:schemeClr val="lt1"/>
                </a:solidFill>
                <a:latin typeface="Lato"/>
                <a:ea typeface="Lato"/>
                <a:cs typeface="Lato"/>
                <a:sym typeface="Lato"/>
              </a:rPr>
              <a:t>what information we’re going to throw away from the cell state.</a:t>
            </a:r>
            <a:endParaRPr sz="1600">
              <a:solidFill>
                <a:schemeClr val="lt1"/>
              </a:solidFill>
              <a:latin typeface="Lato"/>
              <a:ea typeface="Lato"/>
              <a:cs typeface="Lato"/>
              <a:sym typeface="Lato"/>
            </a:endParaRPr>
          </a:p>
          <a:p>
            <a:pPr indent="-330200" lvl="0" marL="457200" rtl="0" algn="just">
              <a:spcBef>
                <a:spcPts val="0"/>
              </a:spcBef>
              <a:spcAft>
                <a:spcPts val="0"/>
              </a:spcAft>
              <a:buClr>
                <a:schemeClr val="lt1"/>
              </a:buClr>
              <a:buSzPts val="1600"/>
              <a:buFont typeface="Lato"/>
              <a:buChar char="●"/>
            </a:pPr>
            <a:r>
              <a:rPr lang="en-GB" sz="1600">
                <a:solidFill>
                  <a:schemeClr val="lt1"/>
                </a:solidFill>
                <a:latin typeface="Lato"/>
                <a:ea typeface="Lato"/>
                <a:cs typeface="Lato"/>
                <a:sym typeface="Lato"/>
              </a:rPr>
              <a:t>This decision is made by a sigmoid layer.</a:t>
            </a:r>
            <a:endParaRPr sz="1600">
              <a:solidFill>
                <a:schemeClr val="lt1"/>
              </a:solidFill>
              <a:latin typeface="Lato"/>
              <a:ea typeface="Lato"/>
              <a:cs typeface="Lato"/>
              <a:sym typeface="Lato"/>
            </a:endParaRPr>
          </a:p>
          <a:p>
            <a:pPr indent="-330200" lvl="0" marL="457200" rtl="0" algn="just">
              <a:spcBef>
                <a:spcPts val="0"/>
              </a:spcBef>
              <a:spcAft>
                <a:spcPts val="0"/>
              </a:spcAft>
              <a:buClr>
                <a:schemeClr val="lt1"/>
              </a:buClr>
              <a:buSzPts val="1600"/>
              <a:buFont typeface="Lato"/>
              <a:buChar char="●"/>
            </a:pPr>
            <a:r>
              <a:rPr lang="en-GB" sz="1600">
                <a:solidFill>
                  <a:schemeClr val="lt1"/>
                </a:solidFill>
                <a:latin typeface="Lato"/>
                <a:ea typeface="Lato"/>
                <a:cs typeface="Lato"/>
                <a:sym typeface="Lato"/>
              </a:rPr>
              <a:t>outputs a number between 0  and 1</a:t>
            </a:r>
            <a:endParaRPr sz="1600">
              <a:solidFill>
                <a:schemeClr val="lt1"/>
              </a:solidFill>
              <a:latin typeface="Lato"/>
              <a:ea typeface="Lato"/>
              <a:cs typeface="Lato"/>
              <a:sym typeface="Lato"/>
            </a:endParaRPr>
          </a:p>
          <a:p>
            <a:pPr indent="-330200" lvl="0" marL="457200" rtl="0" algn="just">
              <a:spcBef>
                <a:spcPts val="0"/>
              </a:spcBef>
              <a:spcAft>
                <a:spcPts val="0"/>
              </a:spcAft>
              <a:buClr>
                <a:schemeClr val="lt1"/>
              </a:buClr>
              <a:buSzPts val="1600"/>
              <a:buFont typeface="Lato"/>
              <a:buChar char="●"/>
            </a:pPr>
            <a:r>
              <a:rPr lang="en-GB" sz="1600">
                <a:solidFill>
                  <a:schemeClr val="lt1"/>
                </a:solidFill>
                <a:latin typeface="Lato"/>
                <a:ea typeface="Lato"/>
                <a:cs typeface="Lato"/>
                <a:sym typeface="Lato"/>
              </a:rPr>
              <a:t>Sigmoid output :</a:t>
            </a:r>
            <a:endParaRPr sz="1600">
              <a:solidFill>
                <a:schemeClr val="lt1"/>
              </a:solidFill>
              <a:latin typeface="Lato"/>
              <a:ea typeface="Lato"/>
              <a:cs typeface="Lato"/>
              <a:sym typeface="Lato"/>
            </a:endParaRPr>
          </a:p>
          <a:p>
            <a:pPr indent="0" lvl="0" marL="914400" rtl="0" algn="just">
              <a:spcBef>
                <a:spcPts val="0"/>
              </a:spcBef>
              <a:spcAft>
                <a:spcPts val="0"/>
              </a:spcAft>
              <a:buNone/>
            </a:pPr>
            <a:r>
              <a:t/>
            </a:r>
            <a:endParaRPr sz="1600">
              <a:solidFill>
                <a:schemeClr val="lt1"/>
              </a:solidFill>
              <a:latin typeface="Lato"/>
              <a:ea typeface="Lato"/>
              <a:cs typeface="Lato"/>
              <a:sym typeface="Lato"/>
            </a:endParaRPr>
          </a:p>
          <a:p>
            <a:pPr indent="0" lvl="0" marL="0" rtl="0" algn="just">
              <a:spcBef>
                <a:spcPts val="0"/>
              </a:spcBef>
              <a:spcAft>
                <a:spcPts val="0"/>
              </a:spcAft>
              <a:buNone/>
            </a:pPr>
            <a:r>
              <a:rPr lang="en-GB" sz="1600">
                <a:solidFill>
                  <a:schemeClr val="lt1"/>
                </a:solidFill>
                <a:latin typeface="Lato"/>
                <a:ea typeface="Lato"/>
                <a:cs typeface="Lato"/>
                <a:sym typeface="Lato"/>
              </a:rPr>
              <a:t>			𝛔 =   </a:t>
            </a:r>
            <a:endParaRPr sz="1600">
              <a:solidFill>
                <a:schemeClr val="lt1"/>
              </a:solidFill>
              <a:latin typeface="Lato"/>
              <a:ea typeface="Lato"/>
              <a:cs typeface="Lato"/>
              <a:sym typeface="Lato"/>
            </a:endParaRPr>
          </a:p>
          <a:p>
            <a:pPr indent="0" lvl="0" marL="0" rtl="0" algn="just">
              <a:spcBef>
                <a:spcPts val="0"/>
              </a:spcBef>
              <a:spcAft>
                <a:spcPts val="0"/>
              </a:spcAft>
              <a:buNone/>
            </a:pPr>
            <a:r>
              <a:t/>
            </a:r>
            <a:endParaRPr sz="1600">
              <a:solidFill>
                <a:schemeClr val="lt1"/>
              </a:solidFill>
              <a:latin typeface="Lato"/>
              <a:ea typeface="Lato"/>
              <a:cs typeface="Lato"/>
              <a:sym typeface="Lato"/>
            </a:endParaRPr>
          </a:p>
          <a:p>
            <a:pPr indent="0" lvl="0" marL="0" rtl="0" algn="just">
              <a:spcBef>
                <a:spcPts val="0"/>
              </a:spcBef>
              <a:spcAft>
                <a:spcPts val="0"/>
              </a:spcAft>
              <a:buNone/>
            </a:pPr>
            <a:r>
              <a:t/>
            </a:r>
            <a:endParaRPr sz="1600">
              <a:solidFill>
                <a:schemeClr val="lt1"/>
              </a:solidFill>
              <a:latin typeface="Lato"/>
              <a:ea typeface="Lato"/>
              <a:cs typeface="Lato"/>
              <a:sym typeface="Lato"/>
            </a:endParaRPr>
          </a:p>
          <a:p>
            <a:pPr indent="-330200" lvl="0" marL="457200" rtl="0" algn="just">
              <a:spcBef>
                <a:spcPts val="0"/>
              </a:spcBef>
              <a:spcAft>
                <a:spcPts val="0"/>
              </a:spcAft>
              <a:buClr>
                <a:schemeClr val="lt1"/>
              </a:buClr>
              <a:buSzPts val="1600"/>
              <a:buFont typeface="Lato"/>
              <a:buChar char="●"/>
            </a:pPr>
            <a:r>
              <a:rPr lang="en-GB" sz="1600">
                <a:solidFill>
                  <a:schemeClr val="lt1"/>
                </a:solidFill>
                <a:latin typeface="Lato"/>
                <a:ea typeface="Lato"/>
                <a:cs typeface="Lato"/>
                <a:sym typeface="Lato"/>
              </a:rPr>
              <a:t>1 represents completely keep this</a:t>
            </a:r>
            <a:endParaRPr sz="1600">
              <a:solidFill>
                <a:schemeClr val="lt1"/>
              </a:solidFill>
              <a:latin typeface="Lato"/>
              <a:ea typeface="Lato"/>
              <a:cs typeface="Lato"/>
              <a:sym typeface="Lato"/>
            </a:endParaRPr>
          </a:p>
          <a:p>
            <a:pPr indent="-330200" lvl="0" marL="457200" rtl="0" algn="just">
              <a:spcBef>
                <a:spcPts val="0"/>
              </a:spcBef>
              <a:spcAft>
                <a:spcPts val="0"/>
              </a:spcAft>
              <a:buClr>
                <a:schemeClr val="lt1"/>
              </a:buClr>
              <a:buSzPts val="1600"/>
              <a:buFont typeface="Lato"/>
              <a:buChar char="●"/>
            </a:pPr>
            <a:r>
              <a:rPr lang="en-GB" sz="1600">
                <a:solidFill>
                  <a:schemeClr val="lt1"/>
                </a:solidFill>
                <a:latin typeface="Lato"/>
                <a:ea typeface="Lato"/>
                <a:cs typeface="Lato"/>
                <a:sym typeface="Lato"/>
              </a:rPr>
              <a:t>0 represents completely get rid of this</a:t>
            </a:r>
            <a:endParaRPr sz="1600">
              <a:solidFill>
                <a:schemeClr val="lt1"/>
              </a:solidFill>
              <a:latin typeface="Lato"/>
              <a:ea typeface="Lato"/>
              <a:cs typeface="Lato"/>
              <a:sym typeface="Lato"/>
            </a:endParaRPr>
          </a:p>
          <a:p>
            <a:pPr indent="0" lvl="0" marL="457200" rtl="0" algn="just">
              <a:spcBef>
                <a:spcPts val="0"/>
              </a:spcBef>
              <a:spcAft>
                <a:spcPts val="0"/>
              </a:spcAft>
              <a:buNone/>
            </a:pPr>
            <a:r>
              <a:t/>
            </a:r>
            <a:endParaRPr sz="1600">
              <a:solidFill>
                <a:schemeClr val="lt1"/>
              </a:solidFill>
              <a:latin typeface="Lato"/>
              <a:ea typeface="Lato"/>
              <a:cs typeface="Lato"/>
              <a:sym typeface="Lato"/>
            </a:endParaRPr>
          </a:p>
        </p:txBody>
      </p:sp>
      <p:pic>
        <p:nvPicPr>
          <p:cNvPr id="471" name="Google Shape;471;p54"/>
          <p:cNvPicPr preferRelativeResize="0"/>
          <p:nvPr/>
        </p:nvPicPr>
        <p:blipFill>
          <a:blip r:embed="rId3">
            <a:alphaModFix/>
          </a:blip>
          <a:stretch>
            <a:fillRect/>
          </a:stretch>
        </p:blipFill>
        <p:spPr>
          <a:xfrm>
            <a:off x="301300" y="1676800"/>
            <a:ext cx="3800475" cy="2257425"/>
          </a:xfrm>
          <a:prstGeom prst="rect">
            <a:avLst/>
          </a:prstGeom>
          <a:noFill/>
          <a:ln>
            <a:noFill/>
          </a:ln>
        </p:spPr>
      </p:pic>
      <p:pic>
        <p:nvPicPr>
          <p:cNvPr descr="{&quot;backgroundColor&quot;:&quot;#1B212C&quot;,&quot;code&quot;:&quot;$$\\begin{pmatrix}\n{0}&amp;{&lt;0.5}\\\\\n{1}&amp;{\\geq0.5}\\\\\n\\end{pmatrix}$$&quot;,&quot;font&quot;:{&quot;size&quot;:16,&quot;color&quot;:&quot;#FFFFFF&quot;,&quot;family&quot;:&quot;Lato&quot;},&quot;id&quot;:&quot;3&quot;,&quot;type&quot;:&quot;$$&quot;,&quot;aid&quot;:null,&quot;backgroundColorModified&quot;:false,&quot;ts&quot;:1726721892331,&quot;cs&quot;:&quot;MEKriaY5m9HyyM8nUSkP9w==&quot;,&quot;size&quot;:{&quot;width&quot;:105.83333333333333,&quot;height&quot;:52}}" id="472" name="Google Shape;472;p54"/>
          <p:cNvPicPr preferRelativeResize="0"/>
          <p:nvPr/>
        </p:nvPicPr>
        <p:blipFill>
          <a:blip r:embed="rId4">
            <a:alphaModFix/>
          </a:blip>
          <a:stretch>
            <a:fillRect/>
          </a:stretch>
        </p:blipFill>
        <p:spPr>
          <a:xfrm>
            <a:off x="6916626" y="3190150"/>
            <a:ext cx="1126900" cy="5536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5"/>
          <p:cNvSpPr txBox="1"/>
          <p:nvPr>
            <p:ph type="title"/>
          </p:nvPr>
        </p:nvSpPr>
        <p:spPr>
          <a:xfrm>
            <a:off x="1297500" y="5697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Input </a:t>
            </a:r>
            <a:r>
              <a:rPr lang="en-GB"/>
              <a:t>gate</a:t>
            </a:r>
            <a:endParaRPr/>
          </a:p>
        </p:txBody>
      </p:sp>
      <p:sp>
        <p:nvSpPr>
          <p:cNvPr id="478" name="Google Shape;478;p55"/>
          <p:cNvSpPr txBox="1"/>
          <p:nvPr/>
        </p:nvSpPr>
        <p:spPr>
          <a:xfrm>
            <a:off x="5048750" y="1483800"/>
            <a:ext cx="3776400" cy="32943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Clr>
                <a:schemeClr val="lt1"/>
              </a:buClr>
              <a:buSzPts val="1600"/>
              <a:buFont typeface="Lato"/>
              <a:buChar char="●"/>
            </a:pPr>
            <a:r>
              <a:rPr lang="en-GB" sz="1600">
                <a:solidFill>
                  <a:schemeClr val="lt1"/>
                </a:solidFill>
                <a:latin typeface="Lato"/>
                <a:ea typeface="Lato"/>
                <a:cs typeface="Lato"/>
                <a:sym typeface="Lato"/>
              </a:rPr>
              <a:t>what new information we’re going to store in the cell state.</a:t>
            </a:r>
            <a:endParaRPr sz="1600">
              <a:solidFill>
                <a:schemeClr val="lt1"/>
              </a:solidFill>
              <a:latin typeface="Lato"/>
              <a:ea typeface="Lato"/>
              <a:cs typeface="Lato"/>
              <a:sym typeface="Lato"/>
            </a:endParaRPr>
          </a:p>
          <a:p>
            <a:pPr indent="0" lvl="0" marL="457200" rtl="0" algn="just">
              <a:spcBef>
                <a:spcPts val="0"/>
              </a:spcBef>
              <a:spcAft>
                <a:spcPts val="0"/>
              </a:spcAft>
              <a:buNone/>
            </a:pPr>
            <a:r>
              <a:t/>
            </a:r>
            <a:endParaRPr sz="1600">
              <a:solidFill>
                <a:schemeClr val="lt1"/>
              </a:solidFill>
              <a:latin typeface="Lato"/>
              <a:ea typeface="Lato"/>
              <a:cs typeface="Lato"/>
              <a:sym typeface="Lato"/>
            </a:endParaRPr>
          </a:p>
          <a:p>
            <a:pPr indent="0" lvl="0" marL="0" rtl="0" algn="just">
              <a:spcBef>
                <a:spcPts val="0"/>
              </a:spcBef>
              <a:spcAft>
                <a:spcPts val="0"/>
              </a:spcAft>
              <a:buNone/>
            </a:pPr>
            <a:r>
              <a:t/>
            </a:r>
            <a:endParaRPr sz="1600">
              <a:solidFill>
                <a:schemeClr val="lt1"/>
              </a:solidFill>
              <a:latin typeface="Lato"/>
              <a:ea typeface="Lato"/>
              <a:cs typeface="Lato"/>
              <a:sym typeface="Lato"/>
            </a:endParaRPr>
          </a:p>
          <a:p>
            <a:pPr indent="-330200" lvl="0" marL="457200" rtl="0" algn="just">
              <a:spcBef>
                <a:spcPts val="0"/>
              </a:spcBef>
              <a:spcAft>
                <a:spcPts val="0"/>
              </a:spcAft>
              <a:buClr>
                <a:schemeClr val="lt1"/>
              </a:buClr>
              <a:buSzPts val="1600"/>
              <a:buFont typeface="Lato"/>
              <a:buChar char="●"/>
            </a:pPr>
            <a:r>
              <a:rPr lang="en-GB" sz="1600">
                <a:solidFill>
                  <a:schemeClr val="lt1"/>
                </a:solidFill>
                <a:latin typeface="Lato"/>
                <a:ea typeface="Lato"/>
                <a:cs typeface="Lato"/>
                <a:sym typeface="Lato"/>
              </a:rPr>
              <a:t>A tanh layer creates a vector of new candidate values, C</a:t>
            </a:r>
            <a:r>
              <a:rPr baseline="-25000" lang="en-GB" sz="1600">
                <a:solidFill>
                  <a:schemeClr val="lt1"/>
                </a:solidFill>
                <a:latin typeface="Lato"/>
                <a:ea typeface="Lato"/>
                <a:cs typeface="Lato"/>
                <a:sym typeface="Lato"/>
              </a:rPr>
              <a:t>t</a:t>
            </a:r>
            <a:r>
              <a:rPr baseline="30000" lang="en-GB" sz="1600">
                <a:solidFill>
                  <a:schemeClr val="lt1"/>
                </a:solidFill>
                <a:latin typeface="Lato"/>
                <a:ea typeface="Lato"/>
                <a:cs typeface="Lato"/>
                <a:sym typeface="Lato"/>
              </a:rPr>
              <a:t>~</a:t>
            </a:r>
            <a:r>
              <a:rPr lang="en-GB" sz="1600">
                <a:solidFill>
                  <a:schemeClr val="lt1"/>
                </a:solidFill>
                <a:latin typeface="Lato"/>
                <a:ea typeface="Lato"/>
                <a:cs typeface="Lato"/>
                <a:sym typeface="Lato"/>
              </a:rPr>
              <a:t> that could be added to the state</a:t>
            </a:r>
            <a:endParaRPr sz="1600">
              <a:solidFill>
                <a:schemeClr val="lt1"/>
              </a:solidFill>
              <a:latin typeface="Lato"/>
              <a:ea typeface="Lato"/>
              <a:cs typeface="Lato"/>
              <a:sym typeface="Lato"/>
            </a:endParaRPr>
          </a:p>
          <a:p>
            <a:pPr indent="0" lvl="0" marL="457200" rtl="0" algn="just">
              <a:spcBef>
                <a:spcPts val="0"/>
              </a:spcBef>
              <a:spcAft>
                <a:spcPts val="0"/>
              </a:spcAft>
              <a:buNone/>
            </a:pPr>
            <a:r>
              <a:t/>
            </a:r>
            <a:endParaRPr sz="1600">
              <a:solidFill>
                <a:schemeClr val="lt1"/>
              </a:solidFill>
              <a:latin typeface="Lato"/>
              <a:ea typeface="Lato"/>
              <a:cs typeface="Lato"/>
              <a:sym typeface="Lato"/>
            </a:endParaRPr>
          </a:p>
        </p:txBody>
      </p:sp>
      <p:pic>
        <p:nvPicPr>
          <p:cNvPr id="479" name="Google Shape;479;p55"/>
          <p:cNvPicPr preferRelativeResize="0"/>
          <p:nvPr/>
        </p:nvPicPr>
        <p:blipFill rotWithShape="1">
          <a:blip r:embed="rId3">
            <a:alphaModFix/>
          </a:blip>
          <a:srcRect b="238" l="0" r="0" t="238"/>
          <a:stretch/>
        </p:blipFill>
        <p:spPr>
          <a:xfrm>
            <a:off x="301300" y="1676800"/>
            <a:ext cx="3800475" cy="22574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6"/>
          <p:cNvSpPr txBox="1"/>
          <p:nvPr>
            <p:ph type="title"/>
          </p:nvPr>
        </p:nvSpPr>
        <p:spPr>
          <a:xfrm>
            <a:off x="1297500" y="5697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Update gate</a:t>
            </a:r>
            <a:endParaRPr/>
          </a:p>
        </p:txBody>
      </p:sp>
      <p:sp>
        <p:nvSpPr>
          <p:cNvPr id="485" name="Google Shape;485;p56"/>
          <p:cNvSpPr txBox="1"/>
          <p:nvPr/>
        </p:nvSpPr>
        <p:spPr>
          <a:xfrm>
            <a:off x="5048750" y="1483800"/>
            <a:ext cx="3776400" cy="32943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Clr>
                <a:schemeClr val="lt1"/>
              </a:buClr>
              <a:buSzPts val="1600"/>
              <a:buFont typeface="Lato"/>
              <a:buChar char="●"/>
            </a:pPr>
            <a:r>
              <a:rPr lang="en-GB" sz="1600">
                <a:solidFill>
                  <a:schemeClr val="lt1"/>
                </a:solidFill>
                <a:latin typeface="Lato"/>
                <a:ea typeface="Lato"/>
                <a:cs typeface="Lato"/>
                <a:sym typeface="Lato"/>
              </a:rPr>
              <a:t>It’s time to update the old state  (C</a:t>
            </a:r>
            <a:r>
              <a:rPr baseline="-25000" lang="en-GB" sz="1600">
                <a:solidFill>
                  <a:schemeClr val="lt1"/>
                </a:solidFill>
                <a:latin typeface="Lato"/>
                <a:ea typeface="Lato"/>
                <a:cs typeface="Lato"/>
                <a:sym typeface="Lato"/>
              </a:rPr>
              <a:t>t-1 </a:t>
            </a:r>
            <a:r>
              <a:rPr lang="en-GB" sz="1600">
                <a:solidFill>
                  <a:schemeClr val="lt1"/>
                </a:solidFill>
                <a:latin typeface="Lato"/>
                <a:ea typeface="Lato"/>
                <a:cs typeface="Lato"/>
                <a:sym typeface="Lato"/>
              </a:rPr>
              <a:t>)  into the new cell state C</a:t>
            </a:r>
            <a:r>
              <a:rPr baseline="-25000" lang="en-GB" sz="1600">
                <a:solidFill>
                  <a:schemeClr val="lt1"/>
                </a:solidFill>
                <a:latin typeface="Lato"/>
                <a:ea typeface="Lato"/>
                <a:cs typeface="Lato"/>
                <a:sym typeface="Lato"/>
              </a:rPr>
              <a:t>t</a:t>
            </a:r>
            <a:endParaRPr sz="1600">
              <a:solidFill>
                <a:schemeClr val="lt1"/>
              </a:solidFill>
              <a:latin typeface="Lato"/>
              <a:ea typeface="Lato"/>
              <a:cs typeface="Lato"/>
              <a:sym typeface="Lato"/>
            </a:endParaRPr>
          </a:p>
          <a:p>
            <a:pPr indent="0" lvl="0" marL="457200" rtl="0" algn="just">
              <a:spcBef>
                <a:spcPts val="0"/>
              </a:spcBef>
              <a:spcAft>
                <a:spcPts val="0"/>
              </a:spcAft>
              <a:buNone/>
            </a:pPr>
            <a:r>
              <a:t/>
            </a:r>
            <a:endParaRPr sz="1600">
              <a:solidFill>
                <a:schemeClr val="lt1"/>
              </a:solidFill>
              <a:latin typeface="Lato"/>
              <a:ea typeface="Lato"/>
              <a:cs typeface="Lato"/>
              <a:sym typeface="Lato"/>
            </a:endParaRPr>
          </a:p>
          <a:p>
            <a:pPr indent="-330200" lvl="0" marL="457200" rtl="0" algn="just">
              <a:spcBef>
                <a:spcPts val="0"/>
              </a:spcBef>
              <a:spcAft>
                <a:spcPts val="0"/>
              </a:spcAft>
              <a:buClr>
                <a:schemeClr val="lt1"/>
              </a:buClr>
              <a:buSzPts val="1600"/>
              <a:buFont typeface="Lato"/>
              <a:buChar char="●"/>
            </a:pPr>
            <a:r>
              <a:rPr lang="en-GB" sz="1600">
                <a:solidFill>
                  <a:schemeClr val="lt1"/>
                </a:solidFill>
                <a:latin typeface="Lato"/>
                <a:ea typeface="Lato"/>
                <a:cs typeface="Lato"/>
                <a:sym typeface="Lato"/>
              </a:rPr>
              <a:t>We multiply the old state by f</a:t>
            </a:r>
            <a:r>
              <a:rPr baseline="-25000" lang="en-GB" sz="1600">
                <a:solidFill>
                  <a:schemeClr val="lt1"/>
                </a:solidFill>
                <a:latin typeface="Lato"/>
                <a:ea typeface="Lato"/>
                <a:cs typeface="Lato"/>
                <a:sym typeface="Lato"/>
              </a:rPr>
              <a:t>t</a:t>
            </a:r>
            <a:r>
              <a:rPr lang="en-GB" sz="1600">
                <a:solidFill>
                  <a:schemeClr val="lt1"/>
                </a:solidFill>
                <a:latin typeface="Lato"/>
                <a:ea typeface="Lato"/>
                <a:cs typeface="Lato"/>
                <a:sym typeface="Lato"/>
              </a:rPr>
              <a:t> forgetting the things we decided to forget earlier.</a:t>
            </a:r>
            <a:endParaRPr sz="1600">
              <a:solidFill>
                <a:schemeClr val="lt1"/>
              </a:solidFill>
              <a:latin typeface="Lato"/>
              <a:ea typeface="Lato"/>
              <a:cs typeface="Lato"/>
              <a:sym typeface="Lato"/>
            </a:endParaRPr>
          </a:p>
          <a:p>
            <a:pPr indent="0" lvl="0" marL="457200" rtl="0" algn="just">
              <a:spcBef>
                <a:spcPts val="0"/>
              </a:spcBef>
              <a:spcAft>
                <a:spcPts val="0"/>
              </a:spcAft>
              <a:buNone/>
            </a:pPr>
            <a:r>
              <a:t/>
            </a:r>
            <a:endParaRPr sz="1600">
              <a:solidFill>
                <a:schemeClr val="lt1"/>
              </a:solidFill>
              <a:latin typeface="Lato"/>
              <a:ea typeface="Lato"/>
              <a:cs typeface="Lato"/>
              <a:sym typeface="Lato"/>
            </a:endParaRPr>
          </a:p>
          <a:p>
            <a:pPr indent="-330200" lvl="0" marL="457200" rtl="0" algn="just">
              <a:spcBef>
                <a:spcPts val="0"/>
              </a:spcBef>
              <a:spcAft>
                <a:spcPts val="0"/>
              </a:spcAft>
              <a:buClr>
                <a:schemeClr val="lt1"/>
              </a:buClr>
              <a:buSzPts val="1600"/>
              <a:buFont typeface="Lato"/>
              <a:buChar char="●"/>
            </a:pPr>
            <a:r>
              <a:rPr lang="en-GB" sz="1600">
                <a:solidFill>
                  <a:schemeClr val="lt1"/>
                </a:solidFill>
                <a:latin typeface="Lato"/>
                <a:ea typeface="Lato"/>
                <a:cs typeface="Lato"/>
                <a:sym typeface="Lato"/>
              </a:rPr>
              <a:t>Then we add i</a:t>
            </a:r>
            <a:r>
              <a:rPr baseline="-25000" lang="en-GB" sz="1600">
                <a:solidFill>
                  <a:schemeClr val="lt1"/>
                </a:solidFill>
                <a:latin typeface="Lato"/>
                <a:ea typeface="Lato"/>
                <a:cs typeface="Lato"/>
                <a:sym typeface="Lato"/>
              </a:rPr>
              <a:t>t</a:t>
            </a:r>
            <a:r>
              <a:rPr lang="en-GB" sz="1600">
                <a:solidFill>
                  <a:schemeClr val="lt1"/>
                </a:solidFill>
                <a:latin typeface="Lato"/>
                <a:ea typeface="Lato"/>
                <a:cs typeface="Lato"/>
                <a:sym typeface="Lato"/>
              </a:rPr>
              <a:t>∗C</a:t>
            </a:r>
            <a:r>
              <a:rPr baseline="-25000" lang="en-GB" sz="1600">
                <a:solidFill>
                  <a:schemeClr val="lt1"/>
                </a:solidFill>
                <a:latin typeface="Lato"/>
                <a:ea typeface="Lato"/>
                <a:cs typeface="Lato"/>
                <a:sym typeface="Lato"/>
              </a:rPr>
              <a:t>t</a:t>
            </a:r>
            <a:r>
              <a:rPr baseline="30000" lang="en-GB" sz="1600">
                <a:solidFill>
                  <a:schemeClr val="lt1"/>
                </a:solidFill>
                <a:latin typeface="Lato"/>
                <a:ea typeface="Lato"/>
                <a:cs typeface="Lato"/>
                <a:sym typeface="Lato"/>
              </a:rPr>
              <a:t>~</a:t>
            </a:r>
            <a:endParaRPr baseline="30000" sz="1600">
              <a:solidFill>
                <a:schemeClr val="lt1"/>
              </a:solidFill>
              <a:latin typeface="Lato"/>
              <a:ea typeface="Lato"/>
              <a:cs typeface="Lato"/>
              <a:sym typeface="Lato"/>
            </a:endParaRPr>
          </a:p>
          <a:p>
            <a:pPr indent="0" lvl="0" marL="457200" rtl="0" algn="just">
              <a:spcBef>
                <a:spcPts val="0"/>
              </a:spcBef>
              <a:spcAft>
                <a:spcPts val="0"/>
              </a:spcAft>
              <a:buNone/>
            </a:pPr>
            <a:r>
              <a:t/>
            </a:r>
            <a:endParaRPr baseline="30000" sz="1600">
              <a:solidFill>
                <a:schemeClr val="lt1"/>
              </a:solidFill>
              <a:latin typeface="Lato"/>
              <a:ea typeface="Lato"/>
              <a:cs typeface="Lato"/>
              <a:sym typeface="Lato"/>
            </a:endParaRPr>
          </a:p>
          <a:p>
            <a:pPr indent="-330200" lvl="0" marL="457200" rtl="0" algn="just">
              <a:spcBef>
                <a:spcPts val="0"/>
              </a:spcBef>
              <a:spcAft>
                <a:spcPts val="0"/>
              </a:spcAft>
              <a:buClr>
                <a:schemeClr val="lt1"/>
              </a:buClr>
              <a:buSzPts val="1600"/>
              <a:buFont typeface="Lato"/>
              <a:buChar char="●"/>
            </a:pPr>
            <a:r>
              <a:rPr lang="en-GB" sz="1600">
                <a:solidFill>
                  <a:schemeClr val="lt1"/>
                </a:solidFill>
                <a:latin typeface="Lato"/>
                <a:ea typeface="Lato"/>
                <a:cs typeface="Lato"/>
                <a:sym typeface="Lato"/>
              </a:rPr>
              <a:t>This is the new candidate values, scaled by how much we decided to update each state value.</a:t>
            </a:r>
            <a:endParaRPr sz="1600">
              <a:solidFill>
                <a:schemeClr val="lt1"/>
              </a:solidFill>
              <a:latin typeface="Lato"/>
              <a:ea typeface="Lato"/>
              <a:cs typeface="Lato"/>
              <a:sym typeface="Lato"/>
            </a:endParaRPr>
          </a:p>
        </p:txBody>
      </p:sp>
      <p:pic>
        <p:nvPicPr>
          <p:cNvPr id="486" name="Google Shape;486;p56"/>
          <p:cNvPicPr preferRelativeResize="0"/>
          <p:nvPr/>
        </p:nvPicPr>
        <p:blipFill rotWithShape="1">
          <a:blip r:embed="rId3">
            <a:alphaModFix/>
          </a:blip>
          <a:srcRect b="1578" l="0" r="0" t="1578"/>
          <a:stretch/>
        </p:blipFill>
        <p:spPr>
          <a:xfrm>
            <a:off x="301300" y="1676800"/>
            <a:ext cx="3800475" cy="22574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7"/>
          <p:cNvSpPr txBox="1"/>
          <p:nvPr>
            <p:ph type="title"/>
          </p:nvPr>
        </p:nvSpPr>
        <p:spPr>
          <a:xfrm>
            <a:off x="1297500" y="5697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Output gate</a:t>
            </a:r>
            <a:endParaRPr/>
          </a:p>
        </p:txBody>
      </p:sp>
      <p:sp>
        <p:nvSpPr>
          <p:cNvPr id="492" name="Google Shape;492;p57"/>
          <p:cNvSpPr txBox="1"/>
          <p:nvPr/>
        </p:nvSpPr>
        <p:spPr>
          <a:xfrm>
            <a:off x="5048750" y="1483800"/>
            <a:ext cx="3776400" cy="3497400"/>
          </a:xfrm>
          <a:prstGeom prst="rect">
            <a:avLst/>
          </a:prstGeom>
          <a:noFill/>
          <a:ln>
            <a:noFill/>
          </a:ln>
        </p:spPr>
        <p:txBody>
          <a:bodyPr anchorCtr="0" anchor="t" bIns="91425" lIns="91425" spcFirstLastPara="1" rIns="91425" wrap="square" tIns="91425">
            <a:noAutofit/>
          </a:bodyPr>
          <a:lstStyle/>
          <a:p>
            <a:pPr indent="-336550" lvl="0" marL="457200" rtl="0" algn="just">
              <a:spcBef>
                <a:spcPts val="0"/>
              </a:spcBef>
              <a:spcAft>
                <a:spcPts val="0"/>
              </a:spcAft>
              <a:buClr>
                <a:schemeClr val="lt1"/>
              </a:buClr>
              <a:buSzPts val="1700"/>
              <a:buFont typeface="Lato"/>
              <a:buChar char="●"/>
            </a:pPr>
            <a:r>
              <a:rPr lang="en-GB" sz="1700">
                <a:solidFill>
                  <a:schemeClr val="lt1"/>
                </a:solidFill>
                <a:latin typeface="Lato"/>
                <a:ea typeface="Lato"/>
                <a:cs typeface="Lato"/>
                <a:sym typeface="Lato"/>
              </a:rPr>
              <a:t>Finally, we need to decide what we’re going to output</a:t>
            </a:r>
            <a:endParaRPr sz="1700">
              <a:solidFill>
                <a:schemeClr val="lt1"/>
              </a:solidFill>
              <a:latin typeface="Lato"/>
              <a:ea typeface="Lato"/>
              <a:cs typeface="Lato"/>
              <a:sym typeface="Lato"/>
            </a:endParaRPr>
          </a:p>
          <a:p>
            <a:pPr indent="-336550" lvl="0" marL="457200" rtl="0" algn="just">
              <a:spcBef>
                <a:spcPts val="0"/>
              </a:spcBef>
              <a:spcAft>
                <a:spcPts val="0"/>
              </a:spcAft>
              <a:buClr>
                <a:schemeClr val="lt1"/>
              </a:buClr>
              <a:buSzPts val="1700"/>
              <a:buFont typeface="Lato"/>
              <a:buChar char="●"/>
            </a:pPr>
            <a:r>
              <a:rPr lang="en-GB" sz="1700">
                <a:solidFill>
                  <a:schemeClr val="lt1"/>
                </a:solidFill>
                <a:latin typeface="Lato"/>
                <a:ea typeface="Lato"/>
                <a:cs typeface="Lato"/>
                <a:sym typeface="Lato"/>
              </a:rPr>
              <a:t>This output will be based on our cell state, but will be a filtered version</a:t>
            </a:r>
            <a:endParaRPr sz="1700">
              <a:solidFill>
                <a:schemeClr val="lt1"/>
              </a:solidFill>
              <a:latin typeface="Lato"/>
              <a:ea typeface="Lato"/>
              <a:cs typeface="Lato"/>
              <a:sym typeface="Lato"/>
            </a:endParaRPr>
          </a:p>
          <a:p>
            <a:pPr indent="-336550" lvl="0" marL="457200" rtl="0" algn="just">
              <a:spcBef>
                <a:spcPts val="0"/>
              </a:spcBef>
              <a:spcAft>
                <a:spcPts val="0"/>
              </a:spcAft>
              <a:buClr>
                <a:schemeClr val="lt1"/>
              </a:buClr>
              <a:buSzPts val="1700"/>
              <a:buFont typeface="Lato"/>
              <a:buChar char="●"/>
            </a:pPr>
            <a:r>
              <a:rPr lang="en-GB" sz="1700">
                <a:solidFill>
                  <a:schemeClr val="lt1"/>
                </a:solidFill>
                <a:latin typeface="Lato"/>
                <a:ea typeface="Lato"/>
                <a:cs typeface="Lato"/>
                <a:sym typeface="Lato"/>
              </a:rPr>
              <a:t>First, we run a sigmoid layer which decides what parts of the cell state we’re going to output</a:t>
            </a:r>
            <a:endParaRPr sz="1700">
              <a:solidFill>
                <a:schemeClr val="lt1"/>
              </a:solidFill>
              <a:latin typeface="Lato"/>
              <a:ea typeface="Lato"/>
              <a:cs typeface="Lato"/>
              <a:sym typeface="Lato"/>
            </a:endParaRPr>
          </a:p>
          <a:p>
            <a:pPr indent="-336550" lvl="0" marL="457200" rtl="0" algn="just">
              <a:spcBef>
                <a:spcPts val="0"/>
              </a:spcBef>
              <a:spcAft>
                <a:spcPts val="0"/>
              </a:spcAft>
              <a:buClr>
                <a:schemeClr val="lt1"/>
              </a:buClr>
              <a:buSzPts val="1700"/>
              <a:buFont typeface="Lato"/>
              <a:buChar char="●"/>
            </a:pPr>
            <a:r>
              <a:rPr lang="en-GB" sz="1700">
                <a:solidFill>
                  <a:schemeClr val="lt1"/>
                </a:solidFill>
                <a:latin typeface="Lato"/>
                <a:ea typeface="Lato"/>
                <a:cs typeface="Lato"/>
                <a:sym typeface="Lato"/>
              </a:rPr>
              <a:t>Then, we put the cell state through tanh and multiply it by the output of the sigmoid gate, so that we only output the parts we decided to</a:t>
            </a:r>
            <a:endParaRPr sz="1700">
              <a:solidFill>
                <a:schemeClr val="lt1"/>
              </a:solidFill>
              <a:latin typeface="Lato"/>
              <a:ea typeface="Lato"/>
              <a:cs typeface="Lato"/>
              <a:sym typeface="Lato"/>
            </a:endParaRPr>
          </a:p>
        </p:txBody>
      </p:sp>
      <p:pic>
        <p:nvPicPr>
          <p:cNvPr id="493" name="Google Shape;493;p57"/>
          <p:cNvPicPr preferRelativeResize="0"/>
          <p:nvPr/>
        </p:nvPicPr>
        <p:blipFill rotWithShape="1">
          <a:blip r:embed="rId3">
            <a:alphaModFix/>
          </a:blip>
          <a:srcRect b="3262" l="0" r="0" t="3253"/>
          <a:stretch/>
        </p:blipFill>
        <p:spPr>
          <a:xfrm>
            <a:off x="301300" y="1676800"/>
            <a:ext cx="3800475" cy="22574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GRU ( </a:t>
            </a:r>
            <a:r>
              <a:rPr lang="en-GB"/>
              <a:t>Gated Recurrent Unit )</a:t>
            </a:r>
            <a:endParaRPr/>
          </a:p>
        </p:txBody>
      </p:sp>
      <p:pic>
        <p:nvPicPr>
          <p:cNvPr id="499" name="Google Shape;499;p58"/>
          <p:cNvPicPr preferRelativeResize="0"/>
          <p:nvPr/>
        </p:nvPicPr>
        <p:blipFill>
          <a:blip r:embed="rId3">
            <a:alphaModFix/>
          </a:blip>
          <a:stretch>
            <a:fillRect/>
          </a:stretch>
        </p:blipFill>
        <p:spPr>
          <a:xfrm>
            <a:off x="1414475" y="1203525"/>
            <a:ext cx="5343525" cy="36447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9"/>
          <p:cNvSpPr txBox="1"/>
          <p:nvPr>
            <p:ph type="title"/>
          </p:nvPr>
        </p:nvSpPr>
        <p:spPr>
          <a:xfrm>
            <a:off x="688500" y="2228975"/>
            <a:ext cx="45870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Sequence to Sequence Model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0"/>
          <p:cNvSpPr txBox="1"/>
          <p:nvPr>
            <p:ph type="title"/>
          </p:nvPr>
        </p:nvSpPr>
        <p:spPr>
          <a:xfrm>
            <a:off x="688500" y="2228975"/>
            <a:ext cx="45870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Encoder-Decoder</a:t>
            </a:r>
            <a:endParaRPr/>
          </a:p>
          <a:p>
            <a:pPr indent="0" lvl="0" marL="0" rtl="0" algn="ctr">
              <a:spcBef>
                <a:spcPts val="0"/>
              </a:spcBef>
              <a:spcAft>
                <a:spcPts val="0"/>
              </a:spcAft>
              <a:buNone/>
            </a:pPr>
            <a:r>
              <a:rPr lang="en-GB"/>
              <a:t>Architecture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1"/>
          <p:cNvSpPr txBox="1"/>
          <p:nvPr>
            <p:ph type="title"/>
          </p:nvPr>
        </p:nvSpPr>
        <p:spPr>
          <a:xfrm>
            <a:off x="1297500" y="393750"/>
            <a:ext cx="7038900" cy="84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800"/>
              <a:t>Encoder-Decoder Architecture </a:t>
            </a:r>
            <a:endParaRPr/>
          </a:p>
        </p:txBody>
      </p:sp>
      <p:pic>
        <p:nvPicPr>
          <p:cNvPr id="515" name="Google Shape;515;p61"/>
          <p:cNvPicPr preferRelativeResize="0"/>
          <p:nvPr/>
        </p:nvPicPr>
        <p:blipFill>
          <a:blip r:embed="rId3">
            <a:alphaModFix/>
          </a:blip>
          <a:stretch>
            <a:fillRect/>
          </a:stretch>
        </p:blipFill>
        <p:spPr>
          <a:xfrm>
            <a:off x="152400" y="1460250"/>
            <a:ext cx="8839198" cy="2381414"/>
          </a:xfrm>
          <a:prstGeom prst="rect">
            <a:avLst/>
          </a:prstGeom>
          <a:noFill/>
          <a:ln>
            <a:noFill/>
          </a:ln>
        </p:spPr>
      </p:pic>
      <p:sp>
        <p:nvSpPr>
          <p:cNvPr id="516" name="Google Shape;516;p61"/>
          <p:cNvSpPr txBox="1"/>
          <p:nvPr/>
        </p:nvSpPr>
        <p:spPr>
          <a:xfrm>
            <a:off x="700100" y="4600575"/>
            <a:ext cx="7929600" cy="5430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lt1"/>
                </a:solidFill>
              </a:rPr>
              <a:t>Ilya Sutskever, Oriol Vinyals, and Quoc V. Le. Sequence to Sequence Learning with Neural Networks. 2014. </a:t>
            </a:r>
            <a:r>
              <a:rPr lang="en-GB" sz="1100" u="sng">
                <a:solidFill>
                  <a:schemeClr val="hlink"/>
                </a:solidFill>
                <a:latin typeface="Lato"/>
                <a:ea typeface="Lato"/>
                <a:cs typeface="Lato"/>
                <a:sym typeface="Lato"/>
                <a:hlinkClick r:id="rId4"/>
              </a:rPr>
              <a:t>https://arxiv.org/pdf/1409.3215</a:t>
            </a:r>
            <a:endParaRPr sz="1100">
              <a:solidFill>
                <a:schemeClr val="lt1"/>
              </a:solidFill>
              <a:latin typeface="Lato"/>
              <a:ea typeface="Lato"/>
              <a:cs typeface="Lato"/>
              <a:sym typeface="Lato"/>
            </a:endParaRPr>
          </a:p>
        </p:txBody>
      </p:sp>
      <p:sp>
        <p:nvSpPr>
          <p:cNvPr id="517" name="Google Shape;517;p61"/>
          <p:cNvSpPr txBox="1"/>
          <p:nvPr/>
        </p:nvSpPr>
        <p:spPr>
          <a:xfrm>
            <a:off x="171450" y="3986225"/>
            <a:ext cx="89727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&lt;—---------------------  Encoder  —--------------------------&gt;                 ←—--------------------  Decoder  —-------------------------&gt; </a:t>
            </a:r>
            <a:endParaRPr sz="1300">
              <a:solidFill>
                <a:schemeClr val="lt1"/>
              </a:solidFill>
              <a:latin typeface="Lato"/>
              <a:ea typeface="Lato"/>
              <a:cs typeface="Lato"/>
              <a:sym typeface="Lato"/>
            </a:endParaRPr>
          </a:p>
        </p:txBody>
      </p:sp>
      <p:cxnSp>
        <p:nvCxnSpPr>
          <p:cNvPr id="518" name="Google Shape;518;p61"/>
          <p:cNvCxnSpPr/>
          <p:nvPr/>
        </p:nvCxnSpPr>
        <p:spPr>
          <a:xfrm flipH="1">
            <a:off x="4272050" y="2714625"/>
            <a:ext cx="28500" cy="1600200"/>
          </a:xfrm>
          <a:prstGeom prst="straightConnector1">
            <a:avLst/>
          </a:prstGeom>
          <a:noFill/>
          <a:ln cap="flat" cmpd="sng" w="9525">
            <a:solidFill>
              <a:srgbClr val="F1C232"/>
            </a:solidFill>
            <a:prstDash val="solid"/>
            <a:round/>
            <a:headEnd len="med" w="med" type="none"/>
            <a:tailEnd len="med" w="med" type="triangle"/>
          </a:ln>
        </p:spPr>
      </p:cxnSp>
      <p:sp>
        <p:nvSpPr>
          <p:cNvPr id="519" name="Google Shape;519;p61"/>
          <p:cNvSpPr txBox="1"/>
          <p:nvPr/>
        </p:nvSpPr>
        <p:spPr>
          <a:xfrm>
            <a:off x="3686175" y="4329150"/>
            <a:ext cx="15144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Context vector</a:t>
            </a:r>
            <a:endParaRPr sz="1300">
              <a:solidFill>
                <a:schemeClr val="lt1"/>
              </a:solidFill>
              <a:latin typeface="Lato"/>
              <a:ea typeface="Lato"/>
              <a:cs typeface="Lato"/>
              <a:sym typeface="La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Time-series forecasting	</a:t>
            </a:r>
            <a:endParaRPr/>
          </a:p>
        </p:txBody>
      </p:sp>
      <p:pic>
        <p:nvPicPr>
          <p:cNvPr id="525" name="Google Shape;525;p62"/>
          <p:cNvPicPr preferRelativeResize="0"/>
          <p:nvPr/>
        </p:nvPicPr>
        <p:blipFill>
          <a:blip r:embed="rId3">
            <a:alphaModFix/>
          </a:blip>
          <a:stretch>
            <a:fillRect/>
          </a:stretch>
        </p:blipFill>
        <p:spPr>
          <a:xfrm>
            <a:off x="1685925" y="1307850"/>
            <a:ext cx="5372100" cy="3530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nvSpPr>
        <p:spPr>
          <a:xfrm>
            <a:off x="175950" y="1752625"/>
            <a:ext cx="1746000" cy="4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chemeClr val="lt1"/>
                </a:solidFill>
                <a:latin typeface="Lato"/>
                <a:ea typeface="Lato"/>
                <a:cs typeface="Lato"/>
                <a:sym typeface="Lato"/>
              </a:rPr>
              <a:t>No. of Bedrooms</a:t>
            </a:r>
            <a:endParaRPr b="1" sz="1700">
              <a:solidFill>
                <a:schemeClr val="lt1"/>
              </a:solidFill>
              <a:latin typeface="Lato"/>
              <a:ea typeface="Lato"/>
              <a:cs typeface="Lato"/>
              <a:sym typeface="Lato"/>
            </a:endParaRPr>
          </a:p>
          <a:p>
            <a:pPr indent="0" lvl="0" marL="0" rtl="0" algn="l">
              <a:spcBef>
                <a:spcPts val="0"/>
              </a:spcBef>
              <a:spcAft>
                <a:spcPts val="0"/>
              </a:spcAft>
              <a:buNone/>
            </a:pPr>
            <a:r>
              <a:t/>
            </a:r>
            <a:endParaRPr b="1" sz="1700">
              <a:solidFill>
                <a:schemeClr val="lt1"/>
              </a:solidFill>
              <a:latin typeface="Lato"/>
              <a:ea typeface="Lato"/>
              <a:cs typeface="Lato"/>
              <a:sym typeface="Lato"/>
            </a:endParaRPr>
          </a:p>
        </p:txBody>
      </p:sp>
      <p:sp>
        <p:nvSpPr>
          <p:cNvPr id="163" name="Google Shape;163;p18"/>
          <p:cNvSpPr txBox="1"/>
          <p:nvPr/>
        </p:nvSpPr>
        <p:spPr>
          <a:xfrm>
            <a:off x="453150" y="2571750"/>
            <a:ext cx="933900" cy="4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chemeClr val="lt1"/>
                </a:solidFill>
                <a:latin typeface="Lato"/>
                <a:ea typeface="Lato"/>
                <a:cs typeface="Lato"/>
                <a:sym typeface="Lato"/>
              </a:rPr>
              <a:t>Area</a:t>
            </a:r>
            <a:endParaRPr b="1" sz="1700">
              <a:solidFill>
                <a:schemeClr val="lt1"/>
              </a:solidFill>
              <a:latin typeface="Lato"/>
              <a:ea typeface="Lato"/>
              <a:cs typeface="Lato"/>
              <a:sym typeface="Lato"/>
            </a:endParaRPr>
          </a:p>
        </p:txBody>
      </p:sp>
      <p:sp>
        <p:nvSpPr>
          <p:cNvPr id="164" name="Google Shape;164;p18"/>
          <p:cNvSpPr txBox="1"/>
          <p:nvPr/>
        </p:nvSpPr>
        <p:spPr>
          <a:xfrm>
            <a:off x="175950" y="3160800"/>
            <a:ext cx="1211100" cy="4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chemeClr val="lt1"/>
                </a:solidFill>
                <a:latin typeface="Lato"/>
                <a:ea typeface="Lato"/>
                <a:cs typeface="Lato"/>
                <a:sym typeface="Lato"/>
              </a:rPr>
              <a:t>YearBuilt</a:t>
            </a:r>
            <a:endParaRPr b="1" sz="1700">
              <a:solidFill>
                <a:schemeClr val="lt1"/>
              </a:solidFill>
              <a:latin typeface="Lato"/>
              <a:ea typeface="Lato"/>
              <a:cs typeface="Lato"/>
              <a:sym typeface="Lato"/>
            </a:endParaRPr>
          </a:p>
        </p:txBody>
      </p:sp>
      <p:pic>
        <p:nvPicPr>
          <p:cNvPr id="165" name="Google Shape;165;p18"/>
          <p:cNvPicPr preferRelativeResize="0"/>
          <p:nvPr/>
        </p:nvPicPr>
        <p:blipFill rotWithShape="1">
          <a:blip r:embed="rId3">
            <a:alphaModFix/>
          </a:blip>
          <a:srcRect b="0" l="-1605" r="0" t="0"/>
          <a:stretch/>
        </p:blipFill>
        <p:spPr>
          <a:xfrm>
            <a:off x="1387050" y="1329975"/>
            <a:ext cx="6450550" cy="3087600"/>
          </a:xfrm>
          <a:prstGeom prst="rect">
            <a:avLst/>
          </a:prstGeom>
          <a:noFill/>
          <a:ln>
            <a:noFill/>
          </a:ln>
        </p:spPr>
      </p:pic>
      <p:sp>
        <p:nvSpPr>
          <p:cNvPr id="166" name="Google Shape;166;p18"/>
          <p:cNvSpPr txBox="1"/>
          <p:nvPr/>
        </p:nvSpPr>
        <p:spPr>
          <a:xfrm>
            <a:off x="7769400" y="2348400"/>
            <a:ext cx="1746000" cy="4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chemeClr val="lt1"/>
                </a:solidFill>
                <a:latin typeface="Lato"/>
                <a:ea typeface="Lato"/>
                <a:cs typeface="Lato"/>
                <a:sym typeface="Lato"/>
              </a:rPr>
              <a:t>House Price </a:t>
            </a:r>
            <a:endParaRPr b="1" sz="1700">
              <a:solidFill>
                <a:schemeClr val="lt1"/>
              </a:solidFill>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Machine Translation	</a:t>
            </a:r>
            <a:endParaRPr/>
          </a:p>
        </p:txBody>
      </p:sp>
      <p:pic>
        <p:nvPicPr>
          <p:cNvPr id="531" name="Google Shape;531;p63"/>
          <p:cNvPicPr preferRelativeResize="0"/>
          <p:nvPr/>
        </p:nvPicPr>
        <p:blipFill>
          <a:blip r:embed="rId3">
            <a:alphaModFix/>
          </a:blip>
          <a:stretch>
            <a:fillRect/>
          </a:stretch>
        </p:blipFill>
        <p:spPr>
          <a:xfrm>
            <a:off x="86225" y="1541450"/>
            <a:ext cx="4556599" cy="2573350"/>
          </a:xfrm>
          <a:prstGeom prst="rect">
            <a:avLst/>
          </a:prstGeom>
          <a:noFill/>
          <a:ln>
            <a:noFill/>
          </a:ln>
        </p:spPr>
      </p:pic>
      <p:pic>
        <p:nvPicPr>
          <p:cNvPr id="532" name="Google Shape;532;p63"/>
          <p:cNvPicPr preferRelativeResize="0"/>
          <p:nvPr/>
        </p:nvPicPr>
        <p:blipFill>
          <a:blip r:embed="rId4">
            <a:alphaModFix/>
          </a:blip>
          <a:stretch>
            <a:fillRect/>
          </a:stretch>
        </p:blipFill>
        <p:spPr>
          <a:xfrm>
            <a:off x="4862300" y="3211500"/>
            <a:ext cx="4281699" cy="1855807"/>
          </a:xfrm>
          <a:prstGeom prst="rect">
            <a:avLst/>
          </a:prstGeom>
          <a:noFill/>
          <a:ln>
            <a:noFill/>
          </a:ln>
        </p:spPr>
      </p:pic>
      <p:cxnSp>
        <p:nvCxnSpPr>
          <p:cNvPr id="533" name="Google Shape;533;p63"/>
          <p:cNvCxnSpPr/>
          <p:nvPr/>
        </p:nvCxnSpPr>
        <p:spPr>
          <a:xfrm flipH="1" rot="-5400000">
            <a:off x="4013700" y="3036725"/>
            <a:ext cx="1515600" cy="246600"/>
          </a:xfrm>
          <a:prstGeom prst="curvedConnector3">
            <a:avLst>
              <a:gd fmla="val 51768" name="adj1"/>
            </a:avLst>
          </a:prstGeom>
          <a:noFill/>
          <a:ln cap="flat" cmpd="sng" w="9525">
            <a:solidFill>
              <a:schemeClr val="lt1"/>
            </a:solidFill>
            <a:prstDash val="solid"/>
            <a:round/>
            <a:headEnd len="med" w="med" type="none"/>
            <a:tailEnd len="med" w="med" type="none"/>
          </a:ln>
        </p:spPr>
      </p:cxnSp>
      <p:sp>
        <p:nvSpPr>
          <p:cNvPr id="534" name="Google Shape;534;p63"/>
          <p:cNvSpPr txBox="1"/>
          <p:nvPr/>
        </p:nvSpPr>
        <p:spPr>
          <a:xfrm>
            <a:off x="1543050" y="4348400"/>
            <a:ext cx="1137000" cy="5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solidFill>
                  <a:schemeClr val="lt1"/>
                </a:solidFill>
                <a:latin typeface="Lato"/>
                <a:ea typeface="Lato"/>
                <a:cs typeface="Lato"/>
                <a:sym typeface="Lato"/>
              </a:rPr>
              <a:t>Encoder</a:t>
            </a:r>
            <a:endParaRPr sz="1900">
              <a:solidFill>
                <a:schemeClr val="lt1"/>
              </a:solidFill>
              <a:latin typeface="Lato"/>
              <a:ea typeface="Lato"/>
              <a:cs typeface="Lato"/>
              <a:sym typeface="Lato"/>
            </a:endParaRPr>
          </a:p>
        </p:txBody>
      </p:sp>
      <p:sp>
        <p:nvSpPr>
          <p:cNvPr id="535" name="Google Shape;535;p63"/>
          <p:cNvSpPr txBox="1"/>
          <p:nvPr/>
        </p:nvSpPr>
        <p:spPr>
          <a:xfrm>
            <a:off x="6744175" y="2510500"/>
            <a:ext cx="1137000" cy="5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solidFill>
                  <a:schemeClr val="lt1"/>
                </a:solidFill>
                <a:latin typeface="Lato"/>
                <a:ea typeface="Lato"/>
                <a:cs typeface="Lato"/>
                <a:sym typeface="Lato"/>
              </a:rPr>
              <a:t>De</a:t>
            </a:r>
            <a:r>
              <a:rPr lang="en-GB" sz="1900">
                <a:solidFill>
                  <a:schemeClr val="lt1"/>
                </a:solidFill>
                <a:latin typeface="Lato"/>
                <a:ea typeface="Lato"/>
                <a:cs typeface="Lato"/>
                <a:sym typeface="Lato"/>
              </a:rPr>
              <a:t>coder</a:t>
            </a:r>
            <a:endParaRPr sz="1900">
              <a:solidFill>
                <a:schemeClr val="lt1"/>
              </a:solidFill>
              <a:latin typeface="Lato"/>
              <a:ea typeface="Lato"/>
              <a:cs typeface="Lato"/>
              <a:sym typeface="Lato"/>
            </a:endParaRPr>
          </a:p>
        </p:txBody>
      </p:sp>
      <p:sp>
        <p:nvSpPr>
          <p:cNvPr id="536" name="Google Shape;536;p63"/>
          <p:cNvSpPr txBox="1"/>
          <p:nvPr/>
        </p:nvSpPr>
        <p:spPr>
          <a:xfrm>
            <a:off x="4781075" y="2402225"/>
            <a:ext cx="1137000" cy="6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aseline="30000" lang="en-GB" sz="2000">
                <a:solidFill>
                  <a:schemeClr val="lt1"/>
                </a:solidFill>
                <a:latin typeface="Lato"/>
                <a:ea typeface="Lato"/>
                <a:cs typeface="Lato"/>
                <a:sym typeface="Lato"/>
              </a:rPr>
              <a:t>Context vector</a:t>
            </a:r>
            <a:endParaRPr baseline="30000" sz="2000">
              <a:solidFill>
                <a:schemeClr val="lt1"/>
              </a:solidFill>
              <a:latin typeface="Lato"/>
              <a:ea typeface="Lato"/>
              <a:cs typeface="Lato"/>
              <a:sym typeface="La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4"/>
          <p:cNvSpPr txBox="1"/>
          <p:nvPr>
            <p:ph type="title"/>
          </p:nvPr>
        </p:nvSpPr>
        <p:spPr>
          <a:xfrm>
            <a:off x="795275" y="2354575"/>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A</a:t>
            </a:r>
            <a:r>
              <a:rPr lang="en-GB"/>
              <a:t>ttention Model</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5"/>
          <p:cNvSpPr txBox="1"/>
          <p:nvPr/>
        </p:nvSpPr>
        <p:spPr>
          <a:xfrm>
            <a:off x="1271575" y="2057550"/>
            <a:ext cx="6972300" cy="51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GB" sz="2600">
                <a:solidFill>
                  <a:schemeClr val="lt1"/>
                </a:solidFill>
                <a:latin typeface="Lato"/>
                <a:ea typeface="Lato"/>
                <a:cs typeface="Lato"/>
                <a:sym typeface="Lato"/>
              </a:rPr>
              <a:t>Aarav stepped forward and the world changed.</a:t>
            </a:r>
            <a:endParaRPr sz="2600">
              <a:solidFill>
                <a:schemeClr val="lt1"/>
              </a:solidFill>
              <a:latin typeface="Lato"/>
              <a:ea typeface="Lato"/>
              <a:cs typeface="Lato"/>
              <a:sym typeface="Lat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6"/>
          <p:cNvSpPr txBox="1"/>
          <p:nvPr/>
        </p:nvSpPr>
        <p:spPr>
          <a:xfrm>
            <a:off x="671525" y="528650"/>
            <a:ext cx="8072400" cy="347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2100">
                <a:solidFill>
                  <a:schemeClr val="lt1"/>
                </a:solidFill>
                <a:latin typeface="Lato"/>
                <a:ea typeface="Lato"/>
                <a:cs typeface="Lato"/>
                <a:sym typeface="Lato"/>
              </a:rPr>
              <a:t>In a quiet village nestled between rolling hills, a curious boy named Aarav spent his days exploring the lush forests surrounding his home. One afternoon, while wandering deeper than ever before, he stumbled upon a hidden clearing bathed in golden light. At its center stood an ancient oak tree, its trunk carved with strange symbols. As Aarav approached, the symbols began to glow, and the air filled with a soft hum. He reached out to touch the tree, and in an instant, the world around him shifted—revealing a hidden realm filled with creatures and wonders beyond his imagination.</a:t>
            </a:r>
            <a:endParaRPr sz="2100">
              <a:solidFill>
                <a:schemeClr val="lt1"/>
              </a:solidFill>
              <a:latin typeface="Lato"/>
              <a:ea typeface="Lato"/>
              <a:cs typeface="Lato"/>
              <a:sym typeface="Lato"/>
            </a:endParaRPr>
          </a:p>
          <a:p>
            <a:pPr indent="0" lvl="0" marL="0" rtl="0" algn="l">
              <a:spcBef>
                <a:spcPts val="1200"/>
              </a:spcBef>
              <a:spcAft>
                <a:spcPts val="0"/>
              </a:spcAft>
              <a:buNone/>
            </a:pPr>
            <a:r>
              <a:t/>
            </a:r>
            <a:endParaRPr sz="1800">
              <a:solidFill>
                <a:schemeClr val="lt1"/>
              </a:solidFill>
              <a:latin typeface="Lato"/>
              <a:ea typeface="Lato"/>
              <a:cs typeface="Lato"/>
              <a:sym typeface="La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pic>
        <p:nvPicPr>
          <p:cNvPr id="556" name="Google Shape;556;p67"/>
          <p:cNvPicPr preferRelativeResize="0"/>
          <p:nvPr/>
        </p:nvPicPr>
        <p:blipFill>
          <a:blip r:embed="rId3">
            <a:alphaModFix/>
          </a:blip>
          <a:stretch>
            <a:fillRect/>
          </a:stretch>
        </p:blipFill>
        <p:spPr>
          <a:xfrm>
            <a:off x="788575" y="1526000"/>
            <a:ext cx="4076700" cy="2362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NLP - </a:t>
            </a:r>
            <a:r>
              <a:rPr b="1" lang="en-GB"/>
              <a:t>Sentiment</a:t>
            </a:r>
            <a:r>
              <a:rPr b="1" lang="en-GB"/>
              <a:t> Analysis</a:t>
            </a:r>
            <a:r>
              <a:rPr b="1" lang="en-GB"/>
              <a:t> Data	</a:t>
            </a:r>
            <a:endParaRPr b="1"/>
          </a:p>
        </p:txBody>
      </p:sp>
      <p:sp>
        <p:nvSpPr>
          <p:cNvPr id="172" name="Google Shape;172;p19"/>
          <p:cNvSpPr txBox="1"/>
          <p:nvPr/>
        </p:nvSpPr>
        <p:spPr>
          <a:xfrm>
            <a:off x="4954000" y="1307850"/>
            <a:ext cx="3666900" cy="26022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Textual data cannot be directly passed to Artificial Neural Networks (ANN).</a:t>
            </a:r>
            <a:endParaRPr sz="1300">
              <a:solidFill>
                <a:schemeClr val="lt1"/>
              </a:solidFill>
              <a:latin typeface="Lato"/>
              <a:ea typeface="Lato"/>
              <a:cs typeface="Lato"/>
              <a:sym typeface="Lato"/>
            </a:endParaRPr>
          </a:p>
          <a:p>
            <a:pPr indent="0" lvl="0" marL="457200" rtl="0" algn="l">
              <a:spcBef>
                <a:spcPts val="0"/>
              </a:spcBef>
              <a:spcAft>
                <a:spcPts val="0"/>
              </a:spcAft>
              <a:buNone/>
            </a:pPr>
            <a:r>
              <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Text data must be converted into numerical vectors before processing.</a:t>
            </a:r>
            <a:endParaRPr sz="1300">
              <a:solidFill>
                <a:schemeClr val="lt1"/>
              </a:solidFill>
              <a:latin typeface="Lato"/>
              <a:ea typeface="Lato"/>
              <a:cs typeface="Lato"/>
              <a:sym typeface="Lato"/>
            </a:endParaRPr>
          </a:p>
          <a:p>
            <a:pPr indent="0" lvl="0" marL="457200" rtl="0" algn="l">
              <a:spcBef>
                <a:spcPts val="0"/>
              </a:spcBef>
              <a:spcAft>
                <a:spcPts val="0"/>
              </a:spcAft>
              <a:buNone/>
            </a:pPr>
            <a:r>
              <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Techniques to convert text data include:</a:t>
            </a:r>
            <a:endParaRPr sz="1300">
              <a:solidFill>
                <a:schemeClr val="lt1"/>
              </a:solidFill>
              <a:latin typeface="Lato"/>
              <a:ea typeface="Lato"/>
              <a:cs typeface="Lato"/>
              <a:sym typeface="Lato"/>
            </a:endParaRPr>
          </a:p>
          <a:p>
            <a:pPr indent="-298450" lvl="0" marL="914400" rtl="0" algn="l">
              <a:lnSpc>
                <a:spcPct val="115000"/>
              </a:lnSpc>
              <a:spcBef>
                <a:spcPts val="0"/>
              </a:spcBef>
              <a:spcAft>
                <a:spcPts val="0"/>
              </a:spcAft>
              <a:buSzPts val="1100"/>
              <a:buChar char="●"/>
            </a:pPr>
            <a:r>
              <a:rPr lang="en-GB" sz="1300">
                <a:solidFill>
                  <a:schemeClr val="lt1"/>
                </a:solidFill>
                <a:latin typeface="Lato"/>
                <a:ea typeface="Lato"/>
                <a:cs typeface="Lato"/>
                <a:sym typeface="Lato"/>
              </a:rPr>
              <a:t>One-Hot Encoding</a:t>
            </a:r>
            <a:endParaRPr sz="1300">
              <a:solidFill>
                <a:schemeClr val="lt1"/>
              </a:solidFill>
              <a:latin typeface="Lato"/>
              <a:ea typeface="Lato"/>
              <a:cs typeface="Lato"/>
              <a:sym typeface="Lato"/>
            </a:endParaRPr>
          </a:p>
          <a:p>
            <a:pPr indent="-298450" lvl="0" marL="914400" rtl="0" algn="l">
              <a:lnSpc>
                <a:spcPct val="115000"/>
              </a:lnSpc>
              <a:spcBef>
                <a:spcPts val="0"/>
              </a:spcBef>
              <a:spcAft>
                <a:spcPts val="0"/>
              </a:spcAft>
              <a:buSzPts val="1100"/>
              <a:buChar char="●"/>
            </a:pPr>
            <a:r>
              <a:rPr lang="en-GB" sz="1300">
                <a:solidFill>
                  <a:schemeClr val="lt1"/>
                </a:solidFill>
                <a:latin typeface="Lato"/>
                <a:ea typeface="Lato"/>
                <a:cs typeface="Lato"/>
                <a:sym typeface="Lato"/>
              </a:rPr>
              <a:t>Word2Vec</a:t>
            </a:r>
            <a:endParaRPr sz="1300">
              <a:solidFill>
                <a:schemeClr val="lt1"/>
              </a:solidFill>
              <a:latin typeface="Lato"/>
              <a:ea typeface="Lato"/>
              <a:cs typeface="Lato"/>
              <a:sym typeface="Lato"/>
            </a:endParaRPr>
          </a:p>
          <a:p>
            <a:pPr indent="-298450" lvl="0" marL="914400" rtl="0" algn="l">
              <a:lnSpc>
                <a:spcPct val="115000"/>
              </a:lnSpc>
              <a:spcBef>
                <a:spcPts val="0"/>
              </a:spcBef>
              <a:spcAft>
                <a:spcPts val="0"/>
              </a:spcAft>
              <a:buSzPts val="1100"/>
              <a:buChar char="●"/>
            </a:pPr>
            <a:r>
              <a:rPr lang="en-GB" sz="1300">
                <a:solidFill>
                  <a:schemeClr val="lt1"/>
                </a:solidFill>
                <a:latin typeface="Lato"/>
                <a:ea typeface="Lato"/>
                <a:cs typeface="Lato"/>
                <a:sym typeface="Lato"/>
              </a:rPr>
              <a:t>Bag of Words</a:t>
            </a:r>
            <a:endParaRPr sz="1300">
              <a:solidFill>
                <a:schemeClr val="lt1"/>
              </a:solidFill>
              <a:latin typeface="Lato"/>
              <a:ea typeface="Lato"/>
              <a:cs typeface="Lato"/>
              <a:sym typeface="Lato"/>
            </a:endParaRPr>
          </a:p>
          <a:p>
            <a:pPr indent="-298450" lvl="0" marL="914400" rtl="0" algn="l">
              <a:lnSpc>
                <a:spcPct val="115000"/>
              </a:lnSpc>
              <a:spcBef>
                <a:spcPts val="0"/>
              </a:spcBef>
              <a:spcAft>
                <a:spcPts val="0"/>
              </a:spcAft>
              <a:buSzPts val="1100"/>
              <a:buChar char="●"/>
            </a:pPr>
            <a:r>
              <a:rPr lang="en-GB" sz="1300">
                <a:solidFill>
                  <a:schemeClr val="lt1"/>
                </a:solidFill>
                <a:latin typeface="Lato"/>
                <a:ea typeface="Lato"/>
                <a:cs typeface="Lato"/>
                <a:sym typeface="Lato"/>
              </a:rPr>
              <a:t>Word Embeddings</a:t>
            </a:r>
            <a:endParaRPr sz="1300">
              <a:solidFill>
                <a:schemeClr val="lt1"/>
              </a:solidFill>
              <a:latin typeface="Lato"/>
              <a:ea typeface="Lato"/>
              <a:cs typeface="Lato"/>
              <a:sym typeface="Lato"/>
            </a:endParaRPr>
          </a:p>
          <a:p>
            <a:pPr indent="0" lvl="0" marL="0" rtl="0" algn="l">
              <a:lnSpc>
                <a:spcPct val="115000"/>
              </a:lnSpc>
              <a:spcBef>
                <a:spcPts val="1200"/>
              </a:spcBef>
              <a:spcAft>
                <a:spcPts val="0"/>
              </a:spcAft>
              <a:buNone/>
            </a:pPr>
            <a:r>
              <a:t/>
            </a:r>
            <a:endParaRPr sz="1300">
              <a:solidFill>
                <a:schemeClr val="lt1"/>
              </a:solidFill>
              <a:latin typeface="Lato"/>
              <a:ea typeface="Lato"/>
              <a:cs typeface="Lato"/>
              <a:sym typeface="Lato"/>
            </a:endParaRPr>
          </a:p>
          <a:p>
            <a:pPr indent="0" lvl="0" marL="457200" rtl="0" algn="l">
              <a:lnSpc>
                <a:spcPct val="115000"/>
              </a:lnSpc>
              <a:spcBef>
                <a:spcPts val="1200"/>
              </a:spcBef>
              <a:spcAft>
                <a:spcPts val="1200"/>
              </a:spcAft>
              <a:buNone/>
            </a:pPr>
            <a:r>
              <a:t/>
            </a:r>
            <a:endParaRPr sz="1300">
              <a:solidFill>
                <a:schemeClr val="lt1"/>
              </a:solidFill>
              <a:latin typeface="Lato"/>
              <a:ea typeface="Lato"/>
              <a:cs typeface="Lato"/>
              <a:sym typeface="Lato"/>
            </a:endParaRPr>
          </a:p>
        </p:txBody>
      </p:sp>
      <p:graphicFrame>
        <p:nvGraphicFramePr>
          <p:cNvPr id="173" name="Google Shape;173;p19"/>
          <p:cNvGraphicFramePr/>
          <p:nvPr/>
        </p:nvGraphicFramePr>
        <p:xfrm>
          <a:off x="803575" y="1688950"/>
          <a:ext cx="3000000" cy="3000000"/>
        </p:xfrm>
        <a:graphic>
          <a:graphicData uri="http://schemas.openxmlformats.org/drawingml/2006/table">
            <a:tbl>
              <a:tblPr>
                <a:noFill/>
                <a:tableStyleId>{4C1B7B46-BC6D-4C21-A4F0-DD922E235069}</a:tableStyleId>
              </a:tblPr>
              <a:tblGrid>
                <a:gridCol w="1934975"/>
                <a:gridCol w="1934975"/>
              </a:tblGrid>
              <a:tr h="490950">
                <a:tc>
                  <a:txBody>
                    <a:bodyPr/>
                    <a:lstStyle/>
                    <a:p>
                      <a:pPr indent="0" lvl="0" marL="0" rtl="0" algn="ctr">
                        <a:spcBef>
                          <a:spcPts val="0"/>
                        </a:spcBef>
                        <a:spcAft>
                          <a:spcPts val="0"/>
                        </a:spcAft>
                        <a:buNone/>
                      </a:pPr>
                      <a:r>
                        <a:rPr b="1" lang="en-GB">
                          <a:solidFill>
                            <a:schemeClr val="lt1"/>
                          </a:solidFill>
                        </a:rPr>
                        <a:t>Input</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GB">
                          <a:solidFill>
                            <a:schemeClr val="lt1"/>
                          </a:solidFill>
                        </a:rPr>
                        <a:t>Output</a:t>
                      </a:r>
                      <a:endParaRPr b="1">
                        <a:solidFill>
                          <a:schemeClr val="lt1"/>
                        </a:solidFill>
                      </a:endParaRPr>
                    </a:p>
                  </a:txBody>
                  <a:tcPr marT="91425" marB="91425" marR="91425" marL="91425"/>
                </a:tc>
              </a:tr>
              <a:tr h="490950">
                <a:tc>
                  <a:txBody>
                    <a:bodyPr/>
                    <a:lstStyle/>
                    <a:p>
                      <a:pPr indent="0" lvl="0" marL="0" rtl="0" algn="ctr">
                        <a:spcBef>
                          <a:spcPts val="0"/>
                        </a:spcBef>
                        <a:spcAft>
                          <a:spcPts val="0"/>
                        </a:spcAft>
                        <a:buNone/>
                      </a:pPr>
                      <a:r>
                        <a:rPr lang="en-GB">
                          <a:solidFill>
                            <a:schemeClr val="lt1"/>
                          </a:solidFill>
                        </a:rPr>
                        <a:t>My name is Saurav</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1</a:t>
                      </a:r>
                      <a:endParaRPr>
                        <a:solidFill>
                          <a:schemeClr val="lt1"/>
                        </a:solidFill>
                      </a:endParaRPr>
                    </a:p>
                  </a:txBody>
                  <a:tcPr marT="91425" marB="91425" marR="91425" marL="91425"/>
                </a:tc>
              </a:tr>
              <a:tr h="490950">
                <a:tc>
                  <a:txBody>
                    <a:bodyPr/>
                    <a:lstStyle/>
                    <a:p>
                      <a:pPr indent="0" lvl="0" marL="0" rtl="0" algn="ctr">
                        <a:spcBef>
                          <a:spcPts val="0"/>
                        </a:spcBef>
                        <a:spcAft>
                          <a:spcPts val="0"/>
                        </a:spcAft>
                        <a:buNone/>
                      </a:pPr>
                      <a:r>
                        <a:rPr lang="en-GB">
                          <a:solidFill>
                            <a:schemeClr val="lt1"/>
                          </a:solidFill>
                        </a:rPr>
                        <a:t>I am working in Tbz</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1</a:t>
                      </a:r>
                      <a:endParaRPr>
                        <a:solidFill>
                          <a:schemeClr val="lt1"/>
                        </a:solidFill>
                      </a:endParaRPr>
                    </a:p>
                  </a:txBody>
                  <a:tcPr marT="91425" marB="91425" marR="91425" marL="91425"/>
                </a:tc>
              </a:tr>
              <a:tr h="490950">
                <a:tc>
                  <a:txBody>
                    <a:bodyPr/>
                    <a:lstStyle/>
                    <a:p>
                      <a:pPr indent="0" lvl="0" marL="0" rtl="0" algn="ctr">
                        <a:spcBef>
                          <a:spcPts val="0"/>
                        </a:spcBef>
                        <a:spcAft>
                          <a:spcPts val="0"/>
                        </a:spcAft>
                        <a:buNone/>
                      </a:pPr>
                      <a:r>
                        <a:rPr lang="en-GB">
                          <a:solidFill>
                            <a:schemeClr val="lt1"/>
                          </a:solidFill>
                        </a:rPr>
                        <a:t>My role is TL</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0</a:t>
                      </a:r>
                      <a:endParaRPr>
                        <a:solidFill>
                          <a:schemeClr val="lt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64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One-Hot Encoding	</a:t>
            </a:r>
            <a:endParaRPr b="1"/>
          </a:p>
        </p:txBody>
      </p:sp>
      <p:sp>
        <p:nvSpPr>
          <p:cNvPr id="179" name="Google Shape;179;p20"/>
          <p:cNvSpPr txBox="1"/>
          <p:nvPr/>
        </p:nvSpPr>
        <p:spPr>
          <a:xfrm>
            <a:off x="1122000" y="2149900"/>
            <a:ext cx="7214400" cy="30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lt1"/>
                </a:solidFill>
                <a:latin typeface="Lato"/>
                <a:ea typeface="Lato"/>
                <a:cs typeface="Lato"/>
                <a:sym typeface="Lato"/>
              </a:rPr>
              <a:t>My        = [ 1 0 0 0 0 0 0 0 0 0 0 ]	</a:t>
            </a:r>
            <a:r>
              <a:rPr lang="en-GB" sz="1500">
                <a:solidFill>
                  <a:schemeClr val="lt1"/>
                </a:solidFill>
                <a:latin typeface="Lato"/>
                <a:ea typeface="Lato"/>
                <a:cs typeface="Lato"/>
                <a:sym typeface="Lato"/>
              </a:rPr>
              <a:t>		             </a:t>
            </a:r>
            <a:r>
              <a:rPr lang="en-GB" sz="1500">
                <a:solidFill>
                  <a:schemeClr val="lt1"/>
                </a:solidFill>
                <a:latin typeface="Lato"/>
                <a:ea typeface="Lato"/>
                <a:cs typeface="Lato"/>
                <a:sym typeface="Lato"/>
              </a:rPr>
              <a:t>am = [ 0 0 0 0 0 1 0 0 0 0 0 ] </a:t>
            </a:r>
            <a:endParaRPr sz="1500">
              <a:solidFill>
                <a:schemeClr val="lt1"/>
              </a:solidFill>
              <a:latin typeface="Lato"/>
              <a:ea typeface="Lato"/>
              <a:cs typeface="Lato"/>
              <a:sym typeface="Lato"/>
            </a:endParaRPr>
          </a:p>
          <a:p>
            <a:pPr indent="0" lvl="0" marL="0" rtl="0" algn="l">
              <a:spcBef>
                <a:spcPts val="0"/>
              </a:spcBef>
              <a:spcAft>
                <a:spcPts val="0"/>
              </a:spcAft>
              <a:buNone/>
            </a:pPr>
            <a:r>
              <a:rPr lang="en-GB" sz="1500">
                <a:solidFill>
                  <a:schemeClr val="lt1"/>
                </a:solidFill>
                <a:latin typeface="Lato"/>
                <a:ea typeface="Lato"/>
                <a:cs typeface="Lato"/>
                <a:sym typeface="Lato"/>
              </a:rPr>
              <a:t>Name  = [ 0 1 0 0 0 0 0 0 0 0 0 ]			</a:t>
            </a:r>
            <a:r>
              <a:rPr lang="en-GB" sz="1500">
                <a:solidFill>
                  <a:schemeClr val="lt1"/>
                </a:solidFill>
                <a:latin typeface="Lato"/>
                <a:ea typeface="Lato"/>
                <a:cs typeface="Lato"/>
                <a:sym typeface="Lato"/>
              </a:rPr>
              <a:t>working  = [ 0 0 0 0 0 0 1 0 0 0 0 ]</a:t>
            </a:r>
            <a:endParaRPr sz="1500">
              <a:solidFill>
                <a:schemeClr val="lt1"/>
              </a:solidFill>
              <a:latin typeface="Lato"/>
              <a:ea typeface="Lato"/>
              <a:cs typeface="Lato"/>
              <a:sym typeface="Lato"/>
            </a:endParaRPr>
          </a:p>
          <a:p>
            <a:pPr indent="0" lvl="0" marL="0" rtl="0" algn="l">
              <a:spcBef>
                <a:spcPts val="0"/>
              </a:spcBef>
              <a:spcAft>
                <a:spcPts val="0"/>
              </a:spcAft>
              <a:buNone/>
            </a:pPr>
            <a:r>
              <a:rPr lang="en-GB" sz="1500">
                <a:solidFill>
                  <a:schemeClr val="lt1"/>
                </a:solidFill>
                <a:latin typeface="Lato"/>
                <a:ea typeface="Lato"/>
                <a:cs typeface="Lato"/>
                <a:sym typeface="Lato"/>
              </a:rPr>
              <a:t>i</a:t>
            </a:r>
            <a:r>
              <a:rPr lang="en-GB" sz="1500">
                <a:solidFill>
                  <a:schemeClr val="lt1"/>
                </a:solidFill>
                <a:latin typeface="Lato"/>
                <a:ea typeface="Lato"/>
                <a:cs typeface="Lato"/>
                <a:sym typeface="Lato"/>
              </a:rPr>
              <a:t>s            = [ 0 0 1 0 0 0 0 0 0 0 0 ]				 </a:t>
            </a:r>
            <a:r>
              <a:rPr lang="en-GB" sz="1500">
                <a:solidFill>
                  <a:schemeClr val="lt1"/>
                </a:solidFill>
                <a:latin typeface="Lato"/>
                <a:ea typeface="Lato"/>
                <a:cs typeface="Lato"/>
                <a:sym typeface="Lato"/>
              </a:rPr>
              <a:t>in   = [ 0 0 0 0 0 0 0 1 0 0 0 ]</a:t>
            </a:r>
            <a:endParaRPr sz="1500">
              <a:solidFill>
                <a:schemeClr val="lt1"/>
              </a:solidFill>
              <a:latin typeface="Lato"/>
              <a:ea typeface="Lato"/>
              <a:cs typeface="Lato"/>
              <a:sym typeface="Lato"/>
            </a:endParaRPr>
          </a:p>
          <a:p>
            <a:pPr indent="0" lvl="0" marL="0" rtl="0" algn="l">
              <a:spcBef>
                <a:spcPts val="0"/>
              </a:spcBef>
              <a:spcAft>
                <a:spcPts val="0"/>
              </a:spcAft>
              <a:buNone/>
            </a:pPr>
            <a:r>
              <a:rPr lang="en-GB" sz="1500">
                <a:solidFill>
                  <a:schemeClr val="lt1"/>
                </a:solidFill>
                <a:latin typeface="Lato"/>
                <a:ea typeface="Lato"/>
                <a:cs typeface="Lato"/>
                <a:sym typeface="Lato"/>
              </a:rPr>
              <a:t>Saurav = [ 0 0 0 1 0 0 0 0 0 0 0 ]		                     </a:t>
            </a:r>
            <a:r>
              <a:rPr lang="en-GB" sz="1500">
                <a:solidFill>
                  <a:schemeClr val="lt1"/>
                </a:solidFill>
                <a:latin typeface="Lato"/>
                <a:ea typeface="Lato"/>
                <a:cs typeface="Lato"/>
                <a:sym typeface="Lato"/>
              </a:rPr>
              <a:t>Tbz    = [ 0 0 0 0 0 0 0 0 1 0 0 ]</a:t>
            </a:r>
            <a:endParaRPr sz="1500">
              <a:solidFill>
                <a:schemeClr val="lt1"/>
              </a:solidFill>
              <a:latin typeface="Lato"/>
              <a:ea typeface="Lato"/>
              <a:cs typeface="Lato"/>
              <a:sym typeface="Lato"/>
            </a:endParaRPr>
          </a:p>
          <a:p>
            <a:pPr indent="0" lvl="0" marL="0" rtl="0" algn="l">
              <a:spcBef>
                <a:spcPts val="0"/>
              </a:spcBef>
              <a:spcAft>
                <a:spcPts val="0"/>
              </a:spcAft>
              <a:buNone/>
            </a:pPr>
            <a:r>
              <a:rPr lang="en-GB" sz="1500">
                <a:solidFill>
                  <a:schemeClr val="lt1"/>
                </a:solidFill>
                <a:latin typeface="Lato"/>
                <a:ea typeface="Lato"/>
                <a:cs typeface="Lato"/>
                <a:sym typeface="Lato"/>
              </a:rPr>
              <a:t>I 	    = [ 0 0 0 0 1 0 0 0 0 0 0 ]			          </a:t>
            </a:r>
            <a:r>
              <a:rPr lang="en-GB" sz="1500">
                <a:solidFill>
                  <a:schemeClr val="lt1"/>
                </a:solidFill>
                <a:latin typeface="Lato"/>
                <a:ea typeface="Lato"/>
                <a:cs typeface="Lato"/>
                <a:sym typeface="Lato"/>
              </a:rPr>
              <a:t>role  = [ 0 0 0 0 0 0 0 0 0 1 0 ]</a:t>
            </a:r>
            <a:endParaRPr sz="1500">
              <a:solidFill>
                <a:schemeClr val="lt1"/>
              </a:solidFill>
              <a:latin typeface="Lato"/>
              <a:ea typeface="Lato"/>
              <a:cs typeface="Lato"/>
              <a:sym typeface="Lato"/>
            </a:endParaRPr>
          </a:p>
          <a:p>
            <a:pPr indent="457200" lvl="0" marL="3657600" rtl="0" algn="l">
              <a:spcBef>
                <a:spcPts val="0"/>
              </a:spcBef>
              <a:spcAft>
                <a:spcPts val="0"/>
              </a:spcAft>
              <a:buNone/>
            </a:pPr>
            <a:r>
              <a:rPr lang="en-GB" sz="1500">
                <a:solidFill>
                  <a:schemeClr val="lt1"/>
                </a:solidFill>
                <a:latin typeface="Lato"/>
                <a:ea typeface="Lato"/>
                <a:cs typeface="Lato"/>
                <a:sym typeface="Lato"/>
              </a:rPr>
              <a:t>TL   = [ 0 0 0 0 0 0 0 0 0 0 1 ]</a:t>
            </a:r>
            <a:endParaRPr sz="15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One-Hot Encoding	</a:t>
            </a:r>
            <a:endParaRPr b="1"/>
          </a:p>
        </p:txBody>
      </p:sp>
      <p:sp>
        <p:nvSpPr>
          <p:cNvPr id="185" name="Google Shape;185;p21"/>
          <p:cNvSpPr txBox="1"/>
          <p:nvPr>
            <p:ph idx="1" type="body"/>
          </p:nvPr>
        </p:nvSpPr>
        <p:spPr>
          <a:xfrm>
            <a:off x="458300" y="1567750"/>
            <a:ext cx="2560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Row 1 : </a:t>
            </a:r>
            <a:r>
              <a:rPr lang="en-GB" sz="1400">
                <a:latin typeface="Arial"/>
                <a:ea typeface="Arial"/>
                <a:cs typeface="Arial"/>
                <a:sym typeface="Arial"/>
              </a:rPr>
              <a:t>My name is Saurav</a:t>
            </a:r>
            <a:endParaRPr sz="1400">
              <a:latin typeface="Arial"/>
              <a:ea typeface="Arial"/>
              <a:cs typeface="Arial"/>
              <a:sym typeface="Arial"/>
            </a:endParaRPr>
          </a:p>
          <a:p>
            <a:pPr indent="0" lvl="0" marL="0" rtl="0" algn="l">
              <a:spcBef>
                <a:spcPts val="1200"/>
              </a:spcBef>
              <a:spcAft>
                <a:spcPts val="0"/>
              </a:spcAft>
              <a:buNone/>
            </a:pPr>
            <a:r>
              <a:t/>
            </a:r>
            <a:endParaRPr sz="1400">
              <a:latin typeface="Arial"/>
              <a:ea typeface="Arial"/>
              <a:cs typeface="Arial"/>
              <a:sym typeface="Arial"/>
            </a:endParaRPr>
          </a:p>
          <a:p>
            <a:pPr indent="0" lvl="0" marL="0" rtl="0" algn="l">
              <a:spcBef>
                <a:spcPts val="1200"/>
              </a:spcBef>
              <a:spcAft>
                <a:spcPts val="1200"/>
              </a:spcAft>
              <a:buNone/>
            </a:pPr>
            <a:r>
              <a:t/>
            </a:r>
            <a:endParaRPr/>
          </a:p>
        </p:txBody>
      </p:sp>
      <p:pic>
        <p:nvPicPr>
          <p:cNvPr id="186" name="Google Shape;186;p21"/>
          <p:cNvPicPr preferRelativeResize="0"/>
          <p:nvPr/>
        </p:nvPicPr>
        <p:blipFill>
          <a:blip r:embed="rId3">
            <a:alphaModFix/>
          </a:blip>
          <a:stretch>
            <a:fillRect/>
          </a:stretch>
        </p:blipFill>
        <p:spPr>
          <a:xfrm>
            <a:off x="4466775" y="1217850"/>
            <a:ext cx="4615550" cy="3260900"/>
          </a:xfrm>
          <a:prstGeom prst="rect">
            <a:avLst/>
          </a:prstGeom>
          <a:noFill/>
          <a:ln>
            <a:noFill/>
          </a:ln>
        </p:spPr>
      </p:pic>
      <p:sp>
        <p:nvSpPr>
          <p:cNvPr id="187" name="Google Shape;187;p21"/>
          <p:cNvSpPr txBox="1"/>
          <p:nvPr/>
        </p:nvSpPr>
        <p:spPr>
          <a:xfrm>
            <a:off x="3688500" y="1094350"/>
            <a:ext cx="1380300" cy="385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en-GB">
                <a:solidFill>
                  <a:schemeClr val="lt1"/>
                </a:solidFill>
              </a:rPr>
              <a:t>My </a:t>
            </a:r>
            <a:endParaRPr>
              <a:solidFill>
                <a:schemeClr val="lt1"/>
              </a:solidFill>
            </a:endParaRPr>
          </a:p>
          <a:p>
            <a:pPr indent="0" lvl="0" marL="0" rtl="0" algn="l">
              <a:spcBef>
                <a:spcPts val="1200"/>
              </a:spcBef>
              <a:spcAft>
                <a:spcPts val="0"/>
              </a:spcAft>
              <a:buNone/>
            </a:pPr>
            <a:r>
              <a:t/>
            </a:r>
            <a:endParaRPr b="1">
              <a:solidFill>
                <a:schemeClr val="lt1"/>
              </a:solidFill>
              <a:latin typeface="Lato"/>
              <a:ea typeface="Lato"/>
              <a:cs typeface="Lato"/>
              <a:sym typeface="Lato"/>
            </a:endParaRPr>
          </a:p>
          <a:p>
            <a:pPr indent="0" lvl="0" marL="0" rtl="0" algn="l">
              <a:spcBef>
                <a:spcPts val="0"/>
              </a:spcBef>
              <a:spcAft>
                <a:spcPts val="0"/>
              </a:spcAft>
              <a:buNone/>
            </a:pPr>
            <a:r>
              <a:t/>
            </a:r>
            <a:endParaRPr b="1">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GB">
                <a:solidFill>
                  <a:schemeClr val="lt1"/>
                </a:solidFill>
              </a:rPr>
              <a:t>name</a:t>
            </a:r>
            <a:endParaRPr b="1">
              <a:solidFill>
                <a:schemeClr val="lt1"/>
              </a:solidFill>
              <a:latin typeface="Lato"/>
              <a:ea typeface="Lato"/>
              <a:cs typeface="Lato"/>
              <a:sym typeface="Lato"/>
            </a:endParaRPr>
          </a:p>
          <a:p>
            <a:pPr indent="0" lvl="0" marL="0" rtl="0" algn="l">
              <a:spcBef>
                <a:spcPts val="1200"/>
              </a:spcBef>
              <a:spcAft>
                <a:spcPts val="0"/>
              </a:spcAft>
              <a:buNone/>
            </a:pPr>
            <a:r>
              <a:t/>
            </a:r>
            <a:endParaRPr b="1">
              <a:solidFill>
                <a:schemeClr val="lt1"/>
              </a:solidFill>
              <a:latin typeface="Lato"/>
              <a:ea typeface="Lato"/>
              <a:cs typeface="Lato"/>
              <a:sym typeface="Lato"/>
            </a:endParaRPr>
          </a:p>
          <a:p>
            <a:pPr indent="0" lvl="0" marL="0" rtl="0" algn="l">
              <a:spcBef>
                <a:spcPts val="0"/>
              </a:spcBef>
              <a:spcAft>
                <a:spcPts val="0"/>
              </a:spcAft>
              <a:buNone/>
            </a:pPr>
            <a:r>
              <a:t/>
            </a:r>
            <a:endParaRPr b="1">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GB">
                <a:solidFill>
                  <a:schemeClr val="lt1"/>
                </a:solidFill>
              </a:rPr>
              <a:t> is</a:t>
            </a:r>
            <a:endParaRPr b="1">
              <a:solidFill>
                <a:schemeClr val="lt1"/>
              </a:solidFill>
              <a:latin typeface="Lato"/>
              <a:ea typeface="Lato"/>
              <a:cs typeface="Lato"/>
              <a:sym typeface="Lato"/>
            </a:endParaRPr>
          </a:p>
          <a:p>
            <a:pPr indent="0" lvl="0" marL="0" rtl="0" algn="l">
              <a:spcBef>
                <a:spcPts val="1200"/>
              </a:spcBef>
              <a:spcAft>
                <a:spcPts val="0"/>
              </a:spcAft>
              <a:buNone/>
            </a:pPr>
            <a:r>
              <a:t/>
            </a:r>
            <a:endParaRPr b="1">
              <a:solidFill>
                <a:schemeClr val="lt1"/>
              </a:solidFill>
              <a:latin typeface="Lato"/>
              <a:ea typeface="Lato"/>
              <a:cs typeface="Lato"/>
              <a:sym typeface="Lato"/>
            </a:endParaRPr>
          </a:p>
          <a:p>
            <a:pPr indent="0" lvl="0" marL="0" rtl="0" algn="l">
              <a:spcBef>
                <a:spcPts val="0"/>
              </a:spcBef>
              <a:spcAft>
                <a:spcPts val="0"/>
              </a:spcAft>
              <a:buNone/>
            </a:pPr>
            <a:r>
              <a:t/>
            </a:r>
            <a:endParaRPr b="1">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GB">
                <a:solidFill>
                  <a:schemeClr val="lt1"/>
                </a:solidFill>
              </a:rPr>
              <a:t>Saurav</a:t>
            </a:r>
            <a:endParaRPr>
              <a:solidFill>
                <a:schemeClr val="lt1"/>
              </a:solidFill>
            </a:endParaRPr>
          </a:p>
          <a:p>
            <a:pPr indent="0" lvl="0" marL="0" rtl="0" algn="l">
              <a:lnSpc>
                <a:spcPct val="115000"/>
              </a:lnSpc>
              <a:spcBef>
                <a:spcPts val="1200"/>
              </a:spcBef>
              <a:spcAft>
                <a:spcPts val="0"/>
              </a:spcAft>
              <a:buNone/>
            </a:pPr>
            <a:r>
              <a:t/>
            </a:r>
            <a:endParaRPr>
              <a:solidFill>
                <a:schemeClr val="lt1"/>
              </a:solidFill>
            </a:endParaRPr>
          </a:p>
          <a:p>
            <a:pPr indent="0" lvl="0" marL="0" rtl="0" algn="l">
              <a:lnSpc>
                <a:spcPct val="115000"/>
              </a:lnSpc>
              <a:spcBef>
                <a:spcPts val="1200"/>
              </a:spcBef>
              <a:spcAft>
                <a:spcPts val="1200"/>
              </a:spcAft>
              <a:buNone/>
            </a:pPr>
            <a:r>
              <a:t/>
            </a:r>
            <a:endParaRPr>
              <a:solidFill>
                <a:schemeClr val="lt1"/>
              </a:solidFill>
            </a:endParaRPr>
          </a:p>
        </p:txBody>
      </p:sp>
      <p:sp>
        <p:nvSpPr>
          <p:cNvPr id="188" name="Google Shape;188;p21"/>
          <p:cNvSpPr txBox="1"/>
          <p:nvPr/>
        </p:nvSpPr>
        <p:spPr>
          <a:xfrm>
            <a:off x="142100" y="2021225"/>
            <a:ext cx="3029400" cy="29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lt1"/>
                </a:solidFill>
                <a:latin typeface="Lato"/>
                <a:ea typeface="Lato"/>
                <a:cs typeface="Lato"/>
                <a:sym typeface="Lato"/>
              </a:rPr>
              <a:t>My        = [ 1 0 0 0 0 0 0 0 0 0 0 ]	</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a:p>
            <a:pPr indent="0" lvl="0" marL="0" rtl="0" algn="l">
              <a:spcBef>
                <a:spcPts val="0"/>
              </a:spcBef>
              <a:spcAft>
                <a:spcPts val="0"/>
              </a:spcAft>
              <a:buNone/>
            </a:pPr>
            <a:r>
              <a:rPr lang="en-GB" sz="1500">
                <a:solidFill>
                  <a:schemeClr val="lt1"/>
                </a:solidFill>
                <a:latin typeface="Lato"/>
                <a:ea typeface="Lato"/>
                <a:cs typeface="Lato"/>
                <a:sym typeface="Lato"/>
              </a:rPr>
              <a:t>Name  = [ 0 1 0 0 0 0 0 0 0 0 0 ]</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a:p>
            <a:pPr indent="0" lvl="0" marL="0" rtl="0" algn="l">
              <a:spcBef>
                <a:spcPts val="0"/>
              </a:spcBef>
              <a:spcAft>
                <a:spcPts val="0"/>
              </a:spcAft>
              <a:buNone/>
            </a:pPr>
            <a:r>
              <a:rPr lang="en-GB" sz="1500">
                <a:solidFill>
                  <a:schemeClr val="lt1"/>
                </a:solidFill>
                <a:latin typeface="Lato"/>
                <a:ea typeface="Lato"/>
                <a:cs typeface="Lato"/>
                <a:sym typeface="Lato"/>
              </a:rPr>
              <a:t>Is            = [ 0 0 1 0 0 0 0 0 0 0 0 ]</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a:p>
            <a:pPr indent="0" lvl="0" marL="0" rtl="0" algn="l">
              <a:spcBef>
                <a:spcPts val="0"/>
              </a:spcBef>
              <a:spcAft>
                <a:spcPts val="0"/>
              </a:spcAft>
              <a:buNone/>
            </a:pPr>
            <a:r>
              <a:rPr lang="en-GB" sz="1500">
                <a:solidFill>
                  <a:schemeClr val="lt1"/>
                </a:solidFill>
                <a:latin typeface="Lato"/>
                <a:ea typeface="Lato"/>
                <a:cs typeface="Lato"/>
                <a:sym typeface="Lato"/>
              </a:rPr>
              <a:t>Saurav = [ 0 0 0 1 0 0 0 0 0 0 0 ]	</a:t>
            </a:r>
            <a:endParaRPr sz="1500">
              <a:solidFill>
                <a:schemeClr val="lt1"/>
              </a:solidFill>
              <a:latin typeface="Lato"/>
              <a:ea typeface="Lato"/>
              <a:cs typeface="Lato"/>
              <a:sym typeface="Lato"/>
            </a:endParaRPr>
          </a:p>
          <a:p>
            <a:pPr indent="0" lvl="0" marL="0" rtl="0" algn="l">
              <a:spcBef>
                <a:spcPts val="0"/>
              </a:spcBef>
              <a:spcAft>
                <a:spcPts val="0"/>
              </a:spcAft>
              <a:buNone/>
            </a:pPr>
            <a:r>
              <a:rPr lang="en-GB" sz="1500">
                <a:solidFill>
                  <a:schemeClr val="lt1"/>
                </a:solidFill>
                <a:latin typeface="Lato"/>
                <a:ea typeface="Lato"/>
                <a:cs typeface="Lato"/>
                <a:sym typeface="Lato"/>
              </a:rPr>
              <a:t>	</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a:p>
            <a:pPr indent="0" lvl="0" marL="0" rtl="0" algn="l">
              <a:spcBef>
                <a:spcPts val="0"/>
              </a:spcBef>
              <a:spcAft>
                <a:spcPts val="0"/>
              </a:spcAft>
              <a:buNone/>
            </a:pPr>
            <a:r>
              <a:rPr lang="en-GB" sz="1500">
                <a:solidFill>
                  <a:schemeClr val="lt1"/>
                </a:solidFill>
                <a:latin typeface="Lato"/>
                <a:ea typeface="Lato"/>
                <a:cs typeface="Lato"/>
                <a:sym typeface="Lato"/>
              </a:rPr>
              <a:t>	</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One-Hot Encoding	</a:t>
            </a:r>
            <a:endParaRPr b="1"/>
          </a:p>
        </p:txBody>
      </p:sp>
      <p:sp>
        <p:nvSpPr>
          <p:cNvPr id="194" name="Google Shape;194;p22"/>
          <p:cNvSpPr txBox="1"/>
          <p:nvPr>
            <p:ph idx="1" type="body"/>
          </p:nvPr>
        </p:nvSpPr>
        <p:spPr>
          <a:xfrm>
            <a:off x="239150" y="1696675"/>
            <a:ext cx="2560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Row 2 : </a:t>
            </a:r>
            <a:r>
              <a:rPr lang="en-GB" sz="1400">
                <a:latin typeface="Arial"/>
                <a:ea typeface="Arial"/>
                <a:cs typeface="Arial"/>
                <a:sym typeface="Arial"/>
              </a:rPr>
              <a:t>I am working in Tbz </a:t>
            </a:r>
            <a:endParaRPr sz="1400">
              <a:latin typeface="Arial"/>
              <a:ea typeface="Arial"/>
              <a:cs typeface="Arial"/>
              <a:sym typeface="Arial"/>
            </a:endParaRPr>
          </a:p>
          <a:p>
            <a:pPr indent="0" lvl="0" marL="0" rtl="0" algn="l">
              <a:spcBef>
                <a:spcPts val="1200"/>
              </a:spcBef>
              <a:spcAft>
                <a:spcPts val="0"/>
              </a:spcAft>
              <a:buNone/>
            </a:pPr>
            <a:r>
              <a:t/>
            </a:r>
            <a:endParaRPr sz="1400">
              <a:latin typeface="Arial"/>
              <a:ea typeface="Arial"/>
              <a:cs typeface="Arial"/>
              <a:sym typeface="Arial"/>
            </a:endParaRPr>
          </a:p>
          <a:p>
            <a:pPr indent="0" lvl="0" marL="0" rtl="0" algn="l">
              <a:spcBef>
                <a:spcPts val="1200"/>
              </a:spcBef>
              <a:spcAft>
                <a:spcPts val="1200"/>
              </a:spcAft>
              <a:buNone/>
            </a:pPr>
            <a:r>
              <a:t/>
            </a:r>
            <a:endParaRPr/>
          </a:p>
        </p:txBody>
      </p:sp>
      <p:pic>
        <p:nvPicPr>
          <p:cNvPr id="195" name="Google Shape;195;p22"/>
          <p:cNvPicPr preferRelativeResize="0"/>
          <p:nvPr/>
        </p:nvPicPr>
        <p:blipFill>
          <a:blip r:embed="rId3">
            <a:alphaModFix/>
          </a:blip>
          <a:stretch>
            <a:fillRect/>
          </a:stretch>
        </p:blipFill>
        <p:spPr>
          <a:xfrm>
            <a:off x="4466775" y="1217850"/>
            <a:ext cx="4615550" cy="3260900"/>
          </a:xfrm>
          <a:prstGeom prst="rect">
            <a:avLst/>
          </a:prstGeom>
          <a:noFill/>
          <a:ln>
            <a:noFill/>
          </a:ln>
        </p:spPr>
      </p:pic>
      <p:sp>
        <p:nvSpPr>
          <p:cNvPr id="196" name="Google Shape;196;p22"/>
          <p:cNvSpPr txBox="1"/>
          <p:nvPr/>
        </p:nvSpPr>
        <p:spPr>
          <a:xfrm>
            <a:off x="3727175" y="1223275"/>
            <a:ext cx="1380300" cy="385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en-GB">
                <a:solidFill>
                  <a:schemeClr val="lt1"/>
                </a:solidFill>
              </a:rPr>
              <a:t>I</a:t>
            </a:r>
            <a:endParaRPr>
              <a:solidFill>
                <a:schemeClr val="lt1"/>
              </a:solidFill>
            </a:endParaRPr>
          </a:p>
          <a:p>
            <a:pPr indent="0" lvl="0" marL="0" rtl="0" algn="l">
              <a:spcBef>
                <a:spcPts val="1200"/>
              </a:spcBef>
              <a:spcAft>
                <a:spcPts val="0"/>
              </a:spcAft>
              <a:buNone/>
            </a:pPr>
            <a:r>
              <a:t/>
            </a:r>
            <a:endParaRPr b="1">
              <a:solidFill>
                <a:schemeClr val="lt1"/>
              </a:solidFill>
              <a:latin typeface="Lato"/>
              <a:ea typeface="Lato"/>
              <a:cs typeface="Lato"/>
              <a:sym typeface="Lato"/>
            </a:endParaRPr>
          </a:p>
          <a:p>
            <a:pPr indent="0" lvl="0" marL="0" rtl="0" algn="l">
              <a:spcBef>
                <a:spcPts val="0"/>
              </a:spcBef>
              <a:spcAft>
                <a:spcPts val="0"/>
              </a:spcAft>
              <a:buNone/>
            </a:pPr>
            <a:r>
              <a:t/>
            </a:r>
            <a:endParaRPr b="1">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GB">
                <a:solidFill>
                  <a:schemeClr val="lt1"/>
                </a:solidFill>
              </a:rPr>
              <a:t>am</a:t>
            </a:r>
            <a:endParaRPr b="1">
              <a:solidFill>
                <a:schemeClr val="lt1"/>
              </a:solidFill>
              <a:latin typeface="Lato"/>
              <a:ea typeface="Lato"/>
              <a:cs typeface="Lato"/>
              <a:sym typeface="Lato"/>
            </a:endParaRPr>
          </a:p>
          <a:p>
            <a:pPr indent="0" lvl="0" marL="0" rtl="0" algn="l">
              <a:spcBef>
                <a:spcPts val="1200"/>
              </a:spcBef>
              <a:spcAft>
                <a:spcPts val="0"/>
              </a:spcAft>
              <a:buNone/>
            </a:pPr>
            <a:r>
              <a:t/>
            </a:r>
            <a:endParaRPr b="1">
              <a:solidFill>
                <a:schemeClr val="lt1"/>
              </a:solidFill>
              <a:latin typeface="Lato"/>
              <a:ea typeface="Lato"/>
              <a:cs typeface="Lato"/>
              <a:sym typeface="Lato"/>
            </a:endParaRPr>
          </a:p>
          <a:p>
            <a:pPr indent="0" lvl="0" marL="0" rtl="0" algn="l">
              <a:spcBef>
                <a:spcPts val="0"/>
              </a:spcBef>
              <a:spcAft>
                <a:spcPts val="0"/>
              </a:spcAft>
              <a:buNone/>
            </a:pPr>
            <a:r>
              <a:t/>
            </a:r>
            <a:endParaRPr b="1">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GB">
                <a:solidFill>
                  <a:schemeClr val="lt1"/>
                </a:solidFill>
              </a:rPr>
              <a:t>working</a:t>
            </a:r>
            <a:endParaRPr b="1">
              <a:solidFill>
                <a:schemeClr val="lt1"/>
              </a:solidFill>
              <a:latin typeface="Lato"/>
              <a:ea typeface="Lato"/>
              <a:cs typeface="Lato"/>
              <a:sym typeface="Lato"/>
            </a:endParaRPr>
          </a:p>
          <a:p>
            <a:pPr indent="0" lvl="0" marL="0" rtl="0" algn="l">
              <a:spcBef>
                <a:spcPts val="1200"/>
              </a:spcBef>
              <a:spcAft>
                <a:spcPts val="0"/>
              </a:spcAft>
              <a:buNone/>
            </a:pPr>
            <a:r>
              <a:t/>
            </a:r>
            <a:endParaRPr b="1">
              <a:solidFill>
                <a:schemeClr val="lt1"/>
              </a:solidFill>
              <a:latin typeface="Lato"/>
              <a:ea typeface="Lato"/>
              <a:cs typeface="Lato"/>
              <a:sym typeface="Lato"/>
            </a:endParaRPr>
          </a:p>
          <a:p>
            <a:pPr indent="0" lvl="0" marL="0" rtl="0" algn="l">
              <a:spcBef>
                <a:spcPts val="0"/>
              </a:spcBef>
              <a:spcAft>
                <a:spcPts val="0"/>
              </a:spcAft>
              <a:buNone/>
            </a:pPr>
            <a:r>
              <a:t/>
            </a:r>
            <a:endParaRPr b="1">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GB">
                <a:solidFill>
                  <a:schemeClr val="lt1"/>
                </a:solidFill>
              </a:rPr>
              <a:t>in</a:t>
            </a:r>
            <a:endParaRPr>
              <a:solidFill>
                <a:schemeClr val="lt1"/>
              </a:solidFill>
            </a:endParaRPr>
          </a:p>
          <a:p>
            <a:pPr indent="0" lvl="0" marL="0" rtl="0" algn="l">
              <a:lnSpc>
                <a:spcPct val="115000"/>
              </a:lnSpc>
              <a:spcBef>
                <a:spcPts val="1200"/>
              </a:spcBef>
              <a:spcAft>
                <a:spcPts val="0"/>
              </a:spcAft>
              <a:buNone/>
            </a:pPr>
            <a:r>
              <a:t/>
            </a:r>
            <a:endParaRPr>
              <a:solidFill>
                <a:schemeClr val="lt1"/>
              </a:solidFill>
            </a:endParaRPr>
          </a:p>
          <a:p>
            <a:pPr indent="0" lvl="0" marL="0" rtl="0" algn="l">
              <a:lnSpc>
                <a:spcPct val="115000"/>
              </a:lnSpc>
              <a:spcBef>
                <a:spcPts val="1200"/>
              </a:spcBef>
              <a:spcAft>
                <a:spcPts val="0"/>
              </a:spcAft>
              <a:buNone/>
            </a:pPr>
            <a:r>
              <a:rPr lang="en-GB" strike="sngStrike">
                <a:solidFill>
                  <a:schemeClr val="lt1"/>
                </a:solidFill>
              </a:rPr>
              <a:t>Tbz</a:t>
            </a:r>
            <a:endParaRPr strike="sngStrike">
              <a:solidFill>
                <a:schemeClr val="lt1"/>
              </a:solidFill>
            </a:endParaRPr>
          </a:p>
          <a:p>
            <a:pPr indent="0" lvl="0" marL="0" rtl="0" algn="l">
              <a:lnSpc>
                <a:spcPct val="115000"/>
              </a:lnSpc>
              <a:spcBef>
                <a:spcPts val="1200"/>
              </a:spcBef>
              <a:spcAft>
                <a:spcPts val="1200"/>
              </a:spcAft>
              <a:buNone/>
            </a:pPr>
            <a:r>
              <a:t/>
            </a:r>
            <a:endParaRPr>
              <a:solidFill>
                <a:schemeClr val="lt1"/>
              </a:solidFill>
            </a:endParaRPr>
          </a:p>
        </p:txBody>
      </p:sp>
      <p:sp>
        <p:nvSpPr>
          <p:cNvPr id="197" name="Google Shape;197;p22"/>
          <p:cNvSpPr txBox="1"/>
          <p:nvPr/>
        </p:nvSpPr>
        <p:spPr>
          <a:xfrm>
            <a:off x="173650" y="2131675"/>
            <a:ext cx="3029400" cy="29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lt1"/>
                </a:solidFill>
                <a:latin typeface="Lato"/>
                <a:ea typeface="Lato"/>
                <a:cs typeface="Lato"/>
                <a:sym typeface="Lato"/>
              </a:rPr>
              <a:t>I 	    = [ 0 0 0 0 1 0 0 0 0 0 0 ]	</a:t>
            </a:r>
            <a:endParaRPr sz="1500">
              <a:solidFill>
                <a:schemeClr val="lt1"/>
              </a:solidFill>
              <a:latin typeface="Lato"/>
              <a:ea typeface="Lato"/>
              <a:cs typeface="Lato"/>
              <a:sym typeface="Lato"/>
            </a:endParaRPr>
          </a:p>
          <a:p>
            <a:pPr indent="0" lvl="0" marL="0" rtl="0" algn="l">
              <a:spcBef>
                <a:spcPts val="0"/>
              </a:spcBef>
              <a:spcAft>
                <a:spcPts val="0"/>
              </a:spcAft>
              <a:buNone/>
            </a:pPr>
            <a:r>
              <a:rPr lang="en-GB" sz="1500">
                <a:solidFill>
                  <a:schemeClr val="lt1"/>
                </a:solidFill>
                <a:latin typeface="Lato"/>
                <a:ea typeface="Lato"/>
                <a:cs typeface="Lato"/>
                <a:sym typeface="Lato"/>
              </a:rPr>
              <a:t>  </a:t>
            </a:r>
            <a:endParaRPr sz="1500">
              <a:solidFill>
                <a:schemeClr val="lt1"/>
              </a:solidFill>
              <a:latin typeface="Lato"/>
              <a:ea typeface="Lato"/>
              <a:cs typeface="Lato"/>
              <a:sym typeface="Lato"/>
            </a:endParaRPr>
          </a:p>
          <a:p>
            <a:pPr indent="0" lvl="0" marL="0" rtl="0" algn="l">
              <a:spcBef>
                <a:spcPts val="0"/>
              </a:spcBef>
              <a:spcAft>
                <a:spcPts val="0"/>
              </a:spcAft>
              <a:buNone/>
            </a:pPr>
            <a:r>
              <a:rPr lang="en-GB" sz="1500">
                <a:solidFill>
                  <a:schemeClr val="lt1"/>
                </a:solidFill>
                <a:latin typeface="Lato"/>
                <a:ea typeface="Lato"/>
                <a:cs typeface="Lato"/>
                <a:sym typeface="Lato"/>
              </a:rPr>
              <a:t>am = [ 0 0 0 0 0 1 0 0 0 0 0 ] </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a:p>
            <a:pPr indent="0" lvl="0" marL="0" rtl="0" algn="l">
              <a:spcBef>
                <a:spcPts val="0"/>
              </a:spcBef>
              <a:spcAft>
                <a:spcPts val="0"/>
              </a:spcAft>
              <a:buNone/>
            </a:pPr>
            <a:r>
              <a:rPr lang="en-GB" sz="1500">
                <a:solidFill>
                  <a:schemeClr val="lt1"/>
                </a:solidFill>
                <a:latin typeface="Lato"/>
                <a:ea typeface="Lato"/>
                <a:cs typeface="Lato"/>
                <a:sym typeface="Lato"/>
              </a:rPr>
              <a:t>working  = [ 0 0 0 0 0 0 1 0 0 0 0 ]</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a:p>
            <a:pPr indent="0" lvl="0" marL="0" rtl="0" algn="l">
              <a:spcBef>
                <a:spcPts val="0"/>
              </a:spcBef>
              <a:spcAft>
                <a:spcPts val="0"/>
              </a:spcAft>
              <a:buNone/>
            </a:pPr>
            <a:r>
              <a:rPr lang="en-GB" sz="1500">
                <a:solidFill>
                  <a:schemeClr val="lt1"/>
                </a:solidFill>
                <a:latin typeface="Lato"/>
                <a:ea typeface="Lato"/>
                <a:cs typeface="Lato"/>
                <a:sym typeface="Lato"/>
              </a:rPr>
              <a:t> in   = [ 0 0 0 0 0 0 0 1 0 0 0 ]</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a:p>
            <a:pPr indent="0" lvl="0" marL="0" rtl="0" algn="l">
              <a:spcBef>
                <a:spcPts val="0"/>
              </a:spcBef>
              <a:spcAft>
                <a:spcPts val="0"/>
              </a:spcAft>
              <a:buNone/>
            </a:pPr>
            <a:r>
              <a:rPr lang="en-GB" sz="1500">
                <a:solidFill>
                  <a:schemeClr val="lt1"/>
                </a:solidFill>
                <a:latin typeface="Lato"/>
                <a:ea typeface="Lato"/>
                <a:cs typeface="Lato"/>
                <a:sym typeface="Lato"/>
              </a:rPr>
              <a:t>Tbz    = [ 0 0 0 0 0 0 0 0 1 0 0 ]</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