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6"/>
  </p:notesMasterIdLst>
  <p:handoutMasterIdLst>
    <p:handoutMasterId r:id="rId27"/>
  </p:handoutMasterIdLst>
  <p:sldIdLst>
    <p:sldId id="257" r:id="rId5"/>
    <p:sldId id="389" r:id="rId6"/>
    <p:sldId id="384" r:id="rId7"/>
    <p:sldId id="317" r:id="rId8"/>
    <p:sldId id="393" r:id="rId9"/>
    <p:sldId id="397" r:id="rId10"/>
    <p:sldId id="392" r:id="rId11"/>
    <p:sldId id="278" r:id="rId12"/>
    <p:sldId id="395" r:id="rId13"/>
    <p:sldId id="398" r:id="rId14"/>
    <p:sldId id="399" r:id="rId15"/>
    <p:sldId id="400" r:id="rId16"/>
    <p:sldId id="401" r:id="rId17"/>
    <p:sldId id="279" r:id="rId18"/>
    <p:sldId id="402" r:id="rId19"/>
    <p:sldId id="268" r:id="rId20"/>
    <p:sldId id="272" r:id="rId21"/>
    <p:sldId id="403" r:id="rId22"/>
    <p:sldId id="404" r:id="rId23"/>
    <p:sldId id="270" r:id="rId24"/>
    <p:sldId id="3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8F1BF2-251A-2745-DF2C-8E65E9932660}" v="12" dt="2023-06-14T18:04:15.652"/>
    <p1510:client id="{2E62DF77-9CD0-45FC-80BE-7CA0B53F6DCE}" v="178" dt="2023-06-14T11:02:39.645"/>
    <p1510:client id="{60F7C479-BC54-4A56-F4E9-F30ACB91C864}" v="8" dt="2023-06-16T16:07:18.023"/>
    <p1510:client id="{71681B39-32F3-1EEC-94B2-6900F55ED7F3}" v="3" dt="2023-07-09T20:29:30.410"/>
    <p1510:client id="{7299ABAC-4A75-A537-3CE1-F1C3538394B7}" v="188" dt="2023-06-18T06:52:52.169"/>
    <p1510:client id="{96A0C663-B4AF-47CA-B912-5BD133E4FCDA}" v="643" dt="2023-06-12T22:05:33.899"/>
    <p1510:client id="{9D940D09-045B-B9E7-B211-70669233E83C}" v="364" dt="2023-06-17T17:08:29.768"/>
    <p1510:client id="{A5C1409B-9A6F-CE70-11B6-E87658826C50}" v="6" dt="2023-06-13T16:16:34.223"/>
    <p1510:client id="{B4EFB33A-D3D7-8BDC-B9F2-4958BCD0A065}" v="340" dt="2023-06-17T09:13:18.388"/>
    <p1510:client id="{D0D0770B-0598-68C8-8C98-38B8F6EC6839}" v="339" dt="2023-06-18T09:53:27.328"/>
    <p1510:client id="{D513E0E2-2981-EA3F-F9D8-713FC7FFDFBB}" v="718" dt="2023-06-16T22:02:15.994"/>
    <p1510:client id="{E2802D68-CD0A-FB9D-EC5A-042BE85043CE}" v="45" dt="2023-06-12T22:12:38.287"/>
    <p1510:client id="{ED2FA1B6-62BD-A0A3-654C-A6646B30B06D}" v="157" dt="2023-06-18T08:35:54.7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3725" autoAdjust="0"/>
  </p:normalViewPr>
  <p:slideViewPr>
    <p:cSldViewPr snapToGrid="0">
      <p:cViewPr>
        <p:scale>
          <a:sx n="100" d="100"/>
          <a:sy n="100" d="100"/>
        </p:scale>
        <p:origin x="-562" y="-523"/>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7/9/2023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17</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18</a:t>
            </a:fld>
            <a:endParaRPr lang="en-US"/>
          </a:p>
        </p:txBody>
      </p:sp>
    </p:spTree>
    <p:extLst>
      <p:ext uri="{BB962C8B-B14F-4D97-AF65-F5344CB8AC3E}">
        <p14:creationId xmlns:p14="http://schemas.microsoft.com/office/powerpoint/2010/main" val="2212954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19</a:t>
            </a:fld>
            <a:endParaRPr lang="en-US"/>
          </a:p>
        </p:txBody>
      </p:sp>
    </p:spTree>
    <p:extLst>
      <p:ext uri="{BB962C8B-B14F-4D97-AF65-F5344CB8AC3E}">
        <p14:creationId xmlns:p14="http://schemas.microsoft.com/office/powerpoint/2010/main" val="2022595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798797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237868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379252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9417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1716772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39633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endParaRPr lang="en-US"/>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endParaRPr lang="en-US"/>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endParaRPr lang="en-US"/>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endParaRPr lang="en-US"/>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endParaRPr lang="en-US"/>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endParaRPr lang="en-US"/>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endParaRPr lang="en-US"/>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endParaRPr lang="en-US"/>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endParaRPr lang="en-US"/>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endParaRPr lang="en-US"/>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dirty="0"/>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dirty="0"/>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endParaRPr lang="en-US"/>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endParaRPr lang="en-US"/>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endParaRPr lang="en-US"/>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8071301" y="5939853"/>
            <a:ext cx="4126241" cy="860899"/>
          </a:xfrm>
        </p:spPr>
        <p:txBody>
          <a:bodyPr vert="horz" wrap="square" lIns="0" tIns="0" rIns="0" bIns="0" rtlCol="0" anchor="b" anchorCtr="0">
            <a:noAutofit/>
          </a:bodyPr>
          <a:lstStyle/>
          <a:p>
            <a:r>
              <a:rPr lang="en-US" sz="2000" dirty="0">
                <a:latin typeface="Walbaum Display"/>
              </a:rPr>
              <a:t>Professor : </a:t>
            </a:r>
            <a:br>
              <a:rPr lang="en-US" sz="2000" dirty="0">
                <a:latin typeface="Walbaum Display"/>
                <a:ea typeface="Calibri"/>
                <a:cs typeface="Calibri"/>
              </a:rPr>
            </a:br>
            <a:br>
              <a:rPr lang="en-US" sz="2000" dirty="0">
                <a:ea typeface="Calibri"/>
                <a:cs typeface="Calibri"/>
              </a:rPr>
            </a:br>
            <a:br>
              <a:rPr lang="en-US" sz="2000" dirty="0">
                <a:ea typeface="Calibri"/>
                <a:cs typeface="Calibri"/>
              </a:rPr>
            </a:br>
            <a:r>
              <a:rPr lang="it" sz="2000" dirty="0" err="1">
                <a:latin typeface="Walbaum Display"/>
                <a:ea typeface="+mj-lt"/>
                <a:cs typeface="+mj-lt"/>
              </a:rPr>
              <a:t>Student</a:t>
            </a:r>
            <a:r>
              <a:rPr lang="it" sz="2000">
                <a:latin typeface="Walbaum Display"/>
                <a:ea typeface="+mj-lt"/>
                <a:cs typeface="+mj-lt"/>
              </a:rPr>
              <a:t>: </a:t>
            </a:r>
            <a:r>
              <a:rPr lang="it" sz="2000" dirty="0" err="1">
                <a:latin typeface="Walbaum Display"/>
                <a:ea typeface="+mj-lt"/>
                <a:cs typeface="+mj-lt"/>
              </a:rPr>
              <a:t>Saurav</a:t>
            </a:r>
            <a:r>
              <a:rPr lang="it" sz="2000">
                <a:latin typeface="Walbaum Display"/>
                <a:ea typeface="+mj-lt"/>
                <a:cs typeface="+mj-lt"/>
              </a:rPr>
              <a:t> </a:t>
            </a:r>
            <a:r>
              <a:rPr lang="it" sz="2000" dirty="0" err="1">
                <a:latin typeface="Walbaum Display"/>
                <a:ea typeface="+mj-lt"/>
                <a:cs typeface="+mj-lt"/>
              </a:rPr>
              <a:t>kumar</a:t>
            </a:r>
            <a:r>
              <a:rPr lang="it" sz="2000">
                <a:latin typeface="Walbaum Display"/>
                <a:ea typeface="+mj-lt"/>
                <a:cs typeface="+mj-lt"/>
              </a:rPr>
              <a:t> -</a:t>
            </a:r>
            <a:r>
              <a:rPr lang="it" sz="2000" dirty="0">
                <a:latin typeface="Walbaum Display"/>
                <a:ea typeface="+mj-lt"/>
                <a:cs typeface="+mj-lt"/>
              </a:rPr>
              <a:t> INFORMATICA</a:t>
            </a:r>
            <a:endParaRPr lang="en-US" sz="2000" dirty="0">
              <a:latin typeface="Walbaum Display"/>
            </a:endParaRPr>
          </a:p>
          <a:p>
            <a:endParaRPr lang="en-US" sz="1800">
              <a:ea typeface="Calibri"/>
              <a:cs typeface="Calibri"/>
            </a:endParaRP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8013076"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4531983"/>
            <a:ext cx="3565524" cy="768680"/>
          </a:xfrm>
        </p:spPr>
        <p:txBody>
          <a:bodyPr vert="horz" wrap="square" lIns="0" tIns="0" rIns="0" bIns="0" rtlCol="0" anchor="t">
            <a:normAutofit/>
          </a:bodyPr>
          <a:lstStyle/>
          <a:p>
            <a:endParaRPr lang="it" sz="1800" dirty="0">
              <a:solidFill>
                <a:srgbClr val="FFFFFF">
                  <a:alpha val="60000"/>
                </a:srgbClr>
              </a:solidFill>
              <a:latin typeface="Gill Sans MT"/>
            </a:endParaRPr>
          </a:p>
          <a:p>
            <a:endParaRPr lang="en-US" dirty="0">
              <a:solidFill>
                <a:srgbClr val="FFFFFF">
                  <a:alpha val="60000"/>
                </a:srgbClr>
              </a:solidFill>
            </a:endParaRPr>
          </a:p>
        </p:txBody>
      </p:sp>
      <p:pic>
        <p:nvPicPr>
          <p:cNvPr id="4" name="Picture 4">
            <a:extLst>
              <a:ext uri="{FF2B5EF4-FFF2-40B4-BE49-F238E27FC236}">
                <a16:creationId xmlns:a16="http://schemas.microsoft.com/office/drawing/2014/main" id="{E414DA8C-2606-805B-ACE7-2F9E70AEB4BD}"/>
              </a:ext>
            </a:extLst>
          </p:cNvPr>
          <p:cNvPicPr>
            <a:picLocks noChangeAspect="1"/>
          </p:cNvPicPr>
          <p:nvPr/>
        </p:nvPicPr>
        <p:blipFill>
          <a:blip r:embed="rId4"/>
          <a:stretch>
            <a:fillRect/>
          </a:stretch>
        </p:blipFill>
        <p:spPr>
          <a:xfrm>
            <a:off x="1007970" y="289765"/>
            <a:ext cx="10171343" cy="2856187"/>
          </a:xfrm>
          <a:prstGeom prst="rect">
            <a:avLst/>
          </a:prstGeom>
        </p:spPr>
      </p:pic>
      <p:sp>
        <p:nvSpPr>
          <p:cNvPr id="5" name="TextBox 4">
            <a:extLst>
              <a:ext uri="{FF2B5EF4-FFF2-40B4-BE49-F238E27FC236}">
                <a16:creationId xmlns:a16="http://schemas.microsoft.com/office/drawing/2014/main" id="{7A7021D5-AC09-5FC2-FCFD-5D82E85E9013}"/>
              </a:ext>
            </a:extLst>
          </p:cNvPr>
          <p:cNvSpPr txBox="1"/>
          <p:nvPr/>
        </p:nvSpPr>
        <p:spPr>
          <a:xfrm>
            <a:off x="1361985" y="3631249"/>
            <a:ext cx="510108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Walbaum Display"/>
              </a:rPr>
              <a:t>Department</a:t>
            </a:r>
            <a:r>
              <a:rPr lang="en-US" sz="2000" b="1" spc="-15" dirty="0">
                <a:latin typeface="Walbaum Display"/>
              </a:rPr>
              <a:t> </a:t>
            </a:r>
            <a:r>
              <a:rPr lang="en-US" sz="2000" b="1" dirty="0">
                <a:latin typeface="Walbaum Display"/>
              </a:rPr>
              <a:t>of Computer</a:t>
            </a:r>
            <a:r>
              <a:rPr lang="en-US" sz="2000" b="1" spc="-10" dirty="0">
                <a:latin typeface="Walbaum Display"/>
              </a:rPr>
              <a:t> </a:t>
            </a:r>
            <a:r>
              <a:rPr lang="en-US" sz="2000" b="1" dirty="0">
                <a:latin typeface="Walbaum Display"/>
              </a:rPr>
              <a:t>Science,</a:t>
            </a:r>
          </a:p>
        </p:txBody>
      </p:sp>
      <p:sp>
        <p:nvSpPr>
          <p:cNvPr id="6" name="TextBox 5">
            <a:extLst>
              <a:ext uri="{FF2B5EF4-FFF2-40B4-BE49-F238E27FC236}">
                <a16:creationId xmlns:a16="http://schemas.microsoft.com/office/drawing/2014/main" id="{241A8687-9EF1-1394-93C0-BA738BCD834C}"/>
              </a:ext>
            </a:extLst>
          </p:cNvPr>
          <p:cNvSpPr txBox="1"/>
          <p:nvPr/>
        </p:nvSpPr>
        <p:spPr>
          <a:xfrm>
            <a:off x="1055110" y="4221428"/>
            <a:ext cx="589184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Gill Sans MT"/>
              </a:rPr>
              <a:t>DNA Sequence Classification Using  Convolutional  </a:t>
            </a:r>
            <a:endParaRPr lang="en-US" sz="2800">
              <a:latin typeface="Gill Sans MT"/>
            </a:endParaRPr>
          </a:p>
          <a:p>
            <a:pPr algn="ctr"/>
            <a:r>
              <a:rPr lang="en-US" sz="2800" b="1" dirty="0">
                <a:latin typeface="Gill Sans MT"/>
              </a:rPr>
              <a:t>Neural Networks</a:t>
            </a:r>
            <a:endParaRPr lang="en-US" sz="2800" dirty="0">
              <a:latin typeface="Gill Sans MT"/>
            </a:endParaRP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311931"/>
            <a:ext cx="11091600" cy="457575"/>
          </a:xfrm>
        </p:spPr>
        <p:txBody>
          <a:bodyPr/>
          <a:lstStyle/>
          <a:p>
            <a:pPr algn="ctr"/>
            <a:r>
              <a:rPr lang="en-US" sz="2800" b="1"/>
              <a:t>Feature Selection</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3" name="TextBox 2">
            <a:extLst>
              <a:ext uri="{FF2B5EF4-FFF2-40B4-BE49-F238E27FC236}">
                <a16:creationId xmlns:a16="http://schemas.microsoft.com/office/drawing/2014/main" id="{6AFBCBBD-C842-B644-4A1B-54065588A8F4}"/>
              </a:ext>
            </a:extLst>
          </p:cNvPr>
          <p:cNvSpPr txBox="1"/>
          <p:nvPr/>
        </p:nvSpPr>
        <p:spPr>
          <a:xfrm>
            <a:off x="374754" y="961868"/>
            <a:ext cx="1116267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Sequence DNA is in characters but Machine learning models require numerical values or feature matrices. </a:t>
            </a:r>
            <a:endParaRPr lang="en-US"/>
          </a:p>
          <a:p>
            <a:endParaRPr lang="en-US" dirty="0"/>
          </a:p>
          <a:p>
            <a:pPr marL="285750" indent="-285750">
              <a:buFont typeface="Arial"/>
              <a:buChar char="•"/>
            </a:pPr>
            <a:r>
              <a:rPr lang="en-US" dirty="0"/>
              <a:t>To encode these characters into metrics. There are 2 general methods for encoding DNA sequences:</a:t>
            </a:r>
            <a:endParaRPr lang="en-US" dirty="0">
              <a:ea typeface="+mn-lt"/>
              <a:cs typeface="+mn-lt"/>
            </a:endParaRPr>
          </a:p>
          <a:p>
            <a:pPr marL="342900" indent="-342900">
              <a:buAutoNum type="arabicParenR"/>
            </a:pPr>
            <a:r>
              <a:rPr lang="en-US" dirty="0"/>
              <a:t>One-hot encoding DNA Sequence. </a:t>
            </a:r>
          </a:p>
          <a:p>
            <a:pPr marL="342900" indent="-342900">
              <a:buAutoNum type="arabicParenR"/>
            </a:pPr>
            <a:r>
              <a:rPr lang="en-US" dirty="0"/>
              <a:t>K-</a:t>
            </a:r>
            <a:r>
              <a:rPr lang="en-US" dirty="0" err="1"/>
              <a:t>mer</a:t>
            </a:r>
            <a:r>
              <a:rPr lang="en-US" dirty="0"/>
              <a:t> counting: the language of DNA sequence.</a:t>
            </a:r>
          </a:p>
          <a:p>
            <a:pPr marL="342900" indent="-342900">
              <a:buAutoNum type="arabicParenR"/>
            </a:pPr>
            <a:endParaRPr lang="en-US" dirty="0"/>
          </a:p>
          <a:p>
            <a:pPr marL="342900" indent="-342900">
              <a:buAutoNum type="arabicParenR"/>
            </a:pPr>
            <a:endParaRPr lang="en-US" dirty="0"/>
          </a:p>
          <a:p>
            <a:endParaRPr lang="en-US" dirty="0"/>
          </a:p>
        </p:txBody>
      </p:sp>
      <p:sp>
        <p:nvSpPr>
          <p:cNvPr id="6" name="TextBox 5">
            <a:extLst>
              <a:ext uri="{FF2B5EF4-FFF2-40B4-BE49-F238E27FC236}">
                <a16:creationId xmlns:a16="http://schemas.microsoft.com/office/drawing/2014/main" id="{8F7E3004-8D6E-EE74-7F3D-15AF5D7181BE}"/>
              </a:ext>
            </a:extLst>
          </p:cNvPr>
          <p:cNvSpPr txBox="1"/>
          <p:nvPr/>
        </p:nvSpPr>
        <p:spPr>
          <a:xfrm>
            <a:off x="437212" y="2885606"/>
            <a:ext cx="1120015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One-hot encoding DNA Sequence </a:t>
            </a:r>
            <a:endParaRPr lang="en-US"/>
          </a:p>
          <a:p>
            <a:pPr marL="285750" indent="-285750">
              <a:buFont typeface="Arial"/>
              <a:buChar char="•"/>
            </a:pPr>
            <a:endParaRPr lang="en-US" dirty="0"/>
          </a:p>
          <a:p>
            <a:pPr marL="285750" indent="-285750">
              <a:buFont typeface="Arial"/>
              <a:buChar char="•"/>
            </a:pPr>
            <a:r>
              <a:rPr lang="en-US" dirty="0"/>
              <a:t>When using supervised learning to train a neural network, we provide labeled input to our model, and the model gives a predicted output. Most of the time, the model's output is labels that have been encoded so that they can take the form of integers or vectors of integers. </a:t>
            </a:r>
          </a:p>
          <a:p>
            <a:pPr marL="285750" indent="-285750">
              <a:buFont typeface="Arial"/>
              <a:buChar char="•"/>
            </a:pPr>
            <a:r>
              <a:rPr lang="en-US" dirty="0"/>
              <a:t>One- hot encoding transforms our categorical labels into vectors of zeros and ones, the length of these vectors is equal to the number of classes or categories that our model is expected to classify.</a:t>
            </a:r>
          </a:p>
          <a:p>
            <a:pPr marL="285750" indent="-285750">
              <a:buFont typeface="Arial"/>
              <a:buChar char="•"/>
            </a:pPr>
            <a:r>
              <a:rPr lang="en-US" dirty="0"/>
              <a:t>This is widely used in deep learning methods and lends itself well to algorithms like convolutional neural networks. In this example, “ATGC” would become                         and these one-hot encoded vectors can either be concatenated or turned into </a:t>
            </a:r>
          </a:p>
          <a:p>
            <a:r>
              <a:rPr lang="en-US" dirty="0"/>
              <a:t>     2-dimensional arrays. </a:t>
            </a:r>
          </a:p>
        </p:txBody>
      </p:sp>
      <p:sp>
        <p:nvSpPr>
          <p:cNvPr id="9" name="Double Bracket 8">
            <a:extLst>
              <a:ext uri="{FF2B5EF4-FFF2-40B4-BE49-F238E27FC236}">
                <a16:creationId xmlns:a16="http://schemas.microsoft.com/office/drawing/2014/main" id="{DE053218-6AED-C609-5C59-D54EBBBA5BEC}"/>
              </a:ext>
            </a:extLst>
          </p:cNvPr>
          <p:cNvSpPr/>
          <p:nvPr/>
        </p:nvSpPr>
        <p:spPr>
          <a:xfrm>
            <a:off x="4684425" y="5171605"/>
            <a:ext cx="1274163" cy="1074295"/>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 name="Picture 10">
            <a:extLst>
              <a:ext uri="{FF2B5EF4-FFF2-40B4-BE49-F238E27FC236}">
                <a16:creationId xmlns:a16="http://schemas.microsoft.com/office/drawing/2014/main" id="{D7D9206A-1591-75F8-5867-894433C3B8B5}"/>
              </a:ext>
            </a:extLst>
          </p:cNvPr>
          <p:cNvPicPr>
            <a:picLocks noChangeAspect="1"/>
          </p:cNvPicPr>
          <p:nvPr/>
        </p:nvPicPr>
        <p:blipFill>
          <a:blip r:embed="rId2"/>
          <a:stretch>
            <a:fillRect/>
          </a:stretch>
        </p:blipFill>
        <p:spPr>
          <a:xfrm>
            <a:off x="4744934" y="5270370"/>
            <a:ext cx="1153149" cy="876769"/>
          </a:xfrm>
          <a:prstGeom prst="rect">
            <a:avLst/>
          </a:prstGeom>
        </p:spPr>
      </p:pic>
    </p:spTree>
    <p:extLst>
      <p:ext uri="{BB962C8B-B14F-4D97-AF65-F5344CB8AC3E}">
        <p14:creationId xmlns:p14="http://schemas.microsoft.com/office/powerpoint/2010/main" val="3526866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2">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4"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8" name="Oval 27">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6AFBCBBD-C842-B644-4A1B-54065588A8F4}"/>
              </a:ext>
            </a:extLst>
          </p:cNvPr>
          <p:cNvSpPr txBox="1"/>
          <p:nvPr/>
        </p:nvSpPr>
        <p:spPr>
          <a:xfrm>
            <a:off x="600830" y="766060"/>
            <a:ext cx="10698343" cy="3415519"/>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just">
              <a:spcAft>
                <a:spcPts val="800"/>
              </a:spcAft>
            </a:pPr>
            <a:r>
              <a:rPr lang="en-US" b="1" dirty="0">
                <a:solidFill>
                  <a:schemeClr val="tx1">
                    <a:alpha val="60000"/>
                  </a:schemeClr>
                </a:solidFill>
              </a:rPr>
              <a:t> </a:t>
            </a:r>
            <a:r>
              <a:rPr lang="en-US" b="1" dirty="0"/>
              <a:t>K-</a:t>
            </a:r>
            <a:r>
              <a:rPr lang="en-US" b="1" err="1"/>
              <a:t>mer</a:t>
            </a:r>
            <a:r>
              <a:rPr lang="en-US" b="1" dirty="0"/>
              <a:t> counting DNA language:</a:t>
            </a:r>
            <a:endParaRPr lang="en-US" dirty="0"/>
          </a:p>
          <a:p>
            <a:pPr indent="-228600" algn="just">
              <a:spcAft>
                <a:spcPts val="800"/>
              </a:spcAft>
              <a:buFont typeface="Arial" panose="020B0604020202020204" pitchFamily="34" charset="0"/>
              <a:buChar char="•"/>
            </a:pPr>
            <a:endParaRPr lang="en-US" sz="1400" dirty="0"/>
          </a:p>
          <a:p>
            <a:pPr marL="285750" indent="-228600" algn="just">
              <a:spcAft>
                <a:spcPts val="800"/>
              </a:spcAft>
              <a:buFont typeface="Arial" panose="020B0604020202020204" pitchFamily="34" charset="0"/>
              <a:buChar char="•"/>
            </a:pPr>
            <a:r>
              <a:rPr lang="en-US" sz="1400" dirty="0"/>
              <a:t>I</a:t>
            </a:r>
            <a:r>
              <a:rPr lang="en-US" dirty="0"/>
              <a:t>n DNA sequences, the vocabulary comprises all conceivable k-</a:t>
            </a:r>
            <a:r>
              <a:rPr lang="en-US" err="1"/>
              <a:t>mers</a:t>
            </a:r>
            <a:r>
              <a:rPr lang="en-US" dirty="0"/>
              <a:t> of maximum length k utilizing the four DNA alphabet letters (A, C, T, G).</a:t>
            </a:r>
          </a:p>
          <a:p>
            <a:pPr marL="285750" indent="-228600" algn="just">
              <a:spcAft>
                <a:spcPts val="800"/>
              </a:spcAft>
              <a:buFont typeface="Arial" panose="020B0604020202020204" pitchFamily="34" charset="0"/>
              <a:buChar char="•"/>
            </a:pPr>
            <a:r>
              <a:rPr lang="en-US" dirty="0"/>
              <a:t>The vocabulary also includes the shortest of size 1 . The size of the vocabulary  V= </a:t>
            </a:r>
            <a:r>
              <a:rPr lang="en-US" err="1"/>
              <a:t>Σ</a:t>
            </a:r>
            <a:r>
              <a:rPr lang="en-US" baseline="30000" err="1"/>
              <a:t>k</a:t>
            </a:r>
            <a:r>
              <a:rPr lang="en-US" baseline="-25000" err="1"/>
              <a:t>i</a:t>
            </a:r>
            <a:r>
              <a:rPr lang="en-US" baseline="-25000" dirty="0"/>
              <a:t>=1  </a:t>
            </a:r>
            <a:r>
              <a:rPr lang="en-US" dirty="0"/>
              <a:t>4</a:t>
            </a:r>
            <a:r>
              <a:rPr lang="en-US" baseline="30000" dirty="0"/>
              <a:t>i </a:t>
            </a:r>
            <a:endParaRPr lang="en-US" baseline="-25000" dirty="0"/>
          </a:p>
          <a:p>
            <a:pPr marL="285750" indent="-228600" algn="just">
              <a:spcAft>
                <a:spcPts val="800"/>
              </a:spcAft>
              <a:buFont typeface="Arial" panose="020B0604020202020204" pitchFamily="34" charset="0"/>
              <a:buChar char="•"/>
            </a:pPr>
            <a:r>
              <a:rPr lang="en-US" dirty="0"/>
              <a:t>After creating the vocabulary, every sample in the dataset is split into their respective k-</a:t>
            </a:r>
            <a:r>
              <a:rPr lang="en-US" err="1"/>
              <a:t>mers</a:t>
            </a:r>
            <a:r>
              <a:rPr lang="en-US" dirty="0"/>
              <a:t> but moving a sliding window of size k over the DNA sequence, one-step at a time. </a:t>
            </a:r>
          </a:p>
          <a:p>
            <a:pPr marL="285750" indent="-228600" algn="just">
              <a:spcAft>
                <a:spcPts val="800"/>
              </a:spcAft>
              <a:buFont typeface="Arial" panose="020B0604020202020204" pitchFamily="34" charset="0"/>
              <a:buChar char="•"/>
            </a:pPr>
            <a:r>
              <a:rPr lang="en-US" dirty="0"/>
              <a:t>Each sample in the dataset is converted into a 1D numerical array of length equal to the vocabulary size.</a:t>
            </a:r>
          </a:p>
          <a:p>
            <a:pPr marL="57150">
              <a:spcAft>
                <a:spcPts val="800"/>
              </a:spcAft>
            </a:pPr>
            <a:endParaRPr lang="en-US" dirty="0"/>
          </a:p>
          <a:p>
            <a:pPr marL="57150">
              <a:spcAft>
                <a:spcPts val="800"/>
              </a:spcAft>
            </a:pPr>
            <a:r>
              <a:rPr lang="en-US" dirty="0"/>
              <a:t>Define a function to collect all possible overlapping n-grams of a specified length from any sequence string. We will basically apply the n-grams to the complete sequences.</a:t>
            </a:r>
          </a:p>
          <a:p>
            <a:pPr marL="57150"/>
            <a:r>
              <a:rPr lang="en-US" dirty="0"/>
              <a:t>def </a:t>
            </a:r>
            <a:r>
              <a:rPr lang="en-US" err="1"/>
              <a:t>getKmers</a:t>
            </a:r>
            <a:r>
              <a:rPr lang="en-US" dirty="0"/>
              <a:t>(gene, size=4):</a:t>
            </a:r>
          </a:p>
          <a:p>
            <a:pPr marL="57150"/>
            <a:r>
              <a:rPr lang="en-US" dirty="0"/>
              <a:t>    </a:t>
            </a:r>
            <a:r>
              <a:rPr lang="en-US" err="1"/>
              <a:t>allKmers</a:t>
            </a:r>
            <a:r>
              <a:rPr lang="en-US" dirty="0"/>
              <a:t>=""</a:t>
            </a:r>
          </a:p>
          <a:p>
            <a:pPr marL="57150"/>
            <a:r>
              <a:rPr lang="en-US" dirty="0"/>
              <a:t>    for </a:t>
            </a:r>
            <a:r>
              <a:rPr lang="en-US" err="1"/>
              <a:t>i</a:t>
            </a:r>
            <a:r>
              <a:rPr lang="en-US" dirty="0"/>
              <a:t> in range(</a:t>
            </a:r>
            <a:r>
              <a:rPr lang="en-US" err="1"/>
              <a:t>len</a:t>
            </a:r>
            <a:r>
              <a:rPr lang="en-US" dirty="0"/>
              <a:t>(gene) - size + 1):</a:t>
            </a:r>
          </a:p>
          <a:p>
            <a:pPr marL="57150"/>
            <a:r>
              <a:rPr lang="en-US" dirty="0"/>
              <a:t>        </a:t>
            </a:r>
            <a:r>
              <a:rPr lang="en-US" err="1"/>
              <a:t>allKmers</a:t>
            </a:r>
            <a:r>
              <a:rPr lang="en-US" dirty="0"/>
              <a:t>+=gene[</a:t>
            </a:r>
            <a:r>
              <a:rPr lang="en-US" err="1"/>
              <a:t>i:i+size</a:t>
            </a:r>
            <a:r>
              <a:rPr lang="en-US" dirty="0"/>
              <a:t>]</a:t>
            </a:r>
          </a:p>
          <a:p>
            <a:pPr marL="57150"/>
            <a:r>
              <a:rPr lang="en-US" dirty="0"/>
              <a:t>        </a:t>
            </a:r>
            <a:r>
              <a:rPr lang="en-US" err="1"/>
              <a:t>allKmers</a:t>
            </a:r>
            <a:r>
              <a:rPr lang="en-US" dirty="0"/>
              <a:t>+=" "</a:t>
            </a:r>
          </a:p>
          <a:p>
            <a:pPr marL="57150"/>
            <a:r>
              <a:rPr lang="en-US" dirty="0"/>
              <a:t>    return </a:t>
            </a:r>
            <a:r>
              <a:rPr lang="en-US" err="1"/>
              <a:t>allKmers</a:t>
            </a:r>
            <a:r>
              <a:rPr lang="en-US" dirty="0"/>
              <a:t>[:-1]</a:t>
            </a:r>
          </a:p>
          <a:p>
            <a:pPr marL="57150">
              <a:spcAft>
                <a:spcPts val="800"/>
              </a:spcAft>
            </a:pPr>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Tree>
    <p:extLst>
      <p:ext uri="{BB962C8B-B14F-4D97-AF65-F5344CB8AC3E}">
        <p14:creationId xmlns:p14="http://schemas.microsoft.com/office/powerpoint/2010/main" val="2908710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2">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4"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8" name="Oval 27">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6AFBCBBD-C842-B644-4A1B-54065588A8F4}"/>
              </a:ext>
            </a:extLst>
          </p:cNvPr>
          <p:cNvSpPr txBox="1"/>
          <p:nvPr/>
        </p:nvSpPr>
        <p:spPr>
          <a:xfrm>
            <a:off x="600830" y="766060"/>
            <a:ext cx="10848245" cy="942142"/>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dirty="0"/>
              <a:t>def </a:t>
            </a:r>
            <a:r>
              <a:rPr lang="en-US" err="1"/>
              <a:t>create_ngrams</a:t>
            </a:r>
            <a:r>
              <a:rPr lang="en-US" dirty="0"/>
              <a:t>(sequence, size=6):</a:t>
            </a:r>
          </a:p>
          <a:p>
            <a:r>
              <a:rPr lang="en-US" dirty="0"/>
              <a:t>    return [sequence[</a:t>
            </a:r>
            <a:r>
              <a:rPr lang="en-US" err="1"/>
              <a:t>x:x+size</a:t>
            </a:r>
            <a:r>
              <a:rPr lang="en-US" dirty="0"/>
              <a:t>].lower() for x in range(</a:t>
            </a:r>
            <a:r>
              <a:rPr lang="en-US" err="1"/>
              <a:t>len</a:t>
            </a:r>
            <a:r>
              <a:rPr lang="en-US" dirty="0"/>
              <a:t>(sequence) - size + 1)]</a:t>
            </a:r>
          </a:p>
          <a:p>
            <a:r>
              <a:rPr lang="en-US" err="1"/>
              <a:t>human_data</a:t>
            </a:r>
            <a:r>
              <a:rPr lang="en-US" dirty="0"/>
              <a:t>['n-grams'] = </a:t>
            </a:r>
            <a:r>
              <a:rPr lang="en-US" err="1"/>
              <a:t>human_data</a:t>
            </a:r>
            <a:r>
              <a:rPr lang="en-US" dirty="0"/>
              <a:t>['sequence'].apply(</a:t>
            </a:r>
            <a:r>
              <a:rPr lang="en-US" err="1"/>
              <a:t>create_ngrams</a:t>
            </a:r>
            <a:r>
              <a:rPr lang="en-US" dirty="0"/>
              <a:t>)</a:t>
            </a:r>
          </a:p>
          <a:p>
            <a:endParaRPr lang="en-US" b="1" dirty="0"/>
          </a:p>
          <a:p>
            <a:r>
              <a:rPr lang="en-US" b="1" err="1"/>
              <a:t>human_data.head</a:t>
            </a:r>
            <a:r>
              <a:rPr lang="en-US" b="1" dirty="0"/>
              <a:t>(10)</a:t>
            </a:r>
            <a:endParaRPr lang="en-US" dirty="0"/>
          </a:p>
          <a:p>
            <a:endParaRPr lang="en-US" b="1" dirty="0">
              <a:solidFill>
                <a:srgbClr val="FFFFFF">
                  <a:alpha val="60000"/>
                </a:srgbClr>
              </a:solidFill>
            </a:endParaRPr>
          </a:p>
          <a:p>
            <a:pPr>
              <a:spcAft>
                <a:spcPts val="800"/>
              </a:spcAft>
            </a:pPr>
            <a:endParaRPr lang="en-US" b="1" dirty="0">
              <a:solidFill>
                <a:srgbClr val="FFFFFF">
                  <a:alpha val="60000"/>
                </a:srgbClr>
              </a:solidFill>
            </a:endParaRPr>
          </a:p>
        </p:txBody>
      </p:sp>
      <p:pic>
        <p:nvPicPr>
          <p:cNvPr id="4" name="Picture 4">
            <a:extLst>
              <a:ext uri="{FF2B5EF4-FFF2-40B4-BE49-F238E27FC236}">
                <a16:creationId xmlns:a16="http://schemas.microsoft.com/office/drawing/2014/main" id="{CBB21404-8E8C-0DCA-C9CF-08BEFDDA510C}"/>
              </a:ext>
            </a:extLst>
          </p:cNvPr>
          <p:cNvPicPr>
            <a:picLocks noChangeAspect="1"/>
          </p:cNvPicPr>
          <p:nvPr/>
        </p:nvPicPr>
        <p:blipFill>
          <a:blip r:embed="rId2"/>
          <a:stretch>
            <a:fillRect/>
          </a:stretch>
        </p:blipFill>
        <p:spPr>
          <a:xfrm>
            <a:off x="3389162" y="1770200"/>
            <a:ext cx="8301942" cy="4416881"/>
          </a:xfrm>
          <a:custGeom>
            <a:avLst/>
            <a:gdLst/>
            <a:ahLst/>
            <a:cxnLst/>
            <a:rect l="l" t="t" r="r" b="b"/>
            <a:pathLst>
              <a:path w="7090237" h="5759451">
                <a:moveTo>
                  <a:pt x="0" y="0"/>
                </a:moveTo>
                <a:lnTo>
                  <a:pt x="7090237" y="0"/>
                </a:lnTo>
                <a:lnTo>
                  <a:pt x="7090237" y="5759451"/>
                </a:lnTo>
                <a:lnTo>
                  <a:pt x="0" y="5759451"/>
                </a:lnTo>
                <a:close/>
              </a:path>
            </a:pathLst>
          </a:custGeom>
        </p:spPr>
      </p:pic>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Tree>
    <p:extLst>
      <p:ext uri="{BB962C8B-B14F-4D97-AF65-F5344CB8AC3E}">
        <p14:creationId xmlns:p14="http://schemas.microsoft.com/office/powerpoint/2010/main" val="268938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43" name="Rectangle 4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00896" y="411864"/>
            <a:ext cx="8282653" cy="697574"/>
          </a:xfrm>
        </p:spPr>
        <p:txBody>
          <a:bodyPr vert="horz" wrap="square" lIns="0" tIns="0" rIns="0" bIns="0" rtlCol="0" anchor="ctr" anchorCtr="0">
            <a:noAutofit/>
          </a:bodyPr>
          <a:lstStyle/>
          <a:p>
            <a:r>
              <a:rPr lang="en-US" sz="2800" b="1">
                <a:latin typeface="Walbaum Display"/>
                <a:cs typeface="Calibri"/>
              </a:rPr>
              <a:t>Convolutional Neural Network Model:</a:t>
            </a:r>
            <a:endParaRPr lang="en-US" sz="2800">
              <a:latin typeface="Walbaum Display"/>
            </a:endParaRPr>
          </a:p>
        </p:txBody>
      </p:sp>
      <p:sp>
        <p:nvSpPr>
          <p:cNvPr id="45" name="Rectangle 44">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
        <p:nvSpPr>
          <p:cNvPr id="2" name="TextBox 1">
            <a:extLst>
              <a:ext uri="{FF2B5EF4-FFF2-40B4-BE49-F238E27FC236}">
                <a16:creationId xmlns:a16="http://schemas.microsoft.com/office/drawing/2014/main" id="{73470752-9C26-B463-622E-8EA523A56598}"/>
              </a:ext>
            </a:extLst>
          </p:cNvPr>
          <p:cNvSpPr txBox="1"/>
          <p:nvPr/>
        </p:nvSpPr>
        <p:spPr>
          <a:xfrm>
            <a:off x="499672" y="1261672"/>
            <a:ext cx="1106274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t>The convolutional neural network is a deep learning model that extracts features from input data using convolutional layers.</a:t>
            </a:r>
            <a:endParaRPr lang="en-US"/>
          </a:p>
          <a:p>
            <a:pPr marL="285750" indent="-285750" algn="just">
              <a:buFont typeface="Arial"/>
              <a:buChar char="•"/>
            </a:pPr>
            <a:r>
              <a:rPr lang="en-US" dirty="0"/>
              <a:t>A simple extension of the multilayer preceptor model.</a:t>
            </a:r>
          </a:p>
          <a:p>
            <a:pPr marL="285750" indent="-285750" algn="just">
              <a:buFont typeface="Arial"/>
              <a:buChar char="•"/>
            </a:pPr>
            <a:r>
              <a:rPr lang="en-US" dirty="0"/>
              <a:t>Convolutional Neural Network consists of a number of different layers collected together in a deep architecture: an input layer, a group of convolutional and pooling layers (which can be combined in various ways), a limited number of fully connected hidden layers, and an output (loss) layer as well as hyper parameters such as learning rate, dropout probability, number of epochs, batch size, etc.</a:t>
            </a:r>
          </a:p>
        </p:txBody>
      </p:sp>
      <p:sp>
        <p:nvSpPr>
          <p:cNvPr id="4" name="TextBox 3">
            <a:extLst>
              <a:ext uri="{FF2B5EF4-FFF2-40B4-BE49-F238E27FC236}">
                <a16:creationId xmlns:a16="http://schemas.microsoft.com/office/drawing/2014/main" id="{76D9B987-4D8C-94BC-9172-977ED04D9CBA}"/>
              </a:ext>
            </a:extLst>
          </p:cNvPr>
          <p:cNvSpPr txBox="1"/>
          <p:nvPr/>
        </p:nvSpPr>
        <p:spPr>
          <a:xfrm>
            <a:off x="499672" y="3660097"/>
            <a:ext cx="110627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The model contains 2 convolutional layers. Each of these layers is followed by a subsampling layer. These layers are used to extract features from representation [matrices] of sequences. The extracted features are then transformed by using a fully connected neural network layer which contains 100 neurons. In this layer, we used a dropout value of 0.3 to reduce the effect overfitting. Finally, a soft max output layer is used to predict labels of input sequences.</a:t>
            </a:r>
            <a:endParaRPr lang="en-US"/>
          </a:p>
        </p:txBody>
      </p:sp>
      <p:sp>
        <p:nvSpPr>
          <p:cNvPr id="7" name="Title 4">
            <a:extLst>
              <a:ext uri="{FF2B5EF4-FFF2-40B4-BE49-F238E27FC236}">
                <a16:creationId xmlns:a16="http://schemas.microsoft.com/office/drawing/2014/main" id="{7B45B34A-2842-79E1-6200-2833F94BB77B}"/>
              </a:ext>
            </a:extLst>
          </p:cNvPr>
          <p:cNvSpPr>
            <a:spLocks noGrp="1"/>
          </p:cNvSpPr>
          <p:nvPr/>
        </p:nvSpPr>
        <p:spPr>
          <a:xfrm>
            <a:off x="600830" y="4858947"/>
            <a:ext cx="10971316" cy="1562959"/>
          </a:xfrm>
          <a:prstGeom prst="rect">
            <a:avLst/>
          </a:prstGeom>
        </p:spPr>
        <p:txBody>
          <a:bodyPr vert="horz" wrap="square" lIns="0" tIns="0" rIns="0" bIns="0" rtlCol="0" anchor="t" anchorCtr="0">
            <a:normAutofit/>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br>
              <a:rPr lang="en-US" sz="1200" dirty="0"/>
            </a:br>
            <a:br>
              <a:rPr lang="en-US" sz="1200" dirty="0"/>
            </a:br>
            <a:endParaRPr lang="en-US" sz="1800"/>
          </a:p>
          <a:p>
            <a:br>
              <a:rPr lang="en-US" sz="1200" dirty="0"/>
            </a:br>
            <a:endParaRPr lang="en-US" sz="1200"/>
          </a:p>
        </p:txBody>
      </p:sp>
    </p:spTree>
    <p:extLst>
      <p:ext uri="{BB962C8B-B14F-4D97-AF65-F5344CB8AC3E}">
        <p14:creationId xmlns:p14="http://schemas.microsoft.com/office/powerpoint/2010/main" val="2480349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7" name="Freeform: Shape 2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Oval 2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2" name="Rectangle 3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F4BF4F49-03E6-41CC-AF55-AD65DEBF0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07237" y="1292637"/>
            <a:ext cx="667800" cy="631474"/>
            <a:chOff x="8069541" y="1262702"/>
            <a:chExt cx="667800" cy="631474"/>
          </a:xfrm>
        </p:grpSpPr>
        <p:sp>
          <p:nvSpPr>
            <p:cNvPr id="35" name="Freeform: Shape 34">
              <a:extLst>
                <a:ext uri="{FF2B5EF4-FFF2-40B4-BE49-F238E27FC236}">
                  <a16:creationId xmlns:a16="http://schemas.microsoft.com/office/drawing/2014/main" id="{DC1EDB74-7A6D-4D1E-B5BB-49E885D8D94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54C11E97-305F-4D2F-B5FE-DE0ECD6BE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extBox 1">
            <a:extLst>
              <a:ext uri="{FF2B5EF4-FFF2-40B4-BE49-F238E27FC236}">
                <a16:creationId xmlns:a16="http://schemas.microsoft.com/office/drawing/2014/main" id="{8E86E215-E3A0-AA35-C1A3-96F2720A8691}"/>
              </a:ext>
            </a:extLst>
          </p:cNvPr>
          <p:cNvSpPr txBox="1"/>
          <p:nvPr/>
        </p:nvSpPr>
        <p:spPr>
          <a:xfrm>
            <a:off x="470473" y="549275"/>
            <a:ext cx="11183156" cy="1562959"/>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indent="-228600">
              <a:lnSpc>
                <a:spcPct val="110000"/>
              </a:lnSpc>
              <a:spcAft>
                <a:spcPts val="800"/>
              </a:spcAft>
              <a:buFont typeface="Arial" panose="020B0604020202020204" pitchFamily="34" charset="0"/>
              <a:buChar char="•"/>
            </a:pPr>
            <a:r>
              <a:rPr lang="en-US" dirty="0"/>
              <a:t>The tokenized input sequence is first put through an encoder. Then it goes through 2 layers that consist of a convolution, a RELU activation, and a max pool. The features are then flattened and go through a fully connected layer that has an output of 100 features.  A </a:t>
            </a:r>
            <a:r>
              <a:rPr lang="en-US" err="1"/>
              <a:t>softmax</a:t>
            </a:r>
            <a:r>
              <a:rPr lang="en-US" dirty="0"/>
              <a:t> is then applied, and the classification provided.</a:t>
            </a:r>
          </a:p>
        </p:txBody>
      </p:sp>
      <p:pic>
        <p:nvPicPr>
          <p:cNvPr id="14" name="Picture 14">
            <a:extLst>
              <a:ext uri="{FF2B5EF4-FFF2-40B4-BE49-F238E27FC236}">
                <a16:creationId xmlns:a16="http://schemas.microsoft.com/office/drawing/2014/main" id="{61B4E84F-7438-C79F-3F43-FF08C4768F58}"/>
              </a:ext>
            </a:extLst>
          </p:cNvPr>
          <p:cNvPicPr>
            <a:picLocks noChangeAspect="1"/>
          </p:cNvPicPr>
          <p:nvPr/>
        </p:nvPicPr>
        <p:blipFill>
          <a:blip r:embed="rId2"/>
          <a:stretch>
            <a:fillRect/>
          </a:stretch>
        </p:blipFill>
        <p:spPr>
          <a:xfrm>
            <a:off x="374754" y="3560920"/>
            <a:ext cx="11517444" cy="2755691"/>
          </a:xfrm>
          <a:custGeom>
            <a:avLst/>
            <a:gdLst/>
            <a:ahLst/>
            <a:cxnLst/>
            <a:rect l="l" t="t" r="r" b="b"/>
            <a:pathLst>
              <a:path w="12192000" h="3647216">
                <a:moveTo>
                  <a:pt x="0" y="0"/>
                </a:moveTo>
                <a:lnTo>
                  <a:pt x="12192000" y="0"/>
                </a:lnTo>
                <a:lnTo>
                  <a:pt x="12192000" y="3647216"/>
                </a:lnTo>
                <a:lnTo>
                  <a:pt x="0" y="3647216"/>
                </a:lnTo>
                <a:close/>
              </a:path>
            </a:pathLst>
          </a:custGeom>
        </p:spPr>
      </p:pic>
      <p:grpSp>
        <p:nvGrpSpPr>
          <p:cNvPr id="38" name="Group 37">
            <a:extLst>
              <a:ext uri="{FF2B5EF4-FFF2-40B4-BE49-F238E27FC236}">
                <a16:creationId xmlns:a16="http://schemas.microsoft.com/office/drawing/2014/main" id="{DA51DAFE-3CF2-44EC-B173-C51A298666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862" y="2227091"/>
            <a:ext cx="1343549" cy="1980000"/>
            <a:chOff x="10157513" y="3767025"/>
            <a:chExt cx="1343549" cy="1980000"/>
          </a:xfrm>
        </p:grpSpPr>
        <p:sp>
          <p:nvSpPr>
            <p:cNvPr id="39" name="Freeform: Shape 38">
              <a:extLst>
                <a:ext uri="{FF2B5EF4-FFF2-40B4-BE49-F238E27FC236}">
                  <a16:creationId xmlns:a16="http://schemas.microsoft.com/office/drawing/2014/main" id="{3063301B-41B6-4FE1-B94D-CF323DEE8D8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9700806" y="4356548"/>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20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Freeform: Shape 39">
              <a:extLst>
                <a:ext uri="{FF2B5EF4-FFF2-40B4-BE49-F238E27FC236}">
                  <a16:creationId xmlns:a16="http://schemas.microsoft.com/office/drawing/2014/main" id="{3EC698B9-63DB-4BC1-9F0D-4E46583B70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9751989" y="4268631"/>
              <a:ext cx="1853969" cy="1042921"/>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Oval 40">
              <a:extLst>
                <a:ext uri="{FF2B5EF4-FFF2-40B4-BE49-F238E27FC236}">
                  <a16:creationId xmlns:a16="http://schemas.microsoft.com/office/drawing/2014/main" id="{E0CEC20B-5710-4F96-B241-1656BCFA5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11393964" y="4748050"/>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0D00330D-9E5D-4427-87AC-50CF27018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10412937" y="3767025"/>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spTree>
    <p:extLst>
      <p:ext uri="{BB962C8B-B14F-4D97-AF65-F5344CB8AC3E}">
        <p14:creationId xmlns:p14="http://schemas.microsoft.com/office/powerpoint/2010/main" val="39551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2">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4"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8" name="Oval 27">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6AFBCBBD-C842-B644-4A1B-54065588A8F4}"/>
              </a:ext>
            </a:extLst>
          </p:cNvPr>
          <p:cNvSpPr txBox="1"/>
          <p:nvPr/>
        </p:nvSpPr>
        <p:spPr>
          <a:xfrm>
            <a:off x="600830" y="766060"/>
            <a:ext cx="10848245" cy="942142"/>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dirty="0">
                <a:solidFill>
                  <a:srgbClr val="FFFFFF"/>
                </a:solidFill>
              </a:rPr>
              <a:t>The final preprocessing step is to divide the data into training and test sets once it has been segmented into inputs and labels. However, the "</a:t>
            </a:r>
            <a:r>
              <a:rPr lang="en-US" dirty="0" err="1">
                <a:solidFill>
                  <a:srgbClr val="FFFFFF"/>
                </a:solidFill>
              </a:rPr>
              <a:t>model_selection</a:t>
            </a:r>
            <a:r>
              <a:rPr lang="en-US" dirty="0">
                <a:solidFill>
                  <a:srgbClr val="FFFFFF"/>
                </a:solidFill>
              </a:rPr>
              <a:t>" library of the "Scikit-Learn library" has the "</a:t>
            </a:r>
            <a:r>
              <a:rPr lang="en-US" dirty="0" err="1">
                <a:solidFill>
                  <a:srgbClr val="FFFFFF"/>
                </a:solidFill>
              </a:rPr>
              <a:t>train_test_split</a:t>
            </a:r>
            <a:r>
              <a:rPr lang="en-US" dirty="0">
                <a:solidFill>
                  <a:srgbClr val="FFFFFF"/>
                </a:solidFill>
              </a:rPr>
              <a:t>" method, which enables us to divide data into training and test sets with 75% Train dataset and 25% Test dataset.</a:t>
            </a:r>
            <a:endParaRPr lang="en-US" dirty="0"/>
          </a:p>
          <a:p>
            <a:endParaRPr lang="en-US" dirty="0"/>
          </a:p>
          <a:p>
            <a:endParaRPr lang="en-US" dirty="0"/>
          </a:p>
          <a:p>
            <a:r>
              <a:rPr lang="en-US" dirty="0"/>
              <a:t>Training set : Used to train the classifier </a:t>
            </a:r>
          </a:p>
          <a:p>
            <a:r>
              <a:rPr lang="en-US" dirty="0"/>
              <a:t>Test set : Used to estimate the error rate of the trained classifier </a:t>
            </a:r>
            <a:br>
              <a:rPr lang="en-US" dirty="0">
                <a:solidFill>
                  <a:srgbClr val="FFFFFF">
                    <a:alpha val="60000"/>
                  </a:srgbClr>
                </a:solidFill>
              </a:rPr>
            </a:br>
            <a:br>
              <a:rPr lang="en-US" dirty="0">
                <a:solidFill>
                  <a:srgbClr val="FFFFFF">
                    <a:alpha val="60000"/>
                  </a:srgbClr>
                </a:solidFill>
              </a:rPr>
            </a:br>
            <a:endParaRPr lang="en-US">
              <a:solidFill>
                <a:srgbClr val="FFFFFF"/>
              </a:solidFill>
            </a:endParaRPr>
          </a:p>
          <a:p>
            <a:r>
              <a:rPr lang="en-US" dirty="0" err="1">
                <a:solidFill>
                  <a:srgbClr val="FFFFFF"/>
                </a:solidFill>
              </a:rPr>
              <a:t>X_train</a:t>
            </a:r>
            <a:r>
              <a:rPr lang="en-US" dirty="0">
                <a:solidFill>
                  <a:srgbClr val="FFFFFF"/>
                </a:solidFill>
              </a:rPr>
              <a:t>, </a:t>
            </a:r>
            <a:r>
              <a:rPr lang="en-US" dirty="0" err="1">
                <a:solidFill>
                  <a:srgbClr val="FFFFFF"/>
                </a:solidFill>
              </a:rPr>
              <a:t>X_test</a:t>
            </a:r>
            <a:r>
              <a:rPr lang="en-US" dirty="0">
                <a:solidFill>
                  <a:srgbClr val="FFFFFF"/>
                </a:solidFill>
              </a:rPr>
              <a:t>, </a:t>
            </a:r>
            <a:r>
              <a:rPr lang="en-US" dirty="0" err="1">
                <a:solidFill>
                  <a:srgbClr val="FFFFFF"/>
                </a:solidFill>
              </a:rPr>
              <a:t>y_train</a:t>
            </a:r>
            <a:r>
              <a:rPr lang="en-US" dirty="0">
                <a:solidFill>
                  <a:srgbClr val="FFFFFF"/>
                </a:solidFill>
              </a:rPr>
              <a:t>, </a:t>
            </a:r>
            <a:r>
              <a:rPr lang="en-US" dirty="0" err="1">
                <a:solidFill>
                  <a:srgbClr val="FFFFFF"/>
                </a:solidFill>
              </a:rPr>
              <a:t>y_test</a:t>
            </a:r>
            <a:r>
              <a:rPr lang="en-US" dirty="0">
                <a:solidFill>
                  <a:srgbClr val="FFFFFF"/>
                </a:solidFill>
              </a:rPr>
              <a:t> = </a:t>
            </a:r>
            <a:r>
              <a:rPr lang="en-US" dirty="0" err="1">
                <a:solidFill>
                  <a:srgbClr val="FFFFFF"/>
                </a:solidFill>
              </a:rPr>
              <a:t>train_test_split</a:t>
            </a:r>
            <a:r>
              <a:rPr lang="en-US" dirty="0">
                <a:solidFill>
                  <a:srgbClr val="FFFFFF"/>
                </a:solidFill>
              </a:rPr>
              <a:t>(x, y, </a:t>
            </a:r>
            <a:r>
              <a:rPr lang="en-US" dirty="0" err="1">
                <a:solidFill>
                  <a:srgbClr val="FFFFFF"/>
                </a:solidFill>
              </a:rPr>
              <a:t>random_state</a:t>
            </a:r>
            <a:r>
              <a:rPr lang="en-US" dirty="0">
                <a:solidFill>
                  <a:srgbClr val="FFFFFF"/>
                </a:solidFill>
              </a:rPr>
              <a:t>=0, </a:t>
            </a:r>
            <a:r>
              <a:rPr lang="en-US" dirty="0" err="1">
                <a:solidFill>
                  <a:srgbClr val="FFFFFF"/>
                </a:solidFill>
              </a:rPr>
              <a:t>train_size</a:t>
            </a:r>
            <a:r>
              <a:rPr lang="en-US" dirty="0">
                <a:solidFill>
                  <a:srgbClr val="FFFFFF"/>
                </a:solidFill>
              </a:rPr>
              <a:t> = .75)</a:t>
            </a:r>
            <a:endParaRPr lang="en-US"/>
          </a:p>
          <a:p>
            <a:r>
              <a:rPr lang="en-US" dirty="0">
                <a:solidFill>
                  <a:srgbClr val="FFFFFF"/>
                </a:solidFill>
              </a:rPr>
              <a:t>    model = Sequential()</a:t>
            </a:r>
          </a:p>
          <a:p>
            <a:endParaRPr lang="en-US" b="1" dirty="0">
              <a:solidFill>
                <a:srgbClr val="FFFFFF">
                  <a:alpha val="60000"/>
                </a:srgbClr>
              </a:solidFill>
            </a:endParaRPr>
          </a:p>
          <a:p>
            <a:r>
              <a:rPr lang="en-US" b="1" dirty="0"/>
              <a:t>The stopping point for the propagation error </a:t>
            </a:r>
            <a:endParaRPr lang="en-US" b="1" dirty="0">
              <a:solidFill>
                <a:srgbClr val="FFFFFF">
                  <a:alpha val="60000"/>
                </a:srgbClr>
              </a:solidFill>
            </a:endParaRPr>
          </a:p>
          <a:p>
            <a:pPr>
              <a:spcAft>
                <a:spcPts val="800"/>
              </a:spcAft>
            </a:pPr>
            <a:endParaRPr lang="en-US" b="1" dirty="0">
              <a:solidFill>
                <a:srgbClr val="FFFFFF">
                  <a:alpha val="60000"/>
                </a:srgbClr>
              </a:solidFill>
            </a:endParaRP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15</a:t>
            </a:fld>
            <a:endParaRPr lang="en-US">
              <a:solidFill>
                <a:schemeClr val="tx1">
                  <a:alpha val="80000"/>
                </a:schemeClr>
              </a:solidFill>
            </a:endParaRPr>
          </a:p>
        </p:txBody>
      </p:sp>
      <p:pic>
        <p:nvPicPr>
          <p:cNvPr id="2" name="Picture 4">
            <a:extLst>
              <a:ext uri="{FF2B5EF4-FFF2-40B4-BE49-F238E27FC236}">
                <a16:creationId xmlns:a16="http://schemas.microsoft.com/office/drawing/2014/main" id="{CEA4657E-934C-95DC-E087-E930D99313C7}"/>
              </a:ext>
            </a:extLst>
          </p:cNvPr>
          <p:cNvPicPr>
            <a:picLocks noChangeAspect="1"/>
          </p:cNvPicPr>
          <p:nvPr/>
        </p:nvPicPr>
        <p:blipFill>
          <a:blip r:embed="rId2"/>
          <a:stretch>
            <a:fillRect/>
          </a:stretch>
        </p:blipFill>
        <p:spPr>
          <a:xfrm>
            <a:off x="6760565" y="1778833"/>
            <a:ext cx="4029855" cy="1289154"/>
          </a:xfrm>
          <a:prstGeom prst="rect">
            <a:avLst/>
          </a:prstGeom>
        </p:spPr>
      </p:pic>
      <p:pic>
        <p:nvPicPr>
          <p:cNvPr id="5" name="Picture 5">
            <a:extLst>
              <a:ext uri="{FF2B5EF4-FFF2-40B4-BE49-F238E27FC236}">
                <a16:creationId xmlns:a16="http://schemas.microsoft.com/office/drawing/2014/main" id="{7A1A2DBD-5C88-5A01-988C-CE317A412CF0}"/>
              </a:ext>
            </a:extLst>
          </p:cNvPr>
          <p:cNvPicPr>
            <a:picLocks noChangeAspect="1"/>
          </p:cNvPicPr>
          <p:nvPr/>
        </p:nvPicPr>
        <p:blipFill>
          <a:blip r:embed="rId3"/>
          <a:stretch>
            <a:fillRect/>
          </a:stretch>
        </p:blipFill>
        <p:spPr>
          <a:xfrm>
            <a:off x="6760565" y="4277286"/>
            <a:ext cx="4079822" cy="1901068"/>
          </a:xfrm>
          <a:prstGeom prst="rect">
            <a:avLst/>
          </a:prstGeom>
        </p:spPr>
      </p:pic>
      <p:sp>
        <p:nvSpPr>
          <p:cNvPr id="6" name="TextBox 5">
            <a:extLst>
              <a:ext uri="{FF2B5EF4-FFF2-40B4-BE49-F238E27FC236}">
                <a16:creationId xmlns:a16="http://schemas.microsoft.com/office/drawing/2014/main" id="{68B1D40D-038A-0482-3308-4B68B0EA78F7}"/>
              </a:ext>
            </a:extLst>
          </p:cNvPr>
          <p:cNvSpPr txBox="1"/>
          <p:nvPr/>
        </p:nvSpPr>
        <p:spPr>
          <a:xfrm>
            <a:off x="602106" y="4699416"/>
            <a:ext cx="636582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import tensorflow as tf</a:t>
            </a:r>
          </a:p>
          <a:p>
            <a:r>
              <a:rPr lang="en-US"/>
              <a:t>ACCURACY_THRESHOLD = 0.95</a:t>
            </a:r>
          </a:p>
          <a:p>
            <a:r>
              <a:rPr lang="en-US"/>
              <a:t>class endRun(tf.keras.callbacks.Callback): </a:t>
            </a:r>
          </a:p>
          <a:p>
            <a:r>
              <a:rPr lang="en-US"/>
              <a:t>    def on_epoch_end(self, epoch, logs={}): </a:t>
            </a:r>
          </a:p>
          <a:p>
            <a:r>
              <a:rPr lang="en-US"/>
              <a:t>        if(logs.get('accuracy') &gt; ACCURACY_THRESHOLD):   </a:t>
            </a:r>
          </a:p>
          <a:p>
            <a:r>
              <a:rPr lang="en-US"/>
              <a:t>            self.model.stop_training = True</a:t>
            </a:r>
          </a:p>
          <a:p>
            <a:r>
              <a:rPr lang="en-US"/>
              <a:t>callbacks = endRun()</a:t>
            </a:r>
          </a:p>
          <a:p>
            <a:endParaRPr lang="en-US"/>
          </a:p>
        </p:txBody>
      </p:sp>
    </p:spTree>
    <p:extLst>
      <p:ext uri="{BB962C8B-B14F-4D97-AF65-F5344CB8AC3E}">
        <p14:creationId xmlns:p14="http://schemas.microsoft.com/office/powerpoint/2010/main" val="176075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Freeform: Shape 1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2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2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2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7" name="Freeform: Shape 2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Oval 2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2" name="Rectangle 3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50864" y="549275"/>
            <a:ext cx="10795910" cy="984885"/>
          </a:xfrm>
        </p:spPr>
        <p:txBody>
          <a:bodyPr vert="horz" wrap="square" lIns="0" tIns="0" rIns="0" bIns="0" rtlCol="0" anchor="ctr" anchorCtr="0">
            <a:normAutofit/>
          </a:bodyPr>
          <a:lstStyle/>
          <a:p>
            <a:r>
              <a:rPr lang="en-US" sz="1800" dirty="0"/>
              <a:t>Finally, The created CNN to classify the DNA sequence and found out that, deep learning (CNN) outperforms the other machine learning methods with an accuracy of 95.5%.</a:t>
            </a:r>
          </a:p>
        </p:txBody>
      </p:sp>
      <p:sp>
        <p:nvSpPr>
          <p:cNvPr id="53" name="Rectangle 33">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6">
            <a:extLst>
              <a:ext uri="{FF2B5EF4-FFF2-40B4-BE49-F238E27FC236}">
                <a16:creationId xmlns:a16="http://schemas.microsoft.com/office/drawing/2014/main" id="{FDF3B102-5E93-9B61-722D-44F9A45346E9}"/>
              </a:ext>
            </a:extLst>
          </p:cNvPr>
          <p:cNvPicPr>
            <a:picLocks noChangeAspect="1"/>
          </p:cNvPicPr>
          <p:nvPr/>
        </p:nvPicPr>
        <p:blipFill>
          <a:blip r:embed="rId3"/>
          <a:stretch>
            <a:fillRect/>
          </a:stretch>
        </p:blipFill>
        <p:spPr>
          <a:xfrm>
            <a:off x="556265" y="2470680"/>
            <a:ext cx="6057764" cy="3663159"/>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54" name="Rectangle 35">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16</a:t>
            </a:fld>
            <a:endParaRPr lang="en-US">
              <a:solidFill>
                <a:schemeClr val="tx1">
                  <a:alpha val="80000"/>
                </a:schemeClr>
              </a:solidFill>
            </a:endParaRPr>
          </a:p>
        </p:txBody>
      </p:sp>
      <p:pic>
        <p:nvPicPr>
          <p:cNvPr id="17" name="Picture 35">
            <a:extLst>
              <a:ext uri="{FF2B5EF4-FFF2-40B4-BE49-F238E27FC236}">
                <a16:creationId xmlns:a16="http://schemas.microsoft.com/office/drawing/2014/main" id="{D795DDDA-2138-D764-1E1C-EDA5C54FA66A}"/>
              </a:ext>
            </a:extLst>
          </p:cNvPr>
          <p:cNvPicPr>
            <a:picLocks noChangeAspect="1"/>
          </p:cNvPicPr>
          <p:nvPr/>
        </p:nvPicPr>
        <p:blipFill>
          <a:blip r:embed="rId4"/>
          <a:stretch>
            <a:fillRect/>
          </a:stretch>
        </p:blipFill>
        <p:spPr>
          <a:xfrm>
            <a:off x="6735582" y="2466794"/>
            <a:ext cx="4904280" cy="3648280"/>
          </a:xfrm>
          <a:prstGeom prst="rect">
            <a:avLst/>
          </a:prstGeom>
        </p:spPr>
      </p:pic>
    </p:spTree>
    <p:extLst>
      <p:ext uri="{BB962C8B-B14F-4D97-AF65-F5344CB8AC3E}">
        <p14:creationId xmlns:p14="http://schemas.microsoft.com/office/powerpoint/2010/main" val="297987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301027" y="1061439"/>
            <a:ext cx="11303960" cy="2081509"/>
          </a:xfrm>
        </p:spPr>
        <p:txBody>
          <a:bodyPr/>
          <a:lstStyle/>
          <a:p>
            <a:r>
              <a:rPr lang="en-US" sz="1800">
                <a:latin typeface="Arial"/>
                <a:cs typeface="Arial"/>
              </a:rPr>
              <a:t>Decision Trees (DTs) are a non-parametric supervised learning method used for classification and regression. The goal is to create a model that predicts the value of a target variable by learning simple decision rules inferred from the data features. </a:t>
            </a:r>
            <a:br>
              <a:rPr lang="en-US" sz="1800" dirty="0">
                <a:latin typeface="Arial"/>
                <a:cs typeface="Arial"/>
              </a:rPr>
            </a:br>
            <a:r>
              <a:rPr lang="en-US" sz="1800">
                <a:latin typeface="Arial"/>
                <a:cs typeface="Arial"/>
              </a:rPr>
              <a:t>The entropy is the measure to understand the impurity or homogeneity of our data set.</a:t>
            </a:r>
            <a:br>
              <a:rPr lang="en-US" sz="1800" dirty="0">
                <a:latin typeface="Arial"/>
                <a:cs typeface="Arial"/>
              </a:rPr>
            </a:br>
            <a:r>
              <a:rPr lang="en-US" sz="1800">
                <a:latin typeface="Arial"/>
                <a:cs typeface="Arial"/>
              </a:rPr>
              <a:t>Since the data has class labels, the decision tree is constructed through the training set to maximize the purity among the class at the leaf nodes. </a:t>
            </a:r>
            <a:br>
              <a:rPr lang="en-US" sz="1800" dirty="0">
                <a:latin typeface="Arial"/>
                <a:cs typeface="Arial"/>
              </a:rPr>
            </a:br>
            <a:r>
              <a:rPr lang="en-US" sz="1800">
                <a:latin typeface="Arial"/>
                <a:cs typeface="Arial"/>
              </a:rPr>
              <a:t>The Impurity reduction from parent to child is maximum</a:t>
            </a:r>
            <a:br>
              <a:rPr lang="en-US" sz="1800" dirty="0">
                <a:latin typeface="Arial"/>
                <a:cs typeface="Arial"/>
              </a:rPr>
            </a:br>
            <a:r>
              <a:rPr lang="en-US" sz="1800">
                <a:latin typeface="Arial"/>
                <a:cs typeface="Arial"/>
              </a:rPr>
              <a:t>The Information gain is the measure of reduction in the entropy after the split of nodes.</a:t>
            </a:r>
            <a:endParaRPr lang="en-US"/>
          </a:p>
          <a:p>
            <a:pPr marL="285750" indent="-285750" algn="just">
              <a:buFont typeface="Arial"/>
              <a:buChar char="•"/>
            </a:pPr>
            <a:endParaRPr lang="en-US" sz="1800" dirty="0">
              <a:latin typeface="Arial"/>
              <a:cs typeface="Arial"/>
            </a:endParaRPr>
          </a:p>
          <a:p>
            <a:pPr algn="just"/>
            <a:endParaRPr lang="en-US"/>
          </a:p>
          <a:p>
            <a:pPr marL="285750" indent="-285750" algn="just">
              <a:buFont typeface="Arial"/>
              <a:buChar char="•"/>
            </a:pPr>
            <a:br>
              <a:rPr lang="en-US" sz="1800" dirty="0">
                <a:latin typeface="Arial"/>
                <a:cs typeface="Arial"/>
              </a:rPr>
            </a:br>
            <a:br>
              <a:rPr lang="en-US" sz="1800" dirty="0">
                <a:latin typeface="Arial"/>
                <a:cs typeface="Arial"/>
              </a:rPr>
            </a:br>
            <a:br>
              <a:rPr lang="en-US" sz="1800" dirty="0">
                <a:latin typeface="Arial"/>
                <a:cs typeface="Arial"/>
              </a:rPr>
            </a:br>
            <a:br>
              <a:rPr lang="en-US" sz="1800" dirty="0">
                <a:latin typeface="Arial"/>
                <a:cs typeface="Arial"/>
              </a:rPr>
            </a:br>
            <a:br>
              <a:rPr lang="en-US" sz="1800" dirty="0">
                <a:latin typeface="Arial"/>
                <a:cs typeface="Arial"/>
              </a:rPr>
            </a:br>
            <a:br>
              <a:rPr lang="en-US" sz="1800" dirty="0">
                <a:latin typeface="Arial"/>
                <a:cs typeface="Arial"/>
              </a:rPr>
            </a:br>
            <a:br>
              <a:rPr lang="en-US" sz="1800" dirty="0">
                <a:latin typeface="Arial"/>
                <a:cs typeface="Arial"/>
              </a:rPr>
            </a:br>
            <a:br>
              <a:rPr lang="en-US" sz="1800" dirty="0">
                <a:latin typeface="Arial"/>
                <a:cs typeface="Arial"/>
              </a:rPr>
            </a:br>
            <a:br>
              <a:rPr lang="en-US" sz="1800" dirty="0">
                <a:latin typeface="Arial"/>
                <a:cs typeface="Arial"/>
              </a:rPr>
            </a:br>
            <a:endParaRPr lang="en-US" sz="1800">
              <a:latin typeface="Arial"/>
              <a:cs typeface="Arial"/>
            </a:endParaRP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92" name="TextBox 91">
            <a:extLst>
              <a:ext uri="{FF2B5EF4-FFF2-40B4-BE49-F238E27FC236}">
                <a16:creationId xmlns:a16="http://schemas.microsoft.com/office/drawing/2014/main" id="{66C16F2E-3625-BEA2-7AF5-87A2D335EB6D}"/>
              </a:ext>
            </a:extLst>
          </p:cNvPr>
          <p:cNvSpPr txBox="1"/>
          <p:nvPr/>
        </p:nvSpPr>
        <p:spPr>
          <a:xfrm>
            <a:off x="474689" y="462196"/>
            <a:ext cx="313044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FFFFFF"/>
                </a:solidFill>
              </a:rPr>
              <a:t>Decision Trees</a:t>
            </a:r>
            <a:endParaRPr lang="en-US"/>
          </a:p>
          <a:p>
            <a:endParaRPr lang="en-US" sz="2800" dirty="0"/>
          </a:p>
        </p:txBody>
      </p:sp>
      <p:pic>
        <p:nvPicPr>
          <p:cNvPr id="4" name="Picture 4">
            <a:extLst>
              <a:ext uri="{FF2B5EF4-FFF2-40B4-BE49-F238E27FC236}">
                <a16:creationId xmlns:a16="http://schemas.microsoft.com/office/drawing/2014/main" id="{53736D2F-2B75-D719-1E41-134DCA994A69}"/>
              </a:ext>
            </a:extLst>
          </p:cNvPr>
          <p:cNvPicPr>
            <a:picLocks noChangeAspect="1"/>
          </p:cNvPicPr>
          <p:nvPr/>
        </p:nvPicPr>
        <p:blipFill>
          <a:blip r:embed="rId3"/>
          <a:stretch>
            <a:fillRect/>
          </a:stretch>
        </p:blipFill>
        <p:spPr>
          <a:xfrm>
            <a:off x="6985417" y="3315083"/>
            <a:ext cx="4467068" cy="2963539"/>
          </a:xfrm>
          <a:prstGeom prst="rect">
            <a:avLst/>
          </a:prstGeom>
        </p:spPr>
      </p:pic>
      <p:sp>
        <p:nvSpPr>
          <p:cNvPr id="2" name="TextBox 1">
            <a:extLst>
              <a:ext uri="{FF2B5EF4-FFF2-40B4-BE49-F238E27FC236}">
                <a16:creationId xmlns:a16="http://schemas.microsoft.com/office/drawing/2014/main" id="{2E22B66F-B1BA-C952-EC60-C0C92C22FCDE}"/>
              </a:ext>
            </a:extLst>
          </p:cNvPr>
          <p:cNvSpPr txBox="1"/>
          <p:nvPr/>
        </p:nvSpPr>
        <p:spPr>
          <a:xfrm>
            <a:off x="299803" y="3435245"/>
            <a:ext cx="607851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Making Prediction of DTC:# enter all test data test in model</a:t>
            </a:r>
          </a:p>
          <a:p>
            <a:r>
              <a:rPr lang="en-US" dirty="0" err="1"/>
              <a:t>dtc</a:t>
            </a:r>
            <a:r>
              <a:rPr lang="en-US" dirty="0"/>
              <a:t>= </a:t>
            </a:r>
            <a:r>
              <a:rPr lang="en-US" dirty="0" err="1"/>
              <a:t>DecisionTreeClassifier</a:t>
            </a:r>
            <a:r>
              <a:rPr lang="en-US" dirty="0"/>
              <a:t>()</a:t>
            </a:r>
          </a:p>
          <a:p>
            <a:r>
              <a:rPr lang="en-US" dirty="0" err="1"/>
              <a:t>dtc.fit</a:t>
            </a:r>
            <a:r>
              <a:rPr lang="en-US" dirty="0"/>
              <a:t>(</a:t>
            </a:r>
            <a:r>
              <a:rPr lang="en-US" dirty="0" err="1"/>
              <a:t>X_train,y_train</a:t>
            </a:r>
            <a:r>
              <a:rPr lang="en-US" dirty="0"/>
              <a:t>)</a:t>
            </a:r>
          </a:p>
          <a:p>
            <a:r>
              <a:rPr lang="en-US" dirty="0" err="1"/>
              <a:t>y_pred_dtc</a:t>
            </a:r>
            <a:r>
              <a:rPr lang="en-US" dirty="0"/>
              <a:t> = </a:t>
            </a:r>
            <a:r>
              <a:rPr lang="en-US" dirty="0" err="1"/>
              <a:t>dtc.predict</a:t>
            </a:r>
            <a:r>
              <a:rPr lang="en-US" dirty="0"/>
              <a:t>(</a:t>
            </a:r>
            <a:r>
              <a:rPr lang="en-US" dirty="0" err="1"/>
              <a:t>X_test</a:t>
            </a:r>
            <a:r>
              <a:rPr lang="en-US" dirty="0"/>
              <a:t>)</a:t>
            </a:r>
          </a:p>
          <a:p>
            <a:pPr algn="l"/>
            <a:endParaRPr lang="en-US" dirty="0"/>
          </a:p>
        </p:txBody>
      </p:sp>
    </p:spTree>
    <p:extLst>
      <p:ext uri="{BB962C8B-B14F-4D97-AF65-F5344CB8AC3E}">
        <p14:creationId xmlns:p14="http://schemas.microsoft.com/office/powerpoint/2010/main" val="2624630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338502" y="1098914"/>
            <a:ext cx="11303960" cy="2793541"/>
          </a:xfrm>
        </p:spPr>
        <p:txBody>
          <a:bodyPr/>
          <a:lstStyle/>
          <a:p>
            <a:pPr marL="285750" indent="-285750">
              <a:buFont typeface="Arial"/>
              <a:buChar char="•"/>
            </a:pPr>
            <a:r>
              <a:rPr lang="en-US" sz="1800">
                <a:latin typeface="Arial"/>
                <a:cs typeface="Arial"/>
              </a:rPr>
              <a:t>Random forest works in the concept of decision tree. Random forest contains multiple individual decision tree models. The row sampling and feature sampling is done on the dataset and fed to individual decision tree.</a:t>
            </a:r>
            <a:br>
              <a:rPr lang="en-US" sz="1800" dirty="0">
                <a:latin typeface="Arial"/>
                <a:cs typeface="Arial"/>
              </a:rPr>
            </a:br>
            <a:r>
              <a:rPr lang="en-US" sz="1800">
                <a:latin typeface="Arial"/>
                <a:cs typeface="Arial"/>
              </a:rPr>
              <a:t>This process of sampling the data and feeding to the decision tree model is called as bootstrap.</a:t>
            </a:r>
            <a:br>
              <a:rPr lang="en-US" sz="1800" dirty="0">
                <a:latin typeface="Arial"/>
                <a:cs typeface="Arial"/>
              </a:rPr>
            </a:br>
            <a:r>
              <a:rPr lang="en-US" sz="1800">
                <a:latin typeface="Arial"/>
                <a:cs typeface="Arial"/>
              </a:rPr>
              <a:t>Each decision tree predicts the class output; the majority class prediction will be the output of the random forest.</a:t>
            </a:r>
            <a:br>
              <a:rPr lang="en-US" sz="1800" dirty="0">
                <a:latin typeface="Arial"/>
                <a:cs typeface="Arial"/>
              </a:rPr>
            </a:br>
            <a:r>
              <a:rPr lang="en-US" sz="1800">
                <a:latin typeface="Arial"/>
                <a:cs typeface="Arial"/>
              </a:rPr>
              <a:t>This process of selecting the majority vote is named as bagging. In the random forest, the base learners are decision tree.</a:t>
            </a:r>
            <a:br>
              <a:rPr lang="en-US" sz="1800" dirty="0">
                <a:latin typeface="Arial"/>
                <a:cs typeface="Arial"/>
              </a:rPr>
            </a:br>
            <a:r>
              <a:rPr lang="en-US" sz="1800">
                <a:latin typeface="Arial"/>
                <a:cs typeface="Arial"/>
              </a:rPr>
              <a:t>The high variance problem in decision tree can be avoided by using the random forest as only the majority of the vote is considered in the random forest. The number of decision tree is the hyper-parameter of the model. </a:t>
            </a:r>
            <a:endParaRPr lang="en-US"/>
          </a:p>
          <a:p>
            <a:pPr algn="just"/>
            <a:endParaRPr lang="en-US"/>
          </a:p>
          <a:p>
            <a:pPr marL="285750" indent="-285750" algn="just">
              <a:buFont typeface="Arial"/>
              <a:buChar char="•"/>
            </a:pPr>
            <a:br>
              <a:rPr lang="en-US" sz="1800" dirty="0">
                <a:latin typeface="Arial"/>
                <a:cs typeface="Arial"/>
              </a:rPr>
            </a:br>
            <a:br>
              <a:rPr lang="en-US" sz="1800" dirty="0">
                <a:latin typeface="Arial"/>
                <a:cs typeface="Arial"/>
              </a:rPr>
            </a:br>
            <a:br>
              <a:rPr lang="en-US" sz="1800" dirty="0">
                <a:latin typeface="Arial"/>
                <a:cs typeface="Arial"/>
              </a:rPr>
            </a:br>
            <a:br>
              <a:rPr lang="en-US" sz="1800" dirty="0">
                <a:latin typeface="Arial"/>
                <a:cs typeface="Arial"/>
              </a:rPr>
            </a:br>
            <a:br>
              <a:rPr lang="en-US" sz="1800" dirty="0">
                <a:latin typeface="Arial"/>
                <a:cs typeface="Arial"/>
              </a:rPr>
            </a:br>
            <a:br>
              <a:rPr lang="en-US" sz="1800" dirty="0">
                <a:latin typeface="Arial"/>
                <a:cs typeface="Arial"/>
              </a:rPr>
            </a:br>
            <a:br>
              <a:rPr lang="en-US" sz="1800" dirty="0">
                <a:latin typeface="Arial"/>
                <a:cs typeface="Arial"/>
              </a:rPr>
            </a:br>
            <a:br>
              <a:rPr lang="en-US" sz="1800" dirty="0">
                <a:latin typeface="Arial"/>
                <a:cs typeface="Arial"/>
              </a:rPr>
            </a:br>
            <a:br>
              <a:rPr lang="en-US" sz="1800" dirty="0">
                <a:latin typeface="Arial"/>
                <a:cs typeface="Arial"/>
              </a:rPr>
            </a:br>
            <a:endParaRPr lang="en-US" sz="1800">
              <a:latin typeface="Arial"/>
              <a:cs typeface="Arial"/>
            </a:endParaRP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92" name="TextBox 91">
            <a:extLst>
              <a:ext uri="{FF2B5EF4-FFF2-40B4-BE49-F238E27FC236}">
                <a16:creationId xmlns:a16="http://schemas.microsoft.com/office/drawing/2014/main" id="{66C16F2E-3625-BEA2-7AF5-87A2D335EB6D}"/>
              </a:ext>
            </a:extLst>
          </p:cNvPr>
          <p:cNvSpPr txBox="1"/>
          <p:nvPr/>
        </p:nvSpPr>
        <p:spPr>
          <a:xfrm>
            <a:off x="474689" y="462196"/>
            <a:ext cx="31304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Random Forest</a:t>
            </a:r>
          </a:p>
        </p:txBody>
      </p:sp>
      <p:pic>
        <p:nvPicPr>
          <p:cNvPr id="2" name="Picture 3">
            <a:extLst>
              <a:ext uri="{FF2B5EF4-FFF2-40B4-BE49-F238E27FC236}">
                <a16:creationId xmlns:a16="http://schemas.microsoft.com/office/drawing/2014/main" id="{BA38F982-E4BF-9BBA-D3C3-55A3A09E5CA6}"/>
              </a:ext>
            </a:extLst>
          </p:cNvPr>
          <p:cNvPicPr>
            <a:picLocks noChangeAspect="1"/>
          </p:cNvPicPr>
          <p:nvPr/>
        </p:nvPicPr>
        <p:blipFill>
          <a:blip r:embed="rId3"/>
          <a:stretch>
            <a:fillRect/>
          </a:stretch>
        </p:blipFill>
        <p:spPr>
          <a:xfrm>
            <a:off x="6904102" y="3730942"/>
            <a:ext cx="4410973" cy="2819104"/>
          </a:xfrm>
          <a:prstGeom prst="rect">
            <a:avLst/>
          </a:prstGeom>
        </p:spPr>
      </p:pic>
      <p:sp>
        <p:nvSpPr>
          <p:cNvPr id="4" name="TextBox 3">
            <a:extLst>
              <a:ext uri="{FF2B5EF4-FFF2-40B4-BE49-F238E27FC236}">
                <a16:creationId xmlns:a16="http://schemas.microsoft.com/office/drawing/2014/main" id="{1271EB11-8904-A1ED-CFA9-2107FE756CB3}"/>
              </a:ext>
            </a:extLst>
          </p:cNvPr>
          <p:cNvSpPr txBox="1"/>
          <p:nvPr/>
        </p:nvSpPr>
        <p:spPr>
          <a:xfrm>
            <a:off x="587115" y="4009868"/>
            <a:ext cx="710283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Making Prediction of RF:# enter all test data test in model </a:t>
            </a:r>
          </a:p>
          <a:p>
            <a:r>
              <a:rPr lang="en-US" dirty="0"/>
              <a:t>rf = 'Random Forest </a:t>
            </a:r>
            <a:r>
              <a:rPr lang="en-US" dirty="0" err="1"/>
              <a:t>Classfier</a:t>
            </a:r>
            <a:r>
              <a:rPr lang="en-US" dirty="0"/>
              <a:t>'</a:t>
            </a:r>
            <a:endParaRPr lang="en-US"/>
          </a:p>
          <a:p>
            <a:r>
              <a:rPr lang="en-US" dirty="0"/>
              <a:t>rf = </a:t>
            </a:r>
            <a:r>
              <a:rPr lang="en-US" dirty="0" err="1"/>
              <a:t>RandomForestClassifier</a:t>
            </a:r>
            <a:r>
              <a:rPr lang="en-US" dirty="0"/>
              <a:t>()</a:t>
            </a:r>
          </a:p>
          <a:p>
            <a:r>
              <a:rPr lang="en-US" dirty="0" err="1"/>
              <a:t>rf.fit</a:t>
            </a:r>
            <a:r>
              <a:rPr lang="en-US" dirty="0"/>
              <a:t>(</a:t>
            </a:r>
            <a:r>
              <a:rPr lang="en-US" dirty="0" err="1"/>
              <a:t>X_train</a:t>
            </a:r>
            <a:r>
              <a:rPr lang="en-US" dirty="0"/>
              <a:t>, </a:t>
            </a:r>
            <a:r>
              <a:rPr lang="en-US" dirty="0" err="1"/>
              <a:t>y_train</a:t>
            </a:r>
            <a:r>
              <a:rPr lang="en-US" dirty="0"/>
              <a:t>)</a:t>
            </a:r>
          </a:p>
          <a:p>
            <a:r>
              <a:rPr lang="en-US" dirty="0" err="1"/>
              <a:t>rf_predicted</a:t>
            </a:r>
            <a:r>
              <a:rPr lang="en-US" dirty="0"/>
              <a:t> = </a:t>
            </a:r>
            <a:r>
              <a:rPr lang="en-US" dirty="0" err="1"/>
              <a:t>rf.predict</a:t>
            </a:r>
            <a:r>
              <a:rPr lang="en-US" dirty="0"/>
              <a:t>(</a:t>
            </a:r>
            <a:r>
              <a:rPr lang="en-US" dirty="0" err="1"/>
              <a:t>X_test</a:t>
            </a:r>
            <a:r>
              <a:rPr lang="en-US" dirty="0"/>
              <a:t>)</a:t>
            </a:r>
          </a:p>
          <a:p>
            <a:r>
              <a:rPr lang="en-US" dirty="0" err="1"/>
              <a:t>rf_acc_score</a:t>
            </a:r>
            <a:r>
              <a:rPr lang="en-US" dirty="0"/>
              <a:t> = </a:t>
            </a:r>
            <a:r>
              <a:rPr lang="en-US" dirty="0" err="1"/>
              <a:t>accuracy_score</a:t>
            </a:r>
            <a:r>
              <a:rPr lang="en-US" dirty="0"/>
              <a:t>(</a:t>
            </a:r>
            <a:r>
              <a:rPr lang="en-US" dirty="0" err="1"/>
              <a:t>y_test</a:t>
            </a:r>
            <a:r>
              <a:rPr lang="en-US" dirty="0"/>
              <a:t>, </a:t>
            </a:r>
            <a:r>
              <a:rPr lang="en-US" dirty="0" err="1"/>
              <a:t>rf_predicted</a:t>
            </a:r>
            <a:r>
              <a:rPr lang="en-US" dirty="0"/>
              <a:t>) </a:t>
            </a:r>
          </a:p>
          <a:p>
            <a:endParaRPr lang="en-US" dirty="0"/>
          </a:p>
        </p:txBody>
      </p:sp>
    </p:spTree>
    <p:extLst>
      <p:ext uri="{BB962C8B-B14F-4D97-AF65-F5344CB8AC3E}">
        <p14:creationId xmlns:p14="http://schemas.microsoft.com/office/powerpoint/2010/main" val="3143213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475911" y="1098914"/>
            <a:ext cx="11166551" cy="2206427"/>
          </a:xfrm>
        </p:spPr>
        <p:txBody>
          <a:bodyPr/>
          <a:lstStyle/>
          <a:p>
            <a:pPr marL="285750" indent="-285750">
              <a:buFont typeface="Arial"/>
              <a:buChar char="•"/>
            </a:pPr>
            <a:r>
              <a:rPr lang="en-US" sz="1800" dirty="0">
                <a:latin typeface="Arial"/>
                <a:cs typeface="Arial"/>
              </a:rPr>
              <a:t>The optimal choice of the value is highly data-dependent: In general, a larger suppresses the effects of noise, but makes the classification boundaries less distinct. </a:t>
            </a:r>
            <a:br>
              <a:rPr lang="en-US" sz="1800" dirty="0">
                <a:latin typeface="Arial"/>
                <a:cs typeface="Arial"/>
              </a:rPr>
            </a:br>
            <a:r>
              <a:rPr lang="en-US" sz="1800" dirty="0">
                <a:latin typeface="Arial"/>
                <a:cs typeface="Arial"/>
              </a:rPr>
              <a:t>This strategy consists in fitting one classifier per class pair. At prediction time, the class which received the </a:t>
            </a:r>
            <a:r>
              <a:rPr lang="en-US" sz="1800">
                <a:latin typeface="Arial"/>
                <a:cs typeface="Arial"/>
              </a:rPr>
              <a:t>most votes is selected.</a:t>
            </a:r>
            <a:br>
              <a:rPr lang="en-US" sz="1800" dirty="0">
                <a:latin typeface="Arial"/>
                <a:cs typeface="Arial"/>
              </a:rPr>
            </a:br>
            <a:r>
              <a:rPr lang="en-US" sz="1800">
                <a:latin typeface="Arial"/>
                <a:cs typeface="Arial"/>
              </a:rPr>
              <a:t>The first step is to import the “</a:t>
            </a:r>
            <a:r>
              <a:rPr lang="en-US" sz="1800" err="1">
                <a:latin typeface="Arial"/>
                <a:cs typeface="Arial"/>
              </a:rPr>
              <a:t>KNeighborsClassifier</a:t>
            </a:r>
            <a:r>
              <a:rPr lang="en-US" sz="1800">
                <a:latin typeface="Arial"/>
                <a:cs typeface="Arial"/>
              </a:rPr>
              <a:t>” class from “sklearn.neighbors” library. In the second line, this class is initialized with one parameter, i.e. “n_neigbours”. This is basically the value for the K. There is no ideal value for K and it is selected after testing and evaluation, however, to start out, 5 seems to be the most commonly used value for the KNN algorithm.</a:t>
            </a:r>
            <a:endParaRPr lang="en-US"/>
          </a:p>
          <a:p>
            <a:pPr marL="285750" indent="-285750" algn="just">
              <a:buFont typeface="Arial"/>
              <a:buChar char="•"/>
            </a:pPr>
            <a:br>
              <a:rPr lang="en-US"/>
            </a:br>
            <a:br>
              <a:rPr lang="en-US" sz="1800">
                <a:latin typeface="Arial"/>
                <a:cs typeface="Arial"/>
              </a:rPr>
            </a:br>
            <a:br>
              <a:rPr lang="en-US" sz="1800" dirty="0">
                <a:latin typeface="Arial"/>
                <a:cs typeface="Arial"/>
              </a:rPr>
            </a:br>
            <a:br>
              <a:rPr lang="en-US" sz="1800" dirty="0">
                <a:latin typeface="Arial"/>
                <a:cs typeface="Arial"/>
              </a:rPr>
            </a:br>
            <a:br>
              <a:rPr lang="en-US" sz="1800" dirty="0">
                <a:latin typeface="Arial"/>
                <a:cs typeface="Arial"/>
              </a:rPr>
            </a:br>
            <a:br>
              <a:rPr lang="en-US" sz="1800" dirty="0">
                <a:latin typeface="Arial"/>
                <a:cs typeface="Arial"/>
              </a:rPr>
            </a:br>
            <a:br>
              <a:rPr lang="en-US" sz="1800" dirty="0">
                <a:latin typeface="Arial"/>
                <a:cs typeface="Arial"/>
              </a:rPr>
            </a:br>
            <a:br>
              <a:rPr lang="en-US" sz="1800" dirty="0">
                <a:latin typeface="Arial"/>
                <a:cs typeface="Arial"/>
              </a:rPr>
            </a:br>
            <a:br>
              <a:rPr lang="en-US" sz="1800" dirty="0">
                <a:latin typeface="Arial"/>
                <a:cs typeface="Arial"/>
              </a:rPr>
            </a:br>
            <a:br>
              <a:rPr lang="en-US" sz="1800" dirty="0">
                <a:latin typeface="Arial"/>
                <a:cs typeface="Arial"/>
              </a:rPr>
            </a:br>
            <a:br>
              <a:rPr lang="en-US" sz="1800" dirty="0">
                <a:latin typeface="Arial"/>
                <a:cs typeface="Arial"/>
              </a:rPr>
            </a:br>
            <a:br>
              <a:rPr lang="en-US" sz="1800" dirty="0">
                <a:latin typeface="Arial"/>
                <a:cs typeface="Arial"/>
              </a:rPr>
            </a:br>
            <a:endParaRPr lang="en-US" sz="1800">
              <a:latin typeface="Arial"/>
              <a:cs typeface="Arial"/>
            </a:endParaRP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92" name="TextBox 91">
            <a:extLst>
              <a:ext uri="{FF2B5EF4-FFF2-40B4-BE49-F238E27FC236}">
                <a16:creationId xmlns:a16="http://schemas.microsoft.com/office/drawing/2014/main" id="{66C16F2E-3625-BEA2-7AF5-87A2D335EB6D}"/>
              </a:ext>
            </a:extLst>
          </p:cNvPr>
          <p:cNvSpPr txBox="1"/>
          <p:nvPr/>
        </p:nvSpPr>
        <p:spPr>
          <a:xfrm>
            <a:off x="474689" y="462196"/>
            <a:ext cx="506667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FFFFFF"/>
                </a:solidFill>
                <a:ea typeface="+mn-lt"/>
                <a:cs typeface="+mn-lt"/>
              </a:rPr>
              <a:t>K Neighbours Classifier</a:t>
            </a:r>
            <a:endParaRPr lang="en-US"/>
          </a:p>
          <a:p>
            <a:endParaRPr lang="en-US" sz="2800" dirty="0"/>
          </a:p>
        </p:txBody>
      </p:sp>
      <p:pic>
        <p:nvPicPr>
          <p:cNvPr id="4" name="Picture 4">
            <a:extLst>
              <a:ext uri="{FF2B5EF4-FFF2-40B4-BE49-F238E27FC236}">
                <a16:creationId xmlns:a16="http://schemas.microsoft.com/office/drawing/2014/main" id="{30E016D0-C286-B012-D5B6-A176A6F10CC6}"/>
              </a:ext>
            </a:extLst>
          </p:cNvPr>
          <p:cNvPicPr>
            <a:picLocks noChangeAspect="1"/>
          </p:cNvPicPr>
          <p:nvPr/>
        </p:nvPicPr>
        <p:blipFill>
          <a:blip r:embed="rId3"/>
          <a:stretch>
            <a:fillRect/>
          </a:stretch>
        </p:blipFill>
        <p:spPr>
          <a:xfrm>
            <a:off x="6289647" y="3427728"/>
            <a:ext cx="4731518" cy="3154717"/>
          </a:xfrm>
          <a:prstGeom prst="rect">
            <a:avLst/>
          </a:prstGeom>
        </p:spPr>
      </p:pic>
      <p:sp>
        <p:nvSpPr>
          <p:cNvPr id="2" name="TextBox 1">
            <a:extLst>
              <a:ext uri="{FF2B5EF4-FFF2-40B4-BE49-F238E27FC236}">
                <a16:creationId xmlns:a16="http://schemas.microsoft.com/office/drawing/2014/main" id="{B0E1E4F4-CEB3-D26E-9AD6-7A21D8CDE330}"/>
              </a:ext>
            </a:extLst>
          </p:cNvPr>
          <p:cNvSpPr txBox="1"/>
          <p:nvPr/>
        </p:nvSpPr>
        <p:spPr>
          <a:xfrm>
            <a:off x="512164" y="3310327"/>
            <a:ext cx="607851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Making Prediction of KNN:# enter all test data test in model </a:t>
            </a:r>
          </a:p>
          <a:p>
            <a:r>
              <a:rPr lang="en-US" dirty="0" err="1"/>
              <a:t>knn</a:t>
            </a:r>
            <a:r>
              <a:rPr lang="en-US" dirty="0"/>
              <a:t>= </a:t>
            </a:r>
            <a:r>
              <a:rPr lang="en-US" dirty="0" err="1"/>
              <a:t>KNeighborsClassifier</a:t>
            </a:r>
            <a:r>
              <a:rPr lang="en-US" dirty="0"/>
              <a:t>()</a:t>
            </a:r>
          </a:p>
          <a:p>
            <a:r>
              <a:rPr lang="en-US" dirty="0" err="1"/>
              <a:t>knn.fit</a:t>
            </a:r>
            <a:r>
              <a:rPr lang="en-US" dirty="0"/>
              <a:t>(</a:t>
            </a:r>
            <a:r>
              <a:rPr lang="en-US" dirty="0" err="1"/>
              <a:t>X_train,y_train</a:t>
            </a:r>
            <a:r>
              <a:rPr lang="en-US" dirty="0"/>
              <a:t>)</a:t>
            </a:r>
          </a:p>
          <a:p>
            <a:r>
              <a:rPr lang="en-US" dirty="0" err="1"/>
              <a:t>y_pred_knn</a:t>
            </a:r>
            <a:r>
              <a:rPr lang="en-US" dirty="0"/>
              <a:t> = </a:t>
            </a:r>
            <a:r>
              <a:rPr lang="en-US" dirty="0" err="1"/>
              <a:t>knn.predict</a:t>
            </a:r>
            <a:r>
              <a:rPr lang="en-US" dirty="0"/>
              <a:t>(</a:t>
            </a:r>
            <a:r>
              <a:rPr lang="en-US" dirty="0" err="1"/>
              <a:t>X_test</a:t>
            </a:r>
            <a:r>
              <a:rPr lang="en-US" dirty="0"/>
              <a:t>)</a:t>
            </a:r>
          </a:p>
          <a:p>
            <a:endParaRPr lang="en-US" dirty="0"/>
          </a:p>
        </p:txBody>
      </p:sp>
    </p:spTree>
    <p:extLst>
      <p:ext uri="{BB962C8B-B14F-4D97-AF65-F5344CB8AC3E}">
        <p14:creationId xmlns:p14="http://schemas.microsoft.com/office/powerpoint/2010/main" val="575504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2474602" y="274456"/>
            <a:ext cx="2066508" cy="536314"/>
          </a:xfrm>
        </p:spPr>
        <p:txBody>
          <a:bodyPr/>
          <a:lstStyle/>
          <a:p>
            <a:r>
              <a:rPr lang="en-US" sz="2800" dirty="0"/>
              <a:t>Introduction</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76176" y="816027"/>
            <a:ext cx="6863360" cy="5801454"/>
          </a:xfrm>
        </p:spPr>
        <p:txBody>
          <a:bodyPr/>
          <a:lstStyle/>
          <a:p>
            <a:pPr marL="342900" indent="-342900" algn="just">
              <a:buChar char="•"/>
            </a:pPr>
            <a:r>
              <a:rPr lang="en-US" sz="1800" dirty="0">
                <a:solidFill>
                  <a:schemeClr val="tx1"/>
                </a:solidFill>
              </a:rPr>
              <a:t>we will understand how to interpret a DNA structure and learn machine learning algorithms to classify DNA sequence according to its Gene family and use it to build a prediction model on DNA sequence data.</a:t>
            </a:r>
          </a:p>
          <a:p>
            <a:pPr marL="342900" indent="-342900" algn="just">
              <a:buChar char="•"/>
            </a:pPr>
            <a:r>
              <a:rPr lang="en-US" sz="1800" dirty="0">
                <a:solidFill>
                  <a:schemeClr val="tx1"/>
                </a:solidFill>
              </a:rPr>
              <a:t>In this project I proposed a novel method for classifying DNA sequences using a convolutional neural network while researchers treated DNA data as text data. </a:t>
            </a:r>
            <a:r>
              <a:rPr lang="en-US" sz="1800" dirty="0">
                <a:solidFill>
                  <a:schemeClr val="tx1"/>
                </a:solidFill>
                <a:ea typeface="+mn-lt"/>
                <a:cs typeface="+mn-lt"/>
              </a:rPr>
              <a:t>In this project, 4380 human DNA sequences and 7 family genes were employed to train and test a set of models using multiclass classification technique with traditional machine learning algorithms.</a:t>
            </a:r>
          </a:p>
          <a:p>
            <a:pPr marL="342900" indent="-342900" algn="just">
              <a:buChar char="•"/>
            </a:pPr>
            <a:r>
              <a:rPr lang="en-US" sz="1800" dirty="0">
                <a:solidFill>
                  <a:schemeClr val="tx1"/>
                </a:solidFill>
              </a:rPr>
              <a:t>Neural networks can be used to identify patterns in the sequence data that may be associated with specific genetic variations or disease risk. I am able to generate models that are near to their accuracy by recreating their architecture. </a:t>
            </a:r>
            <a:r>
              <a:rPr lang="en-US" sz="1800" dirty="0">
                <a:solidFill>
                  <a:schemeClr val="tx1"/>
                </a:solidFill>
                <a:ea typeface="+mn-lt"/>
                <a:cs typeface="+mn-lt"/>
              </a:rPr>
              <a:t>Our model is achieving the accuracy of 96 %. </a:t>
            </a:r>
            <a:endParaRPr lang="en-US" dirty="0">
              <a:solidFill>
                <a:schemeClr val="tx1"/>
              </a:solidFill>
            </a:endParaRPr>
          </a:p>
          <a:p>
            <a:pPr marL="342900" indent="-342900" algn="just">
              <a:buChar char="•"/>
            </a:pPr>
            <a:endParaRPr lang="en-US" sz="1800" dirty="0">
              <a:solidFill>
                <a:schemeClr val="tx1"/>
              </a:solidFill>
            </a:endParaRPr>
          </a:p>
          <a:p>
            <a:endParaRPr lang="en-US" dirty="0">
              <a:solidFill>
                <a:srgbClr val="FFFFFF">
                  <a:alpha val="60000"/>
                </a:srgbClr>
              </a:solidFill>
            </a:endParaRPr>
          </a:p>
        </p:txBody>
      </p:sp>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9930411" y="171670"/>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9091612" y="3724471"/>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dirty="0" smtClean="0"/>
              <a:pPr/>
              <a:t>2</a:t>
            </a:fld>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6945289" y="1159558"/>
            <a:ext cx="3448558" cy="3448558"/>
          </a:xfrm>
          <a:ln>
            <a:noFill/>
          </a:ln>
        </p:spPr>
      </p:pic>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2">
            <a:extLst>
              <a:ext uri="{FF2B5EF4-FFF2-40B4-BE49-F238E27FC236}">
                <a16:creationId xmlns:a16="http://schemas.microsoft.com/office/drawing/2014/main" id="{CDC546AA-E60E-0F60-5544-5072AD35AF8C}"/>
              </a:ext>
            </a:extLst>
          </p:cNvPr>
          <p:cNvSpPr>
            <a:spLocks noGrp="1"/>
          </p:cNvSpPr>
          <p:nvPr>
            <p:ph type="title"/>
          </p:nvPr>
        </p:nvSpPr>
        <p:spPr>
          <a:xfrm>
            <a:off x="550862" y="549275"/>
            <a:ext cx="6250732" cy="719902"/>
          </a:xfrm>
        </p:spPr>
        <p:txBody>
          <a:bodyPr/>
          <a:lstStyle/>
          <a:p>
            <a:r>
              <a:rPr lang="en-US" sz="2800"/>
              <a:t>CONCLOSION AND FUTURE WORK</a:t>
            </a:r>
            <a:r>
              <a:rPr lang="en-US"/>
              <a:t> </a:t>
            </a:r>
          </a:p>
          <a:p>
            <a:br>
              <a:rPr lang="en-US" dirty="0"/>
            </a:br>
            <a:br>
              <a:rPr lang="en-US" dirty="0"/>
            </a:br>
            <a:endParaRPr lang="en-US" dirty="0"/>
          </a:p>
        </p:txBody>
      </p:sp>
      <p:sp>
        <p:nvSpPr>
          <p:cNvPr id="16" name="Text Placeholder 15">
            <a:extLst>
              <a:ext uri="{FF2B5EF4-FFF2-40B4-BE49-F238E27FC236}">
                <a16:creationId xmlns:a16="http://schemas.microsoft.com/office/drawing/2014/main" id="{DBC6CDAC-04B6-12A2-011F-BD8ADB37B2E2}"/>
              </a:ext>
            </a:extLst>
          </p:cNvPr>
          <p:cNvSpPr>
            <a:spLocks noGrp="1"/>
          </p:cNvSpPr>
          <p:nvPr>
            <p:ph type="body" idx="1"/>
          </p:nvPr>
        </p:nvSpPr>
        <p:spPr>
          <a:xfrm>
            <a:off x="600830" y="4616981"/>
            <a:ext cx="10983546" cy="1484732"/>
          </a:xfrm>
        </p:spPr>
        <p:txBody>
          <a:bodyPr/>
          <a:lstStyle/>
          <a:p>
            <a:pPr algn="just"/>
            <a:r>
              <a:rPr lang="en-US" sz="1800" dirty="0">
                <a:latin typeface="Arial"/>
                <a:cs typeface="Arial"/>
              </a:rPr>
              <a:t>we created a CNN to classify the DNA sequence and found out that, deep learning (CNN) outperforms the other machine learning methods with an accuracy of 95.5%. </a:t>
            </a:r>
            <a:endParaRPr lang="en-US"/>
          </a:p>
          <a:p>
            <a:pPr algn="just"/>
            <a:r>
              <a:rPr lang="en-US" sz="1800" dirty="0">
                <a:latin typeface="Arial"/>
                <a:cs typeface="Arial"/>
              </a:rPr>
              <a:t>A state-of-art machine learning models like Random Tree, Random Forest, Decision Tree and K Neighbours are applied to classifier the DNA sequence. We found that the K Neighbours provided the highest accuracy of around 85.20% when compared to other machine-learning model. </a:t>
            </a:r>
          </a:p>
          <a:p>
            <a:pPr algn="just"/>
            <a:r>
              <a:rPr lang="en-US" sz="1800" dirty="0">
                <a:latin typeface="Arial"/>
                <a:cs typeface="Arial"/>
              </a:rPr>
              <a:t>there are some limitations in our model, it requires the sequence to be in uniform length. The other limitation is the numbers of samples in each class is not uniformly distributed. To improve the accuracy in future we can use ensemble model. </a:t>
            </a:r>
            <a:endParaRPr lang="en-US"/>
          </a:p>
          <a:p>
            <a:endParaRPr lang="en-US" dirty="0"/>
          </a:p>
        </p:txBody>
      </p:sp>
      <p:sp>
        <p:nvSpPr>
          <p:cNvPr id="19" name="TextBox 18">
            <a:extLst>
              <a:ext uri="{FF2B5EF4-FFF2-40B4-BE49-F238E27FC236}">
                <a16:creationId xmlns:a16="http://schemas.microsoft.com/office/drawing/2014/main" id="{C7A899A8-59D4-4E5D-EE29-55F1CCC8C72D}"/>
              </a:ext>
            </a:extLst>
          </p:cNvPr>
          <p:cNvSpPr txBox="1"/>
          <p:nvPr/>
        </p:nvSpPr>
        <p:spPr>
          <a:xfrm>
            <a:off x="1124262" y="216108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Tree>
    <p:extLst>
      <p:ext uri="{BB962C8B-B14F-4D97-AF65-F5344CB8AC3E}">
        <p14:creationId xmlns:p14="http://schemas.microsoft.com/office/powerpoint/2010/main" val="3891345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4402232"/>
            <a:ext cx="5437187" cy="1690594"/>
          </a:xfrm>
        </p:spPr>
        <p:txBody>
          <a:bodyPr vert="horz" wrap="square" lIns="0" tIns="0" rIns="0" bIns="0" rtlCol="0" anchor="t">
            <a:noAutofit/>
          </a:bodyPr>
          <a:lstStyle/>
          <a:p>
            <a:r>
              <a:rPr lang="en-US" dirty="0">
                <a:solidFill>
                  <a:schemeClr val="tx1"/>
                </a:solidFill>
              </a:rPr>
              <a:t>Name: Saurav Kumar</a:t>
            </a:r>
          </a:p>
          <a:p>
            <a:r>
              <a:rPr lang="en-US" err="1">
                <a:solidFill>
                  <a:schemeClr val="tx1"/>
                </a:solidFill>
              </a:rPr>
              <a:t>Matricola</a:t>
            </a:r>
            <a:r>
              <a:rPr lang="en-US" dirty="0">
                <a:solidFill>
                  <a:schemeClr val="tx1"/>
                </a:solidFill>
              </a:rPr>
              <a:t>: 923676</a:t>
            </a:r>
          </a:p>
          <a:p>
            <a:r>
              <a:rPr lang="en-US" dirty="0">
                <a:solidFill>
                  <a:schemeClr val="tx1"/>
                </a:solidFill>
              </a:rPr>
              <a:t>Email: saurav.kumar@studenti.unimi.it</a:t>
            </a:r>
          </a:p>
          <a:p>
            <a:endParaRPr lang="en-US" dirty="0">
              <a:solidFill>
                <a:srgbClr val="FFFFFF">
                  <a:alpha val="60000"/>
                </a:srgbClr>
              </a:solidFill>
            </a:endParaRP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1" name="Freeform: Shape 3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6" name="Rectangle 3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199781" y="274456"/>
            <a:ext cx="7810889" cy="463681"/>
          </a:xfrm>
        </p:spPr>
        <p:txBody>
          <a:bodyPr vert="horz" wrap="square" lIns="0" tIns="0" rIns="0" bIns="0" rtlCol="0" anchor="t" anchorCtr="0">
            <a:normAutofit/>
          </a:bodyPr>
          <a:lstStyle/>
          <a:p>
            <a:pPr algn="ctr"/>
            <a:r>
              <a:rPr lang="en-US" sz="2800" b="1" kern="1200" dirty="0">
                <a:latin typeface="+mj-lt"/>
                <a:ea typeface="+mj-ea"/>
                <a:cs typeface="+mj-cs"/>
              </a:rPr>
              <a:t>What’s DNA (Deoxyribonucleic Acid)?</a:t>
            </a:r>
            <a:endParaRPr lang="en-US" sz="2800" kern="1200" dirty="0">
              <a:latin typeface="+mj-lt"/>
              <a:ea typeface="+mj-ea"/>
              <a:cs typeface="+mj-cs"/>
            </a:endParaRPr>
          </a:p>
          <a:p>
            <a:pPr algn="ctr"/>
            <a:endParaRPr lang="en-US" sz="3400" kern="1200" dirty="0">
              <a:solidFill>
                <a:schemeClr val="tx1"/>
              </a:solidFill>
              <a:latin typeface="+mj-lt"/>
              <a:ea typeface="+mj-ea"/>
              <a:cs typeface="+mj-cs"/>
            </a:endParaRPr>
          </a:p>
        </p:txBody>
      </p:sp>
      <p:sp>
        <p:nvSpPr>
          <p:cNvPr id="38" name="Freeform: Shape 37">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145685" y="836586"/>
            <a:ext cx="11782761" cy="1250663"/>
          </a:xfrm>
          <a:solidFill>
            <a:schemeClr val="bg2"/>
          </a:solidFill>
          <a:ln>
            <a:solidFill>
              <a:schemeClr val="bg2"/>
            </a:solidFill>
          </a:ln>
        </p:spPr>
        <p:style>
          <a:lnRef idx="2">
            <a:schemeClr val="accent1"/>
          </a:lnRef>
          <a:fillRef idx="1">
            <a:schemeClr val="lt1"/>
          </a:fillRef>
          <a:effectRef idx="0">
            <a:schemeClr val="accent1"/>
          </a:effectRef>
          <a:fontRef idx="minor">
            <a:schemeClr val="dk1"/>
          </a:fontRef>
        </p:style>
        <p:txBody>
          <a:bodyPr vert="horz" wrap="square" lIns="0" tIns="0" rIns="0" bIns="0" rtlCol="0" anchor="t">
            <a:noAutofit/>
          </a:bodyPr>
          <a:lstStyle/>
          <a:p>
            <a:pPr algn="just"/>
            <a:r>
              <a:rPr lang="en-US" sz="1800" dirty="0">
                <a:solidFill>
                  <a:schemeClr val="tx1"/>
                </a:solidFill>
                <a:latin typeface="Gill Sans MT"/>
                <a:cs typeface="Arial"/>
              </a:rPr>
              <a:t>DNA (deoxyribonucleic acid) is a molecule that carries genetic information in all living organisms. It is often described as the "blueprint of life" because it contains the instructions that govern the development and function of all living things.</a:t>
            </a:r>
          </a:p>
          <a:p>
            <a:pPr algn="just"/>
            <a:r>
              <a:rPr lang="en-US" sz="1800" dirty="0">
                <a:solidFill>
                  <a:schemeClr val="tx1"/>
                </a:solidFill>
                <a:latin typeface="Gill Sans MT"/>
                <a:cs typeface="Arial"/>
              </a:rPr>
              <a:t> It’s like the description of all information about your body like your eyes color, skin color, genetic diseases (like sugar disease)</a:t>
            </a:r>
          </a:p>
          <a:p>
            <a:endParaRPr lang="en-US" sz="1800" dirty="0">
              <a:solidFill>
                <a:srgbClr val="FFFFFF">
                  <a:alpha val="60000"/>
                </a:srgbClr>
              </a:solidFill>
            </a:endParaRPr>
          </a:p>
        </p:txBody>
      </p:sp>
      <p:sp>
        <p:nvSpPr>
          <p:cNvPr id="42" name="Oval 41">
            <a:extLst>
              <a:ext uri="{FF2B5EF4-FFF2-40B4-BE49-F238E27FC236}">
                <a16:creationId xmlns:a16="http://schemas.microsoft.com/office/drawing/2014/main" id="{962BE440-9634-4380-B142-5DB692420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78531" y="1795244"/>
            <a:ext cx="340132"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43">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pic>
        <p:nvPicPr>
          <p:cNvPr id="2" name="Picture 2">
            <a:extLst>
              <a:ext uri="{FF2B5EF4-FFF2-40B4-BE49-F238E27FC236}">
                <a16:creationId xmlns:a16="http://schemas.microsoft.com/office/drawing/2014/main" id="{89AE6329-8C74-3D84-DD09-D800CCD98097}"/>
              </a:ext>
            </a:extLst>
          </p:cNvPr>
          <p:cNvPicPr>
            <a:picLocks noChangeAspect="1"/>
          </p:cNvPicPr>
          <p:nvPr/>
        </p:nvPicPr>
        <p:blipFill>
          <a:blip r:embed="rId3"/>
          <a:stretch>
            <a:fillRect/>
          </a:stretch>
        </p:blipFill>
        <p:spPr>
          <a:xfrm>
            <a:off x="3100466" y="2560490"/>
            <a:ext cx="2930577" cy="4272857"/>
          </a:xfrm>
          <a:prstGeom prst="rect">
            <a:avLst/>
          </a:prstGeom>
        </p:spPr>
      </p:pic>
      <p:pic>
        <p:nvPicPr>
          <p:cNvPr id="7" name="Picture 7">
            <a:extLst>
              <a:ext uri="{FF2B5EF4-FFF2-40B4-BE49-F238E27FC236}">
                <a16:creationId xmlns:a16="http://schemas.microsoft.com/office/drawing/2014/main" id="{2500D3C9-02BC-4290-10F2-02509108168C}"/>
              </a:ext>
            </a:extLst>
          </p:cNvPr>
          <p:cNvPicPr>
            <a:picLocks noChangeAspect="1"/>
          </p:cNvPicPr>
          <p:nvPr/>
        </p:nvPicPr>
        <p:blipFill>
          <a:blip r:embed="rId4"/>
          <a:stretch>
            <a:fillRect/>
          </a:stretch>
        </p:blipFill>
        <p:spPr>
          <a:xfrm>
            <a:off x="64957" y="2557740"/>
            <a:ext cx="2980544" cy="4278354"/>
          </a:xfrm>
          <a:prstGeom prst="rect">
            <a:avLst/>
          </a:prstGeom>
        </p:spPr>
      </p:pic>
      <p:pic>
        <p:nvPicPr>
          <p:cNvPr id="10" name="Picture 12">
            <a:extLst>
              <a:ext uri="{FF2B5EF4-FFF2-40B4-BE49-F238E27FC236}">
                <a16:creationId xmlns:a16="http://schemas.microsoft.com/office/drawing/2014/main" id="{02E2F999-F822-C71B-4303-8CC6971B52E0}"/>
              </a:ext>
            </a:extLst>
          </p:cNvPr>
          <p:cNvPicPr>
            <a:picLocks noChangeAspect="1"/>
          </p:cNvPicPr>
          <p:nvPr/>
        </p:nvPicPr>
        <p:blipFill>
          <a:blip r:embed="rId5"/>
          <a:stretch>
            <a:fillRect/>
          </a:stretch>
        </p:blipFill>
        <p:spPr>
          <a:xfrm>
            <a:off x="6098498" y="2553664"/>
            <a:ext cx="2993036" cy="4261524"/>
          </a:xfrm>
          <a:prstGeom prst="rect">
            <a:avLst/>
          </a:prstGeom>
        </p:spPr>
      </p:pic>
      <p:pic>
        <p:nvPicPr>
          <p:cNvPr id="13" name="Picture 13">
            <a:extLst>
              <a:ext uri="{FF2B5EF4-FFF2-40B4-BE49-F238E27FC236}">
                <a16:creationId xmlns:a16="http://schemas.microsoft.com/office/drawing/2014/main" id="{91F27F41-A95F-2AE8-2FA1-25C212CD9CF0}"/>
              </a:ext>
            </a:extLst>
          </p:cNvPr>
          <p:cNvPicPr>
            <a:picLocks noChangeAspect="1"/>
          </p:cNvPicPr>
          <p:nvPr/>
        </p:nvPicPr>
        <p:blipFill>
          <a:blip r:embed="rId6"/>
          <a:stretch>
            <a:fillRect/>
          </a:stretch>
        </p:blipFill>
        <p:spPr>
          <a:xfrm>
            <a:off x="9146499" y="2548105"/>
            <a:ext cx="2980544" cy="4272642"/>
          </a:xfrm>
          <a:prstGeom prst="rect">
            <a:avLst/>
          </a:prstGeo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63487" y="679677"/>
            <a:ext cx="11545677" cy="4738591"/>
          </a:xfrm>
        </p:spPr>
        <p:txBody>
          <a:bodyPr vert="horz" wrap="square" lIns="0" tIns="0" rIns="0" bIns="0" rtlCol="0" anchor="t">
            <a:noAutofit/>
          </a:bodyPr>
          <a:lstStyle/>
          <a:p>
            <a:pPr marL="342900" indent="-342900">
              <a:lnSpc>
                <a:spcPct val="100000"/>
              </a:lnSpc>
              <a:buChar char="•"/>
            </a:pPr>
            <a:endParaRPr lang="en-US" sz="1800" dirty="0">
              <a:solidFill>
                <a:schemeClr val="tx1"/>
              </a:solidFill>
              <a:latin typeface="Arial"/>
              <a:cs typeface="Arial"/>
            </a:endParaRPr>
          </a:p>
          <a:p>
            <a:pPr marL="342900" indent="-342900">
              <a:lnSpc>
                <a:spcPct val="100000"/>
              </a:lnSpc>
              <a:buChar char="•"/>
            </a:pPr>
            <a:r>
              <a:rPr lang="en-US" sz="1800" dirty="0">
                <a:solidFill>
                  <a:schemeClr val="tx1"/>
                </a:solidFill>
                <a:latin typeface="Gill Sans MT"/>
                <a:cs typeface="Arial"/>
              </a:rPr>
              <a:t>DNA consist of:</a:t>
            </a:r>
            <a:br>
              <a:rPr lang="en-US" sz="1800" dirty="0">
                <a:latin typeface="Gill Sans MT"/>
              </a:rPr>
            </a:br>
            <a:r>
              <a:rPr lang="en-US" sz="1800" dirty="0">
                <a:solidFill>
                  <a:schemeClr val="tx1"/>
                </a:solidFill>
                <a:latin typeface="Gill Sans MT"/>
                <a:cs typeface="Arial"/>
              </a:rPr>
              <a:t>1. Sugar (deoxyribose)</a:t>
            </a:r>
            <a:br>
              <a:rPr lang="en-US" sz="1800" dirty="0">
                <a:latin typeface="Gill Sans MT"/>
              </a:rPr>
            </a:br>
            <a:r>
              <a:rPr lang="en-US" sz="1800" dirty="0">
                <a:solidFill>
                  <a:schemeClr val="tx1"/>
                </a:solidFill>
                <a:latin typeface="Gill Sans MT"/>
                <a:cs typeface="Arial"/>
              </a:rPr>
              <a:t>2. Phosphate</a:t>
            </a:r>
            <a:br>
              <a:rPr lang="en-US" sz="1800" dirty="0">
                <a:latin typeface="Gill Sans MT"/>
              </a:rPr>
            </a:br>
            <a:r>
              <a:rPr lang="en-US" sz="1800" dirty="0">
                <a:solidFill>
                  <a:schemeClr val="tx1"/>
                </a:solidFill>
                <a:latin typeface="Gill Sans MT"/>
                <a:cs typeface="Arial"/>
              </a:rPr>
              <a:t>3. Base pairs</a:t>
            </a:r>
          </a:p>
          <a:p>
            <a:pPr marL="342900" indent="-342900" algn="just">
              <a:lnSpc>
                <a:spcPct val="100000"/>
              </a:lnSpc>
              <a:buChar char="•"/>
            </a:pPr>
            <a:r>
              <a:rPr lang="en-US" sz="1800" dirty="0">
                <a:solidFill>
                  <a:schemeClr val="tx1"/>
                </a:solidFill>
                <a:latin typeface="Gill Sans MT"/>
                <a:cs typeface="Arial"/>
              </a:rPr>
              <a:t>Sugar &amp; Phosphate groups called “sugar-phosphate backbone”</a:t>
            </a:r>
          </a:p>
          <a:p>
            <a:pPr marL="342900" indent="-342900" algn="just">
              <a:lnSpc>
                <a:spcPct val="100000"/>
              </a:lnSpc>
              <a:buChar char="•"/>
            </a:pPr>
            <a:r>
              <a:rPr lang="en-US" sz="1800" dirty="0">
                <a:solidFill>
                  <a:schemeClr val="tx1"/>
                </a:solidFill>
                <a:latin typeface="Gill Sans MT"/>
                <a:cs typeface="Arial"/>
              </a:rPr>
              <a:t>Phosphate with Sugar &amp; 1/2 Base pair called “Nucleotide”.</a:t>
            </a:r>
          </a:p>
          <a:p>
            <a:pPr marL="342900" indent="-342900" algn="just">
              <a:lnSpc>
                <a:spcPct val="100000"/>
              </a:lnSpc>
              <a:buChar char="•"/>
            </a:pPr>
            <a:r>
              <a:rPr lang="en-US" sz="1800" dirty="0">
                <a:solidFill>
                  <a:schemeClr val="tx1"/>
                </a:solidFill>
                <a:latin typeface="Gill Sans MT"/>
                <a:cs typeface="Arial"/>
              </a:rPr>
              <a:t>Watson and Crick correctly inferred the structure of most DNA.</a:t>
            </a:r>
          </a:p>
          <a:p>
            <a:pPr marL="285750" indent="-285750" algn="just">
              <a:lnSpc>
                <a:spcPct val="100000"/>
              </a:lnSpc>
              <a:buChar char="•"/>
            </a:pPr>
            <a:r>
              <a:rPr lang="en-US" sz="1800" dirty="0">
                <a:solidFill>
                  <a:schemeClr val="tx1"/>
                </a:solidFill>
                <a:latin typeface="Gill Sans MT"/>
                <a:cs typeface="Arial"/>
              </a:rPr>
              <a:t>Unwind double helix, each serves as a template for the synthesis of a complete double helix that is passed on to a daughter cell. This process of replication is carded out by enzymes called DNA polymerases.</a:t>
            </a:r>
          </a:p>
          <a:p>
            <a:pPr marL="342900" indent="-342900" algn="just">
              <a:lnSpc>
                <a:spcPct val="100000"/>
              </a:lnSpc>
              <a:buChar char="•"/>
            </a:pPr>
            <a:r>
              <a:rPr lang="en-US" sz="1800" dirty="0">
                <a:solidFill>
                  <a:schemeClr val="tx1"/>
                </a:solidFill>
                <a:latin typeface="Gill Sans MT"/>
                <a:cs typeface="Arial"/>
              </a:rPr>
              <a:t>Mutations are changes in the nucleotide sequence in DNA. Mutations can be induced by external forces such as sunlight and chemical agents or can occur as random copying errors during replication.</a:t>
            </a:r>
          </a:p>
          <a:p>
            <a:pPr marL="342900" indent="-342900">
              <a:lnSpc>
                <a:spcPct val="100000"/>
              </a:lnSpc>
              <a:buChar char="•"/>
            </a:pPr>
            <a:endParaRPr lang="en-US" sz="1800" dirty="0">
              <a:solidFill>
                <a:schemeClr val="tx1"/>
              </a:solidFill>
            </a:endParaRPr>
          </a:p>
          <a:p>
            <a:pPr marL="0" indent="0">
              <a:lnSpc>
                <a:spcPct val="100000"/>
              </a:lnSpc>
            </a:pPr>
            <a:endParaRPr lang="en-US" sz="1800" dirty="0">
              <a:solidFill>
                <a:schemeClr val="tx1"/>
              </a:solidFill>
            </a:endParaRPr>
          </a:p>
          <a:p>
            <a:pPr marL="0" indent="0">
              <a:lnSpc>
                <a:spcPct val="100000"/>
              </a:lnSpc>
            </a:pPr>
            <a:endParaRPr lang="en-US" dirty="0">
              <a:solidFill>
                <a:schemeClr val="tx1"/>
              </a:solidFill>
            </a:endParaRPr>
          </a:p>
        </p:txBody>
      </p:sp>
      <p:sp>
        <p:nvSpPr>
          <p:cNvPr id="2" name="Freeform: Shape 1">
            <a:extLst>
              <a:ext uri="{FF2B5EF4-FFF2-40B4-BE49-F238E27FC236}">
                <a16:creationId xmlns:a16="http://schemas.microsoft.com/office/drawing/2014/main" id="{C5D67C49-67EE-BF4C-22E2-E0F2C5BE45A6}"/>
              </a:ext>
              <a:ext uri="{C183D7F6-B498-43B3-948B-1728B52AA6E4}">
                <adec:decorative xmlns:adec="http://schemas.microsoft.com/office/drawing/2017/decorative" val="1"/>
              </a:ext>
            </a:extLst>
          </p:cNvPr>
          <p:cNvSpPr>
            <a:spLocks noChangeAspect="1"/>
          </p:cNvSpPr>
          <p:nvPr/>
        </p:nvSpPr>
        <p:spPr>
          <a:xfrm rot="8100000">
            <a:off x="9727323" y="1574972"/>
            <a:ext cx="1217409" cy="1675175"/>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3">
            <a:extLst>
              <a:ext uri="{FF2B5EF4-FFF2-40B4-BE49-F238E27FC236}">
                <a16:creationId xmlns:a16="http://schemas.microsoft.com/office/drawing/2014/main" id="{476384EC-AEC1-0223-62C0-741287955C7F}"/>
              </a:ext>
            </a:extLst>
          </p:cNvPr>
          <p:cNvPicPr>
            <a:picLocks noChangeAspect="1"/>
          </p:cNvPicPr>
          <p:nvPr/>
        </p:nvPicPr>
        <p:blipFill>
          <a:blip r:embed="rId4"/>
          <a:stretch>
            <a:fillRect/>
          </a:stretch>
        </p:blipFill>
        <p:spPr>
          <a:xfrm>
            <a:off x="9593053" y="122420"/>
            <a:ext cx="2312287" cy="3777522"/>
          </a:xfrm>
          <a:prstGeom prst="rect">
            <a:avLst/>
          </a:prstGeom>
        </p:spPr>
      </p:pic>
      <p:sp>
        <p:nvSpPr>
          <p:cNvPr id="4" name="TextBox 3">
            <a:extLst>
              <a:ext uri="{FF2B5EF4-FFF2-40B4-BE49-F238E27FC236}">
                <a16:creationId xmlns:a16="http://schemas.microsoft.com/office/drawing/2014/main" id="{ECEF1850-8179-3942-1B20-CF0DA5BB6468}"/>
              </a:ext>
            </a:extLst>
          </p:cNvPr>
          <p:cNvSpPr txBox="1"/>
          <p:nvPr/>
        </p:nvSpPr>
        <p:spPr>
          <a:xfrm>
            <a:off x="287311" y="99936"/>
            <a:ext cx="930139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spcBef>
                <a:spcPts val="1000"/>
              </a:spcBef>
              <a:spcAft>
                <a:spcPts val="800"/>
              </a:spcAft>
              <a:buFont typeface="Arial,Sans-Serif"/>
              <a:buChar char="•"/>
            </a:pPr>
            <a:r>
              <a:rPr lang="en-US" dirty="0">
                <a:latin typeface="Gill Sans MT"/>
                <a:cs typeface="Arial"/>
              </a:rPr>
              <a:t>DNA was known to be a linear polymer of four building blocks called nucleotides (referred to as adenine, thymine, cytosine, and guanine, and abbreviated as A, T, C, and G) joined by a sugar-phosphate backbone. </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37476" y="-74950"/>
            <a:ext cx="12229476" cy="693295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88602" y="5120"/>
            <a:ext cx="11533184" cy="1690592"/>
          </a:xfrm>
        </p:spPr>
        <p:txBody>
          <a:bodyPr vert="horz" wrap="square" lIns="0" tIns="0" rIns="0" bIns="0" rtlCol="0" anchor="t">
            <a:noAutofit/>
          </a:bodyPr>
          <a:lstStyle/>
          <a:p>
            <a:pPr marL="0" indent="0" algn="ctr">
              <a:lnSpc>
                <a:spcPct val="100000"/>
              </a:lnSpc>
            </a:pPr>
            <a:r>
              <a:rPr lang="en-US" sz="2800" b="1" dirty="0">
                <a:solidFill>
                  <a:schemeClr val="tx1"/>
                </a:solidFill>
                <a:latin typeface="Walbaum Display"/>
              </a:rPr>
              <a:t>DNA sequencing</a:t>
            </a:r>
          </a:p>
          <a:p>
            <a:pPr marL="342900" indent="-342900" algn="just">
              <a:lnSpc>
                <a:spcPct val="100000"/>
              </a:lnSpc>
              <a:buFont typeface="Arial,Sans-Serif" panose="020B0604020202020204" pitchFamily="34" charset="0"/>
              <a:buChar char="•"/>
            </a:pPr>
            <a:r>
              <a:rPr lang="en-US" sz="1800" dirty="0">
                <a:solidFill>
                  <a:schemeClr val="tx1"/>
                </a:solidFill>
                <a:latin typeface="Gill Sans MT"/>
                <a:cs typeface="Arial"/>
              </a:rPr>
              <a:t>The process of determining the precise nucleotide sequence of a cloned DNA molecule. With DNA sequencing, it became possible to read the sequence of any gene in stretches of 300 to 500 nucleotides at a time. DNA sequencing has revealed striking similarities among living creatures as diverse as humans and yeast, with far-reaching consequences for our understanding of molecular structure and evolution.</a:t>
            </a:r>
          </a:p>
          <a:p>
            <a:pPr marL="342900" indent="-342900" algn="just">
              <a:lnSpc>
                <a:spcPct val="100000"/>
              </a:lnSpc>
              <a:buFont typeface="Arial,Sans-Serif" panose="020B0604020202020204" pitchFamily="34" charset="0"/>
              <a:buChar char="•"/>
            </a:pPr>
            <a:r>
              <a:rPr lang="en-US" sz="1800" dirty="0">
                <a:solidFill>
                  <a:schemeClr val="tx1"/>
                </a:solidFill>
                <a:latin typeface="Gill Sans MT"/>
                <a:cs typeface="Arial"/>
              </a:rPr>
              <a:t>Base pairs consist of four chemicals linked together via hydrogen bonds in any possible order making a chain, which gives one thread of the DNA double-helix. And the second thread of the double-helix balance the first. So if you have ‘A’ on the first thread, you have to have ‘T’ on the second &amp; if you have ‘C’ on the first thread, you have to have ‘G’ on the second, A and T always balance each other &amp; C and G balance each other, So once you identify one thread of the helix, you can always spell the other.</a:t>
            </a:r>
          </a:p>
          <a:p>
            <a:pPr marL="342900" indent="-342900" algn="just">
              <a:lnSpc>
                <a:spcPct val="100000"/>
              </a:lnSpc>
              <a:buFont typeface="Arial,Sans-Serif" panose="020B0604020202020204" pitchFamily="34" charset="0"/>
              <a:buChar char="•"/>
            </a:pPr>
            <a:r>
              <a:rPr lang="en-US" sz="1800" dirty="0">
                <a:solidFill>
                  <a:schemeClr val="tx1"/>
                </a:solidFill>
                <a:latin typeface="Gill Sans MT"/>
                <a:cs typeface="Arial"/>
              </a:rPr>
              <a:t>A human genome has about 6 billion characters or letters. The genome(the complete DNA sequence) is like a book, it is a book about 6 billion letters of “A”, “C”, “G” and “T”. Scientists find most parts of the human genomes are like each other.</a:t>
            </a:r>
          </a:p>
          <a:p>
            <a:pPr marL="342900" indent="-342900" algn="just">
              <a:lnSpc>
                <a:spcPct val="100000"/>
              </a:lnSpc>
              <a:buFont typeface="Arial,Sans-Serif" panose="020B0604020202020204" pitchFamily="34" charset="0"/>
              <a:buChar char="•"/>
            </a:pPr>
            <a:r>
              <a:rPr lang="en-US" sz="1800" dirty="0">
                <a:solidFill>
                  <a:schemeClr val="tx1"/>
                </a:solidFill>
                <a:latin typeface="Gill Sans MT"/>
                <a:cs typeface="Arial"/>
              </a:rPr>
              <a:t>The goal is to sequence the entire genome, but the intermediate steps include sequencing particular regions, generating more efficient and automated technology and developing better analytical methods for handling DNA information.</a:t>
            </a:r>
          </a:p>
          <a:p>
            <a:pPr marL="342900" indent="-342900" algn="just">
              <a:lnSpc>
                <a:spcPct val="100000"/>
              </a:lnSpc>
              <a:buFont typeface="Arial,Sans-Serif" panose="020B0604020202020204" pitchFamily="34" charset="0"/>
              <a:buChar char="•"/>
            </a:pPr>
            <a:endParaRPr lang="en-US" sz="1800" dirty="0">
              <a:solidFill>
                <a:schemeClr val="tx1"/>
              </a:solidFill>
              <a:latin typeface="Gill Sans MT"/>
              <a:cs typeface="Arial"/>
            </a:endParaRPr>
          </a:p>
          <a:p>
            <a:pPr marL="342900" indent="-342900" algn="just">
              <a:lnSpc>
                <a:spcPct val="100000"/>
              </a:lnSpc>
              <a:buFont typeface="Arial,Sans-Serif" panose="020B0604020202020204" pitchFamily="34" charset="0"/>
              <a:buChar char="•"/>
            </a:pPr>
            <a:endParaRPr lang="en-US" sz="1800" dirty="0">
              <a:solidFill>
                <a:schemeClr val="tx1"/>
              </a:solidFill>
              <a:latin typeface="Gill Sans MT"/>
              <a:cs typeface="Arial"/>
            </a:endParaRPr>
          </a:p>
          <a:p>
            <a:pPr marL="342900" indent="-342900" algn="just">
              <a:lnSpc>
                <a:spcPct val="100000"/>
              </a:lnSpc>
              <a:buFont typeface="Arial,Sans-Serif" panose="020B0604020202020204" pitchFamily="34" charset="0"/>
              <a:buChar char="•"/>
            </a:pPr>
            <a:endParaRPr lang="en-US" sz="1800" dirty="0">
              <a:solidFill>
                <a:schemeClr val="tx1"/>
              </a:solidFill>
              <a:cs typeface="Arial"/>
            </a:endParaRPr>
          </a:p>
          <a:p>
            <a:pPr marL="800100" lvl="1" algn="just">
              <a:lnSpc>
                <a:spcPct val="100000"/>
              </a:lnSpc>
              <a:buAutoNum type="alphaLcParenR"/>
            </a:pPr>
            <a:endParaRPr lang="en-US" sz="1800" dirty="0">
              <a:solidFill>
                <a:schemeClr val="tx1"/>
              </a:solidFill>
              <a:latin typeface="Gill Sans MT"/>
              <a:cs typeface="Arial"/>
            </a:endParaRPr>
          </a:p>
          <a:p>
            <a:pPr marL="800100" lvl="1" algn="just">
              <a:lnSpc>
                <a:spcPct val="100000"/>
              </a:lnSpc>
              <a:buFont typeface="Arial" panose="020B0604020202020204" pitchFamily="34" charset="0"/>
              <a:buAutoNum type="alphaLcParenR"/>
            </a:pPr>
            <a:endParaRPr lang="en-US" sz="1800" dirty="0">
              <a:solidFill>
                <a:schemeClr val="tx1"/>
              </a:solidFill>
              <a:latin typeface="Gill Sans MT"/>
              <a:cs typeface="Arial"/>
            </a:endParaRPr>
          </a:p>
          <a:p>
            <a:pPr marL="800100" lvl="1" algn="just">
              <a:lnSpc>
                <a:spcPct val="100000"/>
              </a:lnSpc>
              <a:buFont typeface="Arial" panose="020B0604020202020204" pitchFamily="34" charset="0"/>
              <a:buAutoNum type="alphaLcParenR"/>
            </a:pPr>
            <a:endParaRPr lang="en-US" sz="1800" dirty="0">
              <a:solidFill>
                <a:schemeClr val="tx1"/>
              </a:solidFill>
              <a:latin typeface="Gill Sans MT"/>
              <a:cs typeface="Arial"/>
            </a:endParaRPr>
          </a:p>
        </p:txBody>
      </p:sp>
    </p:spTree>
    <p:extLst>
      <p:ext uri="{BB962C8B-B14F-4D97-AF65-F5344CB8AC3E}">
        <p14:creationId xmlns:p14="http://schemas.microsoft.com/office/powerpoint/2010/main" val="210793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37476" y="-74950"/>
            <a:ext cx="12229476" cy="693295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88602" y="5120"/>
            <a:ext cx="11533184" cy="1690592"/>
          </a:xfrm>
        </p:spPr>
        <p:txBody>
          <a:bodyPr vert="horz" wrap="square" lIns="0" tIns="0" rIns="0" bIns="0" rtlCol="0" anchor="t">
            <a:noAutofit/>
          </a:bodyPr>
          <a:lstStyle/>
          <a:p>
            <a:pPr marL="0" indent="0" algn="ctr">
              <a:lnSpc>
                <a:spcPct val="100000"/>
              </a:lnSpc>
            </a:pPr>
            <a:endParaRPr lang="en-US" sz="2800" dirty="0">
              <a:solidFill>
                <a:schemeClr val="tx1"/>
              </a:solidFill>
              <a:latin typeface="Walbaum Display"/>
              <a:cs typeface="Arial"/>
            </a:endParaRPr>
          </a:p>
          <a:p>
            <a:pPr marL="342900" indent="-342900" algn="just">
              <a:lnSpc>
                <a:spcPct val="100000"/>
              </a:lnSpc>
              <a:buFont typeface="Arial,Sans-Serif" panose="020B0604020202020204" pitchFamily="34" charset="0"/>
              <a:buChar char="•"/>
            </a:pPr>
            <a:endParaRPr lang="en-US" sz="1800" dirty="0">
              <a:solidFill>
                <a:schemeClr val="tx1"/>
              </a:solidFill>
              <a:latin typeface="Gill Sans MT"/>
              <a:cs typeface="Arial"/>
            </a:endParaRPr>
          </a:p>
          <a:p>
            <a:pPr marL="342900" indent="-342900" algn="just">
              <a:lnSpc>
                <a:spcPct val="100000"/>
              </a:lnSpc>
              <a:buFont typeface="Arial,Sans-Serif" panose="020B0604020202020204" pitchFamily="34" charset="0"/>
              <a:buChar char="•"/>
            </a:pPr>
            <a:endParaRPr lang="en-US" sz="1800" dirty="0">
              <a:solidFill>
                <a:schemeClr val="tx1"/>
              </a:solidFill>
              <a:latin typeface="Gill Sans MT"/>
              <a:cs typeface="Arial"/>
            </a:endParaRPr>
          </a:p>
          <a:p>
            <a:pPr marL="800100" lvl="1" algn="just">
              <a:lnSpc>
                <a:spcPct val="100000"/>
              </a:lnSpc>
              <a:buAutoNum type="alphaLcParenR"/>
            </a:pPr>
            <a:endParaRPr lang="en-US" sz="1800" dirty="0">
              <a:solidFill>
                <a:schemeClr val="tx1"/>
              </a:solidFill>
              <a:cs typeface="Arial"/>
            </a:endParaRPr>
          </a:p>
          <a:p>
            <a:pPr marL="800100" lvl="1" algn="just">
              <a:lnSpc>
                <a:spcPct val="100000"/>
              </a:lnSpc>
              <a:buAutoNum type="alphaLcParenR"/>
            </a:pPr>
            <a:endParaRPr lang="en-US" sz="1800" dirty="0">
              <a:solidFill>
                <a:schemeClr val="tx1"/>
              </a:solidFill>
              <a:latin typeface="Gill Sans MT"/>
              <a:cs typeface="Arial"/>
            </a:endParaRPr>
          </a:p>
          <a:p>
            <a:pPr marL="800100" lvl="1" algn="just">
              <a:lnSpc>
                <a:spcPct val="100000"/>
              </a:lnSpc>
              <a:buFont typeface="Arial" panose="020B0604020202020204" pitchFamily="34" charset="0"/>
              <a:buAutoNum type="alphaLcParenR"/>
            </a:pPr>
            <a:endParaRPr lang="en-US" sz="1800" dirty="0">
              <a:solidFill>
                <a:schemeClr val="tx1"/>
              </a:solidFill>
              <a:latin typeface="Gill Sans MT"/>
              <a:cs typeface="Arial"/>
            </a:endParaRPr>
          </a:p>
        </p:txBody>
      </p:sp>
      <p:pic>
        <p:nvPicPr>
          <p:cNvPr id="3" name="Picture 3">
            <a:extLst>
              <a:ext uri="{FF2B5EF4-FFF2-40B4-BE49-F238E27FC236}">
                <a16:creationId xmlns:a16="http://schemas.microsoft.com/office/drawing/2014/main" id="{6902D669-C112-93A1-086E-9CA6A224545B}"/>
              </a:ext>
            </a:extLst>
          </p:cNvPr>
          <p:cNvPicPr>
            <a:picLocks noChangeAspect="1"/>
          </p:cNvPicPr>
          <p:nvPr/>
        </p:nvPicPr>
        <p:blipFill>
          <a:blip r:embed="rId4"/>
          <a:stretch>
            <a:fillRect/>
          </a:stretch>
        </p:blipFill>
        <p:spPr>
          <a:xfrm>
            <a:off x="5286531" y="110184"/>
            <a:ext cx="6365823" cy="4626452"/>
          </a:xfrm>
          <a:prstGeom prst="rect">
            <a:avLst/>
          </a:prstGeom>
        </p:spPr>
      </p:pic>
      <p:sp>
        <p:nvSpPr>
          <p:cNvPr id="4" name="TextBox 3">
            <a:extLst>
              <a:ext uri="{FF2B5EF4-FFF2-40B4-BE49-F238E27FC236}">
                <a16:creationId xmlns:a16="http://schemas.microsoft.com/office/drawing/2014/main" id="{12942055-1C18-0C2F-A314-A6A96ED6AF13}"/>
              </a:ext>
            </a:extLst>
          </p:cNvPr>
          <p:cNvSpPr txBox="1"/>
          <p:nvPr/>
        </p:nvSpPr>
        <p:spPr>
          <a:xfrm>
            <a:off x="187377" y="112427"/>
            <a:ext cx="5029199"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AutoNum type="arabicParenR"/>
            </a:pPr>
            <a:r>
              <a:rPr lang="en-US" sz="2000" b="1" dirty="0">
                <a:latin typeface="Arial"/>
                <a:ea typeface="+mn-lt"/>
                <a:cs typeface="+mn-lt"/>
              </a:rPr>
              <a:t>Sanger sequencing</a:t>
            </a:r>
            <a:endParaRPr lang="en-US" sz="2000">
              <a:latin typeface="Arial"/>
              <a:cs typeface="Arial"/>
            </a:endParaRPr>
          </a:p>
          <a:p>
            <a:pPr marL="342900" indent="-342900" algn="just">
              <a:buAutoNum type="arabicParenR"/>
            </a:pPr>
            <a:endParaRPr lang="en-US" sz="2000" b="1" dirty="0">
              <a:latin typeface="Arial"/>
              <a:ea typeface="+mn-lt"/>
              <a:cs typeface="+mn-lt"/>
            </a:endParaRPr>
          </a:p>
          <a:p>
            <a:pPr marL="342900" indent="-342900" algn="just">
              <a:buAutoNum type="alphaLcParenR"/>
            </a:pPr>
            <a:r>
              <a:rPr lang="en-US" dirty="0">
                <a:latin typeface="Gill Sans MT"/>
                <a:ea typeface="+mn-lt"/>
                <a:cs typeface="+mn-lt"/>
              </a:rPr>
              <a:t>The target DNA is copied many times, making fragments of different lengths. Fluorescent “chain terminator” nucleotides mark the ends of the fragments and allow the sequence to be determined. </a:t>
            </a:r>
          </a:p>
          <a:p>
            <a:pPr marL="342900" indent="-342900" algn="just">
              <a:buAutoNum type="alphaLcParenR"/>
            </a:pPr>
            <a:r>
              <a:rPr lang="en-US" dirty="0">
                <a:latin typeface="Gill Sans MT"/>
                <a:ea typeface="+mn-lt"/>
                <a:cs typeface="+mn-lt"/>
              </a:rPr>
              <a:t>Sanger sequencing gives high-quality sequence for relatively long stretches of DNA (up to about 900 base pairs). It's typically used to sequence individual pieces of DNA, such as bacterial plasmids or DNA copied in PCR.</a:t>
            </a:r>
            <a:endParaRPr lang="en-US" dirty="0">
              <a:latin typeface="Gill Sans MT"/>
              <a:cs typeface="Arial"/>
            </a:endParaRPr>
          </a:p>
          <a:p>
            <a:pPr algn="just"/>
            <a:endParaRPr lang="en-US" sz="2000" dirty="0">
              <a:latin typeface="Gill Sans MT"/>
              <a:cs typeface="Arial"/>
            </a:endParaRPr>
          </a:p>
          <a:p>
            <a:pPr marL="457200" indent="-457200">
              <a:buAutoNum type="arabicParenR"/>
            </a:pPr>
            <a:endParaRPr lang="en-US" sz="2000" dirty="0">
              <a:latin typeface="Arial"/>
              <a:cs typeface="Arial"/>
            </a:endParaRPr>
          </a:p>
        </p:txBody>
      </p:sp>
      <p:sp>
        <p:nvSpPr>
          <p:cNvPr id="2" name="TextBox 1">
            <a:extLst>
              <a:ext uri="{FF2B5EF4-FFF2-40B4-BE49-F238E27FC236}">
                <a16:creationId xmlns:a16="http://schemas.microsoft.com/office/drawing/2014/main" id="{FF1621C8-2461-D090-0563-02C1D20695CD}"/>
              </a:ext>
            </a:extLst>
          </p:cNvPr>
          <p:cNvSpPr txBox="1"/>
          <p:nvPr/>
        </p:nvSpPr>
        <p:spPr>
          <a:xfrm>
            <a:off x="324786" y="4909278"/>
            <a:ext cx="11624872"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Arial"/>
                <a:cs typeface="Arial"/>
              </a:rPr>
              <a:t>2) </a:t>
            </a:r>
            <a:r>
              <a:rPr lang="en-US" sz="2000" b="1" dirty="0">
                <a:latin typeface="Arial"/>
                <a:cs typeface="Arial"/>
              </a:rPr>
              <a:t>Next-generation sequencing </a:t>
            </a:r>
          </a:p>
          <a:p>
            <a:endParaRPr lang="en-US" sz="2000" dirty="0">
              <a:latin typeface="Arial"/>
              <a:cs typeface="Arial"/>
            </a:endParaRPr>
          </a:p>
          <a:p>
            <a:pPr marL="342900" indent="-342900" algn="just">
              <a:buAutoNum type="alphaLcParenR"/>
            </a:pPr>
            <a:r>
              <a:rPr lang="en-US" dirty="0"/>
              <a:t>Next generation sequencing (NGS), massively parallel or deep sequencing are related terms that describe a DNA sequencing technology which has </a:t>
            </a:r>
            <a:r>
              <a:rPr lang="en-US" err="1"/>
              <a:t>revolutionised</a:t>
            </a:r>
            <a:r>
              <a:rPr lang="en-US" dirty="0"/>
              <a:t> genomic research.</a:t>
            </a:r>
          </a:p>
          <a:p>
            <a:pPr marL="342900" indent="-342900" algn="just">
              <a:buAutoNum type="alphaLcParenR"/>
            </a:pPr>
            <a:r>
              <a:rPr lang="en-US" dirty="0"/>
              <a:t>There are a variety of next-generation sequencing techniques that use different technologies.</a:t>
            </a:r>
          </a:p>
          <a:p>
            <a:pPr algn="l"/>
            <a:endParaRPr lang="en-US" dirty="0"/>
          </a:p>
        </p:txBody>
      </p:sp>
    </p:spTree>
    <p:extLst>
      <p:ext uri="{BB962C8B-B14F-4D97-AF65-F5344CB8AC3E}">
        <p14:creationId xmlns:p14="http://schemas.microsoft.com/office/powerpoint/2010/main" val="2973979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7" name="Group 3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8" name="Freeform: Shape 3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Oval 3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3" name="Rectangle 4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249472"/>
            <a:ext cx="7308294" cy="984885"/>
          </a:xfrm>
        </p:spPr>
        <p:txBody>
          <a:bodyPr vert="horz" wrap="square" lIns="0" tIns="0" rIns="0" bIns="0" rtlCol="0" anchor="ctr" anchorCtr="0">
            <a:normAutofit/>
          </a:bodyPr>
          <a:lstStyle/>
          <a:p>
            <a:r>
              <a:rPr lang="en-US" sz="3400" b="1"/>
              <a:t>Machine Learning Algorithm</a:t>
            </a:r>
          </a:p>
        </p:txBody>
      </p:sp>
      <p:pic>
        <p:nvPicPr>
          <p:cNvPr id="9" name="Picture 15">
            <a:extLst>
              <a:ext uri="{FF2B5EF4-FFF2-40B4-BE49-F238E27FC236}">
                <a16:creationId xmlns:a16="http://schemas.microsoft.com/office/drawing/2014/main" id="{6AC7012D-1F88-F189-A102-E4520EA33982}"/>
              </a:ext>
            </a:extLst>
          </p:cNvPr>
          <p:cNvPicPr>
            <a:picLocks noChangeAspect="1"/>
          </p:cNvPicPr>
          <p:nvPr/>
        </p:nvPicPr>
        <p:blipFill>
          <a:blip r:embed="rId3"/>
          <a:stretch>
            <a:fillRect/>
          </a:stretch>
        </p:blipFill>
        <p:spPr>
          <a:xfrm>
            <a:off x="553266" y="1179592"/>
            <a:ext cx="11093309" cy="5316510"/>
          </a:xfrm>
          <a:custGeom>
            <a:avLst/>
            <a:gdLst/>
            <a:ahLst/>
            <a:cxnLst/>
            <a:rect l="l" t="t" r="r" b="b"/>
            <a:pathLst>
              <a:path w="6922273" h="4225290">
                <a:moveTo>
                  <a:pt x="0" y="0"/>
                </a:moveTo>
                <a:lnTo>
                  <a:pt x="6922273" y="0"/>
                </a:lnTo>
                <a:lnTo>
                  <a:pt x="6922273" y="4225290"/>
                </a:lnTo>
                <a:lnTo>
                  <a:pt x="0" y="4225290"/>
                </a:lnTo>
                <a:close/>
              </a:path>
            </a:pathLst>
          </a:custGeom>
        </p:spPr>
      </p:pic>
      <p:sp>
        <p:nvSpPr>
          <p:cNvPr id="45" name="Rectangle 44">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143843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2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8485447" cy="576107"/>
          </a:xfrm>
        </p:spPr>
        <p:txBody>
          <a:bodyPr vert="horz" wrap="square" lIns="0" tIns="0" rIns="0" bIns="0" rtlCol="0" anchor="t" anchorCtr="0">
            <a:normAutofit/>
          </a:bodyPr>
          <a:lstStyle/>
          <a:p>
            <a:r>
              <a:rPr lang="en-US" sz="2800" b="1" kern="1200" dirty="0">
                <a:latin typeface="+mj-lt"/>
                <a:ea typeface="+mj-ea"/>
                <a:cs typeface="+mj-cs"/>
              </a:rPr>
              <a:t>DATA EXPLORATION AND ANALYSIS</a:t>
            </a:r>
            <a:endParaRPr lang="en-US" sz="2800" b="1" kern="1200" dirty="0">
              <a:latin typeface="+mj-lt"/>
            </a:endParaRPr>
          </a:p>
        </p:txBody>
      </p:sp>
      <p:sp>
        <p:nvSpPr>
          <p:cNvPr id="37" name="Freeform: Shape 23">
            <a:extLst>
              <a:ext uri="{FF2B5EF4-FFF2-40B4-BE49-F238E27FC236}">
                <a16:creationId xmlns:a16="http://schemas.microsoft.com/office/drawing/2014/main" id="{DE950493-A53F-4D4C-9157-A238C4B2A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D5976DAD-AF34-5A23-9911-59C2A41D9381}"/>
              </a:ext>
            </a:extLst>
          </p:cNvPr>
          <p:cNvSpPr txBox="1"/>
          <p:nvPr/>
        </p:nvSpPr>
        <p:spPr>
          <a:xfrm>
            <a:off x="158178" y="1036455"/>
            <a:ext cx="11495451" cy="2250007"/>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fontScale="92500" lnSpcReduction="10000"/>
          </a:bodyPr>
          <a:lstStyle/>
          <a:p>
            <a:pPr indent="-228600">
              <a:spcAft>
                <a:spcPts val="800"/>
              </a:spcAft>
              <a:buFont typeface="Arial" panose="020B0604020202020204" pitchFamily="34" charset="0"/>
              <a:buChar char="•"/>
            </a:pPr>
            <a:endParaRPr lang="en-US" dirty="0">
              <a:solidFill>
                <a:schemeClr val="tx1">
                  <a:alpha val="60000"/>
                </a:schemeClr>
              </a:solidFill>
            </a:endParaRPr>
          </a:p>
          <a:p>
            <a:pPr marL="285750" indent="-228600">
              <a:spcAft>
                <a:spcPts val="800"/>
              </a:spcAft>
              <a:buFont typeface="Arial" panose="020B0604020202020204" pitchFamily="34" charset="0"/>
              <a:buChar char="•"/>
            </a:pPr>
            <a:r>
              <a:rPr lang="en-US" dirty="0"/>
              <a:t>In bioinformatics, FASTA format is a text-based format for representing nucleotide sequences or amino acid (protein) sequences, in which nucleotides or amino acids are represented using single-letter codes [A,C,G,T,N] where A=Adenosine, C=Cytosine, G=Guanine, T=Thymidine and N= any of A,C,G,T. The format also allows for sequence names and comments to precede the sequences.</a:t>
            </a:r>
            <a:endParaRPr lang="en-US"/>
          </a:p>
          <a:p>
            <a:pPr marL="285750" indent="-228600">
              <a:spcAft>
                <a:spcPts val="800"/>
              </a:spcAft>
              <a:buFont typeface="Arial" panose="020B0604020202020204" pitchFamily="34" charset="0"/>
              <a:buChar char="•"/>
            </a:pPr>
            <a:endParaRPr lang="en-US" dirty="0"/>
          </a:p>
          <a:p>
            <a:pPr marL="285750" indent="-228600">
              <a:spcAft>
                <a:spcPts val="800"/>
              </a:spcAft>
              <a:buFont typeface="Arial" panose="020B0604020202020204" pitchFamily="34" charset="0"/>
              <a:buChar char="•"/>
            </a:pPr>
            <a:r>
              <a:rPr lang="en-US" dirty="0"/>
              <a:t>This project will use a dataset from the </a:t>
            </a:r>
            <a:r>
              <a:rPr lang="en-US" err="1"/>
              <a:t>kaggle</a:t>
            </a:r>
            <a:r>
              <a:rPr lang="en-US" dirty="0"/>
              <a:t> Repository that have 7 classes, where the human data has 4380 data points, with 4 sequential nucleotides (“base-pairs”) each.</a:t>
            </a:r>
            <a:endParaRPr lang="en-US"/>
          </a:p>
        </p:txBody>
      </p:sp>
      <p:pic>
        <p:nvPicPr>
          <p:cNvPr id="38" name="Picture 17" descr="Molecules">
            <a:extLst>
              <a:ext uri="{FF2B5EF4-FFF2-40B4-BE49-F238E27FC236}">
                <a16:creationId xmlns:a16="http://schemas.microsoft.com/office/drawing/2014/main" id="{6C7345A1-5DE7-FC8A-754F-84893A04507A}"/>
              </a:ext>
            </a:extLst>
          </p:cNvPr>
          <p:cNvPicPr>
            <a:picLocks noChangeAspect="1"/>
          </p:cNvPicPr>
          <p:nvPr/>
        </p:nvPicPr>
        <p:blipFill rotWithShape="1">
          <a:blip r:embed="rId2"/>
          <a:srcRect t="31174" r="-2" b="17182"/>
          <a:stretch/>
        </p:blipFill>
        <p:spPr>
          <a:xfrm>
            <a:off x="20" y="3348559"/>
            <a:ext cx="12191980" cy="3509442"/>
          </a:xfrm>
          <a:custGeom>
            <a:avLst/>
            <a:gdLst/>
            <a:ahLst/>
            <a:cxnLst/>
            <a:rect l="l" t="t" r="r" b="b"/>
            <a:pathLst>
              <a:path w="12192000" h="4196491">
                <a:moveTo>
                  <a:pt x="0" y="0"/>
                </a:moveTo>
                <a:lnTo>
                  <a:pt x="12192000" y="0"/>
                </a:lnTo>
                <a:lnTo>
                  <a:pt x="12192000" y="4196491"/>
                </a:lnTo>
                <a:lnTo>
                  <a:pt x="0" y="4196491"/>
                </a:lnTo>
                <a:close/>
              </a:path>
            </a:pathLst>
          </a:custGeom>
        </p:spPr>
      </p:pic>
      <p:grpSp>
        <p:nvGrpSpPr>
          <p:cNvPr id="39" name="Group 25">
            <a:extLst>
              <a:ext uri="{FF2B5EF4-FFF2-40B4-BE49-F238E27FC236}">
                <a16:creationId xmlns:a16="http://schemas.microsoft.com/office/drawing/2014/main" id="{FF1EAF9B-8869-450E-98BF-FD6EA6564B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60564" y="237221"/>
            <a:ext cx="1381926" cy="2884583"/>
            <a:chOff x="9242553" y="916443"/>
            <a:chExt cx="1381926" cy="2884583"/>
          </a:xfrm>
        </p:grpSpPr>
        <p:sp>
          <p:nvSpPr>
            <p:cNvPr id="27" name="Freeform: Shape 26">
              <a:extLst>
                <a:ext uri="{FF2B5EF4-FFF2-40B4-BE49-F238E27FC236}">
                  <a16:creationId xmlns:a16="http://schemas.microsoft.com/office/drawing/2014/main" id="{8111FAA4-0B90-446B-9555-B7A9CB2C913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9453006" y="824969"/>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88E536E-9DE6-4085-9258-450A10AD09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9242553" y="2721026"/>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0" name="Rectangle 29">
            <a:extLst>
              <a:ext uri="{FF2B5EF4-FFF2-40B4-BE49-F238E27FC236}">
                <a16:creationId xmlns:a16="http://schemas.microsoft.com/office/drawing/2014/main" id="{D20AE261-8977-4583-A036-88CC1CE1A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dirty="0">
                <a:solidFill>
                  <a:schemeClr val="tx1">
                    <a:alpha val="80000"/>
                  </a:schemeClr>
                </a:solidFill>
              </a:rPr>
              <a:t>S</a:t>
            </a:r>
            <a:endParaRPr lang="en-US" kern="1200" dirty="0">
              <a:solidFill>
                <a:schemeClr val="tx1">
                  <a:alpha val="80000"/>
                </a:schemeClr>
              </a:solidFill>
              <a:latin typeface="+mn-lt"/>
              <a:ea typeface="+mn-ea"/>
              <a:cs typeface="+mn-cs"/>
            </a:endParaRP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249694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463421" y="329906"/>
            <a:ext cx="11270858" cy="416429"/>
          </a:xfrm>
        </p:spPr>
        <p:txBody>
          <a:bodyPr vert="horz" wrap="square" lIns="0" tIns="0" rIns="0" bIns="0" rtlCol="0" anchor="t">
            <a:noAutofit/>
          </a:bodyPr>
          <a:lstStyle/>
          <a:p>
            <a:pPr marL="342900" indent="-342900">
              <a:lnSpc>
                <a:spcPct val="100000"/>
              </a:lnSpc>
              <a:buChar char="•"/>
            </a:pPr>
            <a:endParaRPr lang="en-US" sz="2000" dirty="0">
              <a:solidFill>
                <a:schemeClr val="tx1"/>
              </a:solidFill>
            </a:endParaRPr>
          </a:p>
          <a:p>
            <a:pPr marL="457200" indent="-457200" algn="just">
              <a:lnSpc>
                <a:spcPct val="100000"/>
              </a:lnSpc>
              <a:buAutoNum type="alphaLcPeriod"/>
            </a:pPr>
            <a:endParaRPr lang="en-US" dirty="0">
              <a:solidFill>
                <a:schemeClr val="tx1"/>
              </a:solidFill>
            </a:endParaRPr>
          </a:p>
          <a:p>
            <a:pPr marL="342900" indent="-342900">
              <a:lnSpc>
                <a:spcPct val="100000"/>
              </a:lnSpc>
              <a:buChar char="•"/>
            </a:pPr>
            <a:endParaRPr lang="en-US" dirty="0">
              <a:solidFill>
                <a:schemeClr val="tx1"/>
              </a:solidFill>
            </a:endParaRPr>
          </a:p>
          <a:p>
            <a:pPr marL="342900" indent="-342900">
              <a:lnSpc>
                <a:spcPct val="100000"/>
              </a:lnSpc>
              <a:buChar char="•"/>
            </a:pPr>
            <a:endParaRPr lang="en-US" dirty="0">
              <a:solidFill>
                <a:schemeClr val="tx1"/>
              </a:solidFill>
            </a:endParaRPr>
          </a:p>
          <a:p>
            <a:pPr marL="0" indent="0">
              <a:lnSpc>
                <a:spcPct val="100000"/>
              </a:lnSpc>
            </a:pPr>
            <a:endParaRPr lang="en-US" dirty="0">
              <a:solidFill>
                <a:schemeClr val="tx1"/>
              </a:solidFill>
            </a:endParaRPr>
          </a:p>
        </p:txBody>
      </p:sp>
      <p:sp>
        <p:nvSpPr>
          <p:cNvPr id="2" name="Freeform: Shape 1">
            <a:extLst>
              <a:ext uri="{FF2B5EF4-FFF2-40B4-BE49-F238E27FC236}">
                <a16:creationId xmlns:a16="http://schemas.microsoft.com/office/drawing/2014/main" id="{C5D67C49-67EE-BF4C-22E2-E0F2C5BE45A6}"/>
              </a:ext>
              <a:ext uri="{C183D7F6-B498-43B3-948B-1728B52AA6E4}">
                <adec:decorative xmlns:adec="http://schemas.microsoft.com/office/drawing/2017/decorative" val="1"/>
              </a:ext>
            </a:extLst>
          </p:cNvPr>
          <p:cNvSpPr>
            <a:spLocks noChangeAspect="1"/>
          </p:cNvSpPr>
          <p:nvPr/>
        </p:nvSpPr>
        <p:spPr>
          <a:xfrm rot="8100000">
            <a:off x="10776635" y="1637431"/>
            <a:ext cx="1217409" cy="1675175"/>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6BE5C414-CF17-4A1F-CA26-790C6DAF4D41}"/>
              </a:ext>
            </a:extLst>
          </p:cNvPr>
          <p:cNvSpPr txBox="1"/>
          <p:nvPr/>
        </p:nvSpPr>
        <p:spPr>
          <a:xfrm>
            <a:off x="564630" y="177384"/>
            <a:ext cx="106505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Human dataset: Represent DNA sequences of humans that contain 7 Gene classes.</a:t>
            </a:r>
          </a:p>
        </p:txBody>
      </p:sp>
      <p:pic>
        <p:nvPicPr>
          <p:cNvPr id="5" name="Picture 5">
            <a:extLst>
              <a:ext uri="{FF2B5EF4-FFF2-40B4-BE49-F238E27FC236}">
                <a16:creationId xmlns:a16="http://schemas.microsoft.com/office/drawing/2014/main" id="{E9015C80-69D1-DA88-43AD-5F363A789A96}"/>
              </a:ext>
            </a:extLst>
          </p:cNvPr>
          <p:cNvPicPr>
            <a:picLocks noChangeAspect="1"/>
          </p:cNvPicPr>
          <p:nvPr/>
        </p:nvPicPr>
        <p:blipFill>
          <a:blip r:embed="rId4"/>
          <a:stretch>
            <a:fillRect/>
          </a:stretch>
        </p:blipFill>
        <p:spPr>
          <a:xfrm>
            <a:off x="327286" y="641099"/>
            <a:ext cx="11537428" cy="5875605"/>
          </a:xfrm>
          <a:prstGeom prst="rect">
            <a:avLst/>
          </a:prstGeom>
        </p:spPr>
      </p:pic>
    </p:spTree>
    <p:extLst>
      <p:ext uri="{BB962C8B-B14F-4D97-AF65-F5344CB8AC3E}">
        <p14:creationId xmlns:p14="http://schemas.microsoft.com/office/powerpoint/2010/main" val="338459309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163FB7-958F-4794-B3EE-EC8933868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128D9D-8887-4AE7-BD39-EBCD268E911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F76BC85-9361-4044-951E-1D698143E543}">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0</TotalTime>
  <Words>613</Words>
  <Application>Microsoft Office PowerPoint</Application>
  <PresentationFormat>Widescreen</PresentationFormat>
  <Paragraphs>119</Paragraphs>
  <Slides>21</Slides>
  <Notes>13</Notes>
  <HiddenSlides>1</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3DFloatVTI</vt:lpstr>
      <vt:lpstr>Professor :    Student: Saurav kumar - INFORMATICA </vt:lpstr>
      <vt:lpstr>Introduction</vt:lpstr>
      <vt:lpstr>What’s DNA (Deoxyribonucleic Acid)? </vt:lpstr>
      <vt:lpstr>PowerPoint Presentation</vt:lpstr>
      <vt:lpstr>PowerPoint Presentation</vt:lpstr>
      <vt:lpstr>PowerPoint Presentation</vt:lpstr>
      <vt:lpstr>Machine Learning Algorithm</vt:lpstr>
      <vt:lpstr>DATA EXPLORATION AND ANALYSIS</vt:lpstr>
      <vt:lpstr>PowerPoint Presentation</vt:lpstr>
      <vt:lpstr>Feature Selection</vt:lpstr>
      <vt:lpstr>PowerPoint Presentation</vt:lpstr>
      <vt:lpstr>PowerPoint Presentation</vt:lpstr>
      <vt:lpstr>Convolutional Neural Network Model:</vt:lpstr>
      <vt:lpstr>PowerPoint Presentation</vt:lpstr>
      <vt:lpstr>PowerPoint Presentation</vt:lpstr>
      <vt:lpstr>Finally, The created CNN to classify the DNA sequence and found out that, deep learning (CNN) outperforms the other machine learning methods with an accuracy of 95.5%.</vt:lpstr>
      <vt:lpstr>Decision Trees (DTs) are a non-parametric supervised learning method used for classification and regression. The goal is to create a model that predicts the value of a target variable by learning simple decision rules inferred from the data features.  The entropy is the measure to understand the impurity or homogeneity of our data set. Since the data has class labels, the decision tree is constructed through the training set to maximize the purity among the class at the leaf nodes.  The Impurity reduction from parent to child is maximum The Information gain is the measure of reduction in the entropy after the split of nodes.            </vt:lpstr>
      <vt:lpstr>Random forest works in the concept of decision tree. Random forest contains multiple individual decision tree models. The row sampling and feature sampling is done on the dataset and fed to individual decision tree. This process of sampling the data and feeding to the decision tree model is called as bootstrap. Each decision tree predicts the class output; the majority class prediction will be the output of the random forest. This process of selecting the majority vote is named as bagging. In the random forest, the base learners are decision tree. The high variance problem in decision tree can be avoided by using the random forest as only the majority of the vote is considered in the random forest. The number of decision tree is the hyper-parameter of the model.            </vt:lpstr>
      <vt:lpstr>The optimal choice of the value is highly data-dependent: In general, a larger suppresses the effects of noise, but makes the classification boundaries less distinct.  This strategy consists in fitting one classifier per class pair. At prediction time, the class which received the most votes is selected. The first step is to import the “KNeighborsClassifier” class from “sklearn.neighbors” library. In the second line, this class is initialized with one parameter, i.e. “n_neigbours”. This is basically the value for the K. There is no ideal value for K and it is selected after testing and evaluation, however, to start out, 5 seems to be the most commonly used value for the KNN algorithm.             </vt:lpstr>
      <vt:lpstr>CONCLOSION AND FUTURE WORK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1361</cp:revision>
  <dcterms:created xsi:type="dcterms:W3CDTF">2023-06-12T20:25:15Z</dcterms:created>
  <dcterms:modified xsi:type="dcterms:W3CDTF">2023-07-09T20:29:47Z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