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gu+5jwxFehlbtsOzNPtD0/RS9y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6.xml"/><Relationship Id="rId22" Type="http://schemas.openxmlformats.org/officeDocument/2006/relationships/font" Target="fonts/QuattrocentoSans-italic.fntdata"/><Relationship Id="rId10" Type="http://schemas.openxmlformats.org/officeDocument/2006/relationships/slide" Target="slides/slide5.xml"/><Relationship Id="rId21" Type="http://schemas.openxmlformats.org/officeDocument/2006/relationships/font" Target="fonts/QuattrocentoSans-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a2c0d25a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a2c0d25a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aa2c0d25a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a6e2d7df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aa6e2d7df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14"/>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 type="subTitle"/>
          </p:nvPr>
        </p:nvSpPr>
        <p:spPr>
          <a:xfrm>
            <a:off x="838202" y="5110609"/>
            <a:ext cx="6705599" cy="1137793"/>
          </a:xfrm>
          <a:prstGeom prst="rect">
            <a:avLst/>
          </a:prstGeom>
          <a:noFill/>
          <a:ln>
            <a:noFill/>
          </a:ln>
        </p:spPr>
        <p:txBody>
          <a:bodyPr anchorCtr="0" anchor="t" bIns="45700" lIns="91425" spcFirstLastPara="1" rIns="91425" wrap="square" tIns="45700">
            <a:normAutofit/>
          </a:bodyPr>
          <a:lstStyle>
            <a:lvl1pPr lvl="0" algn="l">
              <a:lnSpc>
                <a:spcPct val="150000"/>
              </a:lnSpc>
              <a:spcBef>
                <a:spcPts val="600"/>
              </a:spcBef>
              <a:spcAft>
                <a:spcPts val="0"/>
              </a:spcAft>
              <a:buClr>
                <a:srgbClr val="D24726"/>
              </a:buClr>
              <a:buSzPts val="2800"/>
              <a:buNone/>
              <a:defRPr sz="2800">
                <a:solidFill>
                  <a:srgbClr val="D24726"/>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1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4"/>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2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6" name="Google Shape;86;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8" name="Google Shape;88;p2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2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24"/>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94" name="Google Shape;94;p24"/>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4"/>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6" name="Google Shape;96;p2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4"/>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5"/>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5" name="Google Shape;25;p15"/>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5"/>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480"/>
              </a:spcBef>
              <a:spcAft>
                <a:spcPts val="0"/>
              </a:spcAft>
              <a:buClr>
                <a:srgbClr val="7F7F7F"/>
              </a:buClr>
              <a:buSzPts val="1600"/>
              <a:buNone/>
              <a:defRPr sz="1600">
                <a:solidFill>
                  <a:srgbClr val="7F7F7F"/>
                </a:solidFill>
              </a:defRPr>
            </a:lvl1pPr>
            <a:lvl2pPr indent="-317500" lvl="1" marL="914400" algn="l">
              <a:lnSpc>
                <a:spcPct val="150000"/>
              </a:lnSpc>
              <a:spcBef>
                <a:spcPts val="1200"/>
              </a:spcBef>
              <a:spcAft>
                <a:spcPts val="0"/>
              </a:spcAft>
              <a:buClr>
                <a:srgbClr val="7F7F7F"/>
              </a:buClr>
              <a:buSzPts val="1400"/>
              <a:buChar char="•"/>
              <a:defRPr sz="14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7" name="Google Shape;27;p1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5"/>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3" name="Google Shape;33;p16"/>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D24726"/>
              </a:buClr>
              <a:buSzPts val="4800"/>
              <a:buFont typeface="Quattrocento Sans"/>
              <a:buNone/>
              <a:defRPr sz="4800">
                <a:solidFill>
                  <a:srgbClr val="D247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5" name="Google Shape;35;p1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16"/>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1" name="Google Shape;41;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1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1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0" name="Google Shape;50;p18"/>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52" name="Google Shape;52;p18"/>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3" name="Google Shape;53;p18"/>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54" name="Google Shape;54;p18"/>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5" name="Google Shape;55;p1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1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9"/>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1" name="Google Shape;61;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19"/>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1"/>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3" name="Google Shape;73;p21"/>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74" name="Google Shape;74;p2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2"/>
          <p:cNvSpPr/>
          <p:nvPr>
            <p:ph idx="2" type="pic"/>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960"/>
              </a:spcBef>
              <a:spcAft>
                <a:spcPts val="0"/>
              </a:spcAft>
              <a:buClr>
                <a:schemeClr val="dk1"/>
              </a:buClr>
              <a:buSzPts val="3200"/>
              <a:buFont typeface="Arial"/>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84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72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80" name="Google Shape;80;p22"/>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1" name="Google Shape;81;p2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linuxhowtos.org/C_C++/socket.pdf" TargetMode="External"/><Relationship Id="rId4" Type="http://schemas.openxmlformats.org/officeDocument/2006/relationships/hyperlink" Target="http://alumni.cs.ucr.edu/~ecegelal/TAw/socketTCP.pdf" TargetMode="External"/><Relationship Id="rId5" Type="http://schemas.openxmlformats.org/officeDocument/2006/relationships/hyperlink" Target="https://beej.us/guide/bgnet/pdf/bgnet_usl_c_1.pdf" TargetMode="External"/><Relationship Id="rId6" Type="http://schemas.openxmlformats.org/officeDocument/2006/relationships/hyperlink" Target="https://www.geeksforgeeks.org/socket-programming-cc/" TargetMode="External"/><Relationship Id="rId7" Type="http://schemas.openxmlformats.org/officeDocument/2006/relationships/hyperlink" Target="https://www.geeksforgeeks.org/socket-programming-c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5400"/>
              <a:buFont typeface="Quattrocento Sans"/>
              <a:buNone/>
            </a:pPr>
            <a:r>
              <a:rPr lang="en-US"/>
              <a:t>Socket Programming</a:t>
            </a:r>
            <a:br>
              <a:rPr lang="en-US"/>
            </a:br>
            <a:r>
              <a:rPr lang="en-US"/>
              <a:t>Computing Lab-II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Problem Description-</a:t>
            </a:r>
            <a:endParaRPr/>
          </a:p>
        </p:txBody>
      </p:sp>
      <p:sp>
        <p:nvSpPr>
          <p:cNvPr id="163" name="Google Shape;163;p9"/>
          <p:cNvSpPr txBox="1"/>
          <p:nvPr>
            <p:ph idx="1" type="body"/>
          </p:nvPr>
        </p:nvSpPr>
        <p:spPr>
          <a:xfrm>
            <a:off x="477556" y="1787525"/>
            <a:ext cx="11236887" cy="4585566"/>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7F7F7F"/>
              </a:buClr>
              <a:buSzPts val="1400"/>
              <a:buNone/>
            </a:pPr>
            <a:r>
              <a:rPr lang="en-US" sz="1400"/>
              <a:t>                        1 Pop the operator from the operator stack.</a:t>
            </a:r>
            <a:endParaRPr/>
          </a:p>
          <a:p>
            <a:pPr indent="0" lvl="0" marL="0" rtl="0" algn="l">
              <a:lnSpc>
                <a:spcPct val="150000"/>
              </a:lnSpc>
              <a:spcBef>
                <a:spcPts val="1620"/>
              </a:spcBef>
              <a:spcAft>
                <a:spcPts val="0"/>
              </a:spcAft>
              <a:buClr>
                <a:srgbClr val="7F7F7F"/>
              </a:buClr>
              <a:buSzPts val="1400"/>
              <a:buNone/>
            </a:pPr>
            <a:r>
              <a:rPr lang="en-US" sz="1400"/>
              <a:t>                        2 Pop the value stack twice, getting two operands.</a:t>
            </a:r>
            <a:endParaRPr/>
          </a:p>
          <a:p>
            <a:pPr indent="0" lvl="0" marL="0" rtl="0" algn="l">
              <a:lnSpc>
                <a:spcPct val="150000"/>
              </a:lnSpc>
              <a:spcBef>
                <a:spcPts val="1620"/>
              </a:spcBef>
              <a:spcAft>
                <a:spcPts val="0"/>
              </a:spcAft>
              <a:buClr>
                <a:srgbClr val="7F7F7F"/>
              </a:buClr>
              <a:buSzPts val="1400"/>
              <a:buNone/>
            </a:pPr>
            <a:r>
              <a:rPr lang="en-US" sz="1400"/>
              <a:t>                        3 Apply the operator to the operands, in the correct order.</a:t>
            </a:r>
            <a:endParaRPr/>
          </a:p>
          <a:p>
            <a:pPr indent="0" lvl="0" marL="0" rtl="0" algn="l">
              <a:lnSpc>
                <a:spcPct val="150000"/>
              </a:lnSpc>
              <a:spcBef>
                <a:spcPts val="1620"/>
              </a:spcBef>
              <a:spcAft>
                <a:spcPts val="0"/>
              </a:spcAft>
              <a:buClr>
                <a:srgbClr val="7F7F7F"/>
              </a:buClr>
              <a:buSzPts val="1400"/>
              <a:buNone/>
            </a:pPr>
            <a:r>
              <a:rPr lang="en-US" sz="1400"/>
              <a:t>                        4 Push thisOp onto the operator stack. </a:t>
            </a:r>
            <a:endParaRPr/>
          </a:p>
          <a:p>
            <a:pPr indent="0" lvl="0" marL="0" rtl="0" algn="l">
              <a:lnSpc>
                <a:spcPct val="150000"/>
              </a:lnSpc>
              <a:spcBef>
                <a:spcPts val="1620"/>
              </a:spcBef>
              <a:spcAft>
                <a:spcPts val="0"/>
              </a:spcAft>
              <a:buClr>
                <a:srgbClr val="7F7F7F"/>
              </a:buClr>
              <a:buSzPts val="1400"/>
              <a:buNone/>
            </a:pPr>
            <a:r>
              <a:rPr lang="en-US" sz="1400"/>
              <a:t>                  2 Push thisOp onto the operator stack.</a:t>
            </a:r>
            <a:endParaRPr/>
          </a:p>
          <a:p>
            <a:pPr indent="0" lvl="0" marL="0" rtl="0" algn="l">
              <a:lnSpc>
                <a:spcPct val="150000"/>
              </a:lnSpc>
              <a:spcBef>
                <a:spcPts val="1620"/>
              </a:spcBef>
              <a:spcAft>
                <a:spcPts val="0"/>
              </a:spcAft>
              <a:buClr>
                <a:srgbClr val="7F7F7F"/>
              </a:buClr>
              <a:buSzPts val="1400"/>
              <a:buNone/>
            </a:pPr>
            <a:r>
              <a:rPr lang="en-US" sz="1400"/>
              <a:t>2. While the operator stack is not empty,</a:t>
            </a:r>
            <a:endParaRPr/>
          </a:p>
          <a:p>
            <a:pPr indent="0" lvl="0" marL="0" rtl="0" algn="l">
              <a:lnSpc>
                <a:spcPct val="150000"/>
              </a:lnSpc>
              <a:spcBef>
                <a:spcPts val="1620"/>
              </a:spcBef>
              <a:spcAft>
                <a:spcPts val="0"/>
              </a:spcAft>
              <a:buClr>
                <a:srgbClr val="7F7F7F"/>
              </a:buClr>
              <a:buSzPts val="1400"/>
              <a:buNone/>
            </a:pPr>
            <a:r>
              <a:rPr lang="en-US" sz="1400"/>
              <a:t>       1 Pop the operator from the operator stack.</a:t>
            </a:r>
            <a:endParaRPr/>
          </a:p>
          <a:p>
            <a:pPr indent="0" lvl="0" marL="0" rtl="0" algn="l">
              <a:lnSpc>
                <a:spcPct val="150000"/>
              </a:lnSpc>
              <a:spcBef>
                <a:spcPts val="1620"/>
              </a:spcBef>
              <a:spcAft>
                <a:spcPts val="0"/>
              </a:spcAft>
              <a:buClr>
                <a:srgbClr val="7F7F7F"/>
              </a:buClr>
              <a:buSzPts val="1400"/>
              <a:buNone/>
            </a:pPr>
            <a:r>
              <a:rPr lang="en-US" sz="1400"/>
              <a:t>       2 Pop the value stack twice, getting two operands.</a:t>
            </a:r>
            <a:endParaRPr/>
          </a:p>
          <a:p>
            <a:pPr indent="0" lvl="0" marL="0" rtl="0" algn="l">
              <a:lnSpc>
                <a:spcPct val="150000"/>
              </a:lnSpc>
              <a:spcBef>
                <a:spcPts val="1620"/>
              </a:spcBef>
              <a:spcAft>
                <a:spcPts val="0"/>
              </a:spcAft>
              <a:buClr>
                <a:srgbClr val="7F7F7F"/>
              </a:buClr>
              <a:buSzPts val="14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Problem Description-</a:t>
            </a:r>
            <a:endParaRPr/>
          </a:p>
        </p:txBody>
      </p:sp>
      <p:sp>
        <p:nvSpPr>
          <p:cNvPr id="169" name="Google Shape;169;p10"/>
          <p:cNvSpPr txBox="1"/>
          <p:nvPr>
            <p:ph idx="1" type="body"/>
          </p:nvPr>
        </p:nvSpPr>
        <p:spPr>
          <a:xfrm>
            <a:off x="633846" y="1806575"/>
            <a:ext cx="10924308" cy="458556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7F7F7F"/>
              </a:buClr>
              <a:buSzPts val="1400"/>
              <a:buNone/>
            </a:pPr>
            <a:r>
              <a:rPr lang="en-US" sz="1400"/>
              <a:t>       3 Apply the operator to the operands, in the correct order.</a:t>
            </a:r>
            <a:endParaRPr/>
          </a:p>
          <a:p>
            <a:pPr indent="0" lvl="0" marL="0" rtl="0" algn="l">
              <a:lnSpc>
                <a:spcPct val="150000"/>
              </a:lnSpc>
              <a:spcBef>
                <a:spcPts val="1620"/>
              </a:spcBef>
              <a:spcAft>
                <a:spcPts val="0"/>
              </a:spcAft>
              <a:buClr>
                <a:srgbClr val="7F7F7F"/>
              </a:buClr>
              <a:buSzPts val="1400"/>
              <a:buNone/>
            </a:pPr>
            <a:r>
              <a:rPr lang="en-US" sz="1400"/>
              <a:t>       4 Push the result onto the value stack.  </a:t>
            </a:r>
            <a:endParaRPr/>
          </a:p>
          <a:p>
            <a:pPr indent="-285750" lvl="0" marL="285750" rtl="0" algn="l">
              <a:lnSpc>
                <a:spcPct val="140000"/>
              </a:lnSpc>
              <a:spcBef>
                <a:spcPts val="1620"/>
              </a:spcBef>
              <a:spcAft>
                <a:spcPts val="0"/>
              </a:spcAft>
              <a:buSzPts val="1400"/>
              <a:buChar char="•"/>
            </a:pPr>
            <a:r>
              <a:rPr b="1" lang="en-US" sz="1400"/>
              <a:t>WRITEX expr- </a:t>
            </a:r>
            <a:r>
              <a:rPr lang="en-US" sz="1400"/>
              <a:t>append expression string to the end of file present at server and return “SUCCESS!!” to the client as acknowledgement.</a:t>
            </a:r>
            <a:endParaRPr sz="1400"/>
          </a:p>
          <a:p>
            <a:pPr indent="0" lvl="0" marL="0" rtl="0" algn="l">
              <a:lnSpc>
                <a:spcPct val="140000"/>
              </a:lnSpc>
              <a:spcBef>
                <a:spcPts val="1620"/>
              </a:spcBef>
              <a:spcAft>
                <a:spcPts val="0"/>
              </a:spcAft>
              <a:buNone/>
            </a:pPr>
            <a:r>
              <a:t/>
            </a:r>
            <a:endParaRPr sz="1400"/>
          </a:p>
          <a:p>
            <a:pPr indent="0" lvl="0" marL="0" rtl="0" algn="l">
              <a:lnSpc>
                <a:spcPct val="150000"/>
              </a:lnSpc>
              <a:spcBef>
                <a:spcPts val="1620"/>
              </a:spcBef>
              <a:spcAft>
                <a:spcPts val="0"/>
              </a:spcAft>
              <a:buClr>
                <a:srgbClr val="7F7F7F"/>
              </a:buClr>
              <a:buSzPts val="1400"/>
              <a:buNone/>
            </a:pPr>
            <a:r>
              <a:rPr lang="en-US" sz="1400"/>
              <a:t>At client side-</a:t>
            </a:r>
            <a:endParaRPr/>
          </a:p>
          <a:p>
            <a:pPr indent="0" lvl="0" marL="0" rtl="0" algn="l">
              <a:lnSpc>
                <a:spcPct val="150000"/>
              </a:lnSpc>
              <a:spcBef>
                <a:spcPts val="1620"/>
              </a:spcBef>
              <a:spcAft>
                <a:spcPts val="0"/>
              </a:spcAft>
              <a:buClr>
                <a:srgbClr val="7F7F7F"/>
              </a:buClr>
              <a:buSzPts val="1400"/>
              <a:buNone/>
            </a:pPr>
            <a:r>
              <a:rPr lang="en-US" sz="1400"/>
              <a:t>1. Client process should take input from the user whether to </a:t>
            </a:r>
            <a:r>
              <a:rPr lang="en-US" sz="1375"/>
              <a:t>EVALUATE</a:t>
            </a:r>
            <a:r>
              <a:rPr lang="en-US" sz="1400"/>
              <a:t> or WRITE on the server side.</a:t>
            </a:r>
            <a:endParaRPr/>
          </a:p>
          <a:p>
            <a:pPr indent="0" lvl="0" marL="0" rtl="0" algn="l">
              <a:lnSpc>
                <a:spcPct val="150000"/>
              </a:lnSpc>
              <a:spcBef>
                <a:spcPts val="1620"/>
              </a:spcBef>
              <a:spcAft>
                <a:spcPts val="0"/>
              </a:spcAft>
              <a:buClr>
                <a:srgbClr val="7F7F7F"/>
              </a:buClr>
              <a:buSzPts val="1400"/>
              <a:buNone/>
            </a:pPr>
            <a:r>
              <a:rPr lang="en-US" sz="1400"/>
              <a:t>2. It then initiates connection to server and forwards the query to server.</a:t>
            </a:r>
            <a:endParaRPr/>
          </a:p>
          <a:p>
            <a:pPr indent="0" lvl="0" marL="0" rtl="0" algn="l">
              <a:lnSpc>
                <a:spcPct val="150000"/>
              </a:lnSpc>
              <a:spcBef>
                <a:spcPts val="1620"/>
              </a:spcBef>
              <a:spcAft>
                <a:spcPts val="0"/>
              </a:spcAft>
              <a:buClr>
                <a:srgbClr val="7F7F7F"/>
              </a:buClr>
              <a:buSzPts val="1400"/>
              <a:buNone/>
            </a:pPr>
            <a:r>
              <a:rPr lang="en-US" sz="1400"/>
              <a:t>3. Receives output from server and displays it to the user.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aa2c0d25ac_0_0"/>
          <p:cNvSpPr txBox="1"/>
          <p:nvPr>
            <p:ph type="title"/>
          </p:nvPr>
        </p:nvSpPr>
        <p:spPr>
          <a:xfrm>
            <a:off x="604434" y="0"/>
            <a:ext cx="10749300" cy="1209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Example of infix expression evaluation</a:t>
            </a:r>
            <a:endParaRPr/>
          </a:p>
        </p:txBody>
      </p:sp>
      <p:pic>
        <p:nvPicPr>
          <p:cNvPr id="176" name="Google Shape;176;gaa2c0d25ac_0_0"/>
          <p:cNvPicPr preferRelativeResize="0"/>
          <p:nvPr/>
        </p:nvPicPr>
        <p:blipFill>
          <a:blip r:embed="rId3">
            <a:alphaModFix/>
          </a:blip>
          <a:stretch>
            <a:fillRect/>
          </a:stretch>
        </p:blipFill>
        <p:spPr>
          <a:xfrm>
            <a:off x="1447800" y="1590000"/>
            <a:ext cx="8758225" cy="521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Submission Guidelines</a:t>
            </a:r>
            <a:endParaRPr/>
          </a:p>
        </p:txBody>
      </p:sp>
      <p:sp>
        <p:nvSpPr>
          <p:cNvPr id="182" name="Google Shape;182;p11"/>
          <p:cNvSpPr txBox="1"/>
          <p:nvPr>
            <p:ph idx="1" type="body"/>
          </p:nvPr>
        </p:nvSpPr>
        <p:spPr>
          <a:xfrm>
            <a:off x="838201" y="1825625"/>
            <a:ext cx="10924308" cy="4585566"/>
          </a:xfrm>
          <a:prstGeom prst="rect">
            <a:avLst/>
          </a:prstGeom>
          <a:noFill/>
          <a:ln>
            <a:noFill/>
          </a:ln>
        </p:spPr>
        <p:txBody>
          <a:bodyPr anchorCtr="0" anchor="t" bIns="45700" lIns="91425" spcFirstLastPara="1" rIns="91425" wrap="square" tIns="45700">
            <a:normAutofit/>
          </a:bodyPr>
          <a:lstStyle/>
          <a:p>
            <a:pPr indent="-285750" lvl="0" marL="285750" rtl="0" algn="l">
              <a:lnSpc>
                <a:spcPct val="150000"/>
              </a:lnSpc>
              <a:spcBef>
                <a:spcPts val="0"/>
              </a:spcBef>
              <a:spcAft>
                <a:spcPts val="0"/>
              </a:spcAft>
              <a:buClr>
                <a:srgbClr val="7F7F7F"/>
              </a:buClr>
              <a:buSzPts val="1400"/>
              <a:buFont typeface="Arial"/>
              <a:buChar char="•"/>
            </a:pPr>
            <a:r>
              <a:rPr lang="en-US" sz="1400"/>
              <a:t>File submission name – </a:t>
            </a:r>
            <a:endParaRPr/>
          </a:p>
          <a:p>
            <a:pPr indent="-285750" lvl="1" marL="971550" rtl="0" algn="l">
              <a:lnSpc>
                <a:spcPct val="100000"/>
              </a:lnSpc>
              <a:spcBef>
                <a:spcPts val="1250"/>
              </a:spcBef>
              <a:spcAft>
                <a:spcPts val="0"/>
              </a:spcAft>
              <a:buClr>
                <a:srgbClr val="7F7F7F"/>
              </a:buClr>
              <a:buSzPts val="1200"/>
              <a:buChar char="•"/>
            </a:pPr>
            <a:r>
              <a:rPr b="1" lang="en-US" sz="1200"/>
              <a:t>server.c</a:t>
            </a:r>
            <a:endParaRPr sz="1200"/>
          </a:p>
          <a:p>
            <a:pPr indent="-285750" lvl="1" marL="971550" rtl="0" algn="l">
              <a:lnSpc>
                <a:spcPct val="100000"/>
              </a:lnSpc>
              <a:spcBef>
                <a:spcPts val="100"/>
              </a:spcBef>
              <a:spcAft>
                <a:spcPts val="0"/>
              </a:spcAft>
              <a:buClr>
                <a:srgbClr val="7F7F7F"/>
              </a:buClr>
              <a:buSzPts val="1200"/>
              <a:buChar char="•"/>
            </a:pPr>
            <a:r>
              <a:rPr b="1" lang="en-US" sz="1200"/>
              <a:t>client.c</a:t>
            </a:r>
            <a:endParaRPr b="1" sz="1200"/>
          </a:p>
          <a:p>
            <a:pPr indent="-285750" lvl="0" marL="285750" rtl="0" algn="l">
              <a:lnSpc>
                <a:spcPct val="150000"/>
              </a:lnSpc>
              <a:spcBef>
                <a:spcPts val="470"/>
              </a:spcBef>
              <a:spcAft>
                <a:spcPts val="0"/>
              </a:spcAft>
              <a:buClr>
                <a:srgbClr val="7F7F7F"/>
              </a:buClr>
              <a:buSzPts val="1400"/>
              <a:buFont typeface="Arial"/>
              <a:buChar char="•"/>
            </a:pPr>
            <a:r>
              <a:rPr lang="en-US" sz="1400"/>
              <a:t>Compress the folder into a </a:t>
            </a:r>
            <a:r>
              <a:rPr b="1" lang="en-US" sz="1400"/>
              <a:t>tar.gz</a:t>
            </a:r>
            <a:r>
              <a:rPr lang="en-US" sz="1400"/>
              <a:t> format only.</a:t>
            </a:r>
            <a:endParaRPr/>
          </a:p>
          <a:p>
            <a:pPr indent="-285750" lvl="0" marL="285750" rtl="0" algn="l">
              <a:lnSpc>
                <a:spcPct val="150000"/>
              </a:lnSpc>
              <a:spcBef>
                <a:spcPts val="1620"/>
              </a:spcBef>
              <a:spcAft>
                <a:spcPts val="0"/>
              </a:spcAft>
              <a:buClr>
                <a:srgbClr val="7F7F7F"/>
              </a:buClr>
              <a:buSzPts val="1400"/>
              <a:buFont typeface="Arial"/>
              <a:buChar char="•"/>
            </a:pPr>
            <a:r>
              <a:rPr lang="en-US" sz="1400"/>
              <a:t>Name of the compressed folder should be in format </a:t>
            </a:r>
            <a:r>
              <a:rPr b="1" lang="en-US" sz="1400"/>
              <a:t>A1_RollNo.tar.gz</a:t>
            </a:r>
            <a:r>
              <a:rPr lang="en-US" sz="1400"/>
              <a:t> for assignment1 ( Example : A1_20CS60R01.tar.gz )</a:t>
            </a:r>
            <a:endParaRPr/>
          </a:p>
          <a:p>
            <a:pPr indent="-285750" lvl="0" marL="285750" rtl="0" algn="l">
              <a:lnSpc>
                <a:spcPct val="150000"/>
              </a:lnSpc>
              <a:spcBef>
                <a:spcPts val="1620"/>
              </a:spcBef>
              <a:spcAft>
                <a:spcPts val="0"/>
              </a:spcAft>
              <a:buClr>
                <a:srgbClr val="7F7F7F"/>
              </a:buClr>
              <a:buSzPts val="1400"/>
              <a:buFont typeface="Arial"/>
              <a:buChar char="•"/>
            </a:pPr>
            <a:r>
              <a:rPr lang="en-US" sz="1400"/>
              <a:t>Code should be properly commented and indented.</a:t>
            </a:r>
            <a:endParaRPr/>
          </a:p>
          <a:p>
            <a:pPr indent="-285750" lvl="0" marL="285750" rtl="0" algn="l">
              <a:lnSpc>
                <a:spcPct val="150000"/>
              </a:lnSpc>
              <a:spcBef>
                <a:spcPts val="1620"/>
              </a:spcBef>
              <a:spcAft>
                <a:spcPts val="0"/>
              </a:spcAft>
              <a:buClr>
                <a:srgbClr val="7F7F7F"/>
              </a:buClr>
              <a:buSzPts val="1400"/>
              <a:buFont typeface="Arial"/>
              <a:buChar char="•"/>
            </a:pPr>
            <a:r>
              <a:rPr lang="en-US" sz="1400"/>
              <a:t>Marks will be deducted if above guidelines are not followed.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Online Tutorial Link</a:t>
            </a:r>
            <a:endParaRPr/>
          </a:p>
        </p:txBody>
      </p:sp>
      <p:sp>
        <p:nvSpPr>
          <p:cNvPr id="188" name="Google Shape;188;p12"/>
          <p:cNvSpPr txBox="1"/>
          <p:nvPr>
            <p:ph idx="1" type="body"/>
          </p:nvPr>
        </p:nvSpPr>
        <p:spPr>
          <a:xfrm>
            <a:off x="604434" y="1999766"/>
            <a:ext cx="10923588" cy="2741713"/>
          </a:xfrm>
          <a:prstGeom prst="rect">
            <a:avLst/>
          </a:prstGeom>
          <a:solidFill>
            <a:srgbClr val="FFFFFF"/>
          </a:solidFill>
          <a:ln>
            <a:noFill/>
          </a:ln>
        </p:spPr>
        <p:txBody>
          <a:bodyPr anchorCtr="0" anchor="ctr" bIns="45700" lIns="91425" spcFirstLastPara="1" rIns="91425" wrap="square" tIns="45700">
            <a:spAutoFit/>
          </a:bodyPr>
          <a:lstStyle/>
          <a:p>
            <a:pPr indent="-342900" lvl="0" marL="342900" marR="0" rtl="0" algn="l">
              <a:lnSpc>
                <a:spcPct val="250000"/>
              </a:lnSpc>
              <a:spcBef>
                <a:spcPts val="0"/>
              </a:spcBef>
              <a:spcAft>
                <a:spcPts val="0"/>
              </a:spcAft>
              <a:buClr>
                <a:schemeClr val="dk1"/>
              </a:buClr>
              <a:buSzPts val="1800"/>
              <a:buAutoNum type="arabicPeriod"/>
            </a:pPr>
            <a:r>
              <a:rPr i="0" lang="en-US" sz="1800" u="sng" cap="none" strike="noStrike">
                <a:solidFill>
                  <a:schemeClr val="dk1"/>
                </a:solidFill>
                <a:latin typeface="Arial"/>
                <a:ea typeface="Arial"/>
                <a:cs typeface="Arial"/>
                <a:sym typeface="Arial"/>
                <a:hlinkClick r:id="rId3">
                  <a:extLst>
                    <a:ext uri="{A12FA001-AC4F-418D-AE19-62706E023703}">
                      <ahyp:hlinkClr val="tx"/>
                    </a:ext>
                  </a:extLst>
                </a:hlinkClick>
              </a:rPr>
              <a:t>https://www.linuxhowtos.org/C_C++/socket.pdf</a:t>
            </a:r>
            <a:endParaRPr sz="1800">
              <a:solidFill>
                <a:schemeClr val="dk1"/>
              </a:solidFill>
              <a:latin typeface="Arial"/>
              <a:ea typeface="Arial"/>
              <a:cs typeface="Arial"/>
              <a:sym typeface="Arial"/>
            </a:endParaRPr>
          </a:p>
          <a:p>
            <a:pPr indent="-342900" lvl="0" marL="342900" marR="0" rtl="0" algn="l">
              <a:lnSpc>
                <a:spcPct val="250000"/>
              </a:lnSpc>
              <a:spcBef>
                <a:spcPts val="0"/>
              </a:spcBef>
              <a:spcAft>
                <a:spcPts val="0"/>
              </a:spcAft>
              <a:buClr>
                <a:schemeClr val="dk1"/>
              </a:buClr>
              <a:buSzPts val="1800"/>
              <a:buAutoNum type="arabicPeriod"/>
            </a:pPr>
            <a:r>
              <a:rPr i="0" lang="en-US" sz="1800" u="sng" cap="none" strike="noStrike">
                <a:solidFill>
                  <a:schemeClr val="dk1"/>
                </a:solidFill>
                <a:latin typeface="Arial"/>
                <a:ea typeface="Arial"/>
                <a:cs typeface="Arial"/>
                <a:sym typeface="Arial"/>
                <a:hlinkClick r:id="rId4">
                  <a:extLst>
                    <a:ext uri="{A12FA001-AC4F-418D-AE19-62706E023703}">
                      <ahyp:hlinkClr val="tx"/>
                    </a:ext>
                  </a:extLst>
                </a:hlinkClick>
              </a:rPr>
              <a:t>http://alumni.cs.ucr.edu/~ecegelal/TAw/socketTCP.pdf</a:t>
            </a:r>
            <a:endParaRPr sz="1800">
              <a:solidFill>
                <a:schemeClr val="dk1"/>
              </a:solidFill>
              <a:latin typeface="Arial"/>
              <a:ea typeface="Arial"/>
              <a:cs typeface="Arial"/>
              <a:sym typeface="Arial"/>
            </a:endParaRPr>
          </a:p>
          <a:p>
            <a:pPr indent="-342900" lvl="0" marL="342900" marR="0" rtl="0" algn="l">
              <a:lnSpc>
                <a:spcPct val="250000"/>
              </a:lnSpc>
              <a:spcBef>
                <a:spcPts val="0"/>
              </a:spcBef>
              <a:spcAft>
                <a:spcPts val="0"/>
              </a:spcAft>
              <a:buClr>
                <a:srgbClr val="000000"/>
              </a:buClr>
              <a:buSzPts val="1800"/>
              <a:buAutoNum type="arabicPeriod"/>
            </a:pPr>
            <a:r>
              <a:rPr lang="en-US" sz="1800" u="sng">
                <a:solidFill>
                  <a:srgbClr val="000000"/>
                </a:solidFill>
                <a:latin typeface="Arial"/>
                <a:ea typeface="Arial"/>
                <a:cs typeface="Arial"/>
                <a:sym typeface="Arial"/>
                <a:hlinkClick r:id="rId5">
                  <a:extLst>
                    <a:ext uri="{A12FA001-AC4F-418D-AE19-62706E023703}">
                      <ahyp:hlinkClr val="tx"/>
                    </a:ext>
                  </a:extLst>
                </a:hlinkClick>
              </a:rPr>
              <a:t>https://beej.us/guide/bgnet/pdf/bgnet_usl_c_1.pdf</a:t>
            </a:r>
            <a:endParaRPr sz="1800">
              <a:solidFill>
                <a:srgbClr val="000000"/>
              </a:solidFill>
              <a:latin typeface="Arial"/>
              <a:ea typeface="Arial"/>
              <a:cs typeface="Arial"/>
              <a:sym typeface="Arial"/>
            </a:endParaRPr>
          </a:p>
          <a:p>
            <a:pPr indent="-342900" lvl="0" marL="342900" marR="0" rtl="0" algn="l">
              <a:lnSpc>
                <a:spcPct val="250000"/>
              </a:lnSpc>
              <a:spcBef>
                <a:spcPts val="0"/>
              </a:spcBef>
              <a:spcAft>
                <a:spcPts val="0"/>
              </a:spcAft>
              <a:buClr>
                <a:srgbClr val="000000"/>
              </a:buClr>
              <a:buSzPts val="1800"/>
              <a:buAutoNum type="arabicPeriod"/>
            </a:pPr>
            <a:r>
              <a:rPr lang="en-US" sz="1800" u="sng">
                <a:solidFill>
                  <a:srgbClr val="000000"/>
                </a:solidFill>
                <a:latin typeface="Arial"/>
                <a:ea typeface="Arial"/>
                <a:cs typeface="Arial"/>
                <a:sym typeface="Arial"/>
                <a:hlinkClick r:id="rId6">
                  <a:extLst>
                    <a:ext uri="{A12FA001-AC4F-418D-AE19-62706E023703}">
                      <ahyp:hlinkClr val="tx"/>
                    </a:ext>
                  </a:extLst>
                </a:hlinkClick>
              </a:rPr>
              <a:t>https://www.geeksforgeeks.org/socket-programming-cc</a:t>
            </a:r>
            <a:r>
              <a:rPr lang="en-US" sz="1800" u="sng">
                <a:solidFill>
                  <a:srgbClr val="000000"/>
                </a:solidFill>
                <a:latin typeface="Arial"/>
                <a:ea typeface="Arial"/>
                <a:cs typeface="Arial"/>
                <a:sym typeface="Arial"/>
                <a:hlinkClick r:id="rId7">
                  <a:extLst>
                    <a:ext uri="{A12FA001-AC4F-418D-AE19-62706E023703}">
                      <ahyp:hlinkClr val="tx"/>
                    </a:ext>
                  </a:extLst>
                </a:hlinkClick>
              </a:rPr>
              <a:t>/</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aa6e2d7dfc_0_6"/>
          <p:cNvSpPr txBox="1"/>
          <p:nvPr>
            <p:ph type="title"/>
          </p:nvPr>
        </p:nvSpPr>
        <p:spPr>
          <a:xfrm>
            <a:off x="604434" y="0"/>
            <a:ext cx="10749300" cy="1209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600"/>
              <a:buFont typeface="Quattrocento Sans"/>
              <a:buNone/>
            </a:pPr>
            <a:r>
              <a:rPr lang="en-US"/>
              <a:t>Course rules</a:t>
            </a:r>
            <a:endParaRPr/>
          </a:p>
        </p:txBody>
      </p:sp>
      <p:sp>
        <p:nvSpPr>
          <p:cNvPr id="111" name="Google Shape;111;gaa6e2d7dfc_0_6"/>
          <p:cNvSpPr txBox="1"/>
          <p:nvPr>
            <p:ph idx="1" type="body"/>
          </p:nvPr>
        </p:nvSpPr>
        <p:spPr>
          <a:xfrm>
            <a:off x="152400" y="1572775"/>
            <a:ext cx="11716200" cy="49701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580"/>
              </a:spcBef>
              <a:spcAft>
                <a:spcPts val="0"/>
              </a:spcAft>
              <a:buClr>
                <a:srgbClr val="7F7F7F"/>
              </a:buClr>
              <a:buSzPts val="1600"/>
              <a:buNone/>
            </a:pPr>
            <a:r>
              <a:rPr lang="en-US"/>
              <a:t>We are 2 instructors and 10 TAs</a:t>
            </a:r>
            <a:endParaRPr/>
          </a:p>
          <a:p>
            <a:pPr indent="0" lvl="0" marL="0" rtl="0" algn="l">
              <a:lnSpc>
                <a:spcPct val="140000"/>
              </a:lnSpc>
              <a:spcBef>
                <a:spcPts val="580"/>
              </a:spcBef>
              <a:spcAft>
                <a:spcPts val="0"/>
              </a:spcAft>
              <a:buClr>
                <a:srgbClr val="7F7F7F"/>
              </a:buClr>
              <a:buSzPts val="1600"/>
              <a:buNone/>
            </a:pPr>
            <a:r>
              <a:rPr lang="en-US"/>
              <a:t>We will typically have the tutorials on Wednesdays. This will be followed by the broadcast of the assignment.</a:t>
            </a:r>
            <a:endParaRPr/>
          </a:p>
          <a:p>
            <a:pPr indent="0" lvl="0" marL="0" rtl="0" algn="l">
              <a:lnSpc>
                <a:spcPct val="140000"/>
              </a:lnSpc>
              <a:spcBef>
                <a:spcPts val="580"/>
              </a:spcBef>
              <a:spcAft>
                <a:spcPts val="0"/>
              </a:spcAft>
              <a:buClr>
                <a:srgbClr val="7F7F7F"/>
              </a:buClr>
              <a:buSzPts val="1600"/>
              <a:buNone/>
            </a:pPr>
            <a:r>
              <a:rPr lang="en-US"/>
              <a:t>You will be given typically 1 week to solve the assignment. Wednesday following week 2pm would be the deadline for the submission therefore.</a:t>
            </a:r>
            <a:endParaRPr/>
          </a:p>
          <a:p>
            <a:pPr indent="0" lvl="0" marL="0" rtl="0" algn="l">
              <a:lnSpc>
                <a:spcPct val="140000"/>
              </a:lnSpc>
              <a:spcBef>
                <a:spcPts val="580"/>
              </a:spcBef>
              <a:spcAft>
                <a:spcPts val="0"/>
              </a:spcAft>
              <a:buClr>
                <a:srgbClr val="7F7F7F"/>
              </a:buClr>
              <a:buSzPts val="1600"/>
              <a:buNone/>
            </a:pPr>
            <a:r>
              <a:rPr lang="en-US"/>
              <a:t>Plagiarism penalty = 0 in the corresponding assignment. We will use softwares to check the similarity. &gt;=50% similarity = Plagiarism.</a:t>
            </a:r>
            <a:endParaRPr/>
          </a:p>
          <a:p>
            <a:pPr indent="0" lvl="0" marL="0" rtl="0" algn="l">
              <a:lnSpc>
                <a:spcPct val="140000"/>
              </a:lnSpc>
              <a:spcBef>
                <a:spcPts val="580"/>
              </a:spcBef>
              <a:spcAft>
                <a:spcPts val="0"/>
              </a:spcAft>
              <a:buClr>
                <a:srgbClr val="7F7F7F"/>
              </a:buClr>
              <a:buSzPts val="1600"/>
              <a:buNone/>
            </a:pPr>
            <a:r>
              <a:rPr lang="en-US"/>
              <a:t>Submissions will be on moodle and evaluation will be typically offline (unless otherwise declared).</a:t>
            </a:r>
            <a:endParaRPr/>
          </a:p>
          <a:p>
            <a:pPr indent="0" lvl="0" marL="0" rtl="0" algn="l">
              <a:lnSpc>
                <a:spcPct val="140000"/>
              </a:lnSpc>
              <a:spcBef>
                <a:spcPts val="580"/>
              </a:spcBef>
              <a:spcAft>
                <a:spcPts val="0"/>
              </a:spcAft>
              <a:buClr>
                <a:srgbClr val="7F7F7F"/>
              </a:buClr>
              <a:buSzPts val="1600"/>
              <a:buNone/>
            </a:pPr>
            <a:r>
              <a:rPr lang="en-US"/>
              <a:t>++++++++++++++++++++++++++++++++++++++++++++++++++++++++++++++++++++++++++++++++++++++++++++++++++++++++++++++++</a:t>
            </a:r>
            <a:endParaRPr/>
          </a:p>
          <a:p>
            <a:pPr indent="0" lvl="0" marL="0" rtl="0" algn="l">
              <a:lnSpc>
                <a:spcPct val="140000"/>
              </a:lnSpc>
              <a:spcBef>
                <a:spcPts val="580"/>
              </a:spcBef>
              <a:spcAft>
                <a:spcPts val="0"/>
              </a:spcAft>
              <a:buClr>
                <a:srgbClr val="7F7F7F"/>
              </a:buClr>
              <a:buSzPts val="1600"/>
              <a:buNone/>
            </a:pPr>
            <a:r>
              <a:rPr lang="en-US"/>
              <a:t>The entire batch will be divided into groups of 7-8 each. One TA will dedicatedly connect to help you for all your doubts just after the assignment is floated on Wednesday. This will be done by a common meet link shared between the group and the TA and will last upto 5pm Wednesday.</a:t>
            </a:r>
            <a:endParaRPr/>
          </a:p>
          <a:p>
            <a:pPr indent="0" lvl="0" marL="0" rtl="0" algn="l">
              <a:lnSpc>
                <a:spcPct val="140000"/>
              </a:lnSpc>
              <a:spcBef>
                <a:spcPts val="1680"/>
              </a:spcBef>
              <a:spcAft>
                <a:spcPts val="0"/>
              </a:spcAft>
              <a:buClr>
                <a:srgbClr val="7F7F7F"/>
              </a:buClr>
              <a:buSzPts val="1600"/>
              <a:buNone/>
            </a:pPr>
            <a:r>
              <a:rPr lang="en-US">
                <a:solidFill>
                  <a:srgbClr val="FF0000"/>
                </a:solidFill>
              </a:rPr>
              <a:t>Friday class: ONLY for additional doubt clearance. If you have any leftover doubts, please take prior appointment with your group TA and meet on Friday to clarify your doubts. If the doubt is still not cleared, you can get in touch with one of the instructors.</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Socket and types</a:t>
            </a:r>
            <a:endParaRPr/>
          </a:p>
        </p:txBody>
      </p:sp>
      <p:sp>
        <p:nvSpPr>
          <p:cNvPr id="117" name="Google Shape;117;p2"/>
          <p:cNvSpPr txBox="1"/>
          <p:nvPr>
            <p:ph idx="1" type="body"/>
          </p:nvPr>
        </p:nvSpPr>
        <p:spPr>
          <a:xfrm>
            <a:off x="838198" y="1648978"/>
            <a:ext cx="10945091" cy="4970031"/>
          </a:xfrm>
          <a:prstGeom prst="rect">
            <a:avLst/>
          </a:prstGeom>
          <a:noFill/>
          <a:ln>
            <a:noFill/>
          </a:ln>
        </p:spPr>
        <p:txBody>
          <a:bodyPr anchorCtr="0" anchor="t" bIns="45700" lIns="91425" spcFirstLastPara="1" rIns="91425" wrap="square" tIns="45700">
            <a:normAutofit/>
          </a:bodyPr>
          <a:lstStyle/>
          <a:p>
            <a:pPr indent="0" lvl="0" marL="0" rtl="0" algn="l">
              <a:lnSpc>
                <a:spcPct val="140000"/>
              </a:lnSpc>
              <a:spcBef>
                <a:spcPts val="0"/>
              </a:spcBef>
              <a:spcAft>
                <a:spcPts val="0"/>
              </a:spcAft>
              <a:buClr>
                <a:srgbClr val="7F7F7F"/>
              </a:buClr>
              <a:buSzPts val="1600"/>
              <a:buNone/>
            </a:pPr>
            <a:r>
              <a:rPr lang="en-US"/>
              <a:t>Sockets allow communication between two different processes on the same or different machines. To be more precise, it's a way to talk to other computers using standard Unix file descriptors.</a:t>
            </a:r>
            <a:endParaRPr/>
          </a:p>
          <a:p>
            <a:pPr indent="0" lvl="0" marL="0" rtl="0" algn="l">
              <a:lnSpc>
                <a:spcPct val="140000"/>
              </a:lnSpc>
              <a:spcBef>
                <a:spcPts val="1680"/>
              </a:spcBef>
              <a:spcAft>
                <a:spcPts val="0"/>
              </a:spcAft>
              <a:buClr>
                <a:srgbClr val="7F7F7F"/>
              </a:buClr>
              <a:buSzPts val="1600"/>
              <a:buNone/>
            </a:pPr>
            <a:r>
              <a:rPr lang="en-US"/>
              <a:t>A Unix Socket is used in a client-server application framework. A server is a process that performs some functions on request from a client. Most of the application-level protocols like FTP, SMTP, and POP3 make use of sockets to establish connection between client and server and then for exchanging data.</a:t>
            </a:r>
            <a:endParaRPr/>
          </a:p>
          <a:p>
            <a:pPr indent="0" lvl="0" marL="0" rtl="0" algn="l">
              <a:lnSpc>
                <a:spcPct val="140000"/>
              </a:lnSpc>
              <a:spcBef>
                <a:spcPts val="1680"/>
              </a:spcBef>
              <a:spcAft>
                <a:spcPts val="0"/>
              </a:spcAft>
              <a:buClr>
                <a:srgbClr val="7F7F7F"/>
              </a:buClr>
              <a:buSzPts val="1600"/>
              <a:buNone/>
            </a:pPr>
            <a:r>
              <a:rPr lang="en-US"/>
              <a:t>There are four types of sockets available to the users. The first two are most commonly used and the last two are rarely used.</a:t>
            </a:r>
            <a:endParaRPr/>
          </a:p>
          <a:p>
            <a:pPr indent="-342900" lvl="0" marL="342900" rtl="0" algn="l">
              <a:lnSpc>
                <a:spcPct val="100000"/>
              </a:lnSpc>
              <a:spcBef>
                <a:spcPts val="1300"/>
              </a:spcBef>
              <a:spcAft>
                <a:spcPts val="0"/>
              </a:spcAft>
              <a:buClr>
                <a:srgbClr val="7F7F7F"/>
              </a:buClr>
              <a:buSzPts val="1500"/>
              <a:buFont typeface="Quattrocento Sans"/>
              <a:buAutoNum type="arabicPeriod"/>
            </a:pPr>
            <a:r>
              <a:rPr b="1" lang="en-US" sz="1500"/>
              <a:t>Stream Socket (SOCK_STREAM) : </a:t>
            </a:r>
            <a:r>
              <a:rPr lang="en-US"/>
              <a:t>Stream sockets are reliable two-way connected communication streams.</a:t>
            </a:r>
            <a:endParaRPr sz="1500"/>
          </a:p>
          <a:p>
            <a:pPr indent="-247650" lvl="0" marL="342900" rtl="0" algn="l">
              <a:lnSpc>
                <a:spcPct val="100000"/>
              </a:lnSpc>
              <a:spcBef>
                <a:spcPts val="200"/>
              </a:spcBef>
              <a:spcAft>
                <a:spcPts val="0"/>
              </a:spcAft>
              <a:buClr>
                <a:srgbClr val="7F7F7F"/>
              </a:buClr>
              <a:buSzPts val="1500"/>
              <a:buFont typeface="Quattrocento Sans"/>
              <a:buNone/>
            </a:pPr>
            <a:r>
              <a:t/>
            </a:r>
            <a:endParaRPr sz="1500"/>
          </a:p>
          <a:p>
            <a:pPr indent="-342900" lvl="0" marL="342900" rtl="0" algn="l">
              <a:lnSpc>
                <a:spcPct val="100000"/>
              </a:lnSpc>
              <a:spcBef>
                <a:spcPts val="200"/>
              </a:spcBef>
              <a:spcAft>
                <a:spcPts val="0"/>
              </a:spcAft>
              <a:buClr>
                <a:srgbClr val="7F7F7F"/>
              </a:buClr>
              <a:buSzPts val="1500"/>
              <a:buFont typeface="Quattrocento Sans"/>
              <a:buAutoNum type="arabicPeriod"/>
            </a:pPr>
            <a:r>
              <a:rPr b="1" lang="en-US" sz="1500"/>
              <a:t>Datagram Socket (SOCK_DGRAM) : </a:t>
            </a:r>
            <a:r>
              <a:rPr lang="en-US"/>
              <a:t>Datagram sockets are sometimes called “connectionless sockets”.</a:t>
            </a:r>
            <a:endParaRPr sz="1500"/>
          </a:p>
          <a:p>
            <a:pPr indent="-247650" lvl="0" marL="342900" rtl="0" algn="l">
              <a:lnSpc>
                <a:spcPct val="100000"/>
              </a:lnSpc>
              <a:spcBef>
                <a:spcPts val="200"/>
              </a:spcBef>
              <a:spcAft>
                <a:spcPts val="0"/>
              </a:spcAft>
              <a:buClr>
                <a:srgbClr val="7F7F7F"/>
              </a:buClr>
              <a:buSzPts val="1500"/>
              <a:buFont typeface="Quattrocento Sans"/>
              <a:buNone/>
            </a:pPr>
            <a:r>
              <a:t/>
            </a:r>
            <a:endParaRPr sz="1500"/>
          </a:p>
          <a:p>
            <a:pPr indent="-342900" lvl="0" marL="342900" rtl="0" algn="l">
              <a:lnSpc>
                <a:spcPct val="100000"/>
              </a:lnSpc>
              <a:spcBef>
                <a:spcPts val="200"/>
              </a:spcBef>
              <a:spcAft>
                <a:spcPts val="0"/>
              </a:spcAft>
              <a:buClr>
                <a:srgbClr val="7F7F7F"/>
              </a:buClr>
              <a:buSzPts val="1500"/>
              <a:buFont typeface="Quattrocento Sans"/>
              <a:buAutoNum type="arabicPeriod"/>
            </a:pPr>
            <a:r>
              <a:rPr lang="en-US" sz="1500"/>
              <a:t>Raw Socket</a:t>
            </a:r>
            <a:endParaRPr/>
          </a:p>
          <a:p>
            <a:pPr indent="-247650" lvl="0" marL="342900" rtl="0" algn="l">
              <a:lnSpc>
                <a:spcPct val="100000"/>
              </a:lnSpc>
              <a:spcBef>
                <a:spcPts val="200"/>
              </a:spcBef>
              <a:spcAft>
                <a:spcPts val="0"/>
              </a:spcAft>
              <a:buClr>
                <a:srgbClr val="7F7F7F"/>
              </a:buClr>
              <a:buSzPts val="1500"/>
              <a:buFont typeface="Quattrocento Sans"/>
              <a:buNone/>
            </a:pPr>
            <a:r>
              <a:t/>
            </a:r>
            <a:endParaRPr sz="1500"/>
          </a:p>
          <a:p>
            <a:pPr indent="-342900" lvl="0" marL="342900" rtl="0" algn="l">
              <a:lnSpc>
                <a:spcPct val="100000"/>
              </a:lnSpc>
              <a:spcBef>
                <a:spcPts val="200"/>
              </a:spcBef>
              <a:spcAft>
                <a:spcPts val="0"/>
              </a:spcAft>
              <a:buClr>
                <a:srgbClr val="7F7F7F"/>
              </a:buClr>
              <a:buSzPts val="1500"/>
              <a:buFont typeface="Quattrocento Sans"/>
              <a:buAutoNum type="arabicPeriod"/>
            </a:pPr>
            <a:r>
              <a:rPr lang="en-US" sz="1500"/>
              <a:t>Sequenced Packet Socket</a:t>
            </a:r>
            <a:r>
              <a:rPr lang="en-US"/>
              <a:t>	</a:t>
            </a:r>
            <a:endParaRPr/>
          </a:p>
          <a:p>
            <a:pPr indent="0" lvl="0" marL="0" rtl="0" algn="l">
              <a:lnSpc>
                <a:spcPct val="140000"/>
              </a:lnSpc>
              <a:spcBef>
                <a:spcPts val="580"/>
              </a:spcBef>
              <a:spcAft>
                <a:spcPts val="0"/>
              </a:spcAft>
              <a:buClr>
                <a:srgbClr val="7F7F7F"/>
              </a:buClr>
              <a:buSzPts val="1600"/>
              <a:buNone/>
            </a:pPr>
            <a:r>
              <a:t/>
            </a:r>
            <a:endParaRPr/>
          </a:p>
          <a:p>
            <a:pPr indent="0" lvl="0" marL="0" rtl="0" algn="l">
              <a:lnSpc>
                <a:spcPct val="140000"/>
              </a:lnSpc>
              <a:spcBef>
                <a:spcPts val="1680"/>
              </a:spcBef>
              <a:spcAft>
                <a:spcPts val="0"/>
              </a:spcAft>
              <a:buClr>
                <a:srgbClr val="7F7F7F"/>
              </a:buClr>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Byte Order</a:t>
            </a:r>
            <a:endParaRPr/>
          </a:p>
        </p:txBody>
      </p:sp>
      <p:sp>
        <p:nvSpPr>
          <p:cNvPr id="123" name="Google Shape;123;p3"/>
          <p:cNvSpPr txBox="1"/>
          <p:nvPr>
            <p:ph idx="1" type="body"/>
          </p:nvPr>
        </p:nvSpPr>
        <p:spPr>
          <a:xfrm>
            <a:off x="838199" y="1979513"/>
            <a:ext cx="10878880" cy="2878237"/>
          </a:xfrm>
          <a:prstGeom prst="rect">
            <a:avLst/>
          </a:prstGeom>
          <a:noFill/>
          <a:ln>
            <a:noFill/>
          </a:ln>
        </p:spPr>
        <p:txBody>
          <a:bodyPr anchorCtr="0" anchor="t" bIns="45700" lIns="91425" spcFirstLastPara="1" rIns="91425" wrap="square" tIns="45700">
            <a:normAutofit/>
          </a:bodyPr>
          <a:lstStyle/>
          <a:p>
            <a:pPr indent="0" lvl="0" marL="0" rtl="0" algn="l">
              <a:lnSpc>
                <a:spcPct val="140000"/>
              </a:lnSpc>
              <a:spcBef>
                <a:spcPts val="0"/>
              </a:spcBef>
              <a:spcAft>
                <a:spcPts val="0"/>
              </a:spcAft>
              <a:buClr>
                <a:srgbClr val="7F7F7F"/>
              </a:buClr>
              <a:buSzPts val="1480"/>
              <a:buNone/>
            </a:pPr>
            <a:r>
              <a:rPr i="1" lang="en-US" sz="1480"/>
              <a:t>Byte order</a:t>
            </a:r>
            <a:r>
              <a:rPr lang="en-US" sz="1480"/>
              <a:t> refers to the order multi-byte are stored by the hardware.</a:t>
            </a:r>
            <a:endParaRPr/>
          </a:p>
          <a:p>
            <a:pPr indent="-285750" lvl="0" marL="285750" rtl="0" algn="l">
              <a:lnSpc>
                <a:spcPct val="140000"/>
              </a:lnSpc>
              <a:spcBef>
                <a:spcPts val="1250"/>
              </a:spcBef>
              <a:spcAft>
                <a:spcPts val="0"/>
              </a:spcAft>
              <a:buClr>
                <a:srgbClr val="7F7F7F"/>
              </a:buClr>
              <a:buSzPts val="1480"/>
              <a:buFont typeface="Noto Sans Symbols"/>
              <a:buChar char="⮚"/>
            </a:pPr>
            <a:r>
              <a:rPr b="1" lang="en-US" sz="1480"/>
              <a:t>Little-Endian : </a:t>
            </a:r>
            <a:r>
              <a:rPr lang="en-US" sz="1480"/>
              <a:t>store the bytes reversed, so b34f would be stored in memory as the sequential bytes 4f followed by b3. This storage method is called Little-Endian. </a:t>
            </a:r>
            <a:endParaRPr/>
          </a:p>
          <a:p>
            <a:pPr indent="-285750" lvl="0" marL="285750" rtl="0" algn="l">
              <a:lnSpc>
                <a:spcPct val="140000"/>
              </a:lnSpc>
              <a:spcBef>
                <a:spcPts val="100"/>
              </a:spcBef>
              <a:spcAft>
                <a:spcPts val="0"/>
              </a:spcAft>
              <a:buClr>
                <a:srgbClr val="7F7F7F"/>
              </a:buClr>
              <a:buSzPts val="1480"/>
              <a:buFont typeface="Noto Sans Symbols"/>
              <a:buChar char="⮚"/>
            </a:pPr>
            <a:r>
              <a:rPr b="1" lang="en-US" sz="1480"/>
              <a:t>Big-Endian :</a:t>
            </a:r>
            <a:r>
              <a:rPr lang="en-US" sz="1480"/>
              <a:t> It is also called Network Byte Order.</a:t>
            </a:r>
            <a:endParaRPr/>
          </a:p>
          <a:p>
            <a:pPr indent="-285750" lvl="0" marL="285750" rtl="0" algn="l">
              <a:lnSpc>
                <a:spcPct val="140000"/>
              </a:lnSpc>
              <a:spcBef>
                <a:spcPts val="100"/>
              </a:spcBef>
              <a:spcAft>
                <a:spcPts val="0"/>
              </a:spcAft>
              <a:buClr>
                <a:srgbClr val="7F7F7F"/>
              </a:buClr>
              <a:buSzPts val="1480"/>
              <a:buFont typeface="Noto Sans Symbols"/>
              <a:buChar char="⮚"/>
            </a:pPr>
            <a:r>
              <a:rPr b="1" lang="en-US" sz="1480"/>
              <a:t>Host Byte Order: </a:t>
            </a:r>
            <a:r>
              <a:rPr lang="en-US" sz="1480"/>
              <a:t>If it’s an Intel 80x86, Host Byte Order is Little-Endian. If it’s a Motorola 68k, Host Byte Order is Big-Endian.</a:t>
            </a:r>
            <a:endParaRPr/>
          </a:p>
          <a:p>
            <a:pPr indent="0" lvl="0" marL="0" rtl="0" algn="l">
              <a:lnSpc>
                <a:spcPct val="140000"/>
              </a:lnSpc>
              <a:spcBef>
                <a:spcPts val="494"/>
              </a:spcBef>
              <a:spcAft>
                <a:spcPts val="0"/>
              </a:spcAft>
              <a:buClr>
                <a:srgbClr val="7F7F7F"/>
              </a:buClr>
              <a:buSzPts val="1480"/>
              <a:buNone/>
            </a:pPr>
            <a:r>
              <a:rPr lang="en-US" sz="1480"/>
              <a:t>A lot of times when you’re building packets or filling out data structures you’ll need to make sure your two and four-byte numbers are in Network Byte Order.</a:t>
            </a:r>
            <a:endParaRPr/>
          </a:p>
          <a:p>
            <a:pPr indent="0" lvl="0" marL="0" rtl="0" algn="l">
              <a:lnSpc>
                <a:spcPct val="140000"/>
              </a:lnSpc>
              <a:spcBef>
                <a:spcPts val="1644"/>
              </a:spcBef>
              <a:spcAft>
                <a:spcPts val="0"/>
              </a:spcAft>
              <a:buClr>
                <a:srgbClr val="7F7F7F"/>
              </a:buClr>
              <a:buSzPts val="1480"/>
              <a:buNone/>
            </a:pPr>
            <a:r>
              <a:t/>
            </a:r>
            <a:endParaRPr sz="1480"/>
          </a:p>
        </p:txBody>
      </p:sp>
      <p:pic>
        <p:nvPicPr>
          <p:cNvPr id="124" name="Google Shape;124;p3"/>
          <p:cNvPicPr preferRelativeResize="0"/>
          <p:nvPr/>
        </p:nvPicPr>
        <p:blipFill rotWithShape="1">
          <a:blip r:embed="rId3">
            <a:alphaModFix/>
          </a:blip>
          <a:srcRect b="0" l="0" r="0" t="0"/>
          <a:stretch/>
        </p:blipFill>
        <p:spPr>
          <a:xfrm>
            <a:off x="8409276" y="4857750"/>
            <a:ext cx="3686175" cy="2000250"/>
          </a:xfrm>
          <a:prstGeom prst="rect">
            <a:avLst/>
          </a:prstGeom>
          <a:noFill/>
          <a:ln>
            <a:noFill/>
          </a:ln>
        </p:spPr>
      </p:pic>
      <p:sp>
        <p:nvSpPr>
          <p:cNvPr id="125" name="Google Shape;125;p3"/>
          <p:cNvSpPr txBox="1"/>
          <p:nvPr/>
        </p:nvSpPr>
        <p:spPr>
          <a:xfrm>
            <a:off x="838199" y="5103674"/>
            <a:ext cx="7571077"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7F7F7F"/>
                </a:solidFill>
                <a:latin typeface="Quattrocento Sans"/>
                <a:ea typeface="Quattrocento Sans"/>
                <a:cs typeface="Quattrocento Sans"/>
                <a:sym typeface="Quattrocento Sans"/>
              </a:rPr>
              <a:t>There are two types of numbers that you can convert: </a:t>
            </a:r>
            <a:r>
              <a:rPr b="1" i="0" lang="en-US" sz="1600" u="none" cap="none" strike="noStrike">
                <a:solidFill>
                  <a:srgbClr val="7F7F7F"/>
                </a:solidFill>
                <a:latin typeface="Quattrocento Sans"/>
                <a:ea typeface="Quattrocento Sans"/>
                <a:cs typeface="Quattrocento Sans"/>
                <a:sym typeface="Quattrocento Sans"/>
              </a:rPr>
              <a:t>short</a:t>
            </a:r>
            <a:r>
              <a:rPr b="0" i="0" lang="en-US" sz="1600" u="none" cap="none" strike="noStrike">
                <a:solidFill>
                  <a:srgbClr val="7F7F7F"/>
                </a:solidFill>
                <a:latin typeface="Quattrocento Sans"/>
                <a:ea typeface="Quattrocento Sans"/>
                <a:cs typeface="Quattrocento Sans"/>
                <a:sym typeface="Quattrocento Sans"/>
              </a:rPr>
              <a:t> (two bytes) and </a:t>
            </a:r>
            <a:r>
              <a:rPr b="1" i="0" lang="en-US" sz="1600" u="none" cap="none" strike="noStrike">
                <a:solidFill>
                  <a:srgbClr val="7F7F7F"/>
                </a:solidFill>
                <a:latin typeface="Quattrocento Sans"/>
                <a:ea typeface="Quattrocento Sans"/>
                <a:cs typeface="Quattrocento Sans"/>
                <a:sym typeface="Quattrocento Sans"/>
              </a:rPr>
              <a:t>long</a:t>
            </a:r>
            <a:r>
              <a:rPr b="0" i="0" lang="en-US" sz="1600" u="none" cap="none" strike="noStrike">
                <a:solidFill>
                  <a:srgbClr val="7F7F7F"/>
                </a:solidFill>
                <a:latin typeface="Quattrocento Sans"/>
                <a:ea typeface="Quattrocento Sans"/>
                <a:cs typeface="Quattrocento Sans"/>
                <a:sym typeface="Quattrocento Sans"/>
              </a:rPr>
              <a:t> (four bytes). These functions work for the unsigned variations as well. Say you want to convert a short from Host Byte Order to Network Byte Order. Start with “h” for “host”, follow it with “to”, then “n” for “network”, and “s” for “short”: h-to-n-s, or </a:t>
            </a:r>
            <a:r>
              <a:rPr b="1" i="0" lang="en-US" sz="1600" u="none" cap="none" strike="noStrike">
                <a:solidFill>
                  <a:srgbClr val="7F7F7F"/>
                </a:solidFill>
                <a:latin typeface="Quattrocento Sans"/>
                <a:ea typeface="Quattrocento Sans"/>
                <a:cs typeface="Quattrocento Sans"/>
                <a:sym typeface="Quattrocento Sans"/>
              </a:rPr>
              <a:t>htons() </a:t>
            </a:r>
            <a:r>
              <a:rPr b="0" i="0" lang="en-US" sz="1600" u="none" cap="none" strike="noStrike">
                <a:solidFill>
                  <a:srgbClr val="7F7F7F"/>
                </a:solidFill>
                <a:latin typeface="Quattrocento Sans"/>
                <a:ea typeface="Quattrocento Sans"/>
                <a:cs typeface="Quattrocento Sans"/>
                <a:sym typeface="Quattrocento Sans"/>
              </a:rPr>
              <a:t>(read: “</a:t>
            </a:r>
            <a:r>
              <a:rPr b="1" i="0" lang="en-US" sz="1600" u="none" cap="none" strike="noStrike">
                <a:solidFill>
                  <a:srgbClr val="7F7F7F"/>
                </a:solidFill>
                <a:latin typeface="Quattrocento Sans"/>
                <a:ea typeface="Quattrocento Sans"/>
                <a:cs typeface="Quattrocento Sans"/>
                <a:sym typeface="Quattrocento Sans"/>
              </a:rPr>
              <a:t>Host to Network Short</a:t>
            </a:r>
            <a:r>
              <a:rPr b="0" i="0" lang="en-US" sz="1600" u="none" cap="none" strike="noStrike">
                <a:solidFill>
                  <a:srgbClr val="7F7F7F"/>
                </a:solidFill>
                <a:latin typeface="Quattrocento Sans"/>
                <a:ea typeface="Quattrocento Sans"/>
                <a:cs typeface="Quattrocento Sans"/>
                <a:sym typeface="Quattrocento Sans"/>
              </a:rPr>
              <a:t>”).</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a:t>Creating Socket on Server Side</a:t>
            </a:r>
            <a:endParaRPr/>
          </a:p>
        </p:txBody>
      </p:sp>
      <p:sp>
        <p:nvSpPr>
          <p:cNvPr id="131" name="Google Shape;131;p4"/>
          <p:cNvSpPr txBox="1"/>
          <p:nvPr>
            <p:ph idx="1" type="body"/>
          </p:nvPr>
        </p:nvSpPr>
        <p:spPr>
          <a:xfrm>
            <a:off x="838201" y="1825625"/>
            <a:ext cx="7422572" cy="4351338"/>
          </a:xfrm>
          <a:prstGeom prst="rect">
            <a:avLst/>
          </a:prstGeom>
          <a:noFill/>
          <a:ln>
            <a:noFill/>
          </a:ln>
        </p:spPr>
        <p:txBody>
          <a:bodyPr anchorCtr="0" anchor="t" bIns="45700" lIns="91425" spcFirstLastPara="1" rIns="91425" wrap="square" tIns="45700">
            <a:normAutofit/>
          </a:bodyPr>
          <a:lstStyle/>
          <a:p>
            <a:pPr indent="-285750" lvl="0" marL="285750" rtl="0" algn="l">
              <a:lnSpc>
                <a:spcPct val="150000"/>
              </a:lnSpc>
              <a:spcBef>
                <a:spcPts val="0"/>
              </a:spcBef>
              <a:spcAft>
                <a:spcPts val="0"/>
              </a:spcAft>
              <a:buClr>
                <a:srgbClr val="7F7F7F"/>
              </a:buClr>
              <a:buSzPts val="1600"/>
              <a:buFont typeface="Arial"/>
              <a:buChar char="•"/>
            </a:pPr>
            <a:r>
              <a:rPr lang="en-US"/>
              <a:t>Create a socket with the socket() system call.</a:t>
            </a:r>
            <a:endParaRPr/>
          </a:p>
          <a:p>
            <a:pPr indent="-285750" lvl="0" marL="285750" rtl="0" algn="l">
              <a:lnSpc>
                <a:spcPct val="150000"/>
              </a:lnSpc>
              <a:spcBef>
                <a:spcPts val="1680"/>
              </a:spcBef>
              <a:spcAft>
                <a:spcPts val="0"/>
              </a:spcAft>
              <a:buClr>
                <a:srgbClr val="7F7F7F"/>
              </a:buClr>
              <a:buSzPts val="1600"/>
              <a:buFont typeface="Arial"/>
              <a:buChar char="•"/>
            </a:pPr>
            <a:r>
              <a:rPr lang="en-US"/>
              <a:t>Bind the socket to an address using the bind() system call. For a server socket on the Internet, an address consists of a port number on the host machine.</a:t>
            </a:r>
            <a:endParaRPr/>
          </a:p>
          <a:p>
            <a:pPr indent="-285750" lvl="0" marL="285750" rtl="0" algn="l">
              <a:lnSpc>
                <a:spcPct val="150000"/>
              </a:lnSpc>
              <a:spcBef>
                <a:spcPts val="1680"/>
              </a:spcBef>
              <a:spcAft>
                <a:spcPts val="0"/>
              </a:spcAft>
              <a:buClr>
                <a:srgbClr val="7F7F7F"/>
              </a:buClr>
              <a:buSzPts val="1600"/>
              <a:buFont typeface="Arial"/>
              <a:buChar char="•"/>
            </a:pPr>
            <a:r>
              <a:rPr lang="en-US"/>
              <a:t>Listen for connections with the listen() system call.</a:t>
            </a:r>
            <a:endParaRPr/>
          </a:p>
          <a:p>
            <a:pPr indent="-285750" lvl="0" marL="285750" rtl="0" algn="l">
              <a:lnSpc>
                <a:spcPct val="150000"/>
              </a:lnSpc>
              <a:spcBef>
                <a:spcPts val="1680"/>
              </a:spcBef>
              <a:spcAft>
                <a:spcPts val="0"/>
              </a:spcAft>
              <a:buClr>
                <a:srgbClr val="7F7F7F"/>
              </a:buClr>
              <a:buSzPts val="1600"/>
              <a:buFont typeface="Arial"/>
              <a:buChar char="•"/>
            </a:pPr>
            <a:r>
              <a:rPr lang="en-US"/>
              <a:t>Accept a connection with the accept() system call. This call typically blocks until a client connects with the server.</a:t>
            </a:r>
            <a:endParaRPr/>
          </a:p>
          <a:p>
            <a:pPr indent="-285750" lvl="0" marL="285750" rtl="0" algn="l">
              <a:lnSpc>
                <a:spcPct val="150000"/>
              </a:lnSpc>
              <a:spcBef>
                <a:spcPts val="1680"/>
              </a:spcBef>
              <a:spcAft>
                <a:spcPts val="0"/>
              </a:spcAft>
              <a:buClr>
                <a:srgbClr val="7F7F7F"/>
              </a:buClr>
              <a:buSzPts val="1600"/>
              <a:buFont typeface="Arial"/>
              <a:buChar char="•"/>
            </a:pPr>
            <a:r>
              <a:rPr lang="en-US"/>
              <a:t>Send and receive data using read() and write() system calls.</a:t>
            </a:r>
            <a:endParaRPr/>
          </a:p>
        </p:txBody>
      </p:sp>
      <p:pic>
        <p:nvPicPr>
          <p:cNvPr descr="Socket Programming in C-C++" id="132" name="Google Shape;132;p4"/>
          <p:cNvPicPr preferRelativeResize="0"/>
          <p:nvPr/>
        </p:nvPicPr>
        <p:blipFill rotWithShape="1">
          <a:blip r:embed="rId3">
            <a:alphaModFix/>
          </a:blip>
          <a:srcRect b="0" l="0" r="0" t="0"/>
          <a:stretch/>
        </p:blipFill>
        <p:spPr>
          <a:xfrm>
            <a:off x="8582438" y="2527307"/>
            <a:ext cx="3142857" cy="35714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a:t>Creating Socket on Client Side</a:t>
            </a:r>
            <a:endParaRPr/>
          </a:p>
        </p:txBody>
      </p:sp>
      <p:sp>
        <p:nvSpPr>
          <p:cNvPr id="138" name="Google Shape;138;p5"/>
          <p:cNvSpPr txBox="1"/>
          <p:nvPr>
            <p:ph idx="1" type="body"/>
          </p:nvPr>
        </p:nvSpPr>
        <p:spPr>
          <a:xfrm>
            <a:off x="604434" y="1939925"/>
            <a:ext cx="7344611" cy="4351338"/>
          </a:xfrm>
          <a:prstGeom prst="rect">
            <a:avLst/>
          </a:prstGeom>
          <a:noFill/>
          <a:ln>
            <a:noFill/>
          </a:ln>
        </p:spPr>
        <p:txBody>
          <a:bodyPr anchorCtr="0" anchor="t" bIns="45700" lIns="91425" spcFirstLastPara="1" rIns="91425" wrap="square" tIns="45700">
            <a:normAutofit/>
          </a:bodyPr>
          <a:lstStyle/>
          <a:p>
            <a:pPr indent="-285750" lvl="0" marL="285750" rtl="0" algn="l">
              <a:lnSpc>
                <a:spcPct val="150000"/>
              </a:lnSpc>
              <a:spcBef>
                <a:spcPts val="0"/>
              </a:spcBef>
              <a:spcAft>
                <a:spcPts val="0"/>
              </a:spcAft>
              <a:buClr>
                <a:srgbClr val="7F7F7F"/>
              </a:buClr>
              <a:buSzPts val="1600"/>
              <a:buFont typeface="Arial"/>
              <a:buChar char="•"/>
            </a:pPr>
            <a:r>
              <a:rPr lang="en-US"/>
              <a:t>Create a socket with the socket() system call.</a:t>
            </a:r>
            <a:endParaRPr/>
          </a:p>
          <a:p>
            <a:pPr indent="-285750" lvl="0" marL="285750" rtl="0" algn="l">
              <a:lnSpc>
                <a:spcPct val="150000"/>
              </a:lnSpc>
              <a:spcBef>
                <a:spcPts val="1680"/>
              </a:spcBef>
              <a:spcAft>
                <a:spcPts val="0"/>
              </a:spcAft>
              <a:buClr>
                <a:srgbClr val="7F7F7F"/>
              </a:buClr>
              <a:buSzPts val="1600"/>
              <a:buFont typeface="Arial"/>
              <a:buChar char="•"/>
            </a:pPr>
            <a:r>
              <a:rPr lang="en-US"/>
              <a:t>Connect the socket to the address of the server using the connect() system call.</a:t>
            </a:r>
            <a:endParaRPr/>
          </a:p>
          <a:p>
            <a:pPr indent="-285750" lvl="0" marL="285750" rtl="0" algn="l">
              <a:lnSpc>
                <a:spcPct val="150000"/>
              </a:lnSpc>
              <a:spcBef>
                <a:spcPts val="1680"/>
              </a:spcBef>
              <a:spcAft>
                <a:spcPts val="0"/>
              </a:spcAft>
              <a:buClr>
                <a:srgbClr val="7F7F7F"/>
              </a:buClr>
              <a:buSzPts val="1600"/>
              <a:buFont typeface="Arial"/>
              <a:buChar char="•"/>
            </a:pPr>
            <a:r>
              <a:rPr lang="en-US"/>
              <a:t>Send and receive data using read() and write() system calls.</a:t>
            </a:r>
            <a:endParaRPr/>
          </a:p>
        </p:txBody>
      </p:sp>
      <p:pic>
        <p:nvPicPr>
          <p:cNvPr descr="Socket Programming in C-C++" id="139" name="Google Shape;139;p5"/>
          <p:cNvPicPr preferRelativeResize="0"/>
          <p:nvPr/>
        </p:nvPicPr>
        <p:blipFill rotWithShape="1">
          <a:blip r:embed="rId3">
            <a:alphaModFix/>
          </a:blip>
          <a:srcRect b="0" l="0" r="0" t="0"/>
          <a:stretch/>
        </p:blipFill>
        <p:spPr>
          <a:xfrm>
            <a:off x="8488919" y="1939925"/>
            <a:ext cx="3142857" cy="35714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Problem Description-</a:t>
            </a:r>
            <a:endParaRPr/>
          </a:p>
        </p:txBody>
      </p:sp>
      <p:sp>
        <p:nvSpPr>
          <p:cNvPr id="145" name="Google Shape;145;p6"/>
          <p:cNvSpPr txBox="1"/>
          <p:nvPr>
            <p:ph idx="1" type="body"/>
          </p:nvPr>
        </p:nvSpPr>
        <p:spPr>
          <a:xfrm>
            <a:off x="838201" y="1610591"/>
            <a:ext cx="9635835" cy="4769427"/>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7F7F7F"/>
              </a:buClr>
              <a:buSzPts val="1375"/>
              <a:buNone/>
            </a:pPr>
            <a:r>
              <a:rPr lang="en-US" sz="1375"/>
              <a:t>Problem 1-</a:t>
            </a:r>
            <a:endParaRPr/>
          </a:p>
          <a:p>
            <a:pPr indent="0" lvl="0" marL="0" rtl="0" algn="l">
              <a:lnSpc>
                <a:spcPct val="200000"/>
              </a:lnSpc>
              <a:spcBef>
                <a:spcPts val="1613"/>
              </a:spcBef>
              <a:spcAft>
                <a:spcPts val="0"/>
              </a:spcAft>
              <a:buClr>
                <a:srgbClr val="7F7F7F"/>
              </a:buClr>
              <a:buSzPts val="1375"/>
              <a:buNone/>
            </a:pPr>
            <a:r>
              <a:rPr lang="en-US" sz="1375"/>
              <a:t>Write two separate C program, one for TCP server and one for TCP client in which server listens on some port, client connects to server sending some arbitrary message and server acknowledges it.</a:t>
            </a:r>
            <a:endParaRPr/>
          </a:p>
          <a:p>
            <a:pPr indent="0" lvl="0" marL="0" rtl="0" algn="l">
              <a:lnSpc>
                <a:spcPct val="130000"/>
              </a:lnSpc>
              <a:spcBef>
                <a:spcPts val="1613"/>
              </a:spcBef>
              <a:spcAft>
                <a:spcPts val="0"/>
              </a:spcAft>
              <a:buClr>
                <a:srgbClr val="7F7F7F"/>
              </a:buClr>
              <a:buSzPts val="1375"/>
              <a:buNone/>
            </a:pPr>
            <a:r>
              <a:rPr lang="en-US" sz="1375"/>
              <a:t>Problem 2-</a:t>
            </a:r>
            <a:endParaRPr/>
          </a:p>
          <a:p>
            <a:pPr indent="0" lvl="0" marL="0" rtl="0" algn="l">
              <a:lnSpc>
                <a:spcPct val="100000"/>
              </a:lnSpc>
              <a:spcBef>
                <a:spcPts val="1613"/>
              </a:spcBef>
              <a:spcAft>
                <a:spcPts val="0"/>
              </a:spcAft>
              <a:buClr>
                <a:srgbClr val="7F7F7F"/>
              </a:buClr>
              <a:buSzPts val="1375"/>
              <a:buNone/>
            </a:pPr>
            <a:r>
              <a:rPr lang="en-US" sz="1375"/>
              <a:t>Write two separate C program, one for TCP server (handles request for single user) and other one for client. </a:t>
            </a:r>
            <a:endParaRPr/>
          </a:p>
          <a:p>
            <a:pPr indent="0" lvl="0" marL="0" rtl="0" algn="l">
              <a:lnSpc>
                <a:spcPct val="100000"/>
              </a:lnSpc>
              <a:spcBef>
                <a:spcPts val="1613"/>
              </a:spcBef>
              <a:spcAft>
                <a:spcPts val="0"/>
              </a:spcAft>
              <a:buClr>
                <a:srgbClr val="7F7F7F"/>
              </a:buClr>
              <a:buSzPts val="1375"/>
              <a:buNone/>
            </a:pPr>
            <a:r>
              <a:rPr lang="en-US" sz="1375"/>
              <a:t>At server side- </a:t>
            </a:r>
            <a:endParaRPr/>
          </a:p>
          <a:p>
            <a:pPr indent="0" lvl="0" marL="0" rtl="0" algn="l">
              <a:lnSpc>
                <a:spcPct val="100000"/>
              </a:lnSpc>
              <a:spcBef>
                <a:spcPts val="1613"/>
              </a:spcBef>
              <a:spcAft>
                <a:spcPts val="0"/>
              </a:spcAft>
              <a:buClr>
                <a:srgbClr val="7F7F7F"/>
              </a:buClr>
              <a:buSzPts val="1375"/>
              <a:buNone/>
            </a:pPr>
            <a:r>
              <a:rPr lang="en-US" sz="1375"/>
              <a:t>Creates a socket and listens on some specific port to process client request.</a:t>
            </a:r>
            <a:endParaRPr/>
          </a:p>
          <a:p>
            <a:pPr indent="0" lvl="0" marL="0" rtl="0" algn="l">
              <a:lnSpc>
                <a:spcPct val="100000"/>
              </a:lnSpc>
              <a:spcBef>
                <a:spcPts val="1613"/>
              </a:spcBef>
              <a:spcAft>
                <a:spcPts val="0"/>
              </a:spcAft>
              <a:buClr>
                <a:srgbClr val="7F7F7F"/>
              </a:buClr>
              <a:buSzPts val="1375"/>
              <a:buNone/>
            </a:pPr>
            <a:r>
              <a:rPr lang="en-US" sz="1375"/>
              <a:t>There is a default file present having n lines and the server should be able to process EVALUATEX and WRITEX request from the client.</a:t>
            </a:r>
            <a:endParaRPr/>
          </a:p>
          <a:p>
            <a:pPr indent="0" lvl="0" marL="0" rtl="0" algn="l">
              <a:lnSpc>
                <a:spcPct val="100000"/>
              </a:lnSpc>
              <a:spcBef>
                <a:spcPts val="1613"/>
              </a:spcBef>
              <a:spcAft>
                <a:spcPts val="0"/>
              </a:spcAft>
              <a:buClr>
                <a:srgbClr val="7F7F7F"/>
              </a:buClr>
              <a:buSzPts val="1375"/>
              <a:buNone/>
            </a:pPr>
            <a:r>
              <a:rPr lang="en-US" sz="1375"/>
              <a:t>1. The server process should tokenize string received from the client that may contain </a:t>
            </a:r>
            <a:r>
              <a:rPr lang="en-US" sz="1375"/>
              <a:t>EVALUATEX </a:t>
            </a:r>
            <a:r>
              <a:rPr lang="en-US" sz="1375"/>
              <a:t> or WRITEX request in following format-</a:t>
            </a:r>
            <a:endParaRPr/>
          </a:p>
          <a:p>
            <a:pPr indent="0" lvl="0" marL="0" rtl="0" algn="l">
              <a:lnSpc>
                <a:spcPct val="130000"/>
              </a:lnSpc>
              <a:spcBef>
                <a:spcPts val="1500"/>
              </a:spcBef>
              <a:spcAft>
                <a:spcPts val="0"/>
              </a:spcAft>
              <a:buClr>
                <a:srgbClr val="7F7F7F"/>
              </a:buClr>
              <a:buSzPts val="1000"/>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Problem Description-</a:t>
            </a:r>
            <a:endParaRPr/>
          </a:p>
        </p:txBody>
      </p:sp>
      <p:sp>
        <p:nvSpPr>
          <p:cNvPr id="151" name="Google Shape;151;p7"/>
          <p:cNvSpPr txBox="1"/>
          <p:nvPr>
            <p:ph idx="1" type="body"/>
          </p:nvPr>
        </p:nvSpPr>
        <p:spPr>
          <a:xfrm>
            <a:off x="838201" y="1825625"/>
            <a:ext cx="10924308" cy="4585566"/>
          </a:xfrm>
          <a:prstGeom prst="rect">
            <a:avLst/>
          </a:prstGeom>
          <a:noFill/>
          <a:ln>
            <a:noFill/>
          </a:ln>
        </p:spPr>
        <p:txBody>
          <a:bodyPr anchorCtr="0" anchor="t" bIns="45700" lIns="91425" spcFirstLastPara="1" rIns="91425" wrap="square" tIns="45700">
            <a:normAutofit/>
          </a:bodyPr>
          <a:lstStyle/>
          <a:p>
            <a:pPr indent="-285750" lvl="0" marL="285750" rtl="0" algn="l">
              <a:lnSpc>
                <a:spcPct val="140000"/>
              </a:lnSpc>
              <a:spcBef>
                <a:spcPts val="0"/>
              </a:spcBef>
              <a:spcAft>
                <a:spcPts val="0"/>
              </a:spcAft>
              <a:buClr>
                <a:srgbClr val="7F7F7F"/>
              </a:buClr>
              <a:buSzPts val="1400"/>
              <a:buFont typeface="Arial"/>
              <a:buChar char="•"/>
            </a:pPr>
            <a:r>
              <a:rPr lang="en-US" sz="1375"/>
              <a:t>EVALUATEX</a:t>
            </a:r>
            <a:r>
              <a:rPr b="1" lang="en-US" sz="1400"/>
              <a:t> k</a:t>
            </a:r>
            <a:r>
              <a:rPr lang="en-US" sz="1400"/>
              <a:t>- read kth line from the starting of file, evaluate the expression and return result to client.</a:t>
            </a:r>
            <a:endParaRPr/>
          </a:p>
          <a:p>
            <a:pPr indent="0" lvl="0" marL="0" rtl="0" algn="l">
              <a:lnSpc>
                <a:spcPct val="140000"/>
              </a:lnSpc>
              <a:spcBef>
                <a:spcPts val="0"/>
              </a:spcBef>
              <a:spcAft>
                <a:spcPts val="0"/>
              </a:spcAft>
              <a:buNone/>
            </a:pPr>
            <a:r>
              <a:t/>
            </a:r>
            <a:endParaRPr/>
          </a:p>
          <a:p>
            <a:pPr indent="0" lvl="0" marL="0" rtl="0" algn="l">
              <a:lnSpc>
                <a:spcPct val="140000"/>
              </a:lnSpc>
              <a:spcBef>
                <a:spcPts val="1620"/>
              </a:spcBef>
              <a:spcAft>
                <a:spcPts val="0"/>
              </a:spcAft>
              <a:buClr>
                <a:srgbClr val="7F7F7F"/>
              </a:buClr>
              <a:buSzPts val="1400"/>
              <a:buNone/>
            </a:pPr>
            <a:r>
              <a:rPr b="1" lang="en-US" sz="1400"/>
              <a:t>Algorithm for Expression Evaluation-</a:t>
            </a:r>
            <a:endParaRPr sz="1350">
              <a:solidFill>
                <a:schemeClr val="dk1"/>
              </a:solidFill>
              <a:latin typeface="Arial"/>
              <a:ea typeface="Arial"/>
              <a:cs typeface="Arial"/>
              <a:sym typeface="Arial"/>
            </a:endParaRPr>
          </a:p>
          <a:p>
            <a:pPr indent="0" lvl="0" marL="0" rtl="0" algn="l">
              <a:lnSpc>
                <a:spcPct val="140000"/>
              </a:lnSpc>
              <a:spcBef>
                <a:spcPts val="1620"/>
              </a:spcBef>
              <a:spcAft>
                <a:spcPts val="0"/>
              </a:spcAft>
              <a:buClr>
                <a:srgbClr val="7F7F7F"/>
              </a:buClr>
              <a:buSzPts val="1400"/>
              <a:buFont typeface="Arial"/>
              <a:buNone/>
            </a:pPr>
            <a:r>
              <a:rPr lang="en-US" sz="1400"/>
              <a:t> Create 2 stacks for arithmetic expression evaluation, one value stack to store the numbers and another operator stack to store the operators.</a:t>
            </a:r>
            <a:endParaRPr sz="1350">
              <a:solidFill>
                <a:schemeClr val="dk1"/>
              </a:solidFill>
              <a:latin typeface="Arial"/>
              <a:ea typeface="Arial"/>
              <a:cs typeface="Arial"/>
              <a:sym typeface="Arial"/>
            </a:endParaRPr>
          </a:p>
          <a:p>
            <a:pPr indent="0" lvl="0" marL="0" rtl="0" algn="l">
              <a:lnSpc>
                <a:spcPct val="140000"/>
              </a:lnSpc>
              <a:spcBef>
                <a:spcPts val="1620"/>
              </a:spcBef>
              <a:spcAft>
                <a:spcPts val="0"/>
              </a:spcAft>
              <a:buClr>
                <a:srgbClr val="7F7F7F"/>
              </a:buClr>
              <a:buSzPts val="1400"/>
              <a:buNone/>
            </a:pPr>
            <a:r>
              <a:rPr lang="en-US" sz="1400"/>
              <a:t>1. While there are still tokens to be read</a:t>
            </a:r>
            <a:r>
              <a:rPr lang="en-US" sz="1400"/>
              <a:t> in expression</a:t>
            </a:r>
            <a:r>
              <a:rPr lang="en-US" sz="1400"/>
              <a:t>,</a:t>
            </a:r>
            <a:endParaRPr/>
          </a:p>
          <a:p>
            <a:pPr indent="0" lvl="0" marL="0" rtl="0" algn="l">
              <a:lnSpc>
                <a:spcPct val="140000"/>
              </a:lnSpc>
              <a:spcBef>
                <a:spcPts val="1620"/>
              </a:spcBef>
              <a:spcAft>
                <a:spcPts val="0"/>
              </a:spcAft>
              <a:buClr>
                <a:srgbClr val="7F7F7F"/>
              </a:buClr>
              <a:buSzPts val="1400"/>
              <a:buNone/>
            </a:pPr>
            <a:r>
              <a:rPr lang="en-US" sz="1400"/>
              <a:t>       1.1 Get the next token.</a:t>
            </a:r>
            <a:endParaRPr/>
          </a:p>
          <a:p>
            <a:pPr indent="0" lvl="0" marL="0" rtl="0" algn="l">
              <a:lnSpc>
                <a:spcPct val="140000"/>
              </a:lnSpc>
              <a:spcBef>
                <a:spcPts val="1620"/>
              </a:spcBef>
              <a:spcAft>
                <a:spcPts val="0"/>
              </a:spcAft>
              <a:buClr>
                <a:srgbClr val="7F7F7F"/>
              </a:buClr>
              <a:buSzPts val="1400"/>
              <a:buNone/>
            </a:pPr>
            <a:r>
              <a:rPr lang="en-US" sz="1400"/>
              <a:t>       1.2 If the token is:</a:t>
            </a:r>
            <a:endParaRPr/>
          </a:p>
          <a:p>
            <a:pPr indent="0" lvl="0" marL="0" rtl="0" algn="l">
              <a:lnSpc>
                <a:spcPct val="140000"/>
              </a:lnSpc>
              <a:spcBef>
                <a:spcPts val="1620"/>
              </a:spcBef>
              <a:spcAft>
                <a:spcPts val="0"/>
              </a:spcAft>
              <a:buClr>
                <a:srgbClr val="7F7F7F"/>
              </a:buClr>
              <a:buSzPts val="1400"/>
              <a:buNone/>
            </a:pPr>
            <a:r>
              <a:rPr lang="en-US" sz="1400"/>
              <a:t>             1.2.1 A number: push it onto the value stack.</a:t>
            </a:r>
            <a:endParaRPr/>
          </a:p>
          <a:p>
            <a:pPr indent="0" lvl="0" marL="0" rtl="0" algn="l">
              <a:lnSpc>
                <a:spcPct val="140000"/>
              </a:lnSpc>
              <a:spcBef>
                <a:spcPts val="1620"/>
              </a:spcBef>
              <a:spcAft>
                <a:spcPts val="0"/>
              </a:spcAft>
              <a:buClr>
                <a:srgbClr val="7F7F7F"/>
              </a:buClr>
              <a:buSzPts val="1400"/>
              <a:buNone/>
            </a:pPr>
            <a:r>
              <a:rPr lang="en-US" sz="1400"/>
              <a:t>             1.2.2 A left parenthesis: push it onto the operator stack. </a:t>
            </a:r>
            <a:endParaRPr/>
          </a:p>
          <a:p>
            <a:pPr indent="-196850" lvl="0" marL="285750" rtl="0" algn="l">
              <a:lnSpc>
                <a:spcPct val="140000"/>
              </a:lnSpc>
              <a:spcBef>
                <a:spcPts val="1620"/>
              </a:spcBef>
              <a:spcAft>
                <a:spcPts val="0"/>
              </a:spcAft>
              <a:buClr>
                <a:srgbClr val="7F7F7F"/>
              </a:buClr>
              <a:buSzPts val="1400"/>
              <a:buFont typeface="Arial"/>
              <a:buNone/>
            </a:pPr>
            <a:r>
              <a:t/>
            </a:r>
            <a:endParaRPr sz="1400"/>
          </a:p>
          <a:p>
            <a:pPr indent="0" lvl="0" marL="0" rtl="0" algn="l">
              <a:lnSpc>
                <a:spcPct val="140000"/>
              </a:lnSpc>
              <a:spcBef>
                <a:spcPts val="1620"/>
              </a:spcBef>
              <a:spcAft>
                <a:spcPts val="0"/>
              </a:spcAft>
              <a:buClr>
                <a:srgbClr val="7F7F7F"/>
              </a:buClr>
              <a:buSzPts val="14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Problem Description-</a:t>
            </a:r>
            <a:endParaRPr/>
          </a:p>
        </p:txBody>
      </p:sp>
      <p:sp>
        <p:nvSpPr>
          <p:cNvPr id="157" name="Google Shape;157;p8"/>
          <p:cNvSpPr txBox="1"/>
          <p:nvPr>
            <p:ph idx="1" type="body"/>
          </p:nvPr>
        </p:nvSpPr>
        <p:spPr>
          <a:xfrm>
            <a:off x="516962" y="1635125"/>
            <a:ext cx="11236887" cy="4585566"/>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7F7F7F"/>
              </a:buClr>
              <a:buSzPts val="1400"/>
              <a:buNone/>
            </a:pPr>
            <a:r>
              <a:rPr lang="en-US" sz="1400"/>
              <a:t>             1.2.3 A right parenthesis:</a:t>
            </a:r>
            <a:endParaRPr/>
          </a:p>
          <a:p>
            <a:pPr indent="0" lvl="0" marL="0" rtl="0" algn="l">
              <a:lnSpc>
                <a:spcPct val="150000"/>
              </a:lnSpc>
              <a:spcBef>
                <a:spcPts val="1620"/>
              </a:spcBef>
              <a:spcAft>
                <a:spcPts val="0"/>
              </a:spcAft>
              <a:buClr>
                <a:srgbClr val="7F7F7F"/>
              </a:buClr>
              <a:buSzPts val="1400"/>
              <a:buNone/>
            </a:pPr>
            <a:r>
              <a:rPr lang="en-US" sz="1400"/>
              <a:t>                  1 While the thing on top of the operator stack is not a left parenthesis,</a:t>
            </a:r>
            <a:endParaRPr/>
          </a:p>
          <a:p>
            <a:pPr indent="0" lvl="0" marL="0" rtl="0" algn="l">
              <a:lnSpc>
                <a:spcPct val="150000"/>
              </a:lnSpc>
              <a:spcBef>
                <a:spcPts val="1620"/>
              </a:spcBef>
              <a:spcAft>
                <a:spcPts val="0"/>
              </a:spcAft>
              <a:buClr>
                <a:srgbClr val="7F7F7F"/>
              </a:buClr>
              <a:buSzPts val="1400"/>
              <a:buNone/>
            </a:pPr>
            <a:r>
              <a:rPr lang="en-US" sz="1400"/>
              <a:t>                       1 Pop the operator from the operator stack.</a:t>
            </a:r>
            <a:endParaRPr/>
          </a:p>
          <a:p>
            <a:pPr indent="0" lvl="0" marL="0" rtl="0" algn="l">
              <a:lnSpc>
                <a:spcPct val="150000"/>
              </a:lnSpc>
              <a:spcBef>
                <a:spcPts val="1620"/>
              </a:spcBef>
              <a:spcAft>
                <a:spcPts val="0"/>
              </a:spcAft>
              <a:buClr>
                <a:srgbClr val="7F7F7F"/>
              </a:buClr>
              <a:buSzPts val="1400"/>
              <a:buNone/>
            </a:pPr>
            <a:r>
              <a:rPr lang="en-US" sz="1400"/>
              <a:t>                       2 Pop the value stack twice, getting two operands</a:t>
            </a:r>
            <a:endParaRPr/>
          </a:p>
          <a:p>
            <a:pPr indent="0" lvl="0" marL="0" rtl="0" algn="l">
              <a:lnSpc>
                <a:spcPct val="150000"/>
              </a:lnSpc>
              <a:spcBef>
                <a:spcPts val="1620"/>
              </a:spcBef>
              <a:spcAft>
                <a:spcPts val="0"/>
              </a:spcAft>
              <a:buClr>
                <a:srgbClr val="7F7F7F"/>
              </a:buClr>
              <a:buSzPts val="1400"/>
              <a:buNone/>
            </a:pPr>
            <a:r>
              <a:rPr lang="en-US" sz="1400"/>
              <a:t>                       3 Apply the operator to the operands, in the correct order. </a:t>
            </a:r>
            <a:endParaRPr/>
          </a:p>
          <a:p>
            <a:pPr indent="0" lvl="0" marL="0" rtl="0" algn="l">
              <a:lnSpc>
                <a:spcPct val="150000"/>
              </a:lnSpc>
              <a:spcBef>
                <a:spcPts val="1620"/>
              </a:spcBef>
              <a:spcAft>
                <a:spcPts val="0"/>
              </a:spcAft>
              <a:buClr>
                <a:srgbClr val="7F7F7F"/>
              </a:buClr>
              <a:buSzPts val="1400"/>
              <a:buNone/>
            </a:pPr>
            <a:r>
              <a:rPr lang="en-US" sz="1400"/>
              <a:t>                       4 Push the result onto the value stack.</a:t>
            </a:r>
            <a:endParaRPr/>
          </a:p>
          <a:p>
            <a:pPr indent="0" lvl="0" marL="0" rtl="0" algn="l">
              <a:lnSpc>
                <a:spcPct val="150000"/>
              </a:lnSpc>
              <a:spcBef>
                <a:spcPts val="1620"/>
              </a:spcBef>
              <a:spcAft>
                <a:spcPts val="0"/>
              </a:spcAft>
              <a:buClr>
                <a:srgbClr val="7F7F7F"/>
              </a:buClr>
              <a:buSzPts val="1400"/>
              <a:buNone/>
            </a:pPr>
            <a:r>
              <a:rPr lang="en-US" sz="1400"/>
              <a:t>                  2 Pop the left parenthesis from the operator stack, and discard it.</a:t>
            </a:r>
            <a:endParaRPr/>
          </a:p>
          <a:p>
            <a:pPr indent="0" lvl="0" marL="0" rtl="0" algn="l">
              <a:lnSpc>
                <a:spcPct val="150000"/>
              </a:lnSpc>
              <a:spcBef>
                <a:spcPts val="1620"/>
              </a:spcBef>
              <a:spcAft>
                <a:spcPts val="0"/>
              </a:spcAft>
              <a:buClr>
                <a:srgbClr val="7F7F7F"/>
              </a:buClr>
              <a:buSzPts val="1400"/>
              <a:buNone/>
            </a:pPr>
            <a:r>
              <a:rPr lang="en-US" sz="1400"/>
              <a:t>             1.2.4 An operator (Call it thisOp):</a:t>
            </a:r>
            <a:endParaRPr/>
          </a:p>
          <a:p>
            <a:pPr indent="0" lvl="0" marL="0" rtl="0" algn="l">
              <a:lnSpc>
                <a:spcPct val="150000"/>
              </a:lnSpc>
              <a:spcBef>
                <a:spcPts val="1620"/>
              </a:spcBef>
              <a:spcAft>
                <a:spcPts val="0"/>
              </a:spcAft>
              <a:buClr>
                <a:srgbClr val="7F7F7F"/>
              </a:buClr>
              <a:buSzPts val="1400"/>
              <a:buNone/>
            </a:pPr>
            <a:r>
              <a:rPr lang="en-US" sz="1400"/>
              <a:t>                  1 While the operator stack is not empty, and the top thing on the operator stack has the same or greater precedence as thisOp,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2020-01-02T07:56:44Z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