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B28B3B-D433-4319-8ADB-A04168318C14}">
  <a:tblStyle styleId="{49B28B3B-D433-4319-8ADB-A04168318C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SourceSansPr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aleway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605710ce6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605710ce6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7681251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768125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05710ce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605710ce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605710ce6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605710ce6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605710ce6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605710ce6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05710ce6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05710ce6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05710ce6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05710ce6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05710ce6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605710ce6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e317e4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e317e4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f7b92ae1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af7b92ae1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eeksforgeeks.org/file-transfer-protocol-ftp-in-application-layer/" TargetMode="External"/><Relationship Id="rId4" Type="http://schemas.openxmlformats.org/officeDocument/2006/relationships/hyperlink" Target="https://www.cse.iitk.ac.in/users/dheeraj/cs425/lec29.html" TargetMode="External"/><Relationship Id="rId5" Type="http://schemas.openxmlformats.org/officeDocument/2006/relationships/hyperlink" Target="https://tools.ietf.org/html/rfc95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ctrTitle"/>
          </p:nvPr>
        </p:nvSpPr>
        <p:spPr>
          <a:xfrm>
            <a:off x="1951350" y="1762000"/>
            <a:ext cx="5241300" cy="8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319"/>
              <a:buNone/>
            </a:pPr>
            <a:r>
              <a:rPr b="1" lang="en" sz="3909">
                <a:latin typeface="Raleway"/>
                <a:ea typeface="Raleway"/>
                <a:cs typeface="Raleway"/>
                <a:sym typeface="Raleway"/>
              </a:rPr>
              <a:t>File Transfer Protocol</a:t>
            </a:r>
            <a:endParaRPr b="1" sz="3909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2666100" y="2862575"/>
            <a:ext cx="381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Tutorial</a:t>
            </a:r>
            <a:b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Computing Lab 2, Spring 2021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Deadline : January 27, 2021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Guidlines: 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Create a folder with the name “&lt;roll_number&gt;_Assign3”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Create 2 files server.c and client.c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Create Readme file with 1-2 lines about each possible error case that you have considered with an example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Compress the folder into zip or tar format and submit compressed folder in Moodle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Material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460950" y="18578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AutoNum type="arabicPeriod"/>
            </a:pPr>
            <a:r>
              <a:rPr lang="en" u="sng">
                <a:solidFill>
                  <a:srgbClr val="0B539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FTP Basics - GFG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AutoNum type="arabicPeriod"/>
            </a:pPr>
            <a:r>
              <a:rPr lang="en" u="sng">
                <a:solidFill>
                  <a:srgbClr val="0B5394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FTP Basics - CN course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Data Communications and Networking by Forouzan Chapter 26.3 (Local copy has been shared)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Official specifications of FTP (rfc 959 by IETF)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Transfer Protocol</a:t>
            </a:r>
            <a:endParaRPr/>
          </a:p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FTP is an Application Layer protocol which moves files between local and remote file systems.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runs on top of TCP.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FTP creates two processes , control process and data process at server and client end.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Control connection on port 21 is established between control processes and data connection on port 20 is established between data processes.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Transfer Protocol</a:t>
            </a:r>
            <a:endParaRPr/>
          </a:p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471900" y="3490225"/>
            <a:ext cx="8222100" cy="1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 TCP connection are used in parallel for transferring file : Control connection and Data connection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Control connection is used for sending authentication, commands etc.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connection is used to send the actual file.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27"/>
          <p:cNvSpPr/>
          <p:nvPr/>
        </p:nvSpPr>
        <p:spPr>
          <a:xfrm>
            <a:off x="1806375" y="2068175"/>
            <a:ext cx="979800" cy="10593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31" name="Google Shape;131;p27"/>
          <p:cNvSpPr/>
          <p:nvPr/>
        </p:nvSpPr>
        <p:spPr>
          <a:xfrm>
            <a:off x="5816375" y="2068175"/>
            <a:ext cx="842700" cy="10593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32" name="Google Shape;132;p27"/>
          <p:cNvSpPr/>
          <p:nvPr/>
        </p:nvSpPr>
        <p:spPr>
          <a:xfrm>
            <a:off x="3765463" y="2127875"/>
            <a:ext cx="1071600" cy="939900"/>
          </a:xfrm>
          <a:prstGeom prst="ellipse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</a:t>
            </a:r>
            <a:endParaRPr/>
          </a:p>
        </p:txBody>
      </p:sp>
      <p:cxnSp>
        <p:nvCxnSpPr>
          <p:cNvPr id="133" name="Google Shape;133;p27"/>
          <p:cNvCxnSpPr/>
          <p:nvPr/>
        </p:nvCxnSpPr>
        <p:spPr>
          <a:xfrm flipH="1" rot="10800000">
            <a:off x="4680130" y="2250220"/>
            <a:ext cx="11370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7"/>
          <p:cNvCxnSpPr>
            <a:stCxn id="132" idx="1"/>
          </p:cNvCxnSpPr>
          <p:nvPr/>
        </p:nvCxnSpPr>
        <p:spPr>
          <a:xfrm rot="10800000">
            <a:off x="2785995" y="2250220"/>
            <a:ext cx="11364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7"/>
          <p:cNvCxnSpPr>
            <a:stCxn id="132" idx="5"/>
          </p:cNvCxnSpPr>
          <p:nvPr/>
        </p:nvCxnSpPr>
        <p:spPr>
          <a:xfrm flipH="1" rot="10800000">
            <a:off x="4680130" y="2908530"/>
            <a:ext cx="11064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7"/>
          <p:cNvCxnSpPr>
            <a:stCxn id="132" idx="3"/>
          </p:cNvCxnSpPr>
          <p:nvPr/>
        </p:nvCxnSpPr>
        <p:spPr>
          <a:xfrm flipH="1">
            <a:off x="2816595" y="2930130"/>
            <a:ext cx="1105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7"/>
          <p:cNvSpPr txBox="1"/>
          <p:nvPr/>
        </p:nvSpPr>
        <p:spPr>
          <a:xfrm>
            <a:off x="3459325" y="3127475"/>
            <a:ext cx="16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Control connection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3543325" y="1678225"/>
            <a:ext cx="15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connection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7378450" y="2359025"/>
            <a:ext cx="734700" cy="477600"/>
          </a:xfrm>
          <a:prstGeom prst="smileyFace">
            <a:avLst>
              <a:gd fmla="val 4653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7443400" y="2734525"/>
            <a:ext cx="6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27"/>
          <p:cNvCxnSpPr>
            <a:stCxn id="131" idx="3"/>
            <a:endCxn id="139" idx="2"/>
          </p:cNvCxnSpPr>
          <p:nvPr/>
        </p:nvCxnSpPr>
        <p:spPr>
          <a:xfrm>
            <a:off x="6659075" y="2597825"/>
            <a:ext cx="71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FTP Data Structures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FILE STRUCTURE - File is considered to be continuous sequence of data bytes.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	  File has no internal structure.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RECORD STRUCTURE - File is made up of sequential records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PAGE STRUCTURE - FIle is made up of indexed pages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FTP Commands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RETR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This command causes the remote host to initiate a data connection and to send the requested file over the data connection.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STOR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This command causes to store a file into the current directory of the remote host.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LIST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Sends a request to display the list of all the files present in the directory.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FTP Commands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ABOR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This command tells the server to abort the previous FTP service command and any associated transfer of data.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QUIT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This command terminates a USER and if file transfer is not in progress, the server closes the control connection.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DELE - This command deletes a file at the remote host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Write two separate c programs, one for server (handles requests from multiple users)  and other one for client.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server process uses the “select” system call to see which clients are making the requests and serve the request of multiple clients.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need to implement File Transfer Protocol between server and client with File Structure as the Data structure. You may have a single process to handle both control and data communication, at server and client.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Implement the FTP commands RETR, STOR, LIST, ABOR, QUIT, DELE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71900" y="2053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71900" y="1736750"/>
            <a:ext cx="82221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10">
                <a:solidFill>
                  <a:srgbClr val="000000"/>
                </a:solidFill>
              </a:rPr>
              <a:t>Working of server and client is as follows:</a:t>
            </a:r>
            <a:endParaRPr sz="1210">
              <a:solidFill>
                <a:srgbClr val="000000"/>
              </a:solidFill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AutoNum type="arabicPeriod"/>
            </a:pPr>
            <a:r>
              <a:rPr lang="en" sz="1210">
                <a:solidFill>
                  <a:srgbClr val="000000"/>
                </a:solidFill>
              </a:rPr>
              <a:t>Server accepts connections from clients.</a:t>
            </a:r>
            <a:endParaRPr sz="1210">
              <a:solidFill>
                <a:srgbClr val="000000"/>
              </a:solidFill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AutoNum type="arabicPeriod"/>
            </a:pPr>
            <a:r>
              <a:rPr lang="en" sz="1210">
                <a:solidFill>
                  <a:srgbClr val="000000"/>
                </a:solidFill>
              </a:rPr>
              <a:t>Server receives control information like FTP commands.</a:t>
            </a:r>
            <a:endParaRPr sz="1210">
              <a:solidFill>
                <a:srgbClr val="000000"/>
              </a:solidFill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AutoNum type="arabicPeriod"/>
            </a:pPr>
            <a:r>
              <a:rPr lang="en" sz="1210">
                <a:solidFill>
                  <a:srgbClr val="000000"/>
                </a:solidFill>
              </a:rPr>
              <a:t>Server checks for valid commands, and executes them if there is no error.</a:t>
            </a:r>
            <a:endParaRPr sz="1210">
              <a:solidFill>
                <a:srgbClr val="000000"/>
              </a:solidFill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AutoNum type="arabicPeriod"/>
            </a:pPr>
            <a:r>
              <a:rPr lang="en" sz="1210">
                <a:solidFill>
                  <a:srgbClr val="000000"/>
                </a:solidFill>
              </a:rPr>
              <a:t>Server creates a new data connection with the client for sending data information. Only one file can be sent over one data connection.</a:t>
            </a: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AutoNum type="arabicPeriod"/>
            </a:pPr>
            <a:r>
              <a:rPr lang="en" sz="1210">
                <a:solidFill>
                  <a:srgbClr val="000000"/>
                </a:solidFill>
                <a:highlight>
                  <a:srgbClr val="FFFFFF"/>
                </a:highlight>
              </a:rPr>
              <a:t>The same  control connection remains active throughout the user session.</a:t>
            </a:r>
            <a:endParaRPr sz="1210">
              <a:solidFill>
                <a:srgbClr val="000000"/>
              </a:solidFill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AutoNum type="arabicPeriod"/>
            </a:pPr>
            <a:r>
              <a:rPr lang="en" sz="1210">
                <a:solidFill>
                  <a:srgbClr val="000000"/>
                </a:solidFill>
              </a:rPr>
              <a:t>Client receives the response and displays it to the user.</a:t>
            </a:r>
            <a:endParaRPr sz="121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10">
                <a:solidFill>
                  <a:srgbClr val="000000"/>
                </a:solidFill>
              </a:rPr>
              <a:t>Implement the following ftp commands:</a:t>
            </a:r>
            <a:endParaRPr sz="1420">
              <a:solidFill>
                <a:srgbClr val="000000"/>
              </a:solidFill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AutoNum type="arabicPeriod"/>
            </a:pPr>
            <a:r>
              <a:rPr lang="en" sz="1210">
                <a:solidFill>
                  <a:srgbClr val="000000"/>
                </a:solidFill>
              </a:rPr>
              <a:t>RETR &lt;filename&gt; </a:t>
            </a:r>
            <a:endParaRPr sz="1210">
              <a:solidFill>
                <a:srgbClr val="000000"/>
              </a:solidFill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AutoNum type="arabicPeriod"/>
            </a:pPr>
            <a:r>
              <a:rPr lang="en" sz="1210">
                <a:solidFill>
                  <a:srgbClr val="000000"/>
                </a:solidFill>
              </a:rPr>
              <a:t>STOR &lt;filename&gt;</a:t>
            </a:r>
            <a:endParaRPr sz="1210">
              <a:solidFill>
                <a:srgbClr val="000000"/>
              </a:solidFill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AutoNum type="arabicPeriod"/>
            </a:pPr>
            <a:r>
              <a:rPr lang="en" sz="1210">
                <a:solidFill>
                  <a:srgbClr val="000000"/>
                </a:solidFill>
              </a:rPr>
              <a:t>LIST </a:t>
            </a:r>
            <a:endParaRPr sz="1210">
              <a:solidFill>
                <a:srgbClr val="000000"/>
              </a:solidFill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AutoNum type="arabicPeriod"/>
            </a:pPr>
            <a:r>
              <a:rPr lang="en" sz="1210">
                <a:solidFill>
                  <a:srgbClr val="000000"/>
                </a:solidFill>
              </a:rPr>
              <a:t>ABOR</a:t>
            </a:r>
            <a:endParaRPr sz="1210">
              <a:solidFill>
                <a:srgbClr val="000000"/>
              </a:solidFill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AutoNum type="arabicPeriod"/>
            </a:pPr>
            <a:r>
              <a:rPr lang="en" sz="1210">
                <a:solidFill>
                  <a:srgbClr val="000000"/>
                </a:solidFill>
              </a:rPr>
              <a:t>QUIT</a:t>
            </a:r>
            <a:endParaRPr sz="1210">
              <a:solidFill>
                <a:srgbClr val="000000"/>
              </a:solidFill>
            </a:endParaRPr>
          </a:p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AutoNum type="arabicPeriod"/>
            </a:pPr>
            <a:r>
              <a:rPr lang="en" sz="1210">
                <a:solidFill>
                  <a:srgbClr val="000000"/>
                </a:solidFill>
              </a:rPr>
              <a:t>DELE &lt;filename&gt; </a:t>
            </a:r>
            <a:endParaRPr sz="15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33"/>
          <p:cNvGraphicFramePr/>
          <p:nvPr/>
        </p:nvGraphicFramePr>
        <p:xfrm>
          <a:off x="319975" y="191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{49B28B3B-D433-4319-8ADB-A04168318C14}</a:tableStyleId>
              </a:tblPr>
              <a:tblGrid>
                <a:gridCol w="1901150"/>
                <a:gridCol w="1151600"/>
                <a:gridCol w="1199275"/>
              </a:tblGrid>
              <a:tr h="24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Server</a:t>
                      </a:r>
                      <a:endParaRPr b="1" sz="1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Client 1</a:t>
                      </a:r>
                      <a:endParaRPr b="1" sz="1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Client 2</a:t>
                      </a:r>
                      <a:endParaRPr b="1" sz="15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31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./server 500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50" marB="9150" marR="9150" marL="91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31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Server running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34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./client 127.0.0.1 500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34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Connected to client 1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Connected to server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31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LIST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34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LIST command received from client 1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34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Sending list of files to client 1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A.txt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B.txt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34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./client 127.0.0.1 500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34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Connected to client 2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Connected to server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31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RETR A.txt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34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RETR command received from client 2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34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Sending file A.txt to client 2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34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Received file A.txt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77" name="Google Shape;177;p33"/>
          <p:cNvGraphicFramePr/>
          <p:nvPr/>
        </p:nvGraphicFramePr>
        <p:xfrm>
          <a:off x="4758725" y="21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{49B28B3B-D433-4319-8ADB-A04168318C14}</a:tableStyleId>
              </a:tblPr>
              <a:tblGrid>
                <a:gridCol w="1767700"/>
                <a:gridCol w="1070750"/>
                <a:gridCol w="1115100"/>
              </a:tblGrid>
              <a:tr h="76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QUIT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76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QUIT command received from client 1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84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Client 1 disconnected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Disconnected from server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76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QUIT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76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QUIT command received from client 2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  <a:tr h="84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Client 2 disconnected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Disconnected from server</a:t>
                      </a:r>
                      <a:endParaRPr sz="13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