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76" r:id="rId14"/>
    <p:sldId id="267" r:id="rId15"/>
    <p:sldId id="268" r:id="rId16"/>
    <p:sldId id="269" r:id="rId17"/>
    <p:sldId id="270" r:id="rId18"/>
    <p:sldId id="271" r:id="rId19"/>
    <p:sldId id="272" r:id="rId20"/>
    <p:sldId id="273" r:id="rId21"/>
    <p:sldId id="274"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FF52EED-6E77-4738-81F7-A683A290D34D}" type="datetimeFigureOut">
              <a:rPr lang="en-IN" smtClean="0"/>
              <a:t>20-04-2022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C016CEF-18A7-40A9-AFC8-FD3036800327}" type="slidenum">
              <a:rPr lang="en-IN" smtClean="0"/>
              <a:t>‹#›</a:t>
            </a:fld>
            <a:endParaRPr lang="en-IN"/>
          </a:p>
        </p:txBody>
      </p:sp>
    </p:spTree>
    <p:extLst>
      <p:ext uri="{BB962C8B-B14F-4D97-AF65-F5344CB8AC3E}">
        <p14:creationId xmlns:p14="http://schemas.microsoft.com/office/powerpoint/2010/main" val="156238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52EED-6E77-4738-81F7-A683A290D34D}"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16CEF-18A7-40A9-AFC8-FD3036800327}" type="slidenum">
              <a:rPr lang="en-IN" smtClean="0"/>
              <a:t>‹#›</a:t>
            </a:fld>
            <a:endParaRPr lang="en-IN"/>
          </a:p>
        </p:txBody>
      </p:sp>
    </p:spTree>
    <p:extLst>
      <p:ext uri="{BB962C8B-B14F-4D97-AF65-F5344CB8AC3E}">
        <p14:creationId xmlns:p14="http://schemas.microsoft.com/office/powerpoint/2010/main" val="405570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F52EED-6E77-4738-81F7-A683A290D34D}"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16CEF-18A7-40A9-AFC8-FD3036800327}" type="slidenum">
              <a:rPr lang="en-IN" smtClean="0"/>
              <a:t>‹#›</a:t>
            </a:fld>
            <a:endParaRPr lang="en-IN"/>
          </a:p>
        </p:txBody>
      </p:sp>
    </p:spTree>
    <p:extLst>
      <p:ext uri="{BB962C8B-B14F-4D97-AF65-F5344CB8AC3E}">
        <p14:creationId xmlns:p14="http://schemas.microsoft.com/office/powerpoint/2010/main" val="1604899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F52EED-6E77-4738-81F7-A683A290D34D}"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16CEF-18A7-40A9-AFC8-FD3036800327}" type="slidenum">
              <a:rPr lang="en-IN" smtClean="0"/>
              <a:t>‹#›</a:t>
            </a:fld>
            <a:endParaRPr lang="en-IN"/>
          </a:p>
        </p:txBody>
      </p:sp>
    </p:spTree>
    <p:extLst>
      <p:ext uri="{BB962C8B-B14F-4D97-AF65-F5344CB8AC3E}">
        <p14:creationId xmlns:p14="http://schemas.microsoft.com/office/powerpoint/2010/main" val="2708867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F52EED-6E77-4738-81F7-A683A290D34D}"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16CEF-18A7-40A9-AFC8-FD3036800327}" type="slidenum">
              <a:rPr lang="en-IN" smtClean="0"/>
              <a:t>‹#›</a:t>
            </a:fld>
            <a:endParaRPr lang="en-IN"/>
          </a:p>
        </p:txBody>
      </p:sp>
    </p:spTree>
    <p:extLst>
      <p:ext uri="{BB962C8B-B14F-4D97-AF65-F5344CB8AC3E}">
        <p14:creationId xmlns:p14="http://schemas.microsoft.com/office/powerpoint/2010/main" val="620778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FF52EED-6E77-4738-81F7-A683A290D34D}" type="datetimeFigureOut">
              <a:rPr lang="en-IN" smtClean="0"/>
              <a:t>20-04-2022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016CEF-18A7-40A9-AFC8-FD3036800327}" type="slidenum">
              <a:rPr lang="en-IN" smtClean="0"/>
              <a:t>‹#›</a:t>
            </a:fld>
            <a:endParaRPr lang="en-IN"/>
          </a:p>
        </p:txBody>
      </p:sp>
    </p:spTree>
    <p:extLst>
      <p:ext uri="{BB962C8B-B14F-4D97-AF65-F5344CB8AC3E}">
        <p14:creationId xmlns:p14="http://schemas.microsoft.com/office/powerpoint/2010/main" val="1487977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FF52EED-6E77-4738-81F7-A683A290D34D}" type="datetimeFigureOut">
              <a:rPr lang="en-IN" smtClean="0"/>
              <a:t>20-04-2022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C016CEF-18A7-40A9-AFC8-FD3036800327}" type="slidenum">
              <a:rPr lang="en-IN" smtClean="0"/>
              <a:t>‹#›</a:t>
            </a:fld>
            <a:endParaRPr lang="en-IN"/>
          </a:p>
        </p:txBody>
      </p:sp>
    </p:spTree>
    <p:extLst>
      <p:ext uri="{BB962C8B-B14F-4D97-AF65-F5344CB8AC3E}">
        <p14:creationId xmlns:p14="http://schemas.microsoft.com/office/powerpoint/2010/main" val="3308210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FF52EED-6E77-4738-81F7-A683A290D34D}"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016CEF-18A7-40A9-AFC8-FD3036800327}" type="slidenum">
              <a:rPr lang="en-IN" smtClean="0"/>
              <a:t>‹#›</a:t>
            </a:fld>
            <a:endParaRPr lang="en-IN"/>
          </a:p>
        </p:txBody>
      </p:sp>
    </p:spTree>
    <p:extLst>
      <p:ext uri="{BB962C8B-B14F-4D97-AF65-F5344CB8AC3E}">
        <p14:creationId xmlns:p14="http://schemas.microsoft.com/office/powerpoint/2010/main" val="1145463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FF52EED-6E77-4738-81F7-A683A290D34D}"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16CEF-18A7-40A9-AFC8-FD3036800327}" type="slidenum">
              <a:rPr lang="en-IN" smtClean="0"/>
              <a:t>‹#›</a:t>
            </a:fld>
            <a:endParaRPr lang="en-IN"/>
          </a:p>
        </p:txBody>
      </p:sp>
    </p:spTree>
    <p:extLst>
      <p:ext uri="{BB962C8B-B14F-4D97-AF65-F5344CB8AC3E}">
        <p14:creationId xmlns:p14="http://schemas.microsoft.com/office/powerpoint/2010/main" val="3266478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F52EED-6E77-4738-81F7-A683A290D34D}"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016CEF-18A7-40A9-AFC8-FD3036800327}" type="slidenum">
              <a:rPr lang="en-IN" smtClean="0"/>
              <a:t>‹#›</a:t>
            </a:fld>
            <a:endParaRPr lang="en-IN"/>
          </a:p>
        </p:txBody>
      </p:sp>
    </p:spTree>
    <p:extLst>
      <p:ext uri="{BB962C8B-B14F-4D97-AF65-F5344CB8AC3E}">
        <p14:creationId xmlns:p14="http://schemas.microsoft.com/office/powerpoint/2010/main" val="1029294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F52EED-6E77-4738-81F7-A683A290D34D}"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16CEF-18A7-40A9-AFC8-FD3036800327}" type="slidenum">
              <a:rPr lang="en-IN" smtClean="0"/>
              <a:t>‹#›</a:t>
            </a:fld>
            <a:endParaRPr lang="en-IN"/>
          </a:p>
        </p:txBody>
      </p:sp>
    </p:spTree>
    <p:extLst>
      <p:ext uri="{BB962C8B-B14F-4D97-AF65-F5344CB8AC3E}">
        <p14:creationId xmlns:p14="http://schemas.microsoft.com/office/powerpoint/2010/main" val="106069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F52EED-6E77-4738-81F7-A683A290D34D}"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016CEF-18A7-40A9-AFC8-FD3036800327}" type="slidenum">
              <a:rPr lang="en-IN" smtClean="0"/>
              <a:t>‹#›</a:t>
            </a:fld>
            <a:endParaRPr lang="en-IN"/>
          </a:p>
        </p:txBody>
      </p:sp>
    </p:spTree>
    <p:extLst>
      <p:ext uri="{BB962C8B-B14F-4D97-AF65-F5344CB8AC3E}">
        <p14:creationId xmlns:p14="http://schemas.microsoft.com/office/powerpoint/2010/main" val="421253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F52EED-6E77-4738-81F7-A683A290D34D}" type="datetimeFigureOut">
              <a:rPr lang="en-IN" smtClean="0"/>
              <a:t>20-04-2022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016CEF-18A7-40A9-AFC8-FD3036800327}" type="slidenum">
              <a:rPr lang="en-IN" smtClean="0"/>
              <a:t>‹#›</a:t>
            </a:fld>
            <a:endParaRPr lang="en-IN"/>
          </a:p>
        </p:txBody>
      </p:sp>
    </p:spTree>
    <p:extLst>
      <p:ext uri="{BB962C8B-B14F-4D97-AF65-F5344CB8AC3E}">
        <p14:creationId xmlns:p14="http://schemas.microsoft.com/office/powerpoint/2010/main" val="396732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F52EED-6E77-4738-81F7-A683A290D34D}" type="datetimeFigureOut">
              <a:rPr lang="en-IN" smtClean="0"/>
              <a:t>20-04-2022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016CEF-18A7-40A9-AFC8-FD3036800327}" type="slidenum">
              <a:rPr lang="en-IN" smtClean="0"/>
              <a:t>‹#›</a:t>
            </a:fld>
            <a:endParaRPr lang="en-IN"/>
          </a:p>
        </p:txBody>
      </p:sp>
    </p:spTree>
    <p:extLst>
      <p:ext uri="{BB962C8B-B14F-4D97-AF65-F5344CB8AC3E}">
        <p14:creationId xmlns:p14="http://schemas.microsoft.com/office/powerpoint/2010/main" val="91759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52EED-6E77-4738-81F7-A683A290D34D}" type="datetimeFigureOut">
              <a:rPr lang="en-IN" smtClean="0"/>
              <a:t>20-04-2022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C016CEF-18A7-40A9-AFC8-FD3036800327}" type="slidenum">
              <a:rPr lang="en-IN" smtClean="0"/>
              <a:t>‹#›</a:t>
            </a:fld>
            <a:endParaRPr lang="en-IN"/>
          </a:p>
        </p:txBody>
      </p:sp>
    </p:spTree>
    <p:extLst>
      <p:ext uri="{BB962C8B-B14F-4D97-AF65-F5344CB8AC3E}">
        <p14:creationId xmlns:p14="http://schemas.microsoft.com/office/powerpoint/2010/main" val="3311745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52EED-6E77-4738-81F7-A683A290D34D}"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16CEF-18A7-40A9-AFC8-FD3036800327}" type="slidenum">
              <a:rPr lang="en-IN" smtClean="0"/>
              <a:t>‹#›</a:t>
            </a:fld>
            <a:endParaRPr lang="en-IN"/>
          </a:p>
        </p:txBody>
      </p:sp>
    </p:spTree>
    <p:extLst>
      <p:ext uri="{BB962C8B-B14F-4D97-AF65-F5344CB8AC3E}">
        <p14:creationId xmlns:p14="http://schemas.microsoft.com/office/powerpoint/2010/main" val="3907971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52EED-6E77-4738-81F7-A683A290D34D}"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16CEF-18A7-40A9-AFC8-FD3036800327}" type="slidenum">
              <a:rPr lang="en-IN" smtClean="0"/>
              <a:t>‹#›</a:t>
            </a:fld>
            <a:endParaRPr lang="en-IN"/>
          </a:p>
        </p:txBody>
      </p:sp>
    </p:spTree>
    <p:extLst>
      <p:ext uri="{BB962C8B-B14F-4D97-AF65-F5344CB8AC3E}">
        <p14:creationId xmlns:p14="http://schemas.microsoft.com/office/powerpoint/2010/main" val="1170485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FF52EED-6E77-4738-81F7-A683A290D34D}" type="datetimeFigureOut">
              <a:rPr lang="en-IN" smtClean="0"/>
              <a:t>20-04-2022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C016CEF-18A7-40A9-AFC8-FD3036800327}" type="slidenum">
              <a:rPr lang="en-IN" smtClean="0"/>
              <a:t>‹#›</a:t>
            </a:fld>
            <a:endParaRPr lang="en-IN"/>
          </a:p>
        </p:txBody>
      </p:sp>
    </p:spTree>
    <p:extLst>
      <p:ext uri="{BB962C8B-B14F-4D97-AF65-F5344CB8AC3E}">
        <p14:creationId xmlns:p14="http://schemas.microsoft.com/office/powerpoint/2010/main" val="408105602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Ensemble Learning</a:t>
            </a:r>
            <a:endParaRPr lang="en-IN" dirty="0"/>
          </a:p>
        </p:txBody>
      </p:sp>
      <p:sp>
        <p:nvSpPr>
          <p:cNvPr id="3" name="Subtitle 2"/>
          <p:cNvSpPr>
            <a:spLocks noGrp="1"/>
          </p:cNvSpPr>
          <p:nvPr>
            <p:ph type="subTitle" idx="1"/>
          </p:nvPr>
        </p:nvSpPr>
        <p:spPr>
          <a:xfrm>
            <a:off x="1154955" y="4777379"/>
            <a:ext cx="8825658" cy="1248951"/>
          </a:xfrm>
        </p:spPr>
        <p:txBody>
          <a:bodyPr>
            <a:normAutofit fontScale="85000" lnSpcReduction="20000"/>
          </a:bodyPr>
          <a:lstStyle/>
          <a:p>
            <a:r>
              <a:rPr lang="en-IN" dirty="0" smtClean="0"/>
              <a:t>By</a:t>
            </a:r>
          </a:p>
          <a:p>
            <a:r>
              <a:rPr lang="en-IN" dirty="0" err="1" smtClean="0"/>
              <a:t>Rishabh</a:t>
            </a:r>
            <a:r>
              <a:rPr lang="en-IN" dirty="0" smtClean="0"/>
              <a:t> </a:t>
            </a:r>
            <a:r>
              <a:rPr lang="en-IN" dirty="0" err="1" smtClean="0"/>
              <a:t>TenGuria</a:t>
            </a:r>
            <a:endParaRPr lang="en-IN" dirty="0" smtClean="0"/>
          </a:p>
          <a:p>
            <a:r>
              <a:rPr lang="en-IN" dirty="0" smtClean="0"/>
              <a:t>Saurav Kumar</a:t>
            </a:r>
          </a:p>
          <a:p>
            <a:r>
              <a:rPr lang="en-IN" dirty="0" err="1" smtClean="0"/>
              <a:t>Meenu</a:t>
            </a:r>
            <a:r>
              <a:rPr lang="en-IN" dirty="0" smtClean="0"/>
              <a:t> Yadav</a:t>
            </a:r>
            <a:endParaRPr lang="en-IN" dirty="0"/>
          </a:p>
        </p:txBody>
      </p:sp>
    </p:spTree>
    <p:extLst>
      <p:ext uri="{BB962C8B-B14F-4D97-AF65-F5344CB8AC3E}">
        <p14:creationId xmlns:p14="http://schemas.microsoft.com/office/powerpoint/2010/main" val="3217558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6556" y="326962"/>
            <a:ext cx="2590774" cy="369332"/>
          </a:xfrm>
          <a:prstGeom prst="rect">
            <a:avLst/>
          </a:prstGeom>
        </p:spPr>
        <p:txBody>
          <a:bodyPr wrap="none">
            <a:spAutoFit/>
          </a:bodyPr>
          <a:lstStyle/>
          <a:p>
            <a:r>
              <a:rPr lang="en-IN" b="1" u="sng" dirty="0" smtClean="0"/>
              <a:t>Weighted Averaging:</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977" y="763631"/>
            <a:ext cx="8072846" cy="4540976"/>
          </a:xfrm>
          <a:prstGeom prst="rect">
            <a:avLst/>
          </a:prstGeom>
        </p:spPr>
      </p:pic>
      <p:sp>
        <p:nvSpPr>
          <p:cNvPr id="4" name="Rectangle 3"/>
          <p:cNvSpPr/>
          <p:nvPr/>
        </p:nvSpPr>
        <p:spPr>
          <a:xfrm>
            <a:off x="1105989" y="5304607"/>
            <a:ext cx="10023566" cy="1323439"/>
          </a:xfrm>
          <a:prstGeom prst="rect">
            <a:avLst/>
          </a:prstGeom>
        </p:spPr>
        <p:txBody>
          <a:bodyPr wrap="square">
            <a:spAutoFit/>
          </a:bodyPr>
          <a:lstStyle/>
          <a:p>
            <a:pPr marL="285750" indent="-285750">
              <a:buFontTx/>
              <a:buChar char="-"/>
            </a:pPr>
            <a:r>
              <a:rPr lang="en-US" sz="1600" dirty="0" smtClean="0"/>
              <a:t>A weighted average ensemble is an extension of a model averaging ensemble where the contribution of each member to the final prediction is weighted by the performance of the model.</a:t>
            </a:r>
          </a:p>
          <a:p>
            <a:endParaRPr lang="en-US" sz="1600" dirty="0" smtClean="0"/>
          </a:p>
          <a:p>
            <a:r>
              <a:rPr lang="en-US" sz="1600" dirty="0" smtClean="0"/>
              <a:t>- The model weights are small positive values and the sum of all weights equals 1.</a:t>
            </a:r>
            <a:endParaRPr lang="en-US" sz="1600" dirty="0"/>
          </a:p>
        </p:txBody>
      </p:sp>
    </p:spTree>
    <p:extLst>
      <p:ext uri="{BB962C8B-B14F-4D97-AF65-F5344CB8AC3E}">
        <p14:creationId xmlns:p14="http://schemas.microsoft.com/office/powerpoint/2010/main" val="1832016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2525" y="518773"/>
            <a:ext cx="9226503" cy="1354217"/>
          </a:xfrm>
          <a:prstGeom prst="rect">
            <a:avLst/>
          </a:prstGeom>
        </p:spPr>
        <p:txBody>
          <a:bodyPr wrap="square">
            <a:spAutoFit/>
          </a:bodyPr>
          <a:lstStyle/>
          <a:p>
            <a:r>
              <a:rPr lang="en-US" sz="2800" b="1" dirty="0" smtClean="0"/>
              <a:t>Bagging:</a:t>
            </a:r>
          </a:p>
          <a:p>
            <a:endParaRPr lang="en-US" b="1" dirty="0" smtClean="0"/>
          </a:p>
          <a:p>
            <a:r>
              <a:rPr lang="en-US" dirty="0" smtClean="0"/>
              <a:t>Bagging or bootstrap aggregation reduces the variance of an estimate by taking the mean of multiple estimates.</a:t>
            </a:r>
            <a:endParaRPr lang="en-US" dirty="0"/>
          </a:p>
        </p:txBody>
      </p:sp>
      <p:sp>
        <p:nvSpPr>
          <p:cNvPr id="3" name="Rectangle 2"/>
          <p:cNvSpPr/>
          <p:nvPr/>
        </p:nvSpPr>
        <p:spPr>
          <a:xfrm>
            <a:off x="962526" y="2298356"/>
            <a:ext cx="9766434" cy="3416320"/>
          </a:xfrm>
          <a:prstGeom prst="rect">
            <a:avLst/>
          </a:prstGeom>
        </p:spPr>
        <p:txBody>
          <a:bodyPr wrap="square">
            <a:spAutoFit/>
          </a:bodyPr>
          <a:lstStyle/>
          <a:p>
            <a:r>
              <a:rPr lang="en-US" b="1" dirty="0" smtClean="0"/>
              <a:t>STEPS OF WORKING:</a:t>
            </a:r>
          </a:p>
          <a:p>
            <a:endParaRPr lang="en-US" dirty="0" smtClean="0"/>
          </a:p>
          <a:p>
            <a:pPr>
              <a:buFont typeface="+mj-lt"/>
              <a:buAutoNum type="arabicPeriod"/>
            </a:pPr>
            <a:r>
              <a:rPr lang="en-US" dirty="0" smtClean="0"/>
              <a:t> Create randomly sampled datasets of the original training data (bootstrapping).</a:t>
            </a:r>
          </a:p>
          <a:p>
            <a:endParaRPr lang="en-US" dirty="0" smtClean="0"/>
          </a:p>
          <a:p>
            <a:r>
              <a:rPr lang="en-US" dirty="0" smtClean="0"/>
              <a:t>2. Build and fit several classifiers to each of these diverse copies.</a:t>
            </a:r>
          </a:p>
          <a:p>
            <a:endParaRPr lang="en-US" dirty="0"/>
          </a:p>
          <a:p>
            <a:r>
              <a:rPr lang="en-US" dirty="0" smtClean="0"/>
              <a:t>3. Take the average of all the predictions to make a final overall prediction.</a:t>
            </a:r>
          </a:p>
          <a:p>
            <a:endParaRPr lang="en-US" dirty="0"/>
          </a:p>
          <a:p>
            <a:endParaRPr lang="en-US" dirty="0" smtClean="0"/>
          </a:p>
          <a:p>
            <a:r>
              <a:rPr lang="en-US" dirty="0" smtClean="0"/>
              <a:t>Bagging is advantageous since weak base learners are combined to form a single strong learner that is more stable than single learners. It also eliminates any variance, thereby reducing the overfitting of models.</a:t>
            </a:r>
            <a:endParaRPr lang="en-US" dirty="0"/>
          </a:p>
        </p:txBody>
      </p:sp>
    </p:spTree>
    <p:extLst>
      <p:ext uri="{BB962C8B-B14F-4D97-AF65-F5344CB8AC3E}">
        <p14:creationId xmlns:p14="http://schemas.microsoft.com/office/powerpoint/2010/main" val="3213588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2515" y="883143"/>
            <a:ext cx="10667999" cy="1143070"/>
          </a:xfrm>
          <a:prstGeom prst="rect">
            <a:avLst/>
          </a:prstGeom>
        </p:spPr>
        <p:txBody>
          <a:bodyPr wrap="square">
            <a:spAutoFit/>
          </a:bodyPr>
          <a:lstStyle/>
          <a:p>
            <a:pPr>
              <a:lnSpc>
                <a:spcPct val="150000"/>
              </a:lnSpc>
            </a:pPr>
            <a:r>
              <a:rPr lang="en-US" sz="2400" b="1" dirty="0" smtClean="0">
                <a:latin typeface="Calibri" panose="020F0502020204030204" pitchFamily="34" charset="0"/>
                <a:cs typeface="Calibri" panose="020F0502020204030204" pitchFamily="34" charset="0"/>
              </a:rPr>
              <a:t>Q. Why Random Forests are a good example of ensemble learning method?</a:t>
            </a:r>
          </a:p>
          <a:p>
            <a:pPr>
              <a:lnSpc>
                <a:spcPct val="150000"/>
              </a:lnSpc>
            </a:pPr>
            <a:endParaRPr lang="en-US" sz="2400" b="1"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8670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205" y="1358849"/>
            <a:ext cx="8360229" cy="4662815"/>
          </a:xfrm>
          <a:prstGeom prst="rect">
            <a:avLst/>
          </a:prstGeom>
        </p:spPr>
        <p:txBody>
          <a:bodyPr wrap="square">
            <a:spAutoFit/>
          </a:bodyPr>
          <a:lstStyle/>
          <a:p>
            <a:pPr>
              <a:lnSpc>
                <a:spcPct val="150000"/>
              </a:lnSpc>
            </a:pPr>
            <a:r>
              <a:rPr lang="en-US" b="1" dirty="0" smtClean="0">
                <a:latin typeface="Calibri" panose="020F0502020204030204" pitchFamily="34" charset="0"/>
                <a:cs typeface="Calibri" panose="020F0502020204030204" pitchFamily="34" charset="0"/>
              </a:rPr>
              <a:t>Q. Why Random Forests are a good example of ensemble learning method?</a:t>
            </a:r>
          </a:p>
          <a:p>
            <a:pPr>
              <a:lnSpc>
                <a:spcPct val="150000"/>
              </a:lnSpc>
            </a:pPr>
            <a:endParaRPr lang="en-US" dirty="0" smtClean="0">
              <a:latin typeface="Calibri" panose="020F0502020204030204" pitchFamily="34" charset="0"/>
              <a:cs typeface="Calibri" panose="020F0502020204030204" pitchFamily="34" charset="0"/>
            </a:endParaRPr>
          </a:p>
          <a:p>
            <a:pPr>
              <a:lnSpc>
                <a:spcPct val="150000"/>
              </a:lnSpc>
            </a:pPr>
            <a:r>
              <a:rPr lang="en-US" dirty="0" smtClean="0">
                <a:latin typeface="Calibri" panose="020F0502020204030204" pitchFamily="34" charset="0"/>
                <a:cs typeface="Calibri" panose="020F0502020204030204" pitchFamily="34" charset="0"/>
              </a:rPr>
              <a:t>Ans –</a:t>
            </a:r>
          </a:p>
          <a:p>
            <a:pPr>
              <a:lnSpc>
                <a:spcPct val="150000"/>
              </a:lnSpc>
            </a:pPr>
            <a:r>
              <a:rPr lang="en-US" dirty="0" smtClean="0">
                <a:latin typeface="Calibri" panose="020F0502020204030204" pitchFamily="34" charset="0"/>
                <a:cs typeface="Calibri" panose="020F0502020204030204" pitchFamily="34" charset="0"/>
              </a:rPr>
              <a:t>Random forest says that one can guess combined various decision trees to produce a more generalized model by reducing the notorious overfitting tendency of the decision trees.</a:t>
            </a:r>
          </a:p>
          <a:p>
            <a:pPr>
              <a:lnSpc>
                <a:spcPct val="150000"/>
              </a:lnSpc>
            </a:pPr>
            <a:endParaRPr lang="en-US" dirty="0" smtClean="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Random forests are utilized to produce de-correlated decision trees.</a:t>
            </a:r>
          </a:p>
          <a:p>
            <a:pPr>
              <a:lnSpc>
                <a:spcPct val="150000"/>
              </a:lnSpc>
            </a:pPr>
            <a:endParaRPr lang="en-US" dirty="0" smtClean="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It creates subsets of the features. Smaller trees are built using these subsets, creating tree diversity.</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124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57" y="162511"/>
            <a:ext cx="11033760" cy="6494085"/>
          </a:xfrm>
          <a:prstGeom prst="rect">
            <a:avLst/>
          </a:prstGeom>
        </p:spPr>
        <p:txBody>
          <a:bodyPr wrap="square">
            <a:spAutoFit/>
          </a:bodyPr>
          <a:lstStyle/>
          <a:p>
            <a:r>
              <a:rPr lang="en-US" sz="2800" b="1" dirty="0" smtClean="0">
                <a:latin typeface="Calibri" panose="020F0502020204030204" pitchFamily="34" charset="0"/>
                <a:cs typeface="Calibri" panose="020F0502020204030204" pitchFamily="34" charset="0"/>
              </a:rPr>
              <a:t>Boosting:</a:t>
            </a:r>
          </a:p>
          <a:p>
            <a:endParaRPr lang="en-US" sz="2800" b="1"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Boosting is a sequential process where the errors of the previous model are corrected by each subsequent model.</a:t>
            </a:r>
          </a:p>
          <a:p>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Boosting is a technique for changing weak learners into strong learners.</a:t>
            </a:r>
          </a:p>
          <a:p>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Each new tree is a fit on a modified version of the original dataset.</a:t>
            </a:r>
          </a:p>
          <a:p>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Boosting takes many forms, including gradient boosting, Adaptive Boosting (</a:t>
            </a:r>
            <a:r>
              <a:rPr lang="en-US" dirty="0" err="1" smtClean="0">
                <a:latin typeface="Calibri" panose="020F0502020204030204" pitchFamily="34" charset="0"/>
                <a:cs typeface="Calibri" panose="020F0502020204030204" pitchFamily="34" charset="0"/>
              </a:rPr>
              <a:t>AdaBoost</a:t>
            </a:r>
            <a:r>
              <a:rPr lang="en-US" dirty="0" smtClean="0">
                <a:latin typeface="Calibri" panose="020F0502020204030204" pitchFamily="34" charset="0"/>
                <a:cs typeface="Calibri" panose="020F0502020204030204" pitchFamily="34" charset="0"/>
              </a:rPr>
              <a:t>), and </a:t>
            </a:r>
            <a:r>
              <a:rPr lang="en-US" dirty="0" err="1" smtClean="0">
                <a:latin typeface="Calibri" panose="020F0502020204030204" pitchFamily="34" charset="0"/>
                <a:cs typeface="Calibri" panose="020F0502020204030204" pitchFamily="34" charset="0"/>
              </a:rPr>
              <a:t>XGBoost</a:t>
            </a:r>
            <a:r>
              <a:rPr lang="en-US" dirty="0" smtClean="0">
                <a:latin typeface="Calibri" panose="020F0502020204030204" pitchFamily="34" charset="0"/>
                <a:cs typeface="Calibri" panose="020F0502020204030204" pitchFamily="34" charset="0"/>
              </a:rPr>
              <a:t> (Extreme Gradient Boosting).</a:t>
            </a:r>
          </a:p>
          <a:p>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err="1" smtClean="0">
                <a:latin typeface="Calibri" panose="020F0502020204030204" pitchFamily="34" charset="0"/>
                <a:cs typeface="Calibri" panose="020F0502020204030204" pitchFamily="34" charset="0"/>
              </a:rPr>
              <a:t>AdaBoost</a:t>
            </a:r>
            <a:r>
              <a:rPr lang="en-US" dirty="0" smtClean="0">
                <a:latin typeface="Calibri" panose="020F0502020204030204" pitchFamily="34" charset="0"/>
                <a:cs typeface="Calibri" panose="020F0502020204030204" pitchFamily="34" charset="0"/>
              </a:rPr>
              <a:t> uses weak learners in the form of decision trees, which mostly include one split that is popularly known as decision stumps. </a:t>
            </a:r>
            <a:r>
              <a:rPr lang="en-US" dirty="0" err="1" smtClean="0">
                <a:latin typeface="Calibri" panose="020F0502020204030204" pitchFamily="34" charset="0"/>
                <a:cs typeface="Calibri" panose="020F0502020204030204" pitchFamily="34" charset="0"/>
              </a:rPr>
              <a:t>AdaBoost’s</a:t>
            </a:r>
            <a:r>
              <a:rPr lang="en-US" dirty="0" smtClean="0">
                <a:latin typeface="Calibri" panose="020F0502020204030204" pitchFamily="34" charset="0"/>
                <a:cs typeface="Calibri" panose="020F0502020204030204" pitchFamily="34" charset="0"/>
              </a:rPr>
              <a:t> main decision stump comprises observations carrying similar weights.</a:t>
            </a:r>
            <a:endParaRPr lang="en-US" dirty="0">
              <a:latin typeface="Calibri" panose="020F0502020204030204" pitchFamily="34" charset="0"/>
              <a:cs typeface="Calibri" panose="020F0502020204030204" pitchFamily="34" charset="0"/>
            </a:endParaRPr>
          </a:p>
        </p:txBody>
      </p:sp>
      <p:sp>
        <p:nvSpPr>
          <p:cNvPr id="5" name="TextBox 4"/>
          <p:cNvSpPr txBox="1"/>
          <p:nvPr/>
        </p:nvSpPr>
        <p:spPr>
          <a:xfrm>
            <a:off x="870857" y="2743199"/>
            <a:ext cx="10580914" cy="230832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smtClean="0">
                <a:latin typeface="Calibri" panose="020F0502020204030204" pitchFamily="34" charset="0"/>
                <a:cs typeface="Calibri" panose="020F0502020204030204" pitchFamily="34" charset="0"/>
              </a:rPr>
              <a:t>STEPS OF WORKING:</a:t>
            </a:r>
          </a:p>
          <a:p>
            <a:endParaRPr lang="en-US" dirty="0" smtClean="0">
              <a:latin typeface="Calibri" panose="020F0502020204030204" pitchFamily="34" charset="0"/>
              <a:cs typeface="Calibri" panose="020F0502020204030204" pitchFamily="34" charset="0"/>
            </a:endParaRPr>
          </a:p>
          <a:p>
            <a:pPr>
              <a:buFont typeface="+mj-lt"/>
              <a:buAutoNum type="arabicPeriod"/>
            </a:pPr>
            <a:r>
              <a:rPr lang="en-US" dirty="0" smtClean="0">
                <a:latin typeface="Calibri" panose="020F0502020204030204" pitchFamily="34" charset="0"/>
                <a:cs typeface="Calibri" panose="020F0502020204030204" pitchFamily="34" charset="0"/>
              </a:rPr>
              <a:t> Train a classifier H1 that best classifies the data with respect to accuracy.</a:t>
            </a:r>
          </a:p>
          <a:p>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2. Identify regions where H1 produces errors, add weights to them, and produce an H2 classifier.</a:t>
            </a:r>
          </a:p>
          <a:p>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3. Aggregate those samples for which H1 gives a different result from H2 and produces an H3 classifier.</a:t>
            </a:r>
          </a:p>
          <a:p>
            <a:endParaRPr lang="en-IN" dirty="0"/>
          </a:p>
        </p:txBody>
      </p:sp>
    </p:spTree>
    <p:extLst>
      <p:ext uri="{BB962C8B-B14F-4D97-AF65-F5344CB8AC3E}">
        <p14:creationId xmlns:p14="http://schemas.microsoft.com/office/powerpoint/2010/main" val="2569317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332410" y="489581"/>
            <a:ext cx="8151223" cy="3139321"/>
          </a:xfrm>
          <a:prstGeom prst="rect">
            <a:avLst/>
          </a:prstGeom>
        </p:spPr>
        <p:txBody>
          <a:bodyPr wrap="square">
            <a:spAutoFit/>
          </a:bodyPr>
          <a:lstStyle/>
          <a:p>
            <a:r>
              <a:rPr lang="en-US" sz="3600" b="1" dirty="0" err="1" smtClean="0"/>
              <a:t>AdaBoost</a:t>
            </a:r>
            <a:r>
              <a:rPr lang="en-US" sz="3600" b="1" dirty="0" smtClean="0"/>
              <a:t>:</a:t>
            </a:r>
          </a:p>
          <a:p>
            <a:endParaRPr lang="en-US" b="1" dirty="0"/>
          </a:p>
          <a:p>
            <a:endParaRPr lang="en-US" b="1" dirty="0" smtClean="0"/>
          </a:p>
          <a:p>
            <a:endParaRPr lang="en-US" b="1" dirty="0" smtClean="0"/>
          </a:p>
          <a:p>
            <a:pPr>
              <a:buFont typeface="Arial" panose="020B0604020202020204" pitchFamily="34" charset="0"/>
              <a:buChar char="•"/>
            </a:pPr>
            <a:r>
              <a:rPr lang="en-US" dirty="0" err="1" smtClean="0"/>
              <a:t>AdaBoost</a:t>
            </a:r>
            <a:r>
              <a:rPr lang="en-US" dirty="0" smtClean="0"/>
              <a:t> is one of the first boosting algorithm to be adapted in best practices.</a:t>
            </a:r>
          </a:p>
          <a:p>
            <a:endParaRPr lang="en-US" dirty="0" smtClean="0"/>
          </a:p>
          <a:p>
            <a:pPr>
              <a:buFont typeface="Arial" panose="020B0604020202020204" pitchFamily="34" charset="0"/>
              <a:buChar char="•"/>
            </a:pPr>
            <a:r>
              <a:rPr lang="en-US" dirty="0" smtClean="0"/>
              <a:t>It helps mixing multiple weak classifiers into one strong classifier.</a:t>
            </a:r>
          </a:p>
          <a:p>
            <a:endParaRPr lang="en-US" dirty="0"/>
          </a:p>
          <a:p>
            <a:endParaRPr lang="en-US" dirty="0" smtClean="0"/>
          </a:p>
        </p:txBody>
      </p:sp>
    </p:spTree>
    <p:extLst>
      <p:ext uri="{BB962C8B-B14F-4D97-AF65-F5344CB8AC3E}">
        <p14:creationId xmlns:p14="http://schemas.microsoft.com/office/powerpoint/2010/main" val="300112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526" y="476683"/>
            <a:ext cx="6096000" cy="1200329"/>
          </a:xfrm>
          <a:prstGeom prst="rect">
            <a:avLst/>
          </a:prstGeom>
        </p:spPr>
        <p:txBody>
          <a:bodyPr>
            <a:spAutoFit/>
          </a:bodyPr>
          <a:lstStyle/>
          <a:p>
            <a:r>
              <a:rPr lang="en-US" b="1" dirty="0" smtClean="0"/>
              <a:t>Example:</a:t>
            </a:r>
          </a:p>
          <a:p>
            <a:endParaRPr lang="en-US" dirty="0" smtClean="0"/>
          </a:p>
          <a:p>
            <a:pPr>
              <a:buFont typeface="Arial" panose="020B0604020202020204" pitchFamily="34" charset="0"/>
              <a:buChar char="•"/>
            </a:pPr>
            <a:r>
              <a:rPr lang="en-US" dirty="0" smtClean="0"/>
              <a:t>Consider a scenario, where there are ‘+’ and ‘-’.</a:t>
            </a:r>
          </a:p>
          <a:p>
            <a:pPr>
              <a:buFont typeface="Arial" panose="020B0604020202020204" pitchFamily="34" charset="0"/>
              <a:buChar char="•"/>
            </a:pPr>
            <a:r>
              <a:rPr lang="en-US" b="1" dirty="0" smtClean="0"/>
              <a:t>Task</a:t>
            </a:r>
            <a:r>
              <a:rPr lang="en-US" dirty="0" smtClean="0"/>
              <a:t> - Classify ‘+’ and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5225" y="1909748"/>
            <a:ext cx="4815735" cy="4049596"/>
          </a:xfrm>
          <a:prstGeom prst="rect">
            <a:avLst/>
          </a:prstGeom>
        </p:spPr>
      </p:pic>
    </p:spTree>
    <p:extLst>
      <p:ext uri="{BB962C8B-B14F-4D97-AF65-F5344CB8AC3E}">
        <p14:creationId xmlns:p14="http://schemas.microsoft.com/office/powerpoint/2010/main" val="41039590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9897" y="359791"/>
            <a:ext cx="6096000" cy="3170099"/>
          </a:xfrm>
          <a:prstGeom prst="rect">
            <a:avLst/>
          </a:prstGeom>
        </p:spPr>
        <p:txBody>
          <a:bodyPr>
            <a:spAutoFit/>
          </a:bodyPr>
          <a:lstStyle/>
          <a:p>
            <a:r>
              <a:rPr lang="en-US" sz="2000" b="1" dirty="0" smtClean="0">
                <a:latin typeface="Calibri" panose="020F0502020204030204" pitchFamily="34" charset="0"/>
                <a:cs typeface="Calibri" panose="020F0502020204030204" pitchFamily="34" charset="0"/>
              </a:rPr>
              <a:t>Working Of </a:t>
            </a:r>
            <a:r>
              <a:rPr lang="en-US" sz="2000" b="1" dirty="0" err="1" smtClean="0">
                <a:latin typeface="Calibri" panose="020F0502020204030204" pitchFamily="34" charset="0"/>
                <a:cs typeface="Calibri" panose="020F0502020204030204" pitchFamily="34" charset="0"/>
              </a:rPr>
              <a:t>AdaBoost</a:t>
            </a:r>
            <a:r>
              <a:rPr lang="en-US" sz="2000" b="1" dirty="0" smtClean="0">
                <a:latin typeface="Calibri" panose="020F0502020204030204" pitchFamily="34" charset="0"/>
                <a:cs typeface="Calibri" panose="020F0502020204030204" pitchFamily="34" charset="0"/>
              </a:rPr>
              <a:t>:</a:t>
            </a:r>
          </a:p>
          <a:p>
            <a:endParaRPr lang="en-US" b="1" dirty="0" smtClean="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Step 1:</a:t>
            </a:r>
          </a:p>
          <a:p>
            <a:endParaRPr lang="en-US" b="1" dirty="0" smtClean="0">
              <a:latin typeface="Calibri" panose="020F0502020204030204" pitchFamily="34" charset="0"/>
              <a:cs typeface="Calibri" panose="020F0502020204030204" pitchFamily="34" charset="0"/>
            </a:endParaRPr>
          </a:p>
          <a:p>
            <a:pPr marL="285750" indent="-285750">
              <a:buFontTx/>
              <a:buChar char="-"/>
            </a:pPr>
            <a:r>
              <a:rPr lang="en-US" dirty="0" smtClean="0">
                <a:latin typeface="Calibri" panose="020F0502020204030204" pitchFamily="34" charset="0"/>
                <a:cs typeface="Calibri" panose="020F0502020204030204" pitchFamily="34" charset="0"/>
              </a:rPr>
              <a:t>Assign equal weights to each data point and apply </a:t>
            </a:r>
            <a:r>
              <a:rPr lang="en-US" b="1" dirty="0" smtClean="0">
                <a:latin typeface="Calibri" panose="020F0502020204030204" pitchFamily="34" charset="0"/>
                <a:cs typeface="Calibri" panose="020F0502020204030204" pitchFamily="34" charset="0"/>
              </a:rPr>
              <a:t>a decision stump</a:t>
            </a:r>
            <a:r>
              <a:rPr lang="en-US" dirty="0" smtClean="0">
                <a:latin typeface="Calibri" panose="020F0502020204030204" pitchFamily="34" charset="0"/>
                <a:cs typeface="Calibri" panose="020F0502020204030204" pitchFamily="34" charset="0"/>
              </a:rPr>
              <a:t> to classify them as + (plus) and - (minus).</a:t>
            </a:r>
          </a:p>
          <a:p>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 Decision Stump - </a:t>
            </a:r>
            <a:r>
              <a:rPr lang="en-US" dirty="0" smtClean="0">
                <a:latin typeface="Calibri" panose="020F0502020204030204" pitchFamily="34" charset="0"/>
                <a:cs typeface="Calibri" panose="020F0502020204030204" pitchFamily="34" charset="0"/>
              </a:rPr>
              <a:t>A decision stamp is a decision tree and uses a single attribute for splitting. for ex, Classification of Lemon and Lime on the basis of its color (a single attribute).</a:t>
            </a:r>
            <a:endParaRPr lang="en-US"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0578" y="2739519"/>
            <a:ext cx="4296375" cy="3991532"/>
          </a:xfrm>
          <a:prstGeom prst="rect">
            <a:avLst/>
          </a:prstGeom>
        </p:spPr>
      </p:pic>
      <p:sp>
        <p:nvSpPr>
          <p:cNvPr id="4" name="Rectangle 3"/>
          <p:cNvSpPr/>
          <p:nvPr/>
        </p:nvSpPr>
        <p:spPr>
          <a:xfrm>
            <a:off x="844731" y="5814201"/>
            <a:ext cx="6096000" cy="646331"/>
          </a:xfrm>
          <a:prstGeom prst="rect">
            <a:avLst/>
          </a:prstGeom>
        </p:spPr>
        <p:txBody>
          <a:bodyPr>
            <a:spAutoFit/>
          </a:bodyPr>
          <a:lstStyle/>
          <a:p>
            <a:r>
              <a:rPr lang="en-US" dirty="0" smtClean="0"/>
              <a:t>Decision stamp has generated a vertical plane at the left side to classify the + (plus).</a:t>
            </a:r>
            <a:endParaRPr lang="en-IN" dirty="0"/>
          </a:p>
        </p:txBody>
      </p:sp>
    </p:spTree>
    <p:extLst>
      <p:ext uri="{BB962C8B-B14F-4D97-AF65-F5344CB8AC3E}">
        <p14:creationId xmlns:p14="http://schemas.microsoft.com/office/powerpoint/2010/main" val="327820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4731" y="448552"/>
            <a:ext cx="6096000" cy="4247317"/>
          </a:xfrm>
          <a:prstGeom prst="rect">
            <a:avLst/>
          </a:prstGeom>
        </p:spPr>
        <p:txBody>
          <a:bodyPr>
            <a:spAutoFit/>
          </a:bodyPr>
          <a:lstStyle/>
          <a:p>
            <a:r>
              <a:rPr lang="en-US" b="1" dirty="0" smtClean="0">
                <a:latin typeface="Calibri" panose="020F0502020204030204" pitchFamily="34" charset="0"/>
                <a:cs typeface="Calibri" panose="020F0502020204030204" pitchFamily="34" charset="0"/>
              </a:rPr>
              <a:t>Step 2:</a:t>
            </a:r>
          </a:p>
          <a:p>
            <a:endParaRPr lang="en-US" b="1"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Now apply higher weights to incorrectly predicted three + (plus) and add another decision stump.</a:t>
            </a:r>
          </a:p>
          <a:p>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The size of the three incorrectly predicted + (plus) is made bigger than the rest of the data points.</a:t>
            </a:r>
          </a:p>
          <a:p>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The second decision stump will try to predict them correctly.</a:t>
            </a:r>
          </a:p>
          <a:p>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Now, vertical plane has classified three </a:t>
            </a:r>
            <a:r>
              <a:rPr lang="en-US" dirty="0" err="1" smtClean="0">
                <a:latin typeface="Calibri" panose="020F0502020204030204" pitchFamily="34" charset="0"/>
                <a:cs typeface="Calibri" panose="020F0502020204030204" pitchFamily="34" charset="0"/>
              </a:rPr>
              <a:t>mis</a:t>
            </a:r>
            <a:r>
              <a:rPr lang="en-US" dirty="0" smtClean="0">
                <a:latin typeface="Calibri" panose="020F0502020204030204" pitchFamily="34" charset="0"/>
                <a:cs typeface="Calibri" panose="020F0502020204030204" pitchFamily="34" charset="0"/>
              </a:rPr>
              <a:t>-classified + (plus) correctly.</a:t>
            </a:r>
          </a:p>
          <a:p>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Decision stump-2 has also caused </a:t>
            </a:r>
            <a:r>
              <a:rPr lang="en-US" dirty="0" err="1" smtClean="0">
                <a:latin typeface="Calibri" panose="020F0502020204030204" pitchFamily="34" charset="0"/>
                <a:cs typeface="Calibri" panose="020F0502020204030204" pitchFamily="34" charset="0"/>
              </a:rPr>
              <a:t>mis</a:t>
            </a:r>
            <a:r>
              <a:rPr lang="en-US" dirty="0" smtClean="0">
                <a:latin typeface="Calibri" panose="020F0502020204030204" pitchFamily="34" charset="0"/>
                <a:cs typeface="Calibri" panose="020F0502020204030204" pitchFamily="34" charset="0"/>
              </a:rPr>
              <a:t>-classification to three minus.</a:t>
            </a:r>
            <a:endParaRPr lang="en-US"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3112" y="2195222"/>
            <a:ext cx="3991277" cy="3833032"/>
          </a:xfrm>
          <a:prstGeom prst="rect">
            <a:avLst/>
          </a:prstGeom>
        </p:spPr>
      </p:pic>
    </p:spTree>
    <p:extLst>
      <p:ext uri="{BB962C8B-B14F-4D97-AF65-F5344CB8AC3E}">
        <p14:creationId xmlns:p14="http://schemas.microsoft.com/office/powerpoint/2010/main" val="3727660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0228" y="933405"/>
            <a:ext cx="6096000" cy="1754326"/>
          </a:xfrm>
          <a:prstGeom prst="rect">
            <a:avLst/>
          </a:prstGeom>
        </p:spPr>
        <p:txBody>
          <a:bodyPr>
            <a:spAutoFit/>
          </a:bodyPr>
          <a:lstStyle/>
          <a:p>
            <a:r>
              <a:rPr lang="en-US" b="1" dirty="0" smtClean="0">
                <a:latin typeface="Calibri" panose="020F0502020204030204" pitchFamily="34" charset="0"/>
                <a:cs typeface="Calibri" panose="020F0502020204030204" pitchFamily="34" charset="0"/>
              </a:rPr>
              <a:t>Step 3:</a:t>
            </a:r>
          </a:p>
          <a:p>
            <a:endParaRPr lang="en-US" b="1"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 D3 adds higher weights to three - (minus).</a:t>
            </a:r>
          </a:p>
          <a:p>
            <a:pPr>
              <a:buFont typeface="Arial" panose="020B0604020202020204" pitchFamily="34" charset="0"/>
              <a:buChar char="•"/>
            </a:pPr>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 A horizontal line is generated to classify + (plus) and - (minus) based on higher weight of </a:t>
            </a:r>
            <a:r>
              <a:rPr lang="en-US" dirty="0" err="1" smtClean="0">
                <a:latin typeface="Calibri" panose="020F0502020204030204" pitchFamily="34" charset="0"/>
                <a:cs typeface="Calibri" panose="020F0502020204030204" pitchFamily="34" charset="0"/>
              </a:rPr>
              <a:t>mis</a:t>
            </a:r>
            <a:r>
              <a:rPr lang="en-US" dirty="0" smtClean="0">
                <a:latin typeface="Calibri" panose="020F0502020204030204" pitchFamily="34" charset="0"/>
                <a:cs typeface="Calibri" panose="020F0502020204030204" pitchFamily="34" charset="0"/>
              </a:rPr>
              <a:t>-classified observation.</a:t>
            </a:r>
            <a:endParaRPr lang="en-US"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1445" y="1233602"/>
            <a:ext cx="3541686" cy="2908258"/>
          </a:xfrm>
          <a:prstGeom prst="rect">
            <a:avLst/>
          </a:prstGeom>
        </p:spPr>
      </p:pic>
      <p:sp>
        <p:nvSpPr>
          <p:cNvPr id="4" name="Rectangle 3"/>
          <p:cNvSpPr/>
          <p:nvPr/>
        </p:nvSpPr>
        <p:spPr>
          <a:xfrm>
            <a:off x="748937" y="4579260"/>
            <a:ext cx="6096000" cy="1200329"/>
          </a:xfrm>
          <a:prstGeom prst="rect">
            <a:avLst/>
          </a:prstGeom>
        </p:spPr>
        <p:txBody>
          <a:bodyPr>
            <a:spAutoFit/>
          </a:bodyPr>
          <a:lstStyle/>
          <a:p>
            <a:r>
              <a:rPr lang="en-US" b="1" dirty="0" smtClean="0">
                <a:latin typeface="Calibri" panose="020F0502020204030204" pitchFamily="34" charset="0"/>
                <a:cs typeface="Calibri" panose="020F0502020204030204" pitchFamily="34" charset="0"/>
              </a:rPr>
              <a:t>Step 4:</a:t>
            </a:r>
          </a:p>
          <a:p>
            <a:endParaRPr lang="en-US" b="1"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 D1, D2, D3 are combined to form a strong prediction that has more complex rule than individual weak learners.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6255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1808" y="597348"/>
            <a:ext cx="3504486" cy="754694"/>
          </a:xfrm>
          <a:prstGeom prst="rect">
            <a:avLst/>
          </a:prstGeom>
        </p:spPr>
        <p:txBody>
          <a:bodyPr wrap="none">
            <a:spAutoFit/>
          </a:bodyPr>
          <a:lstStyle/>
          <a:p>
            <a:pPr>
              <a:lnSpc>
                <a:spcPct val="150000"/>
              </a:lnSpc>
            </a:pPr>
            <a:r>
              <a:rPr lang="en-US" sz="3200" b="1" u="sng" dirty="0" smtClean="0">
                <a:latin typeface="Calibri" panose="020F0502020204030204" pitchFamily="34" charset="0"/>
                <a:cs typeface="Calibri" panose="020F0502020204030204" pitchFamily="34" charset="0"/>
              </a:rPr>
              <a:t>Ensemble Learning:</a:t>
            </a:r>
          </a:p>
        </p:txBody>
      </p:sp>
      <p:sp>
        <p:nvSpPr>
          <p:cNvPr id="3" name="Rectangle 2"/>
          <p:cNvSpPr/>
          <p:nvPr/>
        </p:nvSpPr>
        <p:spPr>
          <a:xfrm>
            <a:off x="5141989" y="2391314"/>
            <a:ext cx="2286421" cy="1964512"/>
          </a:xfrm>
          <a:prstGeom prst="rect">
            <a:avLst/>
          </a:prstGeom>
        </p:spPr>
        <p:txBody>
          <a:bodyPr wrap="square">
            <a:spAutoFit/>
          </a:bodyPr>
          <a:lstStyle/>
          <a:p>
            <a:pPr>
              <a:lnSpc>
                <a:spcPct val="150000"/>
              </a:lnSpc>
            </a:pPr>
            <a:r>
              <a:rPr lang="en-US" sz="2800" b="1" dirty="0" smtClean="0">
                <a:latin typeface="Calibri" panose="020F0502020204030204" pitchFamily="34" charset="0"/>
                <a:cs typeface="Calibri" panose="020F0502020204030204" pitchFamily="34" charset="0"/>
              </a:rPr>
              <a:t>What?</a:t>
            </a:r>
          </a:p>
          <a:p>
            <a:pPr>
              <a:lnSpc>
                <a:spcPct val="150000"/>
              </a:lnSpc>
            </a:pPr>
            <a:r>
              <a:rPr lang="en-US" sz="2800" b="1" dirty="0" smtClean="0">
                <a:latin typeface="Calibri" panose="020F0502020204030204" pitchFamily="34" charset="0"/>
                <a:cs typeface="Calibri" panose="020F0502020204030204" pitchFamily="34" charset="0"/>
              </a:rPr>
              <a:t>Why?</a:t>
            </a:r>
          </a:p>
          <a:p>
            <a:pPr>
              <a:lnSpc>
                <a:spcPct val="150000"/>
              </a:lnSpc>
            </a:pPr>
            <a:r>
              <a:rPr lang="en-US" sz="2800" b="1" dirty="0" smtClean="0">
                <a:latin typeface="Calibri" panose="020F0502020204030204" pitchFamily="34" charset="0"/>
                <a:cs typeface="Calibri" panose="020F0502020204030204" pitchFamily="34" charset="0"/>
              </a:rPr>
              <a:t>How?</a:t>
            </a:r>
          </a:p>
        </p:txBody>
      </p:sp>
    </p:spTree>
    <p:extLst>
      <p:ext uri="{BB962C8B-B14F-4D97-AF65-F5344CB8AC3E}">
        <p14:creationId xmlns:p14="http://schemas.microsoft.com/office/powerpoint/2010/main" val="1285673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1414" y="292128"/>
            <a:ext cx="4759636" cy="461665"/>
          </a:xfrm>
          <a:prstGeom prst="rect">
            <a:avLst/>
          </a:prstGeom>
        </p:spPr>
        <p:txBody>
          <a:bodyPr wrap="none">
            <a:spAutoFit/>
          </a:bodyPr>
          <a:lstStyle/>
          <a:p>
            <a:r>
              <a:rPr lang="en-IN" sz="2400" b="1" dirty="0" err="1" smtClean="0"/>
              <a:t>AdaBoost</a:t>
            </a:r>
            <a:r>
              <a:rPr lang="en-IN" sz="2400" b="1" dirty="0" smtClean="0"/>
              <a:t> Algorithm Flowchart:</a:t>
            </a:r>
            <a:endParaRPr lang="en-IN"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 y="1242667"/>
            <a:ext cx="11861074" cy="5226106"/>
          </a:xfrm>
          <a:prstGeom prst="rect">
            <a:avLst/>
          </a:prstGeom>
        </p:spPr>
      </p:pic>
    </p:spTree>
    <p:extLst>
      <p:ext uri="{BB962C8B-B14F-4D97-AF65-F5344CB8AC3E}">
        <p14:creationId xmlns:p14="http://schemas.microsoft.com/office/powerpoint/2010/main" val="2244566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275" y="762060"/>
            <a:ext cx="6096000" cy="4154984"/>
          </a:xfrm>
          <a:prstGeom prst="rect">
            <a:avLst/>
          </a:prstGeom>
        </p:spPr>
        <p:txBody>
          <a:bodyPr>
            <a:spAutoFit/>
          </a:bodyPr>
          <a:lstStyle/>
          <a:p>
            <a:r>
              <a:rPr lang="en-US" sz="2400" b="1" dirty="0" smtClean="0">
                <a:latin typeface="Calibri" panose="020F0502020204030204" pitchFamily="34" charset="0"/>
                <a:cs typeface="Calibri" panose="020F0502020204030204" pitchFamily="34" charset="0"/>
              </a:rPr>
              <a:t>Stacking:</a:t>
            </a:r>
          </a:p>
          <a:p>
            <a:endParaRPr lang="en-US" sz="2400" b="1" dirty="0" smtClean="0">
              <a:latin typeface="Calibri" panose="020F0502020204030204" pitchFamily="34" charset="0"/>
              <a:cs typeface="Calibri" panose="020F0502020204030204" pitchFamily="34" charset="0"/>
            </a:endParaRPr>
          </a:p>
          <a:p>
            <a:endParaRPr lang="en-US" b="1"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Stacking, another ensemble method, is often referred to as stacked generalization.</a:t>
            </a:r>
          </a:p>
          <a:p>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This technique works by allowing a training algorithm to ensemble several other similar learning algorithm predictions.</a:t>
            </a:r>
          </a:p>
          <a:p>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Stacking has been successfully implemented in regression, density estimations, distance learning, and classifications.</a:t>
            </a:r>
          </a:p>
          <a:p>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It can also be used to measure the error rate involved during bagging.</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6818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110" y="0"/>
            <a:ext cx="11125779" cy="6858000"/>
          </a:xfrm>
          <a:prstGeom prst="rect">
            <a:avLst/>
          </a:prstGeom>
        </p:spPr>
      </p:pic>
    </p:spTree>
    <p:extLst>
      <p:ext uri="{BB962C8B-B14F-4D97-AF65-F5344CB8AC3E}">
        <p14:creationId xmlns:p14="http://schemas.microsoft.com/office/powerpoint/2010/main" val="1460513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5623" y="1123406"/>
            <a:ext cx="7097485" cy="4985980"/>
          </a:xfrm>
          <a:prstGeom prst="rect">
            <a:avLst/>
          </a:prstGeom>
          <a:noFill/>
        </p:spPr>
        <p:txBody>
          <a:bodyPr wrap="square" rtlCol="0">
            <a:spAutoFit/>
          </a:bodyPr>
          <a:lstStyle/>
          <a:p>
            <a:pPr>
              <a:lnSpc>
                <a:spcPct val="150000"/>
              </a:lnSpc>
            </a:pPr>
            <a:r>
              <a:rPr lang="en-US" sz="3200" b="1" u="sng" dirty="0" smtClean="0">
                <a:latin typeface="Calibri" panose="020F0502020204030204" pitchFamily="34" charset="0"/>
                <a:cs typeface="Calibri" panose="020F0502020204030204" pitchFamily="34" charset="0"/>
              </a:rPr>
              <a:t>Ensemble Learning:</a:t>
            </a:r>
          </a:p>
          <a:p>
            <a:pPr>
              <a:lnSpc>
                <a:spcPct val="150000"/>
              </a:lnSpc>
            </a:pPr>
            <a:endParaRPr lang="en-US" b="1" dirty="0" smtClean="0">
              <a:latin typeface="Calibri" panose="020F0502020204030204" pitchFamily="34" charset="0"/>
              <a:cs typeface="Calibri" panose="020F0502020204030204" pitchFamily="34" charset="0"/>
            </a:endParaRPr>
          </a:p>
          <a:p>
            <a:pPr marL="285750" indent="-285750">
              <a:lnSpc>
                <a:spcPct val="150000"/>
              </a:lnSpc>
              <a:buFontTx/>
              <a:buChar char="-"/>
            </a:pPr>
            <a:r>
              <a:rPr lang="en-US" b="1" dirty="0" smtClean="0">
                <a:latin typeface="Calibri" panose="020F0502020204030204" pitchFamily="34" charset="0"/>
                <a:cs typeface="Calibri" panose="020F0502020204030204" pitchFamily="34" charset="0"/>
              </a:rPr>
              <a:t>Ensemble Techniques combine individual models together to improve the stability and predictive power of the model.</a:t>
            </a:r>
          </a:p>
          <a:p>
            <a:pPr marL="285750" indent="-285750">
              <a:lnSpc>
                <a:spcPct val="150000"/>
              </a:lnSpc>
              <a:buFontTx/>
              <a:buChar char="-"/>
            </a:pPr>
            <a:r>
              <a:rPr lang="en-US" dirty="0" smtClean="0">
                <a:latin typeface="Calibri" panose="020F0502020204030204" pitchFamily="34" charset="0"/>
                <a:cs typeface="Calibri" panose="020F0502020204030204" pitchFamily="34" charset="0"/>
              </a:rPr>
              <a:t>This technique permits higher predictive performance.</a:t>
            </a:r>
          </a:p>
          <a:p>
            <a:pPr marL="285750" indent="-285750">
              <a:lnSpc>
                <a:spcPct val="150000"/>
              </a:lnSpc>
              <a:buFontTx/>
              <a:buChar char="-"/>
            </a:pPr>
            <a:r>
              <a:rPr lang="en-US" dirty="0" smtClean="0">
                <a:latin typeface="Calibri" panose="020F0502020204030204" pitchFamily="34" charset="0"/>
                <a:cs typeface="Calibri" panose="020F0502020204030204" pitchFamily="34" charset="0"/>
              </a:rPr>
              <a:t>It combines multiple learning models into one predictive model in order to </a:t>
            </a:r>
          </a:p>
          <a:p>
            <a:pPr marL="342900" indent="-342900">
              <a:lnSpc>
                <a:spcPct val="150000"/>
              </a:lnSpc>
              <a:buFont typeface="+mj-lt"/>
              <a:buAutoNum type="arabicPeriod"/>
            </a:pPr>
            <a:r>
              <a:rPr lang="en-US" dirty="0" smtClean="0">
                <a:latin typeface="Calibri" panose="020F0502020204030204" pitchFamily="34" charset="0"/>
                <a:cs typeface="Calibri" panose="020F0502020204030204" pitchFamily="34" charset="0"/>
              </a:rPr>
              <a:t>decrease variance using </a:t>
            </a:r>
            <a:r>
              <a:rPr lang="en-US" b="1" dirty="0" smtClean="0">
                <a:latin typeface="Calibri" panose="020F0502020204030204" pitchFamily="34" charset="0"/>
                <a:cs typeface="Calibri" panose="020F0502020204030204" pitchFamily="34" charset="0"/>
              </a:rPr>
              <a:t>bagging</a:t>
            </a:r>
            <a:r>
              <a:rPr lang="en-US" dirty="0" smtClean="0">
                <a:latin typeface="Calibri" panose="020F0502020204030204" pitchFamily="34" charset="0"/>
                <a:cs typeface="Calibri" panose="020F0502020204030204" pitchFamily="34" charset="0"/>
              </a:rPr>
              <a:t>, </a:t>
            </a:r>
          </a:p>
          <a:p>
            <a:pPr marL="342900" indent="-342900">
              <a:lnSpc>
                <a:spcPct val="150000"/>
              </a:lnSpc>
              <a:buFont typeface="+mj-lt"/>
              <a:buAutoNum type="arabicPeriod"/>
            </a:pPr>
            <a:r>
              <a:rPr lang="en-US" dirty="0" smtClean="0">
                <a:latin typeface="Calibri" panose="020F0502020204030204" pitchFamily="34" charset="0"/>
                <a:cs typeface="Calibri" panose="020F0502020204030204" pitchFamily="34" charset="0"/>
              </a:rPr>
              <a:t>decrease bias using </a:t>
            </a:r>
            <a:r>
              <a:rPr lang="en-US" b="1" dirty="0" smtClean="0">
                <a:latin typeface="Calibri" panose="020F0502020204030204" pitchFamily="34" charset="0"/>
                <a:cs typeface="Calibri" panose="020F0502020204030204" pitchFamily="34" charset="0"/>
              </a:rPr>
              <a:t>boosting</a:t>
            </a:r>
            <a:r>
              <a:rPr lang="en-US" dirty="0" smtClean="0">
                <a:latin typeface="Calibri" panose="020F0502020204030204" pitchFamily="34" charset="0"/>
                <a:cs typeface="Calibri" panose="020F0502020204030204" pitchFamily="34" charset="0"/>
              </a:rPr>
              <a:t>, </a:t>
            </a:r>
          </a:p>
          <a:p>
            <a:pPr marL="342900" indent="-342900">
              <a:lnSpc>
                <a:spcPct val="150000"/>
              </a:lnSpc>
              <a:buFont typeface="+mj-lt"/>
              <a:buAutoNum type="arabicPeriod"/>
            </a:pPr>
            <a:r>
              <a:rPr lang="en-US" dirty="0" smtClean="0">
                <a:latin typeface="Calibri" panose="020F0502020204030204" pitchFamily="34" charset="0"/>
                <a:cs typeface="Calibri" panose="020F0502020204030204" pitchFamily="34" charset="0"/>
              </a:rPr>
              <a:t>improve predictions using </a:t>
            </a:r>
            <a:r>
              <a:rPr lang="en-US" b="1" dirty="0" smtClean="0">
                <a:latin typeface="Calibri" panose="020F0502020204030204" pitchFamily="34" charset="0"/>
                <a:cs typeface="Calibri" panose="020F0502020204030204" pitchFamily="34" charset="0"/>
              </a:rPr>
              <a:t>stacking</a:t>
            </a:r>
            <a:r>
              <a:rPr lang="en-US" dirty="0" smtClean="0">
                <a:latin typeface="Calibri" panose="020F0502020204030204" pitchFamily="34" charset="0"/>
                <a:cs typeface="Calibri" panose="020F0502020204030204" pitchFamily="34" charset="0"/>
              </a:rPr>
              <a:t>.</a:t>
            </a:r>
          </a:p>
          <a:p>
            <a:pPr>
              <a:lnSpc>
                <a:spcPct val="150000"/>
              </a:lnSpc>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8069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32965" y="1120588"/>
            <a:ext cx="8588188" cy="461665"/>
          </a:xfrm>
          <a:prstGeom prst="rect">
            <a:avLst/>
          </a:prstGeom>
          <a:solidFill>
            <a:schemeClr val="accent4">
              <a:lumMod val="40000"/>
              <a:lumOff val="60000"/>
            </a:schemeClr>
          </a:solidFill>
        </p:spPr>
        <p:txBody>
          <a:bodyPr wrap="square" rtlCol="0">
            <a:spAutoFit/>
          </a:bodyPr>
          <a:lstStyle/>
          <a:p>
            <a:r>
              <a:rPr lang="en-US" sz="2400" u="sng" dirty="0" smtClean="0"/>
              <a:t>The ideology behind Ensemble learning:</a:t>
            </a:r>
            <a:endParaRPr lang="en-IN" sz="2400" u="sng" dirty="0"/>
          </a:p>
        </p:txBody>
      </p:sp>
      <p:sp>
        <p:nvSpPr>
          <p:cNvPr id="9" name="Rectangle 8"/>
          <p:cNvSpPr/>
          <p:nvPr/>
        </p:nvSpPr>
        <p:spPr>
          <a:xfrm>
            <a:off x="1470212" y="1864276"/>
            <a:ext cx="8892988" cy="3139321"/>
          </a:xfrm>
          <a:prstGeom prst="rect">
            <a:avLst/>
          </a:prstGeom>
        </p:spPr>
        <p:txBody>
          <a:bodyPr wrap="square">
            <a:spAutoFit/>
          </a:bodyPr>
          <a:lstStyle/>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As we have seen before, certain models do well in modeling one aspect of the data, while others do well in modeling another.</a:t>
            </a:r>
          </a:p>
          <a:p>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Instead of learning a single complex learning model, learn several simple models and combine their output to produce the final decision.</a:t>
            </a:r>
          </a:p>
          <a:p>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In Ensemble Learning, the combined strength of the models offsets individual model variances and biases.</a:t>
            </a:r>
          </a:p>
          <a:p>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This provides a composite prediction where the final accuracy is better than the accuracy of the individual models.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1243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8858" y="796969"/>
            <a:ext cx="5961824" cy="461665"/>
          </a:xfrm>
          <a:prstGeom prst="rect">
            <a:avLst/>
          </a:prstGeom>
          <a:solidFill>
            <a:schemeClr val="accent4">
              <a:lumMod val="40000"/>
              <a:lumOff val="60000"/>
            </a:schemeClr>
          </a:solidFill>
        </p:spPr>
        <p:txBody>
          <a:bodyPr wrap="square">
            <a:spAutoFit/>
          </a:bodyPr>
          <a:lstStyle/>
          <a:p>
            <a:r>
              <a:rPr lang="en-IN" sz="2400" dirty="0" smtClean="0"/>
              <a:t>Working:</a:t>
            </a:r>
            <a:endParaRPr lang="en-IN" sz="2400" dirty="0"/>
          </a:p>
        </p:txBody>
      </p:sp>
      <p:sp>
        <p:nvSpPr>
          <p:cNvPr id="3" name="Rectangle 2"/>
          <p:cNvSpPr/>
          <p:nvPr/>
        </p:nvSpPr>
        <p:spPr>
          <a:xfrm>
            <a:off x="1738858" y="1689918"/>
            <a:ext cx="9870436" cy="4524315"/>
          </a:xfrm>
          <a:prstGeom prst="rect">
            <a:avLst/>
          </a:prstGeom>
        </p:spPr>
        <p:txBody>
          <a:bodyPr wrap="square">
            <a:spAutoFit/>
          </a:bodyPr>
          <a:lstStyle/>
          <a:p>
            <a:r>
              <a:rPr lang="en-US" dirty="0" smtClean="0"/>
              <a:t>Ensemble Methods :</a:t>
            </a:r>
          </a:p>
          <a:p>
            <a:endParaRPr lang="en-US" dirty="0" smtClean="0"/>
          </a:p>
          <a:p>
            <a:pPr>
              <a:buFont typeface="+mj-lt"/>
              <a:buAutoNum type="arabicPeriod"/>
            </a:pPr>
            <a:r>
              <a:rPr lang="en-US" b="1" dirty="0" smtClean="0"/>
              <a:t>Sequential Ensemble Methods:</a:t>
            </a:r>
          </a:p>
          <a:p>
            <a:endParaRPr lang="en-US" dirty="0" smtClean="0"/>
          </a:p>
          <a:p>
            <a:pPr>
              <a:buFont typeface="Arial" panose="020B0604020202020204" pitchFamily="34" charset="0"/>
              <a:buChar char="•"/>
            </a:pPr>
            <a:r>
              <a:rPr lang="en-US" dirty="0" smtClean="0"/>
              <a:t> generates base learners in a sequence, e.g., adaptive boosting (</a:t>
            </a:r>
            <a:r>
              <a:rPr lang="en-US" dirty="0" err="1" smtClean="0"/>
              <a:t>AdaBoost</a:t>
            </a:r>
            <a:r>
              <a:rPr lang="en-US" dirty="0" smtClean="0"/>
              <a:t>).</a:t>
            </a:r>
          </a:p>
          <a:p>
            <a:endParaRPr lang="en-US" dirty="0" smtClean="0"/>
          </a:p>
          <a:p>
            <a:pPr>
              <a:buFont typeface="Arial" panose="020B0604020202020204" pitchFamily="34" charset="0"/>
              <a:buChar char="•"/>
            </a:pPr>
            <a:r>
              <a:rPr lang="en-US" dirty="0" smtClean="0"/>
              <a:t> The sequential generation of base learners promotes the dependence between the base learners.</a:t>
            </a:r>
          </a:p>
          <a:p>
            <a:endParaRPr lang="en-US" dirty="0" smtClean="0"/>
          </a:p>
          <a:p>
            <a:pPr>
              <a:buFont typeface="Arial" panose="020B0604020202020204" pitchFamily="34" charset="0"/>
              <a:buChar char="•"/>
            </a:pPr>
            <a:r>
              <a:rPr lang="en-US" dirty="0" smtClean="0"/>
              <a:t> The performance of the model is then improved by assigning weights.</a:t>
            </a:r>
          </a:p>
          <a:p>
            <a:endParaRPr lang="en-US" dirty="0" smtClean="0"/>
          </a:p>
          <a:p>
            <a:r>
              <a:rPr lang="en-US" b="1" dirty="0" smtClean="0"/>
              <a:t>2. Parallel</a:t>
            </a:r>
            <a:r>
              <a:rPr lang="en-US" dirty="0" smtClean="0"/>
              <a:t> </a:t>
            </a:r>
            <a:r>
              <a:rPr lang="en-US" b="1" dirty="0" smtClean="0"/>
              <a:t>Ensemble Methods:</a:t>
            </a:r>
          </a:p>
          <a:p>
            <a:endParaRPr lang="en-US" dirty="0" smtClean="0"/>
          </a:p>
          <a:p>
            <a:pPr>
              <a:buFont typeface="Arial" panose="020B0604020202020204" pitchFamily="34" charset="0"/>
              <a:buChar char="•"/>
            </a:pPr>
            <a:r>
              <a:rPr lang="en-US" dirty="0" smtClean="0"/>
              <a:t> Applied wherever the base learners are generated in parallel, e.g., Random Forest.</a:t>
            </a:r>
          </a:p>
          <a:p>
            <a:endParaRPr lang="en-US" dirty="0" smtClean="0"/>
          </a:p>
          <a:p>
            <a:pPr>
              <a:buFont typeface="Arial" panose="020B0604020202020204" pitchFamily="34" charset="0"/>
              <a:buChar char="•"/>
            </a:pPr>
            <a:r>
              <a:rPr lang="en-US" dirty="0" smtClean="0"/>
              <a:t> The basic motivation is to use independence between the base learners.</a:t>
            </a:r>
            <a:endParaRPr lang="en-US" dirty="0"/>
          </a:p>
        </p:txBody>
      </p:sp>
    </p:spTree>
    <p:extLst>
      <p:ext uri="{BB962C8B-B14F-4D97-AF65-F5344CB8AC3E}">
        <p14:creationId xmlns:p14="http://schemas.microsoft.com/office/powerpoint/2010/main" val="1585479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190" y="548816"/>
            <a:ext cx="8275581" cy="3909973"/>
          </a:xfrm>
          <a:prstGeom prst="rect">
            <a:avLst/>
          </a:prstGeom>
        </p:spPr>
      </p:pic>
      <p:sp>
        <p:nvSpPr>
          <p:cNvPr id="5" name="Rectangle 4"/>
          <p:cNvSpPr/>
          <p:nvPr/>
        </p:nvSpPr>
        <p:spPr>
          <a:xfrm>
            <a:off x="1652190" y="4643190"/>
            <a:ext cx="8275581" cy="1754326"/>
          </a:xfrm>
          <a:prstGeom prst="rect">
            <a:avLst/>
          </a:prstGeom>
        </p:spPr>
        <p:txBody>
          <a:bodyPr wrap="square">
            <a:spAutoFit/>
          </a:bodyPr>
          <a:lstStyle/>
          <a:p>
            <a:pPr marL="285750" indent="-285750" algn="just">
              <a:buFontTx/>
              <a:buChar char="-"/>
            </a:pPr>
            <a:r>
              <a:rPr lang="en-US" dirty="0" smtClean="0"/>
              <a:t>Here in the given diagram, we are using the parallel ensemble method where the different method works best in one or other aspect of data.</a:t>
            </a:r>
          </a:p>
          <a:p>
            <a:pPr marL="285750" indent="-285750" algn="just">
              <a:buFontTx/>
              <a:buChar char="-"/>
            </a:pPr>
            <a:r>
              <a:rPr lang="en-US" dirty="0" smtClean="0"/>
              <a:t>They are combined in the ensemble model where the best aspect of each of the models is considered upon the input data and then the ensemble learning method comes up with a prediction.</a:t>
            </a:r>
            <a:endParaRPr lang="en-IN" dirty="0"/>
          </a:p>
        </p:txBody>
      </p:sp>
    </p:spTree>
    <p:extLst>
      <p:ext uri="{BB962C8B-B14F-4D97-AF65-F5344CB8AC3E}">
        <p14:creationId xmlns:p14="http://schemas.microsoft.com/office/powerpoint/2010/main" val="685958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1956" y="1502620"/>
            <a:ext cx="4984057" cy="461665"/>
          </a:xfrm>
          <a:prstGeom prst="rect">
            <a:avLst/>
          </a:prstGeom>
          <a:solidFill>
            <a:schemeClr val="accent4">
              <a:lumMod val="60000"/>
              <a:lumOff val="40000"/>
            </a:schemeClr>
          </a:solidFill>
        </p:spPr>
        <p:txBody>
          <a:bodyPr wrap="none">
            <a:spAutoFit/>
          </a:bodyPr>
          <a:lstStyle/>
          <a:p>
            <a:r>
              <a:rPr lang="en-IN" sz="2400" dirty="0" smtClean="0"/>
              <a:t>Ensemble Learning: Significance</a:t>
            </a:r>
            <a:endParaRPr lang="en-IN" sz="2400" dirty="0"/>
          </a:p>
        </p:txBody>
      </p:sp>
      <p:sp>
        <p:nvSpPr>
          <p:cNvPr id="3" name="Rectangle 2"/>
          <p:cNvSpPr/>
          <p:nvPr/>
        </p:nvSpPr>
        <p:spPr>
          <a:xfrm>
            <a:off x="1132115" y="2554350"/>
            <a:ext cx="8760821" cy="2585323"/>
          </a:xfrm>
          <a:prstGeom prst="rect">
            <a:avLst/>
          </a:prstGeom>
        </p:spPr>
        <p:txBody>
          <a:bodyPr wrap="square">
            <a:spAutoFit/>
          </a:bodyPr>
          <a:lstStyle/>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 Ensemble model is the application of multiple models in order to obtain better performances than from a single model.</a:t>
            </a:r>
          </a:p>
          <a:p>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 Performance depends upon two factors: </a:t>
            </a:r>
            <a:r>
              <a:rPr lang="en-US" b="1" dirty="0" smtClean="0">
                <a:latin typeface="Calibri" panose="020F0502020204030204" pitchFamily="34" charset="0"/>
                <a:cs typeface="Calibri" panose="020F0502020204030204" pitchFamily="34" charset="0"/>
              </a:rPr>
              <a:t>Robustness and Accuracy.</a:t>
            </a:r>
          </a:p>
          <a:p>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smtClean="0">
                <a:latin typeface="Calibri" panose="020F0502020204030204" pitchFamily="34" charset="0"/>
                <a:cs typeface="Calibri" panose="020F0502020204030204" pitchFamily="34" charset="0"/>
              </a:rPr>
              <a:t> Robustness:</a:t>
            </a:r>
            <a:r>
              <a:rPr lang="en-US" dirty="0" smtClean="0">
                <a:latin typeface="Calibri" panose="020F0502020204030204" pitchFamily="34" charset="0"/>
                <a:cs typeface="Calibri" panose="020F0502020204030204" pitchFamily="34" charset="0"/>
              </a:rPr>
              <a:t> Ensemble models incorporate the predictions from all the base learners.</a:t>
            </a:r>
          </a:p>
          <a:p>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smtClean="0">
                <a:latin typeface="Calibri" panose="020F0502020204030204" pitchFamily="34" charset="0"/>
                <a:cs typeface="Calibri" panose="020F0502020204030204" pitchFamily="34" charset="0"/>
              </a:rPr>
              <a:t> Accuracy:</a:t>
            </a:r>
            <a:r>
              <a:rPr lang="en-US" dirty="0" smtClean="0">
                <a:latin typeface="Calibri" panose="020F0502020204030204" pitchFamily="34" charset="0"/>
                <a:cs typeface="Calibri" panose="020F0502020204030204" pitchFamily="34" charset="0"/>
              </a:rPr>
              <a:t> Ensemble models deliver accurate predictions and have improved performances.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670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6288" y="832060"/>
            <a:ext cx="4469493" cy="461665"/>
          </a:xfrm>
          <a:prstGeom prst="rect">
            <a:avLst/>
          </a:prstGeom>
          <a:solidFill>
            <a:schemeClr val="accent4">
              <a:lumMod val="60000"/>
              <a:lumOff val="40000"/>
            </a:schemeClr>
          </a:solidFill>
        </p:spPr>
        <p:txBody>
          <a:bodyPr wrap="none">
            <a:spAutoFit/>
          </a:bodyPr>
          <a:lstStyle/>
          <a:p>
            <a:r>
              <a:rPr lang="en-IN" sz="2400" dirty="0" smtClean="0"/>
              <a:t>Ensemble Learning Methods:</a:t>
            </a:r>
            <a:endParaRPr lang="en-IN" sz="2400" dirty="0"/>
          </a:p>
        </p:txBody>
      </p:sp>
      <p:sp>
        <p:nvSpPr>
          <p:cNvPr id="3" name="Rectangle 2"/>
          <p:cNvSpPr/>
          <p:nvPr/>
        </p:nvSpPr>
        <p:spPr>
          <a:xfrm>
            <a:off x="2296288" y="1522550"/>
            <a:ext cx="6096000" cy="1754326"/>
          </a:xfrm>
          <a:prstGeom prst="rect">
            <a:avLst/>
          </a:prstGeom>
        </p:spPr>
        <p:txBody>
          <a:bodyPr>
            <a:spAutoFit/>
          </a:bodyPr>
          <a:lstStyle/>
          <a:p>
            <a:r>
              <a:rPr lang="en-US" dirty="0" smtClean="0">
                <a:latin typeface="Calibri" panose="020F0502020204030204" pitchFamily="34" charset="0"/>
                <a:cs typeface="Calibri" panose="020F0502020204030204" pitchFamily="34" charset="0"/>
              </a:rPr>
              <a:t>Boosting:</a:t>
            </a:r>
          </a:p>
          <a:p>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Combine all the weak learners to form an ensemble.</a:t>
            </a:r>
          </a:p>
          <a:p>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Ensemble Learning gains more accuracy and robustness by combining data from numerous modeling approaches.</a:t>
            </a:r>
            <a:endParaRPr lang="en-US" dirty="0">
              <a:latin typeface="Calibri" panose="020F0502020204030204" pitchFamily="34" charset="0"/>
              <a:cs typeface="Calibri" panose="020F0502020204030204" pitchFamily="34" charset="0"/>
            </a:endParaRPr>
          </a:p>
        </p:txBody>
      </p:sp>
      <p:sp>
        <p:nvSpPr>
          <p:cNvPr id="4" name="Rectangle 3"/>
          <p:cNvSpPr/>
          <p:nvPr/>
        </p:nvSpPr>
        <p:spPr>
          <a:xfrm>
            <a:off x="2296288" y="3827808"/>
            <a:ext cx="1835759" cy="461665"/>
          </a:xfrm>
          <a:prstGeom prst="rect">
            <a:avLst/>
          </a:prstGeom>
        </p:spPr>
        <p:txBody>
          <a:bodyPr wrap="none">
            <a:spAutoFit/>
          </a:bodyPr>
          <a:lstStyle/>
          <a:p>
            <a:r>
              <a:rPr lang="en-IN" sz="2400" b="1" u="sng" dirty="0" smtClean="0"/>
              <a:t>Averaging:</a:t>
            </a:r>
            <a:endParaRPr lang="en-IN" sz="2400" b="1" u="sng" dirty="0"/>
          </a:p>
        </p:txBody>
      </p:sp>
    </p:spTree>
    <p:extLst>
      <p:ext uri="{BB962C8B-B14F-4D97-AF65-F5344CB8AC3E}">
        <p14:creationId xmlns:p14="http://schemas.microsoft.com/office/powerpoint/2010/main" val="4009934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36" y="1098465"/>
            <a:ext cx="9791907" cy="3743501"/>
          </a:xfrm>
          <a:prstGeom prst="rect">
            <a:avLst/>
          </a:prstGeom>
        </p:spPr>
      </p:pic>
      <p:sp>
        <p:nvSpPr>
          <p:cNvPr id="3" name="Rectangle 2"/>
          <p:cNvSpPr/>
          <p:nvPr/>
        </p:nvSpPr>
        <p:spPr>
          <a:xfrm>
            <a:off x="1047836" y="5153187"/>
            <a:ext cx="9791907" cy="646331"/>
          </a:xfrm>
          <a:prstGeom prst="rect">
            <a:avLst/>
          </a:prstGeom>
        </p:spPr>
        <p:txBody>
          <a:bodyPr wrap="square">
            <a:spAutoFit/>
          </a:bodyPr>
          <a:lstStyle/>
          <a:p>
            <a:r>
              <a:rPr lang="en-US" dirty="0" smtClean="0"/>
              <a:t>Model averaging is an approach to ensemble learning where each member contributes equal amount to the final prediction.</a:t>
            </a:r>
            <a:endParaRPr lang="en-IN" dirty="0"/>
          </a:p>
        </p:txBody>
      </p:sp>
    </p:spTree>
    <p:extLst>
      <p:ext uri="{BB962C8B-B14F-4D97-AF65-F5344CB8AC3E}">
        <p14:creationId xmlns:p14="http://schemas.microsoft.com/office/powerpoint/2010/main" val="2046632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464</TotalTime>
  <Words>1174</Words>
  <Application>Microsoft Office PowerPoint</Application>
  <PresentationFormat>Widescreen</PresentationFormat>
  <Paragraphs>162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 3</vt:lpstr>
      <vt:lpstr>Ion Boardroom</vt:lpstr>
      <vt:lpstr>Ensemble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dc:title>
  <dc:creator>Microsoft account</dc:creator>
  <cp:lastModifiedBy>Microsoft account</cp:lastModifiedBy>
  <cp:revision>15</cp:revision>
  <dcterms:created xsi:type="dcterms:W3CDTF">2022-04-19T19:20:30Z</dcterms:created>
  <dcterms:modified xsi:type="dcterms:W3CDTF">2022-04-20T04:15:05Z</dcterms:modified>
</cp:coreProperties>
</file>