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A51E3-EF99-4519-ACDE-83162CDE8140}" v="45" dt="2020-12-24T08:02:02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860EB-9D08-4873-B369-39356D558274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F7AD1E-CDD5-451C-B24E-1B26D60FD5ED}">
      <dgm:prSet/>
      <dgm:spPr/>
      <dgm:t>
        <a:bodyPr/>
        <a:lstStyle/>
        <a:p>
          <a:r>
            <a:rPr lang="en-US"/>
            <a:t>SCOPE OF WORK:</a:t>
          </a:r>
        </a:p>
      </dgm:t>
    </dgm:pt>
    <dgm:pt modelId="{E3F50E89-8546-485C-B877-9A3E7CDD6285}" type="parTrans" cxnId="{2AF881B1-78A0-4CF5-A6E4-B3D5C1CEA28F}">
      <dgm:prSet/>
      <dgm:spPr/>
      <dgm:t>
        <a:bodyPr/>
        <a:lstStyle/>
        <a:p>
          <a:endParaRPr lang="en-US"/>
        </a:p>
      </dgm:t>
    </dgm:pt>
    <dgm:pt modelId="{35DF0855-D4C9-40C2-9D1D-43AAE3291632}" type="sibTrans" cxnId="{2AF881B1-78A0-4CF5-A6E4-B3D5C1CEA28F}">
      <dgm:prSet/>
      <dgm:spPr/>
      <dgm:t>
        <a:bodyPr/>
        <a:lstStyle/>
        <a:p>
          <a:endParaRPr lang="en-US"/>
        </a:p>
      </dgm:t>
    </dgm:pt>
    <dgm:pt modelId="{3FD3949D-C8E8-4A28-95E6-B2EE373D9BDD}">
      <dgm:prSet/>
      <dgm:spPr/>
      <dgm:t>
        <a:bodyPr/>
        <a:lstStyle/>
        <a:p>
          <a:r>
            <a:rPr lang="en-US"/>
            <a:t>Administrator Panel</a:t>
          </a:r>
        </a:p>
      </dgm:t>
    </dgm:pt>
    <dgm:pt modelId="{07C0CCE7-674B-4F80-B34E-3B4C7D2E0D0E}" type="parTrans" cxnId="{F8977E91-44E1-4D97-9435-571F811D13C1}">
      <dgm:prSet/>
      <dgm:spPr/>
      <dgm:t>
        <a:bodyPr/>
        <a:lstStyle/>
        <a:p>
          <a:endParaRPr lang="en-US"/>
        </a:p>
      </dgm:t>
    </dgm:pt>
    <dgm:pt modelId="{457021D5-344D-44AB-9B3B-E7534EE1BD7E}" type="sibTrans" cxnId="{F8977E91-44E1-4D97-9435-571F811D13C1}">
      <dgm:prSet/>
      <dgm:spPr/>
      <dgm:t>
        <a:bodyPr/>
        <a:lstStyle/>
        <a:p>
          <a:endParaRPr lang="en-US"/>
        </a:p>
      </dgm:t>
    </dgm:pt>
    <dgm:pt modelId="{35784A28-F424-42EC-96BF-A7E6DC44747F}">
      <dgm:prSet/>
      <dgm:spPr/>
      <dgm:t>
        <a:bodyPr/>
        <a:lstStyle/>
        <a:p>
          <a:r>
            <a:rPr lang="en-US"/>
            <a:t>Inbound Panel/Outbound Panel</a:t>
          </a:r>
        </a:p>
      </dgm:t>
    </dgm:pt>
    <dgm:pt modelId="{268FB05A-8DA1-4C7A-B625-BC104BB734CA}" type="parTrans" cxnId="{B1ED2EAE-537A-4E3C-9E46-E4387D4BF5A7}">
      <dgm:prSet/>
      <dgm:spPr/>
      <dgm:t>
        <a:bodyPr/>
        <a:lstStyle/>
        <a:p>
          <a:endParaRPr lang="en-US"/>
        </a:p>
      </dgm:t>
    </dgm:pt>
    <dgm:pt modelId="{8324DBAA-2E43-4878-82DF-BC5CDFD794C7}" type="sibTrans" cxnId="{B1ED2EAE-537A-4E3C-9E46-E4387D4BF5A7}">
      <dgm:prSet/>
      <dgm:spPr/>
      <dgm:t>
        <a:bodyPr/>
        <a:lstStyle/>
        <a:p>
          <a:endParaRPr lang="en-US"/>
        </a:p>
      </dgm:t>
    </dgm:pt>
    <dgm:pt modelId="{94AA2027-18A6-4C91-99F9-CC6377D163DA}">
      <dgm:prSet/>
      <dgm:spPr/>
      <dgm:t>
        <a:bodyPr/>
        <a:lstStyle/>
        <a:p>
          <a:r>
            <a:rPr lang="en-US" dirty="0"/>
            <a:t>Team Lead Panel </a:t>
          </a:r>
        </a:p>
      </dgm:t>
    </dgm:pt>
    <dgm:pt modelId="{52D63FBA-6A39-48CF-BF48-ED3A5297F88C}" type="parTrans" cxnId="{D82E203E-F474-4A02-A8EF-6884592DDF72}">
      <dgm:prSet/>
      <dgm:spPr/>
      <dgm:t>
        <a:bodyPr/>
        <a:lstStyle/>
        <a:p>
          <a:endParaRPr lang="en-US"/>
        </a:p>
      </dgm:t>
    </dgm:pt>
    <dgm:pt modelId="{4DEE8523-E784-41D8-B820-55A57034685E}" type="sibTrans" cxnId="{D82E203E-F474-4A02-A8EF-6884592DDF72}">
      <dgm:prSet/>
      <dgm:spPr/>
      <dgm:t>
        <a:bodyPr/>
        <a:lstStyle/>
        <a:p>
          <a:endParaRPr lang="en-US"/>
        </a:p>
      </dgm:t>
    </dgm:pt>
    <dgm:pt modelId="{7D440549-C589-451E-B300-8E9F121F31CF}" type="pres">
      <dgm:prSet presAssocID="{89D860EB-9D08-4873-B369-39356D558274}" presName="diagram" presStyleCnt="0">
        <dgm:presLayoutVars>
          <dgm:dir/>
          <dgm:resizeHandles val="exact"/>
        </dgm:presLayoutVars>
      </dgm:prSet>
      <dgm:spPr/>
    </dgm:pt>
    <dgm:pt modelId="{99C1EA50-FC71-42C5-829E-D88CEFD8D9F5}" type="pres">
      <dgm:prSet presAssocID="{D6F7AD1E-CDD5-451C-B24E-1B26D60FD5ED}" presName="node" presStyleLbl="node1" presStyleIdx="0" presStyleCnt="1">
        <dgm:presLayoutVars>
          <dgm:bulletEnabled val="1"/>
        </dgm:presLayoutVars>
      </dgm:prSet>
      <dgm:spPr/>
    </dgm:pt>
  </dgm:ptLst>
  <dgm:cxnLst>
    <dgm:cxn modelId="{D82E203E-F474-4A02-A8EF-6884592DDF72}" srcId="{D6F7AD1E-CDD5-451C-B24E-1B26D60FD5ED}" destId="{94AA2027-18A6-4C91-99F9-CC6377D163DA}" srcOrd="2" destOrd="0" parTransId="{52D63FBA-6A39-48CF-BF48-ED3A5297F88C}" sibTransId="{4DEE8523-E784-41D8-B820-55A57034685E}"/>
    <dgm:cxn modelId="{414C4066-5B80-4ED8-B03B-64DBE2ECCA88}" type="presOf" srcId="{89D860EB-9D08-4873-B369-39356D558274}" destId="{7D440549-C589-451E-B300-8E9F121F31CF}" srcOrd="0" destOrd="0" presId="urn:microsoft.com/office/officeart/2005/8/layout/process5"/>
    <dgm:cxn modelId="{F8977E91-44E1-4D97-9435-571F811D13C1}" srcId="{D6F7AD1E-CDD5-451C-B24E-1B26D60FD5ED}" destId="{3FD3949D-C8E8-4A28-95E6-B2EE373D9BDD}" srcOrd="0" destOrd="0" parTransId="{07C0CCE7-674B-4F80-B34E-3B4C7D2E0D0E}" sibTransId="{457021D5-344D-44AB-9B3B-E7534EE1BD7E}"/>
    <dgm:cxn modelId="{5B78939E-357D-4F26-9616-E558923C396C}" type="presOf" srcId="{94AA2027-18A6-4C91-99F9-CC6377D163DA}" destId="{99C1EA50-FC71-42C5-829E-D88CEFD8D9F5}" srcOrd="0" destOrd="3" presId="urn:microsoft.com/office/officeart/2005/8/layout/process5"/>
    <dgm:cxn modelId="{AFC8EDAB-C81E-442F-B97D-586BAD96F929}" type="presOf" srcId="{3FD3949D-C8E8-4A28-95E6-B2EE373D9BDD}" destId="{99C1EA50-FC71-42C5-829E-D88CEFD8D9F5}" srcOrd="0" destOrd="1" presId="urn:microsoft.com/office/officeart/2005/8/layout/process5"/>
    <dgm:cxn modelId="{B1ED2EAE-537A-4E3C-9E46-E4387D4BF5A7}" srcId="{D6F7AD1E-CDD5-451C-B24E-1B26D60FD5ED}" destId="{35784A28-F424-42EC-96BF-A7E6DC44747F}" srcOrd="1" destOrd="0" parTransId="{268FB05A-8DA1-4C7A-B625-BC104BB734CA}" sibTransId="{8324DBAA-2E43-4878-82DF-BC5CDFD794C7}"/>
    <dgm:cxn modelId="{2AF881B1-78A0-4CF5-A6E4-B3D5C1CEA28F}" srcId="{89D860EB-9D08-4873-B369-39356D558274}" destId="{D6F7AD1E-CDD5-451C-B24E-1B26D60FD5ED}" srcOrd="0" destOrd="0" parTransId="{E3F50E89-8546-485C-B877-9A3E7CDD6285}" sibTransId="{35DF0855-D4C9-40C2-9D1D-43AAE3291632}"/>
    <dgm:cxn modelId="{AB29AEC2-77D6-4AF1-86A8-EBEFCFDD755D}" type="presOf" srcId="{D6F7AD1E-CDD5-451C-B24E-1B26D60FD5ED}" destId="{99C1EA50-FC71-42C5-829E-D88CEFD8D9F5}" srcOrd="0" destOrd="0" presId="urn:microsoft.com/office/officeart/2005/8/layout/process5"/>
    <dgm:cxn modelId="{2B2AF3F8-3819-4DDE-8F77-4B3E238576B8}" type="presOf" srcId="{35784A28-F424-42EC-96BF-A7E6DC44747F}" destId="{99C1EA50-FC71-42C5-829E-D88CEFD8D9F5}" srcOrd="0" destOrd="2" presId="urn:microsoft.com/office/officeart/2005/8/layout/process5"/>
    <dgm:cxn modelId="{5A55A742-D44C-4559-8341-C8913F6BD426}" type="presParOf" srcId="{7D440549-C589-451E-B300-8E9F121F31CF}" destId="{99C1EA50-FC71-42C5-829E-D88CEFD8D9F5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1EA50-FC71-42C5-829E-D88CEFD8D9F5}">
      <dsp:nvSpPr>
        <dsp:cNvPr id="0" name=""/>
        <dsp:cNvSpPr/>
      </dsp:nvSpPr>
      <dsp:spPr>
        <a:xfrm>
          <a:off x="0" y="473642"/>
          <a:ext cx="4172212" cy="25033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SCOPE OF WORK: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Administrator Panel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Inbound Panel/Outbound Panel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Team Lead Panel </a:t>
          </a:r>
        </a:p>
      </dsp:txBody>
      <dsp:txXfrm>
        <a:off x="73320" y="546962"/>
        <a:ext cx="4025572" cy="235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5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4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9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6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3226-D62D-4B46-AEAB-FE7C9B72596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0BFF51-2AD6-46C9-B46E-DFDBA5385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63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4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4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66" name="Rectangle 14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44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068" name="Straight Connector 146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9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halihaan (@Khalihaan1) | Twitter">
            <a:extLst>
              <a:ext uri="{FF2B5EF4-FFF2-40B4-BE49-F238E27FC236}">
                <a16:creationId xmlns:a16="http://schemas.microsoft.com/office/drawing/2014/main" id="{D814DB58-F41C-4CE9-A047-B78895F6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329" y="707475"/>
            <a:ext cx="5507058" cy="55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3FE45-7725-460F-9454-2EBC28A158CD}"/>
              </a:ext>
            </a:extLst>
          </p:cNvPr>
          <p:cNvSpPr txBox="1"/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cap="all" dirty="0"/>
              <a:t>PLAN </a:t>
            </a:r>
            <a:r>
              <a:rPr lang="en-US" b="1" cap="all"/>
              <a:t>FOR Khalihaan </a:t>
            </a:r>
            <a:r>
              <a:rPr lang="en-US" b="1" cap="all" dirty="0"/>
              <a:t>(CRM)                                                  Date:24/12/2020</a:t>
            </a:r>
          </a:p>
        </p:txBody>
      </p:sp>
    </p:spTree>
    <p:extLst>
      <p:ext uri="{BB962C8B-B14F-4D97-AF65-F5344CB8AC3E}">
        <p14:creationId xmlns:p14="http://schemas.microsoft.com/office/powerpoint/2010/main" val="54978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01428-B05A-4AA8-8381-5C492222C440}"/>
              </a:ext>
            </a:extLst>
          </p:cNvPr>
          <p:cNvSpPr txBox="1"/>
          <p:nvPr/>
        </p:nvSpPr>
        <p:spPr>
          <a:xfrm>
            <a:off x="1451579" y="1240077"/>
            <a:ext cx="6034827" cy="4916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TECH AND TOOLS</a:t>
            </a:r>
            <a:endParaRPr lang="en-US" b="1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i="1"/>
              <a:t>To be entered by the developer going to work on this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i="1"/>
              <a:t>Please mention the  technology and tools which will be required to develop the CRM</a:t>
            </a:r>
          </a:p>
        </p:txBody>
      </p:sp>
    </p:spTree>
    <p:extLst>
      <p:ext uri="{BB962C8B-B14F-4D97-AF65-F5344CB8AC3E}">
        <p14:creationId xmlns:p14="http://schemas.microsoft.com/office/powerpoint/2010/main" val="8274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2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F8A689BE-8572-4CE8-A50C-699B481A7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151778"/>
              </p:ext>
            </p:extLst>
          </p:nvPr>
        </p:nvGraphicFramePr>
        <p:xfrm>
          <a:off x="1451581" y="2015732"/>
          <a:ext cx="4172212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128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DAEC2-F932-418A-9F55-2226CB517A78}"/>
              </a:ext>
            </a:extLst>
          </p:cNvPr>
          <p:cNvSpPr txBox="1"/>
          <p:nvPr/>
        </p:nvSpPr>
        <p:spPr>
          <a:xfrm>
            <a:off x="5791954" y="977029"/>
            <a:ext cx="5428789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bg1"/>
                </a:solidFill>
              </a:rPr>
              <a:t>Administrator Panel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• Dashboard/reporting. (Total Queries, Inquiry, Request, complaint IVR, Google leads, ETC)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• Create multiple panels and assign job role.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 </a:t>
            </a:r>
            <a:r>
              <a:rPr lang="en-US" sz="1300" b="1">
                <a:solidFill>
                  <a:schemeClr val="bg1"/>
                </a:solidFill>
              </a:rPr>
              <a:t>Staff Management</a:t>
            </a:r>
            <a:r>
              <a:rPr lang="en-US" sz="1300">
                <a:solidFill>
                  <a:schemeClr val="bg1"/>
                </a:solidFill>
              </a:rPr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Add/ update employee details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 o Daily reporting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Attendance.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Work assign.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Employee role management.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 </a:t>
            </a:r>
            <a:r>
              <a:rPr lang="en-US" sz="1300" b="1">
                <a:solidFill>
                  <a:schemeClr val="bg1"/>
                </a:solidFill>
              </a:rPr>
              <a:t>Marketing Management</a:t>
            </a:r>
            <a:r>
              <a:rPr lang="en-US" sz="1300">
                <a:solidFill>
                  <a:schemeClr val="bg1"/>
                </a:solidFill>
              </a:rPr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Campaigning vise data filter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Integrate Google advert and website leads into CRM.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Send bulk SMS to customers (Shorting data by customer nature).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Email send one by one. o Lead flow (Lead medium like by Facebook, Advert, Organic etc. ).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Lead attempt status.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o Promotional landing page adding by admin </a:t>
            </a:r>
          </a:p>
        </p:txBody>
      </p:sp>
    </p:spTree>
    <p:extLst>
      <p:ext uri="{BB962C8B-B14F-4D97-AF65-F5344CB8AC3E}">
        <p14:creationId xmlns:p14="http://schemas.microsoft.com/office/powerpoint/2010/main" val="302574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F82BA-0311-4401-9B20-2D23A883A0FD}"/>
              </a:ext>
            </a:extLst>
          </p:cNvPr>
          <p:cNvSpPr txBox="1"/>
          <p:nvPr/>
        </p:nvSpPr>
        <p:spPr>
          <a:xfrm>
            <a:off x="5791954" y="977029"/>
            <a:ext cx="5428789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Call center management.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User detail.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User vise daily report.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Add/Block user.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Add/Block IP.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Import data in CSV.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Today calling data status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Add remark and last follow up date.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Data filter. o Remove data duplicity.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Can add edit data in data store.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Complain Management.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Reminder assign to user.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o Lead management.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Payment management.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 </a:t>
            </a:r>
            <a:r>
              <a:rPr lang="en-US" sz="1200" dirty="0">
                <a:solidFill>
                  <a:schemeClr val="bg1"/>
                </a:solidFill>
              </a:rPr>
              <a:t>Daily, Weekly, Monthly, Yearly product worth report.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 Expenditure report (like staff, office, electricity, etc.).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 Marke6ng spends.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 Daily, Weekly, Monthly, Yearly profits. </a:t>
            </a:r>
          </a:p>
        </p:txBody>
      </p:sp>
    </p:spTree>
    <p:extLst>
      <p:ext uri="{BB962C8B-B14F-4D97-AF65-F5344CB8AC3E}">
        <p14:creationId xmlns:p14="http://schemas.microsoft.com/office/powerpoint/2010/main" val="428924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897E5-262A-46AF-BA9F-07C6C9D03D7C}"/>
              </a:ext>
            </a:extLst>
          </p:cNvPr>
          <p:cNvSpPr txBox="1"/>
          <p:nvPr/>
        </p:nvSpPr>
        <p:spPr>
          <a:xfrm>
            <a:off x="5791954" y="977029"/>
            <a:ext cx="5428789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</a:rPr>
              <a:t>Inventory management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Product upload in excel.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Product-wise GST update.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Quantity alert.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 Product expires alert.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Order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 </a:t>
            </a:r>
            <a:r>
              <a:rPr lang="en-US" sz="1400" dirty="0">
                <a:solidFill>
                  <a:schemeClr val="bg1"/>
                </a:solidFill>
              </a:rPr>
              <a:t>Create an order by admin.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Identity of creator.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Order view/edit by creator or admin.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Order assigned to the delivery boy.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Customer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 </a:t>
            </a:r>
            <a:r>
              <a:rPr lang="en-US" sz="1400" dirty="0">
                <a:solidFill>
                  <a:schemeClr val="bg1"/>
                </a:solidFill>
              </a:rPr>
              <a:t>Customer shorting (by their activity, Duration, nature, ).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View customer transactions.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Add update info/Cashback.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Complain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o </a:t>
            </a:r>
            <a:r>
              <a:rPr lang="en-US" sz="1400" dirty="0">
                <a:solidFill>
                  <a:schemeClr val="bg1"/>
                </a:solidFill>
              </a:rPr>
              <a:t>Nature of complaint (Feedback, order regarding, complain about service,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 ).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Complain status(Pending/Under process/Completed)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 Complain flow (How many member attempt and their remark) </a:t>
            </a:r>
          </a:p>
        </p:txBody>
      </p:sp>
    </p:spTree>
    <p:extLst>
      <p:ext uri="{BB962C8B-B14F-4D97-AF65-F5344CB8AC3E}">
        <p14:creationId xmlns:p14="http://schemas.microsoft.com/office/powerpoint/2010/main" val="30941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E9BF-4B5D-4B78-8520-6CFE5A9C55B0}"/>
              </a:ext>
            </a:extLst>
          </p:cNvPr>
          <p:cNvSpPr txBox="1"/>
          <p:nvPr/>
        </p:nvSpPr>
        <p:spPr>
          <a:xfrm>
            <a:off x="5791954" y="977029"/>
            <a:ext cx="5428789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GST Module.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 Create GST slap.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 Generate GST report month-wise &amp; product     specific.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 Monthly flow of cash Under GST.</a:t>
            </a:r>
          </a:p>
        </p:txBody>
      </p:sp>
    </p:spTree>
    <p:extLst>
      <p:ext uri="{BB962C8B-B14F-4D97-AF65-F5344CB8AC3E}">
        <p14:creationId xmlns:p14="http://schemas.microsoft.com/office/powerpoint/2010/main" val="16119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73E8B-66D9-4FD4-8ABD-A2C132D1080B}"/>
              </a:ext>
            </a:extLst>
          </p:cNvPr>
          <p:cNvSpPr txBox="1"/>
          <p:nvPr/>
        </p:nvSpPr>
        <p:spPr>
          <a:xfrm>
            <a:off x="5791954" y="977029"/>
            <a:ext cx="5428789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Inbound Panel/Outbound Panel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User Sign In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IVR API integra6on.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Inquiry.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Call log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Agent management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Custom booking.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Assign Home collec6on to execu6ve.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Mode of inquiry.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• Add new Entry. </a:t>
            </a:r>
          </a:p>
        </p:txBody>
      </p:sp>
    </p:spTree>
    <p:extLst>
      <p:ext uri="{BB962C8B-B14F-4D97-AF65-F5344CB8AC3E}">
        <p14:creationId xmlns:p14="http://schemas.microsoft.com/office/powerpoint/2010/main" val="2997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41DA3-F6FD-45A4-8F63-720B7DB33198}"/>
              </a:ext>
            </a:extLst>
          </p:cNvPr>
          <p:cNvSpPr txBox="1"/>
          <p:nvPr/>
        </p:nvSpPr>
        <p:spPr>
          <a:xfrm>
            <a:off x="5791954" y="977029"/>
            <a:ext cx="5428789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Team Lead Panel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Create User.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Add data for Users.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Add campaigning detail.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Assign campaigning to Users.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Daily user report.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See data of interested persons on campaigning vise.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User vise leads detail. </a:t>
            </a:r>
          </a:p>
        </p:txBody>
      </p:sp>
    </p:spTree>
    <p:extLst>
      <p:ext uri="{BB962C8B-B14F-4D97-AF65-F5344CB8AC3E}">
        <p14:creationId xmlns:p14="http://schemas.microsoft.com/office/powerpoint/2010/main" val="18488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3A4F044E-79A3-4F93-A78E-632834139C14}"/>
              </a:ext>
            </a:extLst>
          </p:cNvPr>
          <p:cNvSpPr txBox="1"/>
          <p:nvPr/>
        </p:nvSpPr>
        <p:spPr>
          <a:xfrm>
            <a:off x="5791954" y="977029"/>
            <a:ext cx="5428789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NOTE: 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The portal should be profile specific. It means the dashboard view should be different for employee and the admin of the company.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Mobile App</a:t>
            </a:r>
            <a:r>
              <a:rPr lang="en-US" sz="1500">
                <a:solidFill>
                  <a:schemeClr val="bg1"/>
                </a:solidFill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We should access our CRM solution from your mobile on the go. It does not matter whether we are in the office or not; we should access all our data from wherever we want. It is especially helpful for team members who are out in the field (read sales staff).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3.</a:t>
            </a:r>
            <a:r>
              <a:rPr lang="en-US" sz="1500" i="1">
                <a:solidFill>
                  <a:schemeClr val="bg1"/>
                </a:solidFill>
              </a:rPr>
              <a:t> </a:t>
            </a:r>
            <a:r>
              <a:rPr lang="en-US" sz="1500" b="1" i="1">
                <a:solidFill>
                  <a:schemeClr val="bg1"/>
                </a:solidFill>
              </a:rPr>
              <a:t>Social media management</a:t>
            </a:r>
            <a:r>
              <a:rPr lang="en-US" sz="1500" b="1">
                <a:solidFill>
                  <a:schemeClr val="bg1"/>
                </a:solidFill>
              </a:rPr>
              <a:t> </a:t>
            </a:r>
            <a:r>
              <a:rPr lang="en-US" sz="1500">
                <a:solidFill>
                  <a:schemeClr val="bg1"/>
                </a:solidFill>
              </a:rPr>
              <a:t>– Another feature that we need to look for is social media management. It is important for us to know how our audience interacts with our social media accounts. And, a CRM system allows us to gather all this information quickly and accurately. Social media insights like comments, likes, or dislikes will help us improve your marketing strategy and customer experience.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68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39016C5C4BE4CB1AFAB92233C5772" ma:contentTypeVersion="7" ma:contentTypeDescription="Create a new document." ma:contentTypeScope="" ma:versionID="c7788e6556cbe0326405fd20bc513a8b">
  <xsd:schema xmlns:xsd="http://www.w3.org/2001/XMLSchema" xmlns:xs="http://www.w3.org/2001/XMLSchema" xmlns:p="http://schemas.microsoft.com/office/2006/metadata/properties" xmlns:ns3="7252cfba-eb56-4ae7-b820-1a409e0d2e5f" xmlns:ns4="8eca8bbb-799d-4124-ace4-65956f2d5874" targetNamespace="http://schemas.microsoft.com/office/2006/metadata/properties" ma:root="true" ma:fieldsID="e5448720b57fc2d8496cab581501f81c" ns3:_="" ns4:_="">
    <xsd:import namespace="7252cfba-eb56-4ae7-b820-1a409e0d2e5f"/>
    <xsd:import namespace="8eca8bbb-799d-4124-ace4-65956f2d58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2cfba-eb56-4ae7-b820-1a409e0d2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a8bbb-799d-4124-ace4-65956f2d58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90D6BE-2095-423A-9637-E6DFCD186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52cfba-eb56-4ae7-b820-1a409e0d2e5f"/>
    <ds:schemaRef ds:uri="8eca8bbb-799d-4124-ace4-65956f2d58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C8BC0D-2431-450A-9636-512195586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B00BD2-9B9C-4035-9278-C46EA75EB6FA}">
  <ds:schemaRefs>
    <ds:schemaRef ds:uri="8eca8bbb-799d-4124-ace4-65956f2d5874"/>
    <ds:schemaRef ds:uri="http://schemas.microsoft.com/office/2006/metadata/properties"/>
    <ds:schemaRef ds:uri="http://www.w3.org/XML/1998/namespace"/>
    <ds:schemaRef ds:uri="7252cfba-eb56-4ae7-b820-1a409e0d2e5f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633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Saurav</dc:creator>
  <cp:lastModifiedBy>Kumar, Saurav</cp:lastModifiedBy>
  <cp:revision>1</cp:revision>
  <dcterms:created xsi:type="dcterms:W3CDTF">2020-12-24T08:04:34Z</dcterms:created>
  <dcterms:modified xsi:type="dcterms:W3CDTF">2020-12-24T08:05:38Z</dcterms:modified>
</cp:coreProperties>
</file>