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71" r:id="rId4"/>
    <p:sldId id="264" r:id="rId5"/>
    <p:sldId id="257" r:id="rId6"/>
    <p:sldId id="260" r:id="rId7"/>
    <p:sldId id="262" r:id="rId8"/>
    <p:sldId id="265" r:id="rId9"/>
    <p:sldId id="268" r:id="rId10"/>
    <p:sldId id="275" r:id="rId11"/>
    <p:sldId id="276" r:id="rId12"/>
    <p:sldId id="272" r:id="rId13"/>
    <p:sldId id="273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89FB8-97AE-4CF9-998D-4595F060C83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655E-F22F-413B-B6E3-3F00F1ABC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1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5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4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39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3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27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6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1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9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2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6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6A6898-5CCE-4B31-A4FA-7043F070E72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3CD391-6314-4BC6-A2DE-B89AA32B8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37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7A31-1E5C-7F32-5C66-2B5DF38F6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229" y="101493"/>
            <a:ext cx="9299541" cy="9988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  <a:latin typeface="Gloucester MT Extra Condensed" panose="02030808020601010101" pitchFamily="18" charset="0"/>
              </a:rPr>
              <a:t>Bank Loan of Customers </a:t>
            </a:r>
            <a:br>
              <a:rPr lang="en-IN" sz="3100" dirty="0">
                <a:solidFill>
                  <a:schemeClr val="tx2">
                    <a:lumMod val="75000"/>
                  </a:schemeClr>
                </a:solidFill>
                <a:latin typeface="Gloucester MT Extra Condensed" panose="02030808020601010101" pitchFamily="18" charset="0"/>
              </a:rPr>
            </a:br>
            <a:endParaRPr lang="en-IN" sz="1800" dirty="0">
              <a:solidFill>
                <a:schemeClr val="tx2">
                  <a:lumMod val="75000"/>
                </a:schemeClr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1148A-C5EE-6FFA-3E52-2F330D4D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119" y="1646314"/>
            <a:ext cx="3518791" cy="4517472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Group no : 3</a:t>
            </a:r>
          </a:p>
          <a:p>
            <a:pPr algn="l"/>
            <a:r>
              <a:rPr lang="en-IN" sz="2400" b="0" i="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Group</a:t>
            </a: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 Members 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Ms. Nikita Choudhary</a:t>
            </a:r>
            <a:endParaRPr lang="en-IN" sz="2400" b="0" i="0" dirty="0">
              <a:solidFill>
                <a:schemeClr val="tx2"/>
              </a:solidFill>
              <a:effectLst/>
              <a:latin typeface="Gloucester MT Extra Condensed" panose="02030808020601010101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Mr. Umed Choudhary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Mr. Saurav Maurya</a:t>
            </a:r>
            <a:endParaRPr lang="en-IN" sz="2400" b="0" i="0" dirty="0">
              <a:solidFill>
                <a:schemeClr val="tx2"/>
              </a:solidFill>
              <a:effectLst/>
              <a:latin typeface="Gloucester MT Extra Condensed" panose="02030808020601010101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Ms. Pravitha Pavithran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Mr. Vijay Gangurde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/>
                </a:solidFill>
                <a:effectLst/>
                <a:latin typeface="Gloucester MT Extra Condensed" panose="02030808020601010101" pitchFamily="18" charset="0"/>
              </a:rPr>
              <a:t>Mr. Rwiddhiman Mallick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2"/>
              </a:solidFill>
              <a:latin typeface="Gloucester MT Extra Condensed" panose="02030808020601010101" pitchFamily="18" charset="0"/>
            </a:endParaRPr>
          </a:p>
        </p:txBody>
      </p:sp>
      <p:pic>
        <p:nvPicPr>
          <p:cNvPr id="1032" name="Picture 8" descr="Download HD Data Analytics Image - Big Data Analytics Png Transparent PNG  Image - NicePNG.com">
            <a:extLst>
              <a:ext uri="{FF2B5EF4-FFF2-40B4-BE49-F238E27FC236}">
                <a16:creationId xmlns:a16="http://schemas.microsoft.com/office/drawing/2014/main" id="{02D15676-C744-1279-30E9-1C2477867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t="6097" r="5559" b="6315"/>
          <a:stretch/>
        </p:blipFill>
        <p:spPr bwMode="auto">
          <a:xfrm>
            <a:off x="6236089" y="1739620"/>
            <a:ext cx="5030888" cy="3917123"/>
          </a:xfrm>
          <a:prstGeom prst="rect">
            <a:avLst/>
          </a:prstGeom>
          <a:noFill/>
          <a:effectLst>
            <a:reflection blurRad="25400" stA="62000" endPos="23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F5AF078A-82D1-9A9D-51B9-F6D9104ED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0742" y="41530"/>
            <a:ext cx="755546" cy="755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4" y="125152"/>
            <a:ext cx="1923198" cy="7642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2701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2C0-EEF5-A5B2-4265-B605059C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Challenges Face</a:t>
            </a:r>
            <a:endParaRPr lang="en-IN" dirty="0">
              <a:solidFill>
                <a:srgbClr val="FFC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4036-D880-A505-F5A5-C481BF11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995" y="1110343"/>
            <a:ext cx="9638524" cy="48519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loucester MT Extra Condensed" panose="02030808020601010101" pitchFamily="18" charset="0"/>
              </a:rPr>
              <a:t>Duplicate values : The dataset has underlying “duplicates” which drop  through “remove duplicates” option in  Power Query.</a:t>
            </a:r>
          </a:p>
          <a:p>
            <a:endParaRPr lang="en-US" dirty="0">
              <a:latin typeface="Gloucester MT Extra Condensed" panose="02030808020601010101" pitchFamily="18" charset="0"/>
            </a:endParaRPr>
          </a:p>
          <a:p>
            <a:r>
              <a:rPr lang="en-US" dirty="0">
                <a:latin typeface="Gloucester MT Extra Condensed" panose="02030808020601010101" pitchFamily="18" charset="0"/>
              </a:rPr>
              <a:t>Null values : Null values were present in both datasets. Checked for Null records and replaced them with correct strings or numeric values.</a:t>
            </a:r>
          </a:p>
          <a:p>
            <a:endParaRPr lang="en-US" dirty="0">
              <a:latin typeface="Gloucester MT Extra Condensed" panose="02030808020601010101" pitchFamily="18" charset="0"/>
            </a:endParaRPr>
          </a:p>
          <a:p>
            <a:r>
              <a:rPr lang="en-US" dirty="0">
                <a:latin typeface="Gloucester MT Extra Condensed" panose="02030808020601010101" pitchFamily="18" charset="0"/>
              </a:rPr>
              <a:t>Manage Relationships : For making KPIs we needed data from two tables  as there was common column “id” between  Finance_1 &amp; Finance_2 dataset so we used “inner join” to join both dataset.</a:t>
            </a:r>
          </a:p>
          <a:p>
            <a:endParaRPr lang="en-US" dirty="0">
              <a:latin typeface="Gloucester MT Extra Condensed" panose="02030808020601010101" pitchFamily="18" charset="0"/>
            </a:endParaRPr>
          </a:p>
          <a:p>
            <a:r>
              <a:rPr lang="en-US" dirty="0">
                <a:latin typeface="Gloucester MT Extra Condensed" panose="02030808020601010101" pitchFamily="18" charset="0"/>
              </a:rPr>
              <a:t>Blank values : While importing dataset we got an error as “1292 – incorrect date value” as there were blank values present in date column. So we gave a command set sql_mode = “” ;</a:t>
            </a:r>
          </a:p>
          <a:p>
            <a:endParaRPr lang="en-US" dirty="0">
              <a:latin typeface="Gloucester MT Extra Condensed" panose="02030808020601010101" pitchFamily="18" charset="0"/>
            </a:endParaRPr>
          </a:p>
          <a:p>
            <a:r>
              <a:rPr lang="en-US" dirty="0">
                <a:latin typeface="Gloucester MT Extra Condensed" panose="02030808020601010101" pitchFamily="18" charset="0"/>
              </a:rPr>
              <a:t>Importing Files in MySQL : While  importing “csv” files MySQL was throwing  Error – “1290 - Secure File Priv option” as  the default path for importing files was  uploads folder. So changed the default  path as “any location”.</a:t>
            </a:r>
          </a:p>
          <a:p>
            <a:endParaRPr lang="en-IN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C747-B5F4-F261-3C35-FC878B2A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9722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Conclusion</a:t>
            </a:r>
            <a:endParaRPr lang="en-IN" dirty="0">
              <a:solidFill>
                <a:srgbClr val="FFC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97D6-53CB-872B-F31D-21907E0A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81" y="1427584"/>
            <a:ext cx="10618237" cy="47306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bank should continue monitoring loan disbursement trends to adjust lending practices accordingly and manage risk effectively.</a:t>
            </a:r>
          </a:p>
          <a:p>
            <a:endParaRPr lang="en-US" dirty="0"/>
          </a:p>
          <a:p>
            <a:r>
              <a:rPr lang="en-US" dirty="0"/>
              <a:t>Focus on verifying customer information to mitigate the risk of default, as verified status customers tend to exhibit better payment behavior.</a:t>
            </a:r>
          </a:p>
          <a:p>
            <a:endParaRPr lang="en-US" dirty="0"/>
          </a:p>
          <a:p>
            <a:r>
              <a:rPr lang="en-US" dirty="0"/>
              <a:t>Implement targeted strategies in regions with higher default rates to minimize credit losses and improve portfolio performance.</a:t>
            </a:r>
          </a:p>
          <a:p>
            <a:endParaRPr lang="en-US" dirty="0"/>
          </a:p>
          <a:p>
            <a:r>
              <a:rPr lang="en-US" dirty="0"/>
              <a:t>Tailor customer outreach and support programs based on homeownership status to encourage timely repayment and reduce delinquencies.</a:t>
            </a:r>
          </a:p>
          <a:p>
            <a:endParaRPr lang="en-US" dirty="0"/>
          </a:p>
          <a:p>
            <a:r>
              <a:rPr lang="en-US" dirty="0"/>
              <a:t>Further analysis could explore additional factors impacting loan performance, such as employment status, debt-to-income ratios, or credit utilization rates, to refine risk assessment models and enhance lending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18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4FF3-5679-A533-81E5-51D4172B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93" y="105747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Excel Dashboard</a:t>
            </a:r>
            <a:endParaRPr lang="en-IN" dirty="0">
              <a:solidFill>
                <a:srgbClr val="FFC000"/>
              </a:solidFill>
              <a:latin typeface="Gloucester MT Extra Condensed" panose="02030808020601010101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52CA2-572A-021F-7F69-9F134903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1286289"/>
            <a:ext cx="10353762" cy="4285422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738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68B-1CCC-099D-EDA0-B5756CBB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9053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Power Bi Dashboard</a:t>
            </a:r>
            <a:endParaRPr lang="en-IN" dirty="0">
              <a:solidFill>
                <a:srgbClr val="FFC000"/>
              </a:solidFill>
              <a:latin typeface="Gloucester MT Extra Condensed" panose="02030808020601010101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96438-D658-A7A8-6205-2C540964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2" y="1240971"/>
            <a:ext cx="10599577" cy="441338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91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D61-60B9-8FFB-7C73-6A08F345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6375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Gloucester MT Extra Condensed" panose="02030808020601010101" pitchFamily="18" charset="0"/>
              </a:rPr>
              <a:t>Tableau Dashboard</a:t>
            </a:r>
            <a:endParaRPr lang="en-IN" dirty="0">
              <a:solidFill>
                <a:srgbClr val="FFC000"/>
              </a:solidFill>
              <a:latin typeface="Gloucester MT Extra Condensed" panose="02030808020601010101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DBBA3-764B-01E4-550C-C8398A09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7" y="1206826"/>
            <a:ext cx="10440305" cy="417693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895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9829D-BA35-A7A9-BEE1-45156FF9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560" y="2137156"/>
            <a:ext cx="4362880" cy="2583687"/>
          </a:xfrm>
          <a:effectLst>
            <a:glow>
              <a:schemeClr val="accent1">
                <a:satMod val="175000"/>
              </a:schemeClr>
            </a:glow>
            <a:outerShdw blurRad="25400" dir="17880000">
              <a:srgbClr val="000000">
                <a:alpha val="61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9600" u="sng" dirty="0">
                <a:latin typeface="Gloucester MT Extra Condensed" panose="02030808020601010101" pitchFamily="18" charset="0"/>
              </a:rPr>
              <a:t>Thank You </a:t>
            </a:r>
          </a:p>
          <a:p>
            <a:pPr marL="36900" indent="0" algn="ctr">
              <a:buNone/>
            </a:pPr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Gloucester MT Extra Condensed" panose="02030808020601010101" pitchFamily="18" charset="0"/>
              </a:rPr>
              <a:t>For Your Attention</a:t>
            </a:r>
            <a:endParaRPr lang="en-IN" sz="3600" dirty="0">
              <a:solidFill>
                <a:schemeClr val="bg1">
                  <a:lumMod val="50000"/>
                  <a:lumOff val="50000"/>
                </a:schemeClr>
              </a:solidFill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6A6C-B481-4653-58C8-41E9CF4B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4367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Gloucester MT Extra Condensed" panose="02030808020601010101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FAD5-298C-5A8F-10A8-F3CDBDCE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510" y="1471193"/>
            <a:ext cx="5608303" cy="4826971"/>
          </a:xfrm>
        </p:spPr>
        <p:txBody>
          <a:bodyPr/>
          <a:lstStyle/>
          <a:p>
            <a:r>
              <a:rPr lang="en-IN" sz="2800" dirty="0"/>
              <a:t>Objective</a:t>
            </a:r>
          </a:p>
          <a:p>
            <a:r>
              <a:rPr lang="en-IN" sz="2800" dirty="0"/>
              <a:t>Contents</a:t>
            </a:r>
          </a:p>
          <a:p>
            <a:r>
              <a:rPr lang="en-IN" sz="2800" dirty="0"/>
              <a:t>KPI’s</a:t>
            </a:r>
          </a:p>
          <a:p>
            <a:r>
              <a:rPr lang="en-IN" sz="2800" dirty="0"/>
              <a:t>Challenges Face</a:t>
            </a:r>
          </a:p>
          <a:p>
            <a:r>
              <a:rPr lang="en-IN" sz="2800" dirty="0"/>
              <a:t>Conclusion</a:t>
            </a:r>
          </a:p>
          <a:p>
            <a:r>
              <a:rPr lang="en-IN" sz="2800" dirty="0"/>
              <a:t>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19F7-06D7-F318-B95D-7EC64F41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1132180"/>
            <a:ext cx="5393426" cy="4182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F2EBA-6283-88E1-F455-4989FB49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38" y="2180109"/>
            <a:ext cx="1864673" cy="20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Gloucester MT Extra Condensed" panose="02030808020601010101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711" y="1925248"/>
            <a:ext cx="8018317" cy="2876873"/>
          </a:xfrm>
        </p:spPr>
        <p:txBody>
          <a:bodyPr/>
          <a:lstStyle/>
          <a:p>
            <a:r>
              <a:rPr lang="en-US" dirty="0">
                <a:latin typeface="Gloucester MT Extra Condensed" panose="02030808020601010101" pitchFamily="18" charset="0"/>
              </a:rPr>
              <a:t>This is Bank loan of Customers project where we were provided with 2 datasets with .csv extension files having 39k rows each and the objective was to analyze the growth that bank got within given years in loans.</a:t>
            </a:r>
          </a:p>
          <a:p>
            <a:r>
              <a:rPr lang="en-US" dirty="0">
                <a:latin typeface="Gloucester MT Extra Condensed" panose="02030808020601010101" pitchFamily="18" charset="0"/>
              </a:rPr>
              <a:t>We used MS-Excel, MySQL for analyzing, cleaning and removing duplicates from dataset and prepared dashboard using Tableau and PowerBI tools where we did calculations, merging and prepared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204377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791D-8EE8-DBA3-C6C9-213072C7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9420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Gloucester MT Extra Condensed" panose="02030808020601010101" pitchFamily="18" charset="0"/>
              </a:rPr>
              <a:t>Contents</a:t>
            </a:r>
            <a:endParaRPr lang="en-IN" dirty="0">
              <a:solidFill>
                <a:srgbClr val="FFFF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33EE-72D5-3855-9F6A-FF244991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1400961"/>
            <a:ext cx="10504159" cy="5167619"/>
          </a:xfrm>
        </p:spPr>
        <p:txBody>
          <a:bodyPr>
            <a:normAutofit fontScale="32500" lnSpcReduction="20000"/>
          </a:bodyPr>
          <a:lstStyle/>
          <a:p>
            <a:endParaRPr lang="en-IN" sz="5100" dirty="0">
              <a:latin typeface="Gloucester MT Extra Condensed" panose="02030808020601010101" pitchFamily="18" charset="0"/>
            </a:endParaRPr>
          </a:p>
          <a:p>
            <a:r>
              <a:rPr lang="en-IN" sz="7400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KPI-1</a:t>
            </a:r>
            <a:r>
              <a:rPr lang="en-IN" sz="7400" dirty="0">
                <a:latin typeface="Gloucester MT Extra Condensed" panose="02030808020601010101" pitchFamily="18" charset="0"/>
              </a:rPr>
              <a:t> : Year wise loan amount Stats</a:t>
            </a:r>
          </a:p>
          <a:p>
            <a:pPr marL="36900" indent="0">
              <a:buNone/>
            </a:pPr>
            <a:r>
              <a:rPr lang="en-IN" sz="7400" dirty="0">
                <a:latin typeface="Gloucester MT Extra Condensed" panose="02030808020601010101" pitchFamily="18" charset="0"/>
              </a:rPr>
              <a:t>      </a:t>
            </a:r>
          </a:p>
          <a:p>
            <a:r>
              <a:rPr lang="en-IN" sz="7400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KPI-2</a:t>
            </a:r>
            <a:r>
              <a:rPr lang="en-IN" sz="7400" dirty="0">
                <a:latin typeface="Gloucester MT Extra Condensed" panose="02030808020601010101" pitchFamily="18" charset="0"/>
              </a:rPr>
              <a:t> : Grade and sub grade wise revol_bal</a:t>
            </a:r>
          </a:p>
          <a:p>
            <a:endParaRPr lang="en-IN" sz="7400" dirty="0">
              <a:latin typeface="Gloucester MT Extra Condensed" panose="02030808020601010101" pitchFamily="18" charset="0"/>
            </a:endParaRPr>
          </a:p>
          <a:p>
            <a:r>
              <a:rPr lang="en-IN" sz="7400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KPI-3</a:t>
            </a:r>
            <a:r>
              <a:rPr lang="en-IN" sz="7400" dirty="0">
                <a:latin typeface="Gloucester MT Extra Condensed" panose="02030808020601010101" pitchFamily="18" charset="0"/>
              </a:rPr>
              <a:t> : Total Payment for Verified Status Vs Total Payment for Non Verified Status</a:t>
            </a:r>
          </a:p>
          <a:p>
            <a:endParaRPr lang="en-IN" sz="7400" dirty="0">
              <a:latin typeface="Gloucester MT Extra Condensed" panose="02030808020601010101" pitchFamily="18" charset="0"/>
            </a:endParaRPr>
          </a:p>
          <a:p>
            <a:r>
              <a:rPr lang="en-IN" sz="7400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KPI-4</a:t>
            </a:r>
            <a:r>
              <a:rPr lang="en-IN" sz="7400" dirty="0">
                <a:latin typeface="Gloucester MT Extra Condensed" panose="02030808020601010101" pitchFamily="18" charset="0"/>
              </a:rPr>
              <a:t> : State wise and last_credit_pull_d wise loan status</a:t>
            </a:r>
          </a:p>
          <a:p>
            <a:pPr marL="36900" indent="0">
              <a:buNone/>
            </a:pPr>
            <a:r>
              <a:rPr lang="en-IN" sz="7400" dirty="0">
                <a:latin typeface="Gloucester MT Extra Condensed" panose="02030808020601010101" pitchFamily="18" charset="0"/>
              </a:rPr>
              <a:t>      </a:t>
            </a:r>
          </a:p>
          <a:p>
            <a:r>
              <a:rPr lang="en-IN" sz="7400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KPI-5</a:t>
            </a:r>
            <a:r>
              <a:rPr lang="en-IN" sz="7400" dirty="0">
                <a:latin typeface="Gloucester MT Extra Condensed" panose="02030808020601010101" pitchFamily="18" charset="0"/>
              </a:rPr>
              <a:t> : Home ownership Vs last payment date stats</a:t>
            </a:r>
          </a:p>
          <a:p>
            <a:pPr marL="36900" indent="0">
              <a:buNone/>
            </a:pPr>
            <a:r>
              <a:rPr lang="en-IN" sz="7400" dirty="0">
                <a:latin typeface="Gloucester MT Extra Condensed" panose="02030808020601010101" pitchFamily="18" charset="0"/>
              </a:rPr>
              <a:t>      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9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D6D-D0B5-B7FA-6155-F71778E4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68" y="108661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KPI-1</a:t>
            </a:r>
            <a:endParaRPr lang="en-IN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6594-6E45-A6BA-28AE-C03CFCB3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9" y="1899575"/>
            <a:ext cx="5302525" cy="372354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Gloucester MT Extra Condensed" panose="02030808020601010101" pitchFamily="18" charset="0"/>
              </a:rPr>
              <a:t>Year wise loan amount Stats :</a:t>
            </a: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r>
              <a:rPr lang="en-US" sz="2400" dirty="0">
                <a:latin typeface="Gloucester MT Extra Condensed" panose="02030808020601010101" pitchFamily="18" charset="0"/>
              </a:rPr>
              <a:t>The analysis of year-wise loan amounts reveals a steady increase in loan disbursements over the years, indicating a growing demand for credit among customers.</a:t>
            </a: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1F183-8733-6052-C093-6CAE69F4D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9" y="1790847"/>
            <a:ext cx="4946348" cy="38322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4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3634-2B09-43AF-CE73-9E9968FA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4404"/>
            <a:ext cx="10353762" cy="5999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KPI-2</a:t>
            </a:r>
            <a:endParaRPr lang="en-IN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AE55-D22E-7B9C-45D3-45D63B02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81" y="1527697"/>
            <a:ext cx="4981521" cy="483396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Gloucester MT Extra Condensed" panose="02030808020601010101" pitchFamily="18" charset="0"/>
              </a:rPr>
              <a:t>Grade and sub grade wise revol_bal :</a:t>
            </a:r>
          </a:p>
          <a:p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r>
              <a:rPr lang="en-US" sz="2400" dirty="0">
                <a:latin typeface="Gloucester MT Extra Condensed" panose="02030808020601010101" pitchFamily="18" charset="0"/>
              </a:rPr>
              <a:t>Customers with higher grades and sub-grades tend to have lower average revolving balances, suggesting better credit management and lower risk of default among these segments.</a:t>
            </a: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39C3-9669-3E02-70D3-1B67328C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26" y="1451497"/>
            <a:ext cx="5030729" cy="38026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33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2AB1-7935-F879-48C7-B77FA949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326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KPI-3</a:t>
            </a:r>
            <a:endParaRPr lang="en-IN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3972-8645-93BE-2FAE-9532C611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9" y="1535423"/>
            <a:ext cx="5437096" cy="4566495"/>
          </a:xfrm>
        </p:spPr>
        <p:txBody>
          <a:bodyPr/>
          <a:lstStyle/>
          <a:p>
            <a:r>
              <a:rPr lang="en-IN" sz="2400" dirty="0">
                <a:latin typeface="Gloucester MT Extra Condensed" panose="02030808020601010101" pitchFamily="18" charset="0"/>
              </a:rPr>
              <a:t>Total Payment for Verified Status Vs  Non Verified Status :</a:t>
            </a:r>
          </a:p>
          <a:p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r>
              <a:rPr lang="en-US" sz="2400" dirty="0">
                <a:latin typeface="Gloucester MT Extra Condensed" panose="02030808020601010101" pitchFamily="18" charset="0"/>
              </a:rPr>
              <a:t>Verified status customers generally tend to make higher total payments compared to non-verified status customers, indicating a potential correlation between verification status and financial responsibility.</a:t>
            </a: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0F5DC-9ABD-1083-D4DB-9EA7099F3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50" y="1535423"/>
            <a:ext cx="4767046" cy="37871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84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597A-8C81-86E5-6977-199C983F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261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KPI-4</a:t>
            </a:r>
            <a:endParaRPr lang="en-IN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1A97-DF8E-9EBB-D4C6-14A479DD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33" y="1237951"/>
            <a:ext cx="10150323" cy="19717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Gloucester MT Extra Condensed" panose="02030808020601010101" pitchFamily="18" charset="0"/>
              </a:rPr>
              <a:t> State wise and last_credit_pull_d wise loan status insights:</a:t>
            </a:r>
          </a:p>
          <a:p>
            <a:pPr marL="36900" indent="0">
              <a:buNone/>
            </a:pPr>
            <a:r>
              <a:rPr lang="en-IN" sz="2400" dirty="0">
                <a:latin typeface="Gloucester MT Extra Condensed" panose="02030808020601010101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loucester MT Extra Condensed" panose="02030808020601010101" pitchFamily="18" charset="0"/>
              </a:rPr>
              <a:t>The graph above shows the all states to whom bank gave the highest amount of Loan. </a:t>
            </a:r>
            <a:endParaRPr lang="en-IN" sz="2400" dirty="0">
              <a:latin typeface="Gloucester MT Extra Condensed" panose="02030808020601010101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Gloucester MT Extra Condensed" panose="02030808020601010101" pitchFamily="18" charset="0"/>
              </a:rPr>
              <a:t>As we can see </a:t>
            </a:r>
            <a:r>
              <a:rPr lang="en-US" sz="2400" dirty="0">
                <a:latin typeface="Gloucester MT Extra Condensed" panose="02030808020601010101" pitchFamily="18" charset="0"/>
              </a:rPr>
              <a:t>CA has given highest amount of loan to customers  and lowest is MA. But, maximum of customers in each state has fully paid status followed by Charged off and current.</a:t>
            </a:r>
            <a:endParaRPr lang="en-IN" sz="2400" dirty="0">
              <a:latin typeface="Gloucester MT Extra Condensed" panose="02030808020601010101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Gloucester MT Extra Condensed" panose="02030808020601010101" pitchFamily="18" charset="0"/>
            </a:endParaRPr>
          </a:p>
          <a:p>
            <a:pPr marL="36900" indent="0">
              <a:buNone/>
            </a:pPr>
            <a:endParaRPr lang="en-IN" sz="2400" dirty="0">
              <a:latin typeface="Gloucester MT Extra Condensed" panose="02030808020601010101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FD241-2FC0-2301-2A4A-4C05F1305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34" y="3575361"/>
            <a:ext cx="10150324" cy="289511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02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7905-BE3B-4C36-D889-FBC6798A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42" y="128588"/>
            <a:ext cx="11295970" cy="7429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Gloucester MT Extra Condensed" panose="02030808020601010101" pitchFamily="18" charset="0"/>
              </a:rPr>
              <a:t>KPI-5</a:t>
            </a:r>
            <a:endParaRPr lang="en-IN" dirty="0">
              <a:solidFill>
                <a:srgbClr val="FF0000"/>
              </a:solidFill>
              <a:latin typeface="Gloucester MT Extra Condensed" panose="02030808020601010101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641" y="1171575"/>
            <a:ext cx="5519097" cy="5272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loucester MT Extra Condensed" panose="02030808020601010101" pitchFamily="18" charset="0"/>
              </a:rPr>
              <a:t>Home_ownership versus last payment date stats insights:</a:t>
            </a:r>
          </a:p>
          <a:p>
            <a:pPr marL="36900" indent="0">
              <a:buNone/>
            </a:pPr>
            <a:endParaRPr lang="en-US" sz="2400" dirty="0">
              <a:latin typeface="Gloucester MT Extra Condensed" panose="02030808020601010101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loucester MT Extra Condensed" panose="02030808020601010101" pitchFamily="18" charset="0"/>
              </a:rPr>
              <a:t>The right graph shows the Home ownership and the amount paid for each on last payment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loucester MT Extra Condensed" panose="02030808020601010101" pitchFamily="18" charset="0"/>
              </a:rPr>
              <a:t>Here, we can see that maximum latest amount paid by customers with </a:t>
            </a:r>
            <a:r>
              <a:rPr lang="en-US" sz="2400" dirty="0">
                <a:solidFill>
                  <a:srgbClr val="00B050"/>
                </a:solidFill>
                <a:latin typeface="Gloucester MT Extra Condensed" panose="02030808020601010101" pitchFamily="18" charset="0"/>
              </a:rPr>
              <a:t>MORTGAGE</a:t>
            </a:r>
            <a:r>
              <a:rPr lang="en-US" sz="2400" dirty="0">
                <a:latin typeface="Gloucester MT Extra Condensed" panose="02030808020601010101" pitchFamily="18" charset="0"/>
              </a:rPr>
              <a:t> home ownership is </a:t>
            </a:r>
            <a:r>
              <a:rPr lang="en-US" sz="2400" dirty="0">
                <a:solidFill>
                  <a:srgbClr val="00B050"/>
                </a:solidFill>
                <a:latin typeface="Gloucester MT Extra Condensed" panose="02030808020601010101" pitchFamily="18" charset="0"/>
              </a:rPr>
              <a:t>Rs.17,644</a:t>
            </a:r>
            <a:r>
              <a:rPr lang="en-US" sz="2400" dirty="0">
                <a:latin typeface="Gloucester MT Extra Condensed" panose="02030808020601010101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loucester MT Extra Condensed" panose="02030808020601010101" pitchFamily="18" charset="0"/>
              </a:rPr>
              <a:t>It concludes that many of the customers are about to repay their loan amount for their particular home ownership.</a:t>
            </a:r>
          </a:p>
          <a:p>
            <a:pPr marL="36900" indent="0">
              <a:buNone/>
            </a:pPr>
            <a:endParaRPr lang="en-US" sz="2400" dirty="0">
              <a:latin typeface="Gloucester MT Extra Condensed" panose="02030808020601010101" pitchFamily="18" charset="0"/>
            </a:endParaRPr>
          </a:p>
          <a:p>
            <a:endParaRPr lang="en-US" sz="2400" dirty="0">
              <a:latin typeface="Gloucester MT Extra Condensed" panose="02030808020601010101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34CB2-3208-B956-DF2E-54D77598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171575"/>
            <a:ext cx="4175801" cy="493064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59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1148</TotalTime>
  <Words>726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Gloucester MT Extra Condensed</vt:lpstr>
      <vt:lpstr>Wingdings</vt:lpstr>
      <vt:lpstr>Wingdings 2</vt:lpstr>
      <vt:lpstr>Slate</vt:lpstr>
      <vt:lpstr>Bank Loan of Customers  </vt:lpstr>
      <vt:lpstr>Agenda</vt:lpstr>
      <vt:lpstr>Project Objective</vt:lpstr>
      <vt:lpstr>Contents</vt:lpstr>
      <vt:lpstr>KPI-1</vt:lpstr>
      <vt:lpstr>KPI-2</vt:lpstr>
      <vt:lpstr>KPI-3</vt:lpstr>
      <vt:lpstr>KPI-4</vt:lpstr>
      <vt:lpstr>KPI-5</vt:lpstr>
      <vt:lpstr>Challenges Face</vt:lpstr>
      <vt:lpstr>Conclusion</vt:lpstr>
      <vt:lpstr>Excel Dashboard</vt:lpstr>
      <vt:lpstr>Power Bi Dashboard</vt:lpstr>
      <vt:lpstr>Tableau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of Customers | Finance Data Analyst</dc:title>
  <dc:creator>Samyuktha Patnaik</dc:creator>
  <cp:lastModifiedBy>Vijay Gangurde</cp:lastModifiedBy>
  <cp:revision>35</cp:revision>
  <dcterms:created xsi:type="dcterms:W3CDTF">2022-07-14T08:59:10Z</dcterms:created>
  <dcterms:modified xsi:type="dcterms:W3CDTF">2024-04-11T05:45:41Z</dcterms:modified>
</cp:coreProperties>
</file>