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12D2269-5F3A-46D9-80AC-E5F40EE51F10}">
  <a:tblStyle styleId="{812D2269-5F3A-46D9-80AC-E5F40EE51F1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7F1023F-1A88-4AC9-94D4-6357120CB50D}"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744a26ba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e744a26ba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e744a26ba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e744a26ba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e744a26ba7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e744a26ba7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744a26b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744a26b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744a26ba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744a26ba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744a26ba7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744a26ba7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744a26ba7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e744a26ba7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744a26ba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744a26ba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298450" lvl="0" marL="457200" rtl="0" algn="l">
              <a:lnSpc>
                <a:spcPct val="115000"/>
              </a:lnSpc>
              <a:spcBef>
                <a:spcPts val="1200"/>
              </a:spcBef>
              <a:spcAft>
                <a:spcPts val="0"/>
              </a:spcAft>
              <a:buClr>
                <a:schemeClr val="dk1"/>
              </a:buClr>
              <a:buSzPts val="1100"/>
              <a:buChar char="●"/>
            </a:pPr>
            <a:r>
              <a:t/>
            </a:r>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744a26ba7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744a26ba7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744a26ba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e744a26ba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744a26ba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e744a26ba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6" name="Shape 86"/>
        <p:cNvGrpSpPr/>
        <p:nvPr/>
      </p:nvGrpSpPr>
      <p:grpSpPr>
        <a:xfrm>
          <a:off x="0" y="0"/>
          <a:ext cx="0" cy="0"/>
          <a:chOff x="0" y="0"/>
          <a:chExt cx="0" cy="0"/>
        </a:xfrm>
      </p:grpSpPr>
      <p:sp>
        <p:nvSpPr>
          <p:cNvPr id="87" name="Google Shape;87;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8" name="Google Shape;88;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9" name="Google Shape;8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0" name="Shape 90"/>
        <p:cNvGrpSpPr/>
        <p:nvPr/>
      </p:nvGrpSpPr>
      <p:grpSpPr>
        <a:xfrm>
          <a:off x="0" y="0"/>
          <a:ext cx="0" cy="0"/>
          <a:chOff x="0" y="0"/>
          <a:chExt cx="0" cy="0"/>
        </a:xfrm>
      </p:grpSpPr>
      <p:sp>
        <p:nvSpPr>
          <p:cNvPr id="91" name="Google Shape;91;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2" name="Google Shape;9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3" name="Shape 93"/>
        <p:cNvGrpSpPr/>
        <p:nvPr/>
      </p:nvGrpSpPr>
      <p:grpSpPr>
        <a:xfrm>
          <a:off x="0" y="0"/>
          <a:ext cx="0" cy="0"/>
          <a:chOff x="0" y="0"/>
          <a:chExt cx="0" cy="0"/>
        </a:xfrm>
      </p:grpSpPr>
      <p:sp>
        <p:nvSpPr>
          <p:cNvPr id="94" name="Google Shape;94;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5" name="Google Shape;9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6" name="Google Shape;9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7" name="Shape 97"/>
        <p:cNvGrpSpPr/>
        <p:nvPr/>
      </p:nvGrpSpPr>
      <p:grpSpPr>
        <a:xfrm>
          <a:off x="0" y="0"/>
          <a:ext cx="0" cy="0"/>
          <a:chOff x="0" y="0"/>
          <a:chExt cx="0" cy="0"/>
        </a:xfrm>
      </p:grpSpPr>
      <p:sp>
        <p:nvSpPr>
          <p:cNvPr id="98" name="Google Shape;98;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 name="Google Shape;99;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0" name="Google Shape;100;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1" name="Google Shape;10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 name="Google Shape;107;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8" name="Google Shape;10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9" name="Shape 109"/>
        <p:cNvGrpSpPr/>
        <p:nvPr/>
      </p:nvGrpSpPr>
      <p:grpSpPr>
        <a:xfrm>
          <a:off x="0" y="0"/>
          <a:ext cx="0" cy="0"/>
          <a:chOff x="0" y="0"/>
          <a:chExt cx="0" cy="0"/>
        </a:xfrm>
      </p:grpSpPr>
      <p:sp>
        <p:nvSpPr>
          <p:cNvPr id="110" name="Google Shape;110;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1" name="Google Shape;11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2" name="Shape 112"/>
        <p:cNvGrpSpPr/>
        <p:nvPr/>
      </p:nvGrpSpPr>
      <p:grpSpPr>
        <a:xfrm>
          <a:off x="0" y="0"/>
          <a:ext cx="0" cy="0"/>
          <a:chOff x="0" y="0"/>
          <a:chExt cx="0" cy="0"/>
        </a:xfrm>
      </p:grpSpPr>
      <p:sp>
        <p:nvSpPr>
          <p:cNvPr id="113" name="Google Shape;113;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5" name="Google Shape;115;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6" name="Google Shape;116;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7" name="Google Shape;11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8" name="Shape 118"/>
        <p:cNvGrpSpPr/>
        <p:nvPr/>
      </p:nvGrpSpPr>
      <p:grpSpPr>
        <a:xfrm>
          <a:off x="0" y="0"/>
          <a:ext cx="0" cy="0"/>
          <a:chOff x="0" y="0"/>
          <a:chExt cx="0" cy="0"/>
        </a:xfrm>
      </p:grpSpPr>
      <p:sp>
        <p:nvSpPr>
          <p:cNvPr id="119" name="Google Shape;119;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20" name="Google Shape;12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1" name="Shape 121"/>
        <p:cNvGrpSpPr/>
        <p:nvPr/>
      </p:nvGrpSpPr>
      <p:grpSpPr>
        <a:xfrm>
          <a:off x="0" y="0"/>
          <a:ext cx="0" cy="0"/>
          <a:chOff x="0" y="0"/>
          <a:chExt cx="0" cy="0"/>
        </a:xfrm>
      </p:grpSpPr>
      <p:sp>
        <p:nvSpPr>
          <p:cNvPr id="122" name="Google Shape;122;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3" name="Google Shape;123;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4" name="Google Shape;12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5" name="Google Shape;8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5.jp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12.png"/><Relationship Id="rId8"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6.png"/><Relationship Id="rId5"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2.png"/><Relationship Id="rId4" Type="http://schemas.openxmlformats.org/officeDocument/2006/relationships/image" Target="../media/image21.png"/><Relationship Id="rId5"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311700" y="744575"/>
            <a:ext cx="8520600" cy="2702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i="1" lang="en"/>
              <a:t>515-50-B-2021/Summer</a:t>
            </a:r>
            <a:endParaRPr i="1"/>
          </a:p>
          <a:p>
            <a:pPr indent="0" lvl="0" marL="0" rtl="0" algn="ctr">
              <a:spcBef>
                <a:spcPts val="0"/>
              </a:spcBef>
              <a:spcAft>
                <a:spcPts val="0"/>
              </a:spcAft>
              <a:buNone/>
            </a:pPr>
            <a:r>
              <a:rPr i="1" lang="en"/>
              <a:t>Final project </a:t>
            </a:r>
            <a:endParaRPr i="1"/>
          </a:p>
          <a:p>
            <a:pPr indent="0" lvl="0" marL="0" rtl="0" algn="ctr">
              <a:spcBef>
                <a:spcPts val="0"/>
              </a:spcBef>
              <a:spcAft>
                <a:spcPts val="0"/>
              </a:spcAft>
              <a:buNone/>
            </a:pPr>
            <a:r>
              <a:rPr i="1" lang="en" sz="4000"/>
              <a:t>Aug, 7 2021</a:t>
            </a:r>
            <a:endParaRPr i="1" sz="4000"/>
          </a:p>
        </p:txBody>
      </p:sp>
      <p:sp>
        <p:nvSpPr>
          <p:cNvPr id="132" name="Google Shape;132;p25"/>
          <p:cNvSpPr txBox="1"/>
          <p:nvPr>
            <p:ph idx="1" type="subTitle"/>
          </p:nvPr>
        </p:nvSpPr>
        <p:spPr>
          <a:xfrm>
            <a:off x="311700" y="3535425"/>
            <a:ext cx="8520600" cy="12462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None/>
            </a:pPr>
            <a:r>
              <a:rPr lang="en" sz="1700">
                <a:solidFill>
                  <a:schemeClr val="dk1"/>
                </a:solidFill>
              </a:rPr>
              <a:t>Team: </a:t>
            </a:r>
            <a:endParaRPr sz="1700">
              <a:solidFill>
                <a:schemeClr val="dk1"/>
              </a:solidFill>
            </a:endParaRPr>
          </a:p>
          <a:p>
            <a:pPr indent="0" lvl="0" marL="0" rtl="0" algn="ctr">
              <a:lnSpc>
                <a:spcPct val="80000"/>
              </a:lnSpc>
              <a:spcBef>
                <a:spcPts val="0"/>
              </a:spcBef>
              <a:spcAft>
                <a:spcPts val="0"/>
              </a:spcAft>
              <a:buNone/>
            </a:pPr>
            <a:r>
              <a:rPr lang="en" sz="1700">
                <a:solidFill>
                  <a:schemeClr val="dk1"/>
                </a:solidFill>
              </a:rPr>
              <a:t>Saurav Mawandia</a:t>
            </a:r>
            <a:endParaRPr sz="1700">
              <a:solidFill>
                <a:schemeClr val="dk1"/>
              </a:solidFill>
            </a:endParaRPr>
          </a:p>
          <a:p>
            <a:pPr indent="0" lvl="0" marL="0" rtl="0" algn="ctr">
              <a:lnSpc>
                <a:spcPct val="80000"/>
              </a:lnSpc>
              <a:spcBef>
                <a:spcPts val="0"/>
              </a:spcBef>
              <a:spcAft>
                <a:spcPts val="0"/>
              </a:spcAft>
              <a:buNone/>
            </a:pPr>
            <a:r>
              <a:rPr lang="en" sz="1700">
                <a:solidFill>
                  <a:schemeClr val="dk1"/>
                </a:solidFill>
              </a:rPr>
              <a:t>Sougandh Kohli</a:t>
            </a:r>
            <a:endParaRPr sz="1700">
              <a:solidFill>
                <a:schemeClr val="dk1"/>
              </a:solidFill>
            </a:endParaRPr>
          </a:p>
        </p:txBody>
      </p:sp>
      <p:sp>
        <p:nvSpPr>
          <p:cNvPr id="133" name="Google Shape;133;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solidFill>
                  <a:schemeClr val="dk1"/>
                </a:solidFill>
              </a:rPr>
              <a:t>1</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ctrTitle"/>
          </p:nvPr>
        </p:nvSpPr>
        <p:spPr>
          <a:xfrm>
            <a:off x="311700" y="245575"/>
            <a:ext cx="8520600" cy="752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600" u="sng"/>
              <a:t>Markovitz Mean Variance frontier</a:t>
            </a:r>
            <a:endParaRPr sz="3600" u="sng"/>
          </a:p>
        </p:txBody>
      </p:sp>
      <p:sp>
        <p:nvSpPr>
          <p:cNvPr id="222" name="Google Shape;222;p34"/>
          <p:cNvSpPr txBox="1"/>
          <p:nvPr>
            <p:ph idx="1" type="subTitle"/>
          </p:nvPr>
        </p:nvSpPr>
        <p:spPr>
          <a:xfrm>
            <a:off x="365650" y="932500"/>
            <a:ext cx="8520600" cy="15759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AutoNum type="arabicPeriod"/>
            </a:pPr>
            <a:r>
              <a:rPr lang="en" sz="1400"/>
              <a:t>In this slide, we are showing the Mean-variance efficient frontier of our portfolio, where this approach shows that by properly diversifying a portfolio, it is possible to reduce the risk of the entire portfolio from that of the weighted-average risk of the assets that make up the portfolio.</a:t>
            </a:r>
            <a:endParaRPr sz="1400"/>
          </a:p>
          <a:p>
            <a:pPr indent="-317500" lvl="0" marL="457200" rtl="0" algn="l">
              <a:spcBef>
                <a:spcPts val="0"/>
              </a:spcBef>
              <a:spcAft>
                <a:spcPts val="0"/>
              </a:spcAft>
              <a:buSzPts val="1400"/>
              <a:buAutoNum type="arabicPeriod"/>
            </a:pPr>
            <a:r>
              <a:rPr lang="en" sz="1400"/>
              <a:t>We have used the quadratic programming because the objective is to use a quadratic function for optimization. A quadratic function includes a variable (in this case weight) that is squared. This was selected because Quadratic programming finds the combination of securities that yield the </a:t>
            </a:r>
            <a:r>
              <a:rPr lang="en" sz="1400"/>
              <a:t>minimum</a:t>
            </a:r>
            <a:r>
              <a:rPr lang="en" sz="1400"/>
              <a:t> risk for a specific level of return.</a:t>
            </a:r>
            <a:endParaRPr sz="1400"/>
          </a:p>
        </p:txBody>
      </p:sp>
      <p:sp>
        <p:nvSpPr>
          <p:cNvPr id="223" name="Google Shape;223;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24" name="Google Shape;224;p34"/>
          <p:cNvPicPr preferRelativeResize="0"/>
          <p:nvPr/>
        </p:nvPicPr>
        <p:blipFill>
          <a:blip r:embed="rId3">
            <a:alphaModFix/>
          </a:blip>
          <a:stretch>
            <a:fillRect/>
          </a:stretch>
        </p:blipFill>
        <p:spPr>
          <a:xfrm>
            <a:off x="2917175" y="2768975"/>
            <a:ext cx="3203004" cy="2287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ctrTitle"/>
          </p:nvPr>
        </p:nvSpPr>
        <p:spPr>
          <a:xfrm>
            <a:off x="311700" y="391125"/>
            <a:ext cx="8520600" cy="1051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3600"/>
              <a:t>Comparison of portfolio diversification using all our underlying stocks</a:t>
            </a:r>
            <a:endParaRPr sz="3600"/>
          </a:p>
        </p:txBody>
      </p:sp>
      <p:sp>
        <p:nvSpPr>
          <p:cNvPr id="230" name="Google Shape;230;p35"/>
          <p:cNvSpPr txBox="1"/>
          <p:nvPr>
            <p:ph idx="1" type="subTitle"/>
          </p:nvPr>
        </p:nvSpPr>
        <p:spPr>
          <a:xfrm>
            <a:off x="311700" y="1504650"/>
            <a:ext cx="4206300" cy="3040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a:t>Diversification entails at least two dimensions. </a:t>
            </a:r>
            <a:endParaRPr sz="1200"/>
          </a:p>
          <a:p>
            <a:pPr indent="-304800" lvl="0" marL="457200" rtl="0" algn="l">
              <a:spcBef>
                <a:spcPts val="0"/>
              </a:spcBef>
              <a:spcAft>
                <a:spcPts val="0"/>
              </a:spcAft>
              <a:buSzPts val="1200"/>
              <a:buAutoNum type="arabicPeriod"/>
            </a:pPr>
            <a:r>
              <a:rPr lang="en" sz="1200"/>
              <a:t>The first dimension addresses the question of the underlying common characteristic with respect to which the assets are diverse. </a:t>
            </a:r>
            <a:endParaRPr sz="1200"/>
          </a:p>
          <a:p>
            <a:pPr indent="-304800" lvl="0" marL="457200" rtl="0" algn="l">
              <a:spcBef>
                <a:spcPts val="0"/>
              </a:spcBef>
              <a:spcAft>
                <a:spcPts val="0"/>
              </a:spcAft>
              <a:buSzPts val="1200"/>
              <a:buAutoNum type="arabicPeriod"/>
            </a:pPr>
            <a:r>
              <a:rPr lang="en" sz="1200"/>
              <a:t>The second addresses the question of how to measure the degree of diversification with respect to this characteristic.</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The four portfolios we have used to see our diversification effect are:</a:t>
            </a:r>
            <a:endParaRPr sz="1200"/>
          </a:p>
          <a:p>
            <a:pPr indent="-298450" lvl="0" marL="457200" rtl="0" algn="l">
              <a:lnSpc>
                <a:spcPct val="115000"/>
              </a:lnSpc>
              <a:spcBef>
                <a:spcPts val="1200"/>
              </a:spcBef>
              <a:spcAft>
                <a:spcPts val="0"/>
              </a:spcAft>
              <a:buClr>
                <a:schemeClr val="dk1"/>
              </a:buClr>
              <a:buSzPts val="1100"/>
              <a:buAutoNum type="arabicPeriod"/>
            </a:pPr>
            <a:r>
              <a:rPr lang="en" sz="1200"/>
              <a:t>The global-minimum variance portfolio.</a:t>
            </a:r>
            <a:endParaRPr sz="1200"/>
          </a:p>
          <a:p>
            <a:pPr indent="-298450" lvl="0" marL="457200" rtl="0" algn="l">
              <a:lnSpc>
                <a:spcPct val="115000"/>
              </a:lnSpc>
              <a:spcBef>
                <a:spcPts val="0"/>
              </a:spcBef>
              <a:spcAft>
                <a:spcPts val="0"/>
              </a:spcAft>
              <a:buClr>
                <a:schemeClr val="dk1"/>
              </a:buClr>
              <a:buSzPts val="1100"/>
              <a:buAutoNum type="arabicPeriod"/>
            </a:pPr>
            <a:r>
              <a:rPr lang="en" sz="1200"/>
              <a:t>The most diversified Portfolio,</a:t>
            </a:r>
            <a:endParaRPr sz="1200"/>
          </a:p>
          <a:p>
            <a:pPr indent="-298450" lvl="0" marL="457200" rtl="0" algn="l">
              <a:lnSpc>
                <a:spcPct val="115000"/>
              </a:lnSpc>
              <a:spcBef>
                <a:spcPts val="0"/>
              </a:spcBef>
              <a:spcAft>
                <a:spcPts val="0"/>
              </a:spcAft>
              <a:buClr>
                <a:schemeClr val="dk1"/>
              </a:buClr>
              <a:buSzPts val="1100"/>
              <a:buAutoNum type="arabicPeriod"/>
            </a:pPr>
            <a:r>
              <a:rPr lang="en" sz="1200"/>
              <a:t>The equal-risk </a:t>
            </a:r>
            <a:r>
              <a:rPr lang="en" sz="1200"/>
              <a:t>contributied</a:t>
            </a:r>
            <a:r>
              <a:rPr lang="en" sz="1200"/>
              <a:t> Portfolio</a:t>
            </a:r>
            <a:endParaRPr sz="1200"/>
          </a:p>
          <a:p>
            <a:pPr indent="-298450" lvl="0" marL="457200" rtl="0" algn="l">
              <a:lnSpc>
                <a:spcPct val="115000"/>
              </a:lnSpc>
              <a:spcBef>
                <a:spcPts val="0"/>
              </a:spcBef>
              <a:spcAft>
                <a:spcPts val="0"/>
              </a:spcAft>
              <a:buClr>
                <a:schemeClr val="dk1"/>
              </a:buClr>
              <a:buSzPts val="1100"/>
              <a:buAutoNum type="arabicPeriod"/>
            </a:pPr>
            <a:r>
              <a:rPr lang="en" sz="1200"/>
              <a:t>Minimum tail-dependent portfolio</a:t>
            </a:r>
            <a:endParaRPr sz="1200"/>
          </a:p>
          <a:p>
            <a:pPr indent="0" lvl="0" marL="0" rtl="0" algn="l">
              <a:spcBef>
                <a:spcPts val="1200"/>
              </a:spcBef>
              <a:spcAft>
                <a:spcPts val="0"/>
              </a:spcAft>
              <a:buNone/>
            </a:pPr>
            <a:r>
              <a:t/>
            </a:r>
            <a:endParaRPr sz="1200"/>
          </a:p>
        </p:txBody>
      </p:sp>
      <p:sp>
        <p:nvSpPr>
          <p:cNvPr id="231" name="Google Shape;231;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32" name="Google Shape;232;p35"/>
          <p:cNvPicPr preferRelativeResize="0"/>
          <p:nvPr/>
        </p:nvPicPr>
        <p:blipFill>
          <a:blip r:embed="rId3">
            <a:alphaModFix/>
          </a:blip>
          <a:stretch>
            <a:fillRect/>
          </a:stretch>
        </p:blipFill>
        <p:spPr>
          <a:xfrm>
            <a:off x="4795725" y="1054828"/>
            <a:ext cx="4348273" cy="3105898"/>
          </a:xfrm>
          <a:prstGeom prst="rect">
            <a:avLst/>
          </a:prstGeom>
          <a:noFill/>
          <a:ln>
            <a:noFill/>
          </a:ln>
        </p:spPr>
      </p:pic>
      <p:graphicFrame>
        <p:nvGraphicFramePr>
          <p:cNvPr id="233" name="Google Shape;233;p35"/>
          <p:cNvGraphicFramePr/>
          <p:nvPr/>
        </p:nvGraphicFramePr>
        <p:xfrm>
          <a:off x="471325" y="3999550"/>
          <a:ext cx="3000000" cy="3000000"/>
        </p:xfrm>
        <a:graphic>
          <a:graphicData uri="http://schemas.openxmlformats.org/drawingml/2006/table">
            <a:tbl>
              <a:tblPr>
                <a:noFill/>
                <a:tableStyleId>{E7F1023F-1A88-4AC9-94D4-6357120CB50D}</a:tableStyleId>
              </a:tblPr>
              <a:tblGrid>
                <a:gridCol w="933450"/>
                <a:gridCol w="892325"/>
                <a:gridCol w="974575"/>
                <a:gridCol w="933450"/>
                <a:gridCol w="933450"/>
              </a:tblGrid>
              <a:tr h="219075">
                <a:tc>
                  <a:txBody>
                    <a:bodyPr/>
                    <a:lstStyle/>
                    <a:p>
                      <a:pPr indent="0" lvl="0" marL="0" rtl="0" algn="l">
                        <a:lnSpc>
                          <a:spcPct val="115000"/>
                        </a:lnSpc>
                        <a:spcBef>
                          <a:spcPts val="0"/>
                        </a:spcBef>
                        <a:spcAft>
                          <a:spcPts val="0"/>
                        </a:spcAft>
                        <a:buNone/>
                      </a:pPr>
                      <a:r>
                        <a:rPr lang="en" sz="750"/>
                        <a:t>     </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GMVw </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 MDPw </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 MTDw </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 ERCw</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750"/>
                        <a:t>SD   </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2.28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4.362</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5.775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3.354</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750"/>
                        <a:t>ES95 </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1.00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1.000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1.000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1.000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750"/>
                        <a:t>DR   </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1.81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2.343</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2.257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2.264</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750"/>
                        <a:t>CR   </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0.29</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0.219</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0.236</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0.175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type="ctrTitle"/>
          </p:nvPr>
        </p:nvSpPr>
        <p:spPr>
          <a:xfrm>
            <a:off x="311700" y="391125"/>
            <a:ext cx="8520600" cy="53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3600"/>
              <a:t>Conclusion</a:t>
            </a:r>
            <a:endParaRPr sz="3600"/>
          </a:p>
        </p:txBody>
      </p:sp>
      <p:sp>
        <p:nvSpPr>
          <p:cNvPr id="239" name="Google Shape;239;p36"/>
          <p:cNvSpPr txBox="1"/>
          <p:nvPr>
            <p:ph idx="1" type="subTitle"/>
          </p:nvPr>
        </p:nvSpPr>
        <p:spPr>
          <a:xfrm>
            <a:off x="311700" y="1023700"/>
            <a:ext cx="8015400" cy="325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The aim for us from this project was to create an </a:t>
            </a:r>
            <a:r>
              <a:rPr lang="en" sz="1200"/>
              <a:t>algorithm</a:t>
            </a:r>
            <a:r>
              <a:rPr lang="en" sz="1200"/>
              <a:t>, however, we have also observed that, </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AutoNum type="arabicPeriod"/>
            </a:pPr>
            <a:r>
              <a:rPr lang="en" sz="1200"/>
              <a:t>Pandemic did not had an extreme adverse effect on stock market as credit crisis of 2008.</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AutoNum type="arabicPeriod"/>
            </a:pPr>
            <a:r>
              <a:rPr lang="en" sz="1200"/>
              <a:t>Even though no analysis was conducted in selecting our stocks, Technology and Finance did perform well before, during and after the pandemic period as assessed by the $1 investment done in observation period.</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AutoNum type="arabicPeriod"/>
            </a:pPr>
            <a:r>
              <a:rPr lang="en" sz="1200"/>
              <a:t>In order to create an efficient portfolio, if the user is more risk-averse than the author, they may have to include a risk-free asset in the portfolio, since for this purpose we have only included and focussed on stocks as an asset in our portfolio.</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AutoNum type="arabicPeriod"/>
            </a:pPr>
            <a:r>
              <a:rPr lang="en" sz="1200"/>
              <a:t>Even with a straight forward approach in portfolio creation, we can still create a diversified portfolio with tools shown in the paper, if the purpose of the investor is to achieve higher return with minimal risk.</a:t>
            </a:r>
            <a:endParaRPr sz="1200"/>
          </a:p>
          <a:p>
            <a:pPr indent="0" lvl="0" marL="45720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240" name="Google Shape;24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ctrTitle"/>
          </p:nvPr>
        </p:nvSpPr>
        <p:spPr>
          <a:xfrm>
            <a:off x="311700" y="272550"/>
            <a:ext cx="8520600" cy="6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600" u="sng"/>
              <a:t>Portfolio description</a:t>
            </a:r>
            <a:endParaRPr sz="3600" u="sng"/>
          </a:p>
        </p:txBody>
      </p:sp>
      <p:sp>
        <p:nvSpPr>
          <p:cNvPr id="139" name="Google Shape;139;p26"/>
          <p:cNvSpPr txBox="1"/>
          <p:nvPr>
            <p:ph idx="1" type="subTitle"/>
          </p:nvPr>
        </p:nvSpPr>
        <p:spPr>
          <a:xfrm>
            <a:off x="311700" y="1132750"/>
            <a:ext cx="7186800" cy="2387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AutoNum type="arabicPeriod"/>
            </a:pPr>
            <a:r>
              <a:rPr lang="en" sz="1400">
                <a:solidFill>
                  <a:schemeClr val="dk1"/>
                </a:solidFill>
              </a:rPr>
              <a:t>For our project we have included :</a:t>
            </a:r>
            <a:endParaRPr sz="1400">
              <a:solidFill>
                <a:schemeClr val="dk1"/>
              </a:solidFill>
            </a:endParaRPr>
          </a:p>
          <a:p>
            <a:pPr indent="-317500" lvl="1" marL="914400" rtl="0" algn="l">
              <a:spcBef>
                <a:spcPts val="0"/>
              </a:spcBef>
              <a:spcAft>
                <a:spcPts val="0"/>
              </a:spcAft>
              <a:buClr>
                <a:schemeClr val="dk1"/>
              </a:buClr>
              <a:buSzPts val="1400"/>
              <a:buAutoNum type="alphaLcPeriod"/>
            </a:pPr>
            <a:r>
              <a:rPr lang="en" sz="1400">
                <a:solidFill>
                  <a:schemeClr val="dk1"/>
                </a:solidFill>
              </a:rPr>
              <a:t>Financial Services - JP Morgan (JPM), Goldman Sachs (GS) </a:t>
            </a:r>
            <a:endParaRPr sz="1400">
              <a:solidFill>
                <a:schemeClr val="dk1"/>
              </a:solidFill>
            </a:endParaRPr>
          </a:p>
          <a:p>
            <a:pPr indent="-317500" lvl="1" marL="914400" rtl="0" algn="l">
              <a:spcBef>
                <a:spcPts val="0"/>
              </a:spcBef>
              <a:spcAft>
                <a:spcPts val="0"/>
              </a:spcAft>
              <a:buClr>
                <a:schemeClr val="dk1"/>
              </a:buClr>
              <a:buSzPts val="1400"/>
              <a:buAutoNum type="alphaLcPeriod"/>
            </a:pPr>
            <a:r>
              <a:rPr lang="en" sz="1400">
                <a:solidFill>
                  <a:schemeClr val="dk1"/>
                </a:solidFill>
              </a:rPr>
              <a:t>Utilities- DTE energy co(DTE) and AES corp.(AES)</a:t>
            </a:r>
            <a:endParaRPr sz="1400">
              <a:solidFill>
                <a:schemeClr val="dk1"/>
              </a:solidFill>
            </a:endParaRPr>
          </a:p>
          <a:p>
            <a:pPr indent="-317500" lvl="1" marL="914400" rtl="0" algn="l">
              <a:spcBef>
                <a:spcPts val="0"/>
              </a:spcBef>
              <a:spcAft>
                <a:spcPts val="0"/>
              </a:spcAft>
              <a:buClr>
                <a:schemeClr val="dk1"/>
              </a:buClr>
              <a:buSzPts val="1400"/>
              <a:buAutoNum type="alphaLcPeriod"/>
            </a:pPr>
            <a:r>
              <a:rPr lang="en" sz="1400">
                <a:solidFill>
                  <a:schemeClr val="dk1"/>
                </a:solidFill>
              </a:rPr>
              <a:t>Tech: Amazon(AMZN) and Apple(AAPL)</a:t>
            </a:r>
            <a:endParaRPr sz="1400">
              <a:solidFill>
                <a:schemeClr val="dk1"/>
              </a:solidFill>
            </a:endParaRPr>
          </a:p>
          <a:p>
            <a:pPr indent="0" lvl="0" marL="914400" rtl="0" algn="l">
              <a:spcBef>
                <a:spcPts val="0"/>
              </a:spcBef>
              <a:spcAft>
                <a:spcPts val="0"/>
              </a:spcAft>
              <a:buNone/>
            </a:pPr>
            <a:r>
              <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Time period for our project was July 2012- July 2021, but for the purpose of this project, we only focussed on July 2019-July 2021, capturing the Pandemic effects on our stocks.</a:t>
            </a:r>
            <a:endParaRPr sz="1400">
              <a:solidFill>
                <a:schemeClr val="dk1"/>
              </a:solidFill>
            </a:endParaRPr>
          </a:p>
          <a:p>
            <a:pPr indent="0" lvl="0" marL="457200" rtl="0" algn="l">
              <a:spcBef>
                <a:spcPts val="0"/>
              </a:spcBef>
              <a:spcAft>
                <a:spcPts val="0"/>
              </a:spcAft>
              <a:buNone/>
            </a:pPr>
            <a:r>
              <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Source: All the data has been sourced from yahoo finance and US Dept. of Treasury</a:t>
            </a:r>
            <a:endParaRPr sz="1400">
              <a:solidFill>
                <a:schemeClr val="dk1"/>
              </a:solidFill>
            </a:endParaRPr>
          </a:p>
        </p:txBody>
      </p:sp>
      <p:pic>
        <p:nvPicPr>
          <p:cNvPr id="140" name="Google Shape;140;p26"/>
          <p:cNvPicPr preferRelativeResize="0"/>
          <p:nvPr/>
        </p:nvPicPr>
        <p:blipFill>
          <a:blip r:embed="rId3">
            <a:alphaModFix/>
          </a:blip>
          <a:stretch>
            <a:fillRect/>
          </a:stretch>
        </p:blipFill>
        <p:spPr>
          <a:xfrm>
            <a:off x="122250" y="3805863"/>
            <a:ext cx="2546020" cy="1195388"/>
          </a:xfrm>
          <a:prstGeom prst="rect">
            <a:avLst/>
          </a:prstGeom>
          <a:noFill/>
          <a:ln>
            <a:noFill/>
          </a:ln>
        </p:spPr>
      </p:pic>
      <p:pic>
        <p:nvPicPr>
          <p:cNvPr id="141" name="Google Shape;141;p26"/>
          <p:cNvPicPr preferRelativeResize="0"/>
          <p:nvPr/>
        </p:nvPicPr>
        <p:blipFill>
          <a:blip r:embed="rId4">
            <a:alphaModFix/>
          </a:blip>
          <a:stretch>
            <a:fillRect/>
          </a:stretch>
        </p:blipFill>
        <p:spPr>
          <a:xfrm>
            <a:off x="7564182" y="2349507"/>
            <a:ext cx="1456975" cy="1096950"/>
          </a:xfrm>
          <a:prstGeom prst="rect">
            <a:avLst/>
          </a:prstGeom>
          <a:noFill/>
          <a:ln>
            <a:noFill/>
          </a:ln>
        </p:spPr>
      </p:pic>
      <p:pic>
        <p:nvPicPr>
          <p:cNvPr id="142" name="Google Shape;142;p26"/>
          <p:cNvPicPr preferRelativeResize="0"/>
          <p:nvPr/>
        </p:nvPicPr>
        <p:blipFill>
          <a:blip r:embed="rId5">
            <a:alphaModFix/>
          </a:blip>
          <a:stretch>
            <a:fillRect/>
          </a:stretch>
        </p:blipFill>
        <p:spPr>
          <a:xfrm>
            <a:off x="5405959" y="3971163"/>
            <a:ext cx="2263011" cy="1007275"/>
          </a:xfrm>
          <a:prstGeom prst="rect">
            <a:avLst/>
          </a:prstGeom>
          <a:noFill/>
          <a:ln>
            <a:noFill/>
          </a:ln>
        </p:spPr>
      </p:pic>
      <p:pic>
        <p:nvPicPr>
          <p:cNvPr id="143" name="Google Shape;143;p26"/>
          <p:cNvPicPr preferRelativeResize="0"/>
          <p:nvPr/>
        </p:nvPicPr>
        <p:blipFill>
          <a:blip r:embed="rId6">
            <a:alphaModFix/>
          </a:blip>
          <a:stretch>
            <a:fillRect/>
          </a:stretch>
        </p:blipFill>
        <p:spPr>
          <a:xfrm>
            <a:off x="7668971" y="3675071"/>
            <a:ext cx="1456975" cy="1456975"/>
          </a:xfrm>
          <a:prstGeom prst="rect">
            <a:avLst/>
          </a:prstGeom>
          <a:noFill/>
          <a:ln>
            <a:noFill/>
          </a:ln>
        </p:spPr>
      </p:pic>
      <p:sp>
        <p:nvSpPr>
          <p:cNvPr id="144" name="Google Shape;144;p26"/>
          <p:cNvSpPr txBox="1"/>
          <p:nvPr>
            <p:ph idx="12" type="sldNum"/>
          </p:nvPr>
        </p:nvSpPr>
        <p:spPr>
          <a:xfrm>
            <a:off x="8472458" y="47384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solidFill>
                  <a:schemeClr val="dk1"/>
                </a:solidFill>
              </a:rPr>
              <a:t>2</a:t>
            </a:r>
            <a:endParaRPr>
              <a:solidFill>
                <a:schemeClr val="dk1"/>
              </a:solidFill>
            </a:endParaRPr>
          </a:p>
        </p:txBody>
      </p:sp>
      <p:pic>
        <p:nvPicPr>
          <p:cNvPr id="145" name="Google Shape;145;p26"/>
          <p:cNvPicPr preferRelativeResize="0"/>
          <p:nvPr/>
        </p:nvPicPr>
        <p:blipFill>
          <a:blip r:embed="rId7">
            <a:alphaModFix/>
          </a:blip>
          <a:stretch>
            <a:fillRect/>
          </a:stretch>
        </p:blipFill>
        <p:spPr>
          <a:xfrm>
            <a:off x="7753678" y="486900"/>
            <a:ext cx="1126246" cy="1337876"/>
          </a:xfrm>
          <a:prstGeom prst="rect">
            <a:avLst/>
          </a:prstGeom>
          <a:noFill/>
          <a:ln>
            <a:noFill/>
          </a:ln>
        </p:spPr>
      </p:pic>
      <p:pic>
        <p:nvPicPr>
          <p:cNvPr id="146" name="Google Shape;146;p26"/>
          <p:cNvPicPr preferRelativeResize="0"/>
          <p:nvPr/>
        </p:nvPicPr>
        <p:blipFill>
          <a:blip r:embed="rId8">
            <a:alphaModFix/>
          </a:blip>
          <a:stretch>
            <a:fillRect/>
          </a:stretch>
        </p:blipFill>
        <p:spPr>
          <a:xfrm>
            <a:off x="2713112" y="3805874"/>
            <a:ext cx="2538650" cy="1337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ctrTitle"/>
          </p:nvPr>
        </p:nvSpPr>
        <p:spPr>
          <a:xfrm>
            <a:off x="311700" y="70050"/>
            <a:ext cx="8520600" cy="873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u="sng"/>
              <a:t>Data visualization</a:t>
            </a:r>
            <a:endParaRPr sz="3600" u="sng"/>
          </a:p>
        </p:txBody>
      </p:sp>
      <p:sp>
        <p:nvSpPr>
          <p:cNvPr id="152" name="Google Shape;152;p27"/>
          <p:cNvSpPr txBox="1"/>
          <p:nvPr>
            <p:ph idx="1" type="subTitle"/>
          </p:nvPr>
        </p:nvSpPr>
        <p:spPr>
          <a:xfrm>
            <a:off x="311700" y="943950"/>
            <a:ext cx="4975200" cy="2156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AutoNum type="arabicPeriod"/>
            </a:pPr>
            <a:r>
              <a:rPr lang="en" sz="1400">
                <a:solidFill>
                  <a:schemeClr val="dk1"/>
                </a:solidFill>
              </a:rPr>
              <a:t>The first plot highlights the performance of $1 investment done at the start of the observation period </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The three plots below are the simple moving average for all the three sectors under consideration for our project.</a:t>
            </a:r>
            <a:endParaRPr sz="1400">
              <a:solidFill>
                <a:schemeClr val="dk1"/>
              </a:solidFill>
            </a:endParaRPr>
          </a:p>
          <a:p>
            <a:pPr indent="0" lvl="0" marL="0" rtl="0" algn="l">
              <a:spcBef>
                <a:spcPts val="0"/>
              </a:spcBef>
              <a:spcAft>
                <a:spcPts val="0"/>
              </a:spcAft>
              <a:buNone/>
            </a:pPr>
            <a:r>
              <a:t/>
            </a:r>
            <a:endParaRPr sz="1400">
              <a:solidFill>
                <a:srgbClr val="00FFFF"/>
              </a:solidFill>
            </a:endParaRPr>
          </a:p>
        </p:txBody>
      </p:sp>
      <p:sp>
        <p:nvSpPr>
          <p:cNvPr id="153" name="Google Shape;153;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3</a:t>
            </a:r>
            <a:endParaRPr/>
          </a:p>
        </p:txBody>
      </p:sp>
      <p:sp>
        <p:nvSpPr>
          <p:cNvPr id="154" name="Google Shape;154;p27"/>
          <p:cNvSpPr txBox="1"/>
          <p:nvPr/>
        </p:nvSpPr>
        <p:spPr>
          <a:xfrm>
            <a:off x="8806825" y="2481550"/>
            <a:ext cx="733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55" name="Google Shape;155;p27"/>
          <p:cNvPicPr preferRelativeResize="0"/>
          <p:nvPr/>
        </p:nvPicPr>
        <p:blipFill>
          <a:blip r:embed="rId3">
            <a:alphaModFix/>
          </a:blip>
          <a:stretch>
            <a:fillRect/>
          </a:stretch>
        </p:blipFill>
        <p:spPr>
          <a:xfrm>
            <a:off x="5660286" y="346600"/>
            <a:ext cx="3360864" cy="2400624"/>
          </a:xfrm>
          <a:prstGeom prst="rect">
            <a:avLst/>
          </a:prstGeom>
          <a:noFill/>
          <a:ln>
            <a:noFill/>
          </a:ln>
        </p:spPr>
      </p:pic>
      <p:pic>
        <p:nvPicPr>
          <p:cNvPr id="156" name="Google Shape;156;p27"/>
          <p:cNvPicPr preferRelativeResize="0"/>
          <p:nvPr/>
        </p:nvPicPr>
        <p:blipFill>
          <a:blip r:embed="rId4">
            <a:alphaModFix/>
          </a:blip>
          <a:stretch>
            <a:fillRect/>
          </a:stretch>
        </p:blipFill>
        <p:spPr>
          <a:xfrm>
            <a:off x="5803995" y="2571750"/>
            <a:ext cx="3217153" cy="2297976"/>
          </a:xfrm>
          <a:prstGeom prst="rect">
            <a:avLst/>
          </a:prstGeom>
          <a:noFill/>
          <a:ln>
            <a:noFill/>
          </a:ln>
        </p:spPr>
      </p:pic>
      <p:pic>
        <p:nvPicPr>
          <p:cNvPr id="157" name="Google Shape;157;p27"/>
          <p:cNvPicPr preferRelativeResize="0"/>
          <p:nvPr/>
        </p:nvPicPr>
        <p:blipFill>
          <a:blip r:embed="rId5">
            <a:alphaModFix/>
          </a:blip>
          <a:stretch>
            <a:fillRect/>
          </a:stretch>
        </p:blipFill>
        <p:spPr>
          <a:xfrm>
            <a:off x="2817475" y="2571761"/>
            <a:ext cx="3217150" cy="2297964"/>
          </a:xfrm>
          <a:prstGeom prst="rect">
            <a:avLst/>
          </a:prstGeom>
          <a:noFill/>
          <a:ln>
            <a:noFill/>
          </a:ln>
        </p:spPr>
      </p:pic>
      <p:pic>
        <p:nvPicPr>
          <p:cNvPr id="158" name="Google Shape;158;p27"/>
          <p:cNvPicPr preferRelativeResize="0"/>
          <p:nvPr/>
        </p:nvPicPr>
        <p:blipFill>
          <a:blip r:embed="rId6">
            <a:alphaModFix/>
          </a:blip>
          <a:stretch>
            <a:fillRect/>
          </a:stretch>
        </p:blipFill>
        <p:spPr>
          <a:xfrm>
            <a:off x="-129025" y="2571756"/>
            <a:ext cx="3217150" cy="229795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ctrTitle"/>
          </p:nvPr>
        </p:nvSpPr>
        <p:spPr>
          <a:xfrm>
            <a:off x="311700" y="151150"/>
            <a:ext cx="8520600" cy="873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u="sng"/>
              <a:t>Data visualization</a:t>
            </a:r>
            <a:endParaRPr sz="3600" u="sng"/>
          </a:p>
        </p:txBody>
      </p:sp>
      <p:sp>
        <p:nvSpPr>
          <p:cNvPr id="164" name="Google Shape;164;p28"/>
          <p:cNvSpPr txBox="1"/>
          <p:nvPr>
            <p:ph idx="1" type="subTitle"/>
          </p:nvPr>
        </p:nvSpPr>
        <p:spPr>
          <a:xfrm>
            <a:off x="222075" y="1132750"/>
            <a:ext cx="4975200" cy="2156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AutoNum type="arabicPeriod"/>
            </a:pPr>
            <a:r>
              <a:rPr lang="en" sz="1400">
                <a:solidFill>
                  <a:schemeClr val="dk1"/>
                </a:solidFill>
              </a:rPr>
              <a:t>Bollinger band for our portfolio (simply considering closing price of all our stocks).</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We also calculated log returns and plot highlighting how the price returns vs gross returns for our stocks is varying.</a:t>
            </a:r>
            <a:endParaRPr sz="1400">
              <a:solidFill>
                <a:schemeClr val="dk1"/>
              </a:solidFill>
            </a:endParaRPr>
          </a:p>
          <a:p>
            <a:pPr indent="0" lvl="0" marL="0" rtl="0" algn="l">
              <a:spcBef>
                <a:spcPts val="0"/>
              </a:spcBef>
              <a:spcAft>
                <a:spcPts val="0"/>
              </a:spcAft>
              <a:buNone/>
            </a:pPr>
            <a:r>
              <a:t/>
            </a:r>
            <a:endParaRPr sz="1400">
              <a:solidFill>
                <a:srgbClr val="00FFFF"/>
              </a:solidFill>
            </a:endParaRPr>
          </a:p>
        </p:txBody>
      </p:sp>
      <p:sp>
        <p:nvSpPr>
          <p:cNvPr id="165" name="Google Shape;165;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4</a:t>
            </a:r>
            <a:endParaRPr/>
          </a:p>
        </p:txBody>
      </p:sp>
      <p:sp>
        <p:nvSpPr>
          <p:cNvPr id="166" name="Google Shape;166;p28"/>
          <p:cNvSpPr txBox="1"/>
          <p:nvPr/>
        </p:nvSpPr>
        <p:spPr>
          <a:xfrm>
            <a:off x="8806825" y="2481550"/>
            <a:ext cx="733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67" name="Google Shape;167;p28"/>
          <p:cNvPicPr preferRelativeResize="0"/>
          <p:nvPr/>
        </p:nvPicPr>
        <p:blipFill>
          <a:blip r:embed="rId3">
            <a:alphaModFix/>
          </a:blip>
          <a:stretch>
            <a:fillRect/>
          </a:stretch>
        </p:blipFill>
        <p:spPr>
          <a:xfrm>
            <a:off x="5078500" y="92000"/>
            <a:ext cx="3639676" cy="2599776"/>
          </a:xfrm>
          <a:prstGeom prst="rect">
            <a:avLst/>
          </a:prstGeom>
          <a:noFill/>
          <a:ln>
            <a:noFill/>
          </a:ln>
        </p:spPr>
      </p:pic>
      <p:pic>
        <p:nvPicPr>
          <p:cNvPr id="168" name="Google Shape;168;p28"/>
          <p:cNvPicPr preferRelativeResize="0"/>
          <p:nvPr/>
        </p:nvPicPr>
        <p:blipFill>
          <a:blip r:embed="rId4">
            <a:alphaModFix/>
          </a:blip>
          <a:stretch>
            <a:fillRect/>
          </a:stretch>
        </p:blipFill>
        <p:spPr>
          <a:xfrm>
            <a:off x="581700" y="2507988"/>
            <a:ext cx="3945477" cy="2445376"/>
          </a:xfrm>
          <a:prstGeom prst="rect">
            <a:avLst/>
          </a:prstGeom>
          <a:noFill/>
          <a:ln>
            <a:noFill/>
          </a:ln>
        </p:spPr>
      </p:pic>
      <p:pic>
        <p:nvPicPr>
          <p:cNvPr id="169" name="Google Shape;169;p28"/>
          <p:cNvPicPr preferRelativeResize="0"/>
          <p:nvPr/>
        </p:nvPicPr>
        <p:blipFill>
          <a:blip r:embed="rId5">
            <a:alphaModFix/>
          </a:blip>
          <a:stretch>
            <a:fillRect/>
          </a:stretch>
        </p:blipFill>
        <p:spPr>
          <a:xfrm>
            <a:off x="5144800" y="2380076"/>
            <a:ext cx="3639676" cy="2599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ctrTitle"/>
          </p:nvPr>
        </p:nvSpPr>
        <p:spPr>
          <a:xfrm>
            <a:off x="163350" y="177950"/>
            <a:ext cx="8520600" cy="873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u="sng"/>
              <a:t>Creating a equally weighted portfolio</a:t>
            </a:r>
            <a:endParaRPr sz="3600" u="sng"/>
          </a:p>
        </p:txBody>
      </p:sp>
      <p:sp>
        <p:nvSpPr>
          <p:cNvPr id="175" name="Google Shape;175;p29"/>
          <p:cNvSpPr txBox="1"/>
          <p:nvPr>
            <p:ph idx="1" type="subTitle"/>
          </p:nvPr>
        </p:nvSpPr>
        <p:spPr>
          <a:xfrm>
            <a:off x="163350" y="1132750"/>
            <a:ext cx="5379600" cy="21561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Clr>
                <a:schemeClr val="dk1"/>
              </a:buClr>
              <a:buSzPts val="1400"/>
              <a:buAutoNum type="arabicPeriod"/>
            </a:pPr>
            <a:r>
              <a:rPr lang="en" sz="1400">
                <a:solidFill>
                  <a:schemeClr val="dk1"/>
                </a:solidFill>
              </a:rPr>
              <a:t>For this project, we have used an equally weighted portfolio and wanted to see if we give equal importance to value vs high return stocks, how our </a:t>
            </a:r>
            <a:r>
              <a:rPr lang="en" sz="1400">
                <a:solidFill>
                  <a:schemeClr val="dk1"/>
                </a:solidFill>
              </a:rPr>
              <a:t>portfolio</a:t>
            </a:r>
            <a:r>
              <a:rPr lang="en" sz="1400">
                <a:solidFill>
                  <a:schemeClr val="dk1"/>
                </a:solidFill>
              </a:rPr>
              <a:t> will perform. </a:t>
            </a:r>
            <a:endParaRPr sz="1400">
              <a:solidFill>
                <a:schemeClr val="dk1"/>
              </a:solidFill>
            </a:endParaRPr>
          </a:p>
          <a:p>
            <a:pPr indent="-317500" lvl="1" marL="914400" rtl="0" algn="l">
              <a:spcBef>
                <a:spcPts val="0"/>
              </a:spcBef>
              <a:spcAft>
                <a:spcPts val="0"/>
              </a:spcAft>
              <a:buClr>
                <a:schemeClr val="dk1"/>
              </a:buClr>
              <a:buSzPts val="1400"/>
              <a:buAutoNum type="alphaLcPeriod"/>
            </a:pPr>
            <a:r>
              <a:rPr lang="en" sz="1400">
                <a:solidFill>
                  <a:schemeClr val="dk1"/>
                </a:solidFill>
              </a:rPr>
              <a:t>Moreover, we have focussed on July 2019-July 2021 period, hence capturing portfolio performance half yearly in this period.</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The histograms below show us the behaviour of portfolio returns and losses, that is we have normal behavior or not, and we can see </a:t>
            </a:r>
            <a:r>
              <a:rPr lang="en" sz="1400">
                <a:solidFill>
                  <a:schemeClr val="dk1"/>
                </a:solidFill>
              </a:rPr>
              <a:t>multimodal</a:t>
            </a:r>
            <a:r>
              <a:rPr lang="en" sz="1400">
                <a:solidFill>
                  <a:schemeClr val="dk1"/>
                </a:solidFill>
              </a:rPr>
              <a:t> distribution.</a:t>
            </a:r>
            <a:endParaRPr sz="1400">
              <a:solidFill>
                <a:schemeClr val="dk1"/>
              </a:solidFill>
            </a:endParaRPr>
          </a:p>
          <a:p>
            <a:pPr indent="0" lvl="0" marL="0" rtl="0" algn="l">
              <a:spcBef>
                <a:spcPts val="0"/>
              </a:spcBef>
              <a:spcAft>
                <a:spcPts val="0"/>
              </a:spcAft>
              <a:buNone/>
            </a:pPr>
            <a:r>
              <a:t/>
            </a:r>
            <a:endParaRPr sz="1400">
              <a:solidFill>
                <a:srgbClr val="00FFFF"/>
              </a:solidFill>
            </a:endParaRPr>
          </a:p>
        </p:txBody>
      </p:sp>
      <p:sp>
        <p:nvSpPr>
          <p:cNvPr id="176" name="Google Shape;176;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5</a:t>
            </a:r>
            <a:endParaRPr/>
          </a:p>
        </p:txBody>
      </p:sp>
      <p:pic>
        <p:nvPicPr>
          <p:cNvPr id="177" name="Google Shape;177;p29"/>
          <p:cNvPicPr preferRelativeResize="0"/>
          <p:nvPr/>
        </p:nvPicPr>
        <p:blipFill>
          <a:blip r:embed="rId3">
            <a:alphaModFix/>
          </a:blip>
          <a:stretch>
            <a:fillRect/>
          </a:stretch>
        </p:blipFill>
        <p:spPr>
          <a:xfrm>
            <a:off x="762000" y="3017425"/>
            <a:ext cx="4067724" cy="2066676"/>
          </a:xfrm>
          <a:prstGeom prst="rect">
            <a:avLst/>
          </a:prstGeom>
          <a:noFill/>
          <a:ln>
            <a:noFill/>
          </a:ln>
        </p:spPr>
      </p:pic>
      <p:pic>
        <p:nvPicPr>
          <p:cNvPr id="178" name="Google Shape;178;p29"/>
          <p:cNvPicPr preferRelativeResize="0"/>
          <p:nvPr/>
        </p:nvPicPr>
        <p:blipFill>
          <a:blip r:embed="rId4">
            <a:alphaModFix/>
          </a:blip>
          <a:stretch>
            <a:fillRect/>
          </a:stretch>
        </p:blipFill>
        <p:spPr>
          <a:xfrm>
            <a:off x="5680614" y="3062350"/>
            <a:ext cx="3128009" cy="2156100"/>
          </a:xfrm>
          <a:prstGeom prst="rect">
            <a:avLst/>
          </a:prstGeom>
          <a:noFill/>
          <a:ln>
            <a:noFill/>
          </a:ln>
        </p:spPr>
      </p:pic>
      <p:pic>
        <p:nvPicPr>
          <p:cNvPr id="179" name="Google Shape;179;p29"/>
          <p:cNvPicPr preferRelativeResize="0"/>
          <p:nvPr/>
        </p:nvPicPr>
        <p:blipFill>
          <a:blip r:embed="rId5">
            <a:alphaModFix/>
          </a:blip>
          <a:stretch>
            <a:fillRect/>
          </a:stretch>
        </p:blipFill>
        <p:spPr>
          <a:xfrm>
            <a:off x="5680624" y="939968"/>
            <a:ext cx="3127999" cy="223428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ctrTitle"/>
          </p:nvPr>
        </p:nvSpPr>
        <p:spPr>
          <a:xfrm>
            <a:off x="311700" y="164650"/>
            <a:ext cx="8520600" cy="873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u="sng"/>
              <a:t>Distribution fitting</a:t>
            </a:r>
            <a:endParaRPr sz="3600" u="sng"/>
          </a:p>
        </p:txBody>
      </p:sp>
      <p:sp>
        <p:nvSpPr>
          <p:cNvPr id="185" name="Google Shape;185;p30"/>
          <p:cNvSpPr txBox="1"/>
          <p:nvPr>
            <p:ph idx="1" type="subTitle"/>
          </p:nvPr>
        </p:nvSpPr>
        <p:spPr>
          <a:xfrm>
            <a:off x="311700" y="1132750"/>
            <a:ext cx="4880700" cy="2156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AutoNum type="arabicPeriod"/>
            </a:pPr>
            <a:r>
              <a:rPr lang="en" sz="1200">
                <a:solidFill>
                  <a:schemeClr val="dk1"/>
                </a:solidFill>
              </a:rPr>
              <a:t>Before fitting any distribution on our portfolio returns, we plotted a density plot, to visualize the behavior of our returns.</a:t>
            </a:r>
            <a:endParaRPr sz="1200">
              <a:solidFill>
                <a:schemeClr val="dk1"/>
              </a:solidFill>
            </a:endParaRPr>
          </a:p>
          <a:p>
            <a:pPr indent="-304800" lvl="1" marL="914400" rtl="0" algn="l">
              <a:spcBef>
                <a:spcPts val="0"/>
              </a:spcBef>
              <a:spcAft>
                <a:spcPts val="0"/>
              </a:spcAft>
              <a:buClr>
                <a:schemeClr val="dk1"/>
              </a:buClr>
              <a:buSzPts val="1200"/>
              <a:buAutoNum type="alphaLcPeriod"/>
            </a:pPr>
            <a:r>
              <a:rPr lang="en" sz="1200">
                <a:solidFill>
                  <a:schemeClr val="dk1"/>
                </a:solidFill>
              </a:rPr>
              <a:t>We can clearly see that our data is leptokutic, that is more peaked than a normal distribution.</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 sz="1200">
                <a:solidFill>
                  <a:schemeClr val="dk1"/>
                </a:solidFill>
              </a:rPr>
              <a:t>For distribution fitting, we have used the following three:</a:t>
            </a:r>
            <a:endParaRPr sz="1200">
              <a:solidFill>
                <a:schemeClr val="dk1"/>
              </a:solidFill>
            </a:endParaRPr>
          </a:p>
          <a:p>
            <a:pPr indent="-304800" lvl="1" marL="914400" rtl="0" algn="l">
              <a:lnSpc>
                <a:spcPct val="115000"/>
              </a:lnSpc>
              <a:spcBef>
                <a:spcPts val="0"/>
              </a:spcBef>
              <a:spcAft>
                <a:spcPts val="0"/>
              </a:spcAft>
              <a:buClr>
                <a:schemeClr val="dk1"/>
              </a:buClr>
              <a:buSzPts val="1200"/>
              <a:buAutoNum type="alphaLcPeriod"/>
            </a:pPr>
            <a:r>
              <a:rPr lang="en" sz="1200">
                <a:solidFill>
                  <a:schemeClr val="dk1"/>
                </a:solidFill>
              </a:rPr>
              <a:t>Genralized Hyperbolic Distribution(GHD)</a:t>
            </a:r>
            <a:endParaRPr sz="1200">
              <a:solidFill>
                <a:schemeClr val="dk1"/>
              </a:solidFill>
            </a:endParaRPr>
          </a:p>
          <a:p>
            <a:pPr indent="-304800" lvl="1" marL="914400" rtl="0" algn="l">
              <a:spcBef>
                <a:spcPts val="0"/>
              </a:spcBef>
              <a:spcAft>
                <a:spcPts val="0"/>
              </a:spcAft>
              <a:buClr>
                <a:schemeClr val="dk1"/>
              </a:buClr>
              <a:buSzPts val="1200"/>
              <a:buAutoNum type="alphaLcPeriod"/>
            </a:pPr>
            <a:r>
              <a:rPr lang="en" sz="1200">
                <a:solidFill>
                  <a:schemeClr val="dk1"/>
                </a:solidFill>
              </a:rPr>
              <a:t>Hyperbolic distribution</a:t>
            </a:r>
            <a:endParaRPr sz="1200">
              <a:solidFill>
                <a:schemeClr val="dk1"/>
              </a:solidFill>
            </a:endParaRPr>
          </a:p>
          <a:p>
            <a:pPr indent="-304800" lvl="1" marL="914400" rtl="0" algn="l">
              <a:spcBef>
                <a:spcPts val="0"/>
              </a:spcBef>
              <a:spcAft>
                <a:spcPts val="0"/>
              </a:spcAft>
              <a:buClr>
                <a:schemeClr val="dk1"/>
              </a:buClr>
              <a:buSzPts val="1200"/>
              <a:buAutoNum type="alphaLcPeriod"/>
            </a:pPr>
            <a:r>
              <a:rPr lang="en" sz="1200">
                <a:solidFill>
                  <a:schemeClr val="dk1"/>
                </a:solidFill>
              </a:rPr>
              <a:t>Normal Inverse Gaussian distribution</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
        <p:nvSpPr>
          <p:cNvPr id="186" name="Google Shape;186;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6</a:t>
            </a:r>
            <a:endParaRPr/>
          </a:p>
        </p:txBody>
      </p:sp>
      <p:pic>
        <p:nvPicPr>
          <p:cNvPr id="187" name="Google Shape;187;p30"/>
          <p:cNvPicPr preferRelativeResize="0"/>
          <p:nvPr/>
        </p:nvPicPr>
        <p:blipFill>
          <a:blip r:embed="rId3">
            <a:alphaModFix/>
          </a:blip>
          <a:stretch>
            <a:fillRect/>
          </a:stretch>
        </p:blipFill>
        <p:spPr>
          <a:xfrm>
            <a:off x="5089800" y="164657"/>
            <a:ext cx="3628800" cy="2591993"/>
          </a:xfrm>
          <a:prstGeom prst="rect">
            <a:avLst/>
          </a:prstGeom>
          <a:noFill/>
          <a:ln>
            <a:noFill/>
          </a:ln>
        </p:spPr>
      </p:pic>
      <p:pic>
        <p:nvPicPr>
          <p:cNvPr id="188" name="Google Shape;188;p30"/>
          <p:cNvPicPr preferRelativeResize="0"/>
          <p:nvPr/>
        </p:nvPicPr>
        <p:blipFill>
          <a:blip r:embed="rId4">
            <a:alphaModFix/>
          </a:blip>
          <a:stretch>
            <a:fillRect/>
          </a:stretch>
        </p:blipFill>
        <p:spPr>
          <a:xfrm>
            <a:off x="1046150" y="2698080"/>
            <a:ext cx="3725850" cy="2661334"/>
          </a:xfrm>
          <a:prstGeom prst="rect">
            <a:avLst/>
          </a:prstGeom>
          <a:noFill/>
          <a:ln>
            <a:noFill/>
          </a:ln>
        </p:spPr>
      </p:pic>
      <p:pic>
        <p:nvPicPr>
          <p:cNvPr id="189" name="Google Shape;189;p30"/>
          <p:cNvPicPr preferRelativeResize="0"/>
          <p:nvPr/>
        </p:nvPicPr>
        <p:blipFill>
          <a:blip r:embed="rId5">
            <a:alphaModFix/>
          </a:blip>
          <a:stretch>
            <a:fillRect/>
          </a:stretch>
        </p:blipFill>
        <p:spPr>
          <a:xfrm>
            <a:off x="5041275" y="2571740"/>
            <a:ext cx="3725850" cy="26613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ctrTitle"/>
          </p:nvPr>
        </p:nvSpPr>
        <p:spPr>
          <a:xfrm>
            <a:off x="311700" y="164650"/>
            <a:ext cx="8520600" cy="873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u="sng"/>
              <a:t>Best fit model</a:t>
            </a:r>
            <a:endParaRPr sz="3600" u="sng"/>
          </a:p>
        </p:txBody>
      </p:sp>
      <p:sp>
        <p:nvSpPr>
          <p:cNvPr id="195" name="Google Shape;195;p31"/>
          <p:cNvSpPr txBox="1"/>
          <p:nvPr>
            <p:ph idx="1" type="subTitle"/>
          </p:nvPr>
        </p:nvSpPr>
        <p:spPr>
          <a:xfrm>
            <a:off x="311700" y="1132750"/>
            <a:ext cx="8333400" cy="3695400"/>
          </a:xfrm>
          <a:prstGeom prst="rect">
            <a:avLst/>
          </a:prstGeom>
        </p:spPr>
        <p:txBody>
          <a:bodyPr anchorCtr="0" anchor="t" bIns="91425" lIns="91425" spcFirstLastPara="1" rIns="91425" wrap="square" tIns="91425">
            <a:noAutofit/>
          </a:bodyPr>
          <a:lstStyle/>
          <a:p>
            <a:pPr indent="-320040" lvl="0" marL="457200" rtl="0" algn="l">
              <a:lnSpc>
                <a:spcPct val="80000"/>
              </a:lnSpc>
              <a:spcBef>
                <a:spcPts val="0"/>
              </a:spcBef>
              <a:spcAft>
                <a:spcPts val="0"/>
              </a:spcAft>
              <a:buClr>
                <a:schemeClr val="dk1"/>
              </a:buClr>
              <a:buSzPts val="1440"/>
              <a:buAutoNum type="arabicPeriod"/>
            </a:pPr>
            <a:r>
              <a:rPr lang="en" sz="1440">
                <a:solidFill>
                  <a:schemeClr val="dk1"/>
                </a:solidFill>
              </a:rPr>
              <a:t>To find the </a:t>
            </a:r>
            <a:r>
              <a:rPr b="1" lang="en" sz="1440" u="sng">
                <a:solidFill>
                  <a:schemeClr val="dk1"/>
                </a:solidFill>
              </a:rPr>
              <a:t>best fit Model</a:t>
            </a:r>
            <a:r>
              <a:rPr lang="en" sz="1440">
                <a:solidFill>
                  <a:schemeClr val="dk1"/>
                </a:solidFill>
              </a:rPr>
              <a:t> we use the function “lik.ratio.test” to perform a likelihood-ratio test on fitted generalized hyperbolic distribution. The likelihood-ratio test can be used to check whether a special case of the generalized hyperbolic distribution is the “true” underlying distribution. </a:t>
            </a:r>
            <a:endParaRPr sz="1440">
              <a:solidFill>
                <a:schemeClr val="dk1"/>
              </a:solidFill>
            </a:endParaRPr>
          </a:p>
          <a:p>
            <a:pPr indent="-320040" lvl="1" marL="914400" rtl="0" algn="l">
              <a:lnSpc>
                <a:spcPct val="80000"/>
              </a:lnSpc>
              <a:spcBef>
                <a:spcPts val="0"/>
              </a:spcBef>
              <a:spcAft>
                <a:spcPts val="0"/>
              </a:spcAft>
              <a:buClr>
                <a:schemeClr val="dk1"/>
              </a:buClr>
              <a:buSzPts val="1440"/>
              <a:buAutoNum type="alphaLcPeriod"/>
            </a:pPr>
            <a:r>
              <a:rPr lang="en" sz="1440">
                <a:solidFill>
                  <a:schemeClr val="dk1"/>
                </a:solidFill>
              </a:rPr>
              <a:t>If the p-value for the test (the p-value is less than 0.05, then there is evidence against the null hypothesis) </a:t>
            </a:r>
            <a:endParaRPr sz="1440">
              <a:solidFill>
                <a:schemeClr val="dk1"/>
              </a:solidFill>
            </a:endParaRPr>
          </a:p>
          <a:p>
            <a:pPr indent="0" lvl="0" marL="457200" rtl="0" algn="l">
              <a:lnSpc>
                <a:spcPct val="80000"/>
              </a:lnSpc>
              <a:spcBef>
                <a:spcPts val="0"/>
              </a:spcBef>
              <a:spcAft>
                <a:spcPts val="0"/>
              </a:spcAft>
              <a:buSzPts val="770"/>
              <a:buNone/>
            </a:pPr>
            <a:r>
              <a:t/>
            </a:r>
            <a:endParaRPr sz="1440">
              <a:solidFill>
                <a:schemeClr val="dk1"/>
              </a:solidFill>
            </a:endParaRPr>
          </a:p>
          <a:p>
            <a:pPr indent="0" lvl="0" marL="0" rtl="0" algn="l">
              <a:lnSpc>
                <a:spcPct val="80000"/>
              </a:lnSpc>
              <a:spcBef>
                <a:spcPts val="0"/>
              </a:spcBef>
              <a:spcAft>
                <a:spcPts val="0"/>
              </a:spcAft>
              <a:buSzPts val="770"/>
              <a:buNone/>
            </a:pPr>
            <a:r>
              <a:rPr lang="en" sz="1440" u="sng">
                <a:solidFill>
                  <a:schemeClr val="dk1"/>
                </a:solidFill>
              </a:rPr>
              <a:t>Results:</a:t>
            </a:r>
            <a:endParaRPr sz="1440" u="sng">
              <a:solidFill>
                <a:schemeClr val="dk1"/>
              </a:solidFill>
            </a:endParaRPr>
          </a:p>
          <a:p>
            <a:pPr indent="0" lvl="0" marL="0" rtl="0" algn="l">
              <a:lnSpc>
                <a:spcPct val="80000"/>
              </a:lnSpc>
              <a:spcBef>
                <a:spcPts val="0"/>
              </a:spcBef>
              <a:spcAft>
                <a:spcPts val="0"/>
              </a:spcAft>
              <a:buSzPts val="770"/>
              <a:buNone/>
            </a:pPr>
            <a:r>
              <a:t/>
            </a:r>
            <a:endParaRPr sz="1440" u="sng">
              <a:solidFill>
                <a:schemeClr val="dk1"/>
              </a:solidFill>
            </a:endParaRPr>
          </a:p>
          <a:p>
            <a:pPr indent="0" lvl="0" marL="0" rtl="0" algn="l">
              <a:lnSpc>
                <a:spcPct val="80000"/>
              </a:lnSpc>
              <a:spcBef>
                <a:spcPts val="0"/>
              </a:spcBef>
              <a:spcAft>
                <a:spcPts val="0"/>
              </a:spcAft>
              <a:buClr>
                <a:schemeClr val="dk1"/>
              </a:buClr>
              <a:buSzPts val="770"/>
              <a:buFont typeface="Arial"/>
              <a:buNone/>
            </a:pPr>
            <a:r>
              <a:rPr lang="en" sz="1440">
                <a:solidFill>
                  <a:schemeClr val="dk1"/>
                </a:solidFill>
              </a:rPr>
              <a:t> </a:t>
            </a:r>
            <a:endParaRPr sz="1440">
              <a:solidFill>
                <a:schemeClr val="dk1"/>
              </a:solidFill>
            </a:endParaRPr>
          </a:p>
        </p:txBody>
      </p:sp>
      <p:sp>
        <p:nvSpPr>
          <p:cNvPr id="196" name="Google Shape;196;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7</a:t>
            </a:r>
            <a:endParaRPr/>
          </a:p>
        </p:txBody>
      </p:sp>
      <p:graphicFrame>
        <p:nvGraphicFramePr>
          <p:cNvPr id="197" name="Google Shape;197;p31"/>
          <p:cNvGraphicFramePr/>
          <p:nvPr/>
        </p:nvGraphicFramePr>
        <p:xfrm>
          <a:off x="974900" y="2462180"/>
          <a:ext cx="3000000" cy="3000000"/>
        </p:xfrm>
        <a:graphic>
          <a:graphicData uri="http://schemas.openxmlformats.org/drawingml/2006/table">
            <a:tbl>
              <a:tblPr>
                <a:noFill/>
                <a:tableStyleId>{812D2269-5F3A-46D9-80AC-E5F40EE51F10}</a:tableStyleId>
              </a:tblPr>
              <a:tblGrid>
                <a:gridCol w="3904225"/>
                <a:gridCol w="3953175"/>
              </a:tblGrid>
              <a:tr h="2365975">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   model symmetric lambda   alpha.bar  mu 	sigma	gamma	aic </a:t>
                      </a:r>
                      <a:r>
                        <a:rPr lang="en" sz="900">
                          <a:solidFill>
                            <a:schemeClr val="dk1"/>
                          </a:solidFill>
                        </a:rPr>
                        <a:t>	llh</a:t>
                      </a:r>
                      <a:endParaRPr sz="900">
                        <a:solidFill>
                          <a:schemeClr val="dk1"/>
                        </a:solidFill>
                      </a:endParaRPr>
                    </a:p>
                    <a:p>
                      <a:pPr indent="0" lvl="0" marL="0" rtl="0" algn="l">
                        <a:spcBef>
                          <a:spcPts val="0"/>
                        </a:spcBef>
                        <a:spcAft>
                          <a:spcPts val="0"/>
                        </a:spcAft>
                        <a:buClr>
                          <a:schemeClr val="dk1"/>
                        </a:buClr>
                        <a:buSzPts val="1100"/>
                        <a:buFont typeface="Arial"/>
                        <a:buNone/>
                      </a:pPr>
                      <a:r>
                        <a:rPr lang="en" sz="900">
                          <a:solidFill>
                            <a:schemeClr val="dk1"/>
                          </a:solidFill>
                        </a:rPr>
                        <a:t>## 8 NIG  	TRUE 	-0.50000  0.47277	0.15079 1.9311  0.00000	2069.0  -1031.5</a:t>
                      </a:r>
                      <a:endParaRPr sz="900">
                        <a:solidFill>
                          <a:schemeClr val="dk1"/>
                        </a:solidFill>
                      </a:endParaRPr>
                    </a:p>
                    <a:p>
                      <a:pPr indent="0" lvl="0" marL="0" rtl="0" algn="l">
                        <a:spcBef>
                          <a:spcPts val="0"/>
                        </a:spcBef>
                        <a:spcAft>
                          <a:spcPts val="0"/>
                        </a:spcAft>
                        <a:buClr>
                          <a:schemeClr val="dk1"/>
                        </a:buClr>
                        <a:buSzPts val="1100"/>
                        <a:buFont typeface="Arial"/>
                        <a:buNone/>
                      </a:pPr>
                      <a:r>
                        <a:rPr lang="en" sz="900">
                          <a:solidFill>
                            <a:schemeClr val="dk1"/>
                          </a:solidFill>
                        </a:rPr>
                        <a:t>## 3 NIG## 6 ghyp## 1 ghyp## 10t## 7 hyp.   TRUE  	1.00000	0.26353   0.15048  1.8407  0.00000   2074.6   -1034.3</a:t>
                      </a:r>
                      <a:endParaRPr sz="900">
                        <a:solidFill>
                          <a:schemeClr val="dk1"/>
                        </a:solidFill>
                      </a:endParaRPr>
                    </a:p>
                    <a:p>
                      <a:pPr indent="0" lvl="0" marL="0" rtl="0" algn="l">
                        <a:spcBef>
                          <a:spcPts val="0"/>
                        </a:spcBef>
                        <a:spcAft>
                          <a:spcPts val="0"/>
                        </a:spcAft>
                        <a:buClr>
                          <a:schemeClr val="dk1"/>
                        </a:buClr>
                        <a:buSzPts val="1100"/>
                        <a:buFont typeface="Arial"/>
                        <a:buNone/>
                      </a:pPr>
                      <a:r>
                        <a:rPr lang="en" sz="900">
                          <a:solidFill>
                            <a:schemeClr val="dk1"/>
                          </a:solidFill>
                        </a:rPr>
                        <a:t>## converged n.iter</a:t>
                      </a:r>
                      <a:endParaRPr sz="900">
                        <a:solidFill>
                          <a:schemeClr val="dk1"/>
                        </a:solidFill>
                      </a:endParaRPr>
                    </a:p>
                    <a:p>
                      <a:pPr indent="0" lvl="0" marL="0" rtl="0" algn="l">
                        <a:spcBef>
                          <a:spcPts val="0"/>
                        </a:spcBef>
                        <a:spcAft>
                          <a:spcPts val="0"/>
                        </a:spcAft>
                        <a:buClr>
                          <a:schemeClr val="dk1"/>
                        </a:buClr>
                        <a:buSzPts val="1100"/>
                        <a:buFont typeface="Arial"/>
                        <a:buNone/>
                      </a:pPr>
                      <a:r>
                        <a:rPr lang="en" sz="900">
                          <a:solidFill>
                            <a:schemeClr val="dk1"/>
                          </a:solidFill>
                        </a:rPr>
                        <a:t>FALSE -0.50000   0.47592 0.21013 1.9263 -0.10686 2070.3 -1031.2</a:t>
                      </a:r>
                      <a:endParaRPr sz="900">
                        <a:solidFill>
                          <a:schemeClr val="dk1"/>
                        </a:solidFill>
                      </a:endParaRPr>
                    </a:p>
                    <a:p>
                      <a:pPr indent="0" lvl="0" marL="0" rtl="0" algn="l">
                        <a:spcBef>
                          <a:spcPts val="0"/>
                        </a:spcBef>
                        <a:spcAft>
                          <a:spcPts val="0"/>
                        </a:spcAft>
                        <a:buClr>
                          <a:schemeClr val="dk1"/>
                        </a:buClr>
                        <a:buSzPts val="1100"/>
                        <a:buFont typeface="Arial"/>
                        <a:buNone/>
                      </a:pPr>
                      <a:r>
                        <a:rPr lang="en" sz="900">
                          <a:solidFill>
                            <a:schemeClr val="dk1"/>
                          </a:solidFill>
                        </a:rPr>
                        <a:t> TRUE -0.26886   0.48899 0.15181 1.9200  0.00000 2070.9 -1031.4</a:t>
                      </a:r>
                      <a:endParaRPr sz="900">
                        <a:solidFill>
                          <a:schemeClr val="dk1"/>
                        </a:solidFill>
                      </a:endParaRPr>
                    </a:p>
                    <a:p>
                      <a:pPr indent="0" lvl="0" marL="0" rtl="0" algn="l">
                        <a:spcBef>
                          <a:spcPts val="0"/>
                        </a:spcBef>
                        <a:spcAft>
                          <a:spcPts val="0"/>
                        </a:spcAft>
                        <a:buClr>
                          <a:schemeClr val="dk1"/>
                        </a:buClr>
                        <a:buSzPts val="1100"/>
                        <a:buFont typeface="Arial"/>
                        <a:buNone/>
                      </a:pPr>
                      <a:r>
                        <a:rPr lang="en" sz="900">
                          <a:solidFill>
                            <a:schemeClr val="dk1"/>
                          </a:solidFill>
                        </a:rPr>
                        <a:t>FALSE -0.25085   0.49023 0.21364 1.9146 -0.11024 2072.1 -1031.0</a:t>
                      </a:r>
                      <a:endParaRPr sz="900">
                        <a:solidFill>
                          <a:schemeClr val="dk1"/>
                        </a:solidFill>
                      </a:endParaRPr>
                    </a:p>
                    <a:p>
                      <a:pPr indent="0" lvl="0" marL="0" rtl="0" algn="l">
                        <a:spcBef>
                          <a:spcPts val="0"/>
                        </a:spcBef>
                        <a:spcAft>
                          <a:spcPts val="0"/>
                        </a:spcAft>
                        <a:buClr>
                          <a:schemeClr val="dk1"/>
                        </a:buClr>
                        <a:buSzPts val="1100"/>
                        <a:buFont typeface="Arial"/>
                        <a:buNone/>
                      </a:pPr>
                      <a:r>
                        <a:rPr lang="en" sz="900">
                          <a:solidFill>
                            <a:schemeClr val="dk1"/>
                          </a:solidFill>
                        </a:rPr>
                        <a:t> TRUE -1.37365   0.00000 0.14747 2.2544  0.00000 2074.1 -1034.1</a:t>
                      </a:r>
                      <a:endParaRPr sz="900">
                        <a:solidFill>
                          <a:schemeClr val="dk1"/>
                        </a:solidFill>
                      </a:endParaRPr>
                    </a:p>
                    <a:p>
                      <a:pPr indent="0" lvl="0" marL="0" rtl="0" algn="l">
                        <a:spcBef>
                          <a:spcPts val="0"/>
                        </a:spcBef>
                        <a:spcAft>
                          <a:spcPts val="0"/>
                        </a:spcAft>
                        <a:buClr>
                          <a:schemeClr val="dk1"/>
                        </a:buClr>
                        <a:buSzPts val="1100"/>
                        <a:buFont typeface="Arial"/>
                        <a:buNone/>
                      </a:pPr>
                      <a:r>
                        <a:rPr lang="en" sz="900">
                          <a:solidFill>
                            <a:schemeClr val="dk1"/>
                          </a:solidFill>
                        </a:rPr>
                        <a:t> ## 8   	TRUE	104</a:t>
                      </a:r>
                      <a:endParaRPr sz="900">
                        <a:solidFill>
                          <a:schemeClr val="dk1"/>
                        </a:solidFill>
                      </a:endParaRPr>
                    </a:p>
                    <a:p>
                      <a:pPr indent="0" lvl="0" marL="0" rtl="0" algn="l">
                        <a:spcBef>
                          <a:spcPts val="0"/>
                        </a:spcBef>
                        <a:spcAft>
                          <a:spcPts val="0"/>
                        </a:spcAft>
                        <a:buClr>
                          <a:schemeClr val="dk1"/>
                        </a:buClr>
                        <a:buSzPts val="1100"/>
                        <a:buFont typeface="Arial"/>
                        <a:buNone/>
                      </a:pPr>
                      <a:r>
                        <a:rPr lang="en" sz="900">
                          <a:solidFill>
                            <a:schemeClr val="dk1"/>
                          </a:solidFill>
                        </a:rPr>
                        <a:t> ## 3   	TRUE	121</a:t>
                      </a:r>
                      <a:endParaRPr sz="900">
                        <a:solidFill>
                          <a:schemeClr val="dk1"/>
                        </a:solidFill>
                      </a:endParaRPr>
                    </a:p>
                    <a:p>
                      <a:pPr indent="0" lvl="0" marL="0" rtl="0" algn="l">
                        <a:spcBef>
                          <a:spcPts val="0"/>
                        </a:spcBef>
                        <a:spcAft>
                          <a:spcPts val="0"/>
                        </a:spcAft>
                        <a:buClr>
                          <a:schemeClr val="dk1"/>
                        </a:buClr>
                        <a:buSzPts val="1100"/>
                        <a:buFont typeface="Arial"/>
                        <a:buNone/>
                      </a:pPr>
                      <a:r>
                        <a:rPr lang="en" sz="900">
                          <a:solidFill>
                            <a:schemeClr val="dk1"/>
                          </a:solidFill>
                        </a:rPr>
                        <a:t> ## 6   	TRUE	189</a:t>
                      </a:r>
                      <a:endParaRPr sz="900">
                        <a:solidFill>
                          <a:schemeClr val="dk1"/>
                        </a:solidFill>
                      </a:endParaRPr>
                    </a:p>
                    <a:p>
                      <a:pPr indent="0" lvl="0" marL="0" rtl="0" algn="l">
                        <a:spcBef>
                          <a:spcPts val="0"/>
                        </a:spcBef>
                        <a:spcAft>
                          <a:spcPts val="0"/>
                        </a:spcAft>
                        <a:buClr>
                          <a:schemeClr val="dk1"/>
                        </a:buClr>
                        <a:buSzPts val="1100"/>
                        <a:buFont typeface="Arial"/>
                        <a:buNone/>
                      </a:pPr>
                      <a:r>
                        <a:rPr lang="en" sz="900">
                          <a:solidFill>
                            <a:schemeClr val="dk1"/>
                          </a:solidFill>
                        </a:rPr>
                        <a:t> ## 1   	TRUE	510</a:t>
                      </a:r>
                      <a:endParaRPr sz="900">
                        <a:solidFill>
                          <a:schemeClr val="dk1"/>
                        </a:solidFill>
                      </a:endParaRPr>
                    </a:p>
                    <a:p>
                      <a:pPr indent="0" lvl="0" marL="0" rtl="0" algn="l">
                        <a:spcBef>
                          <a:spcPts val="0"/>
                        </a:spcBef>
                        <a:spcAft>
                          <a:spcPts val="0"/>
                        </a:spcAft>
                        <a:buClr>
                          <a:schemeClr val="dk1"/>
                        </a:buClr>
                        <a:buSzPts val="1100"/>
                        <a:buFont typeface="Arial"/>
                        <a:buNone/>
                      </a:pPr>
                      <a:r>
                        <a:rPr lang="en" sz="900">
                          <a:solidFill>
                            <a:schemeClr val="dk1"/>
                          </a:solidFill>
                        </a:rPr>
                        <a:t> ## 10  	TRUE	106</a:t>
                      </a:r>
                      <a:endParaRPr sz="900">
                        <a:solidFill>
                          <a:schemeClr val="dk1"/>
                        </a:solidFill>
                      </a:endParaRPr>
                    </a:p>
                    <a:p>
                      <a:pPr indent="0" lvl="0" marL="0" rtl="0" algn="l">
                        <a:spcBef>
                          <a:spcPts val="0"/>
                        </a:spcBef>
                        <a:spcAft>
                          <a:spcPts val="0"/>
                        </a:spcAft>
                        <a:buClr>
                          <a:schemeClr val="dk1"/>
                        </a:buClr>
                        <a:buSzPts val="1100"/>
                        <a:buFont typeface="Arial"/>
                        <a:buNone/>
                      </a:pPr>
                      <a:r>
                        <a:rPr lang="en" sz="900">
                          <a:solidFill>
                            <a:schemeClr val="dk1"/>
                          </a:solidFill>
                        </a:rPr>
                        <a:t> ## 7   	TRUE	106</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t> ## $statistic</a:t>
                      </a:r>
                      <a:endParaRPr sz="1000"/>
                    </a:p>
                    <a:p>
                      <a:pPr indent="0" lvl="0" marL="0" rtl="0" algn="l">
                        <a:spcBef>
                          <a:spcPts val="0"/>
                        </a:spcBef>
                        <a:spcAft>
                          <a:spcPts val="0"/>
                        </a:spcAft>
                        <a:buClr>
                          <a:schemeClr val="dk1"/>
                        </a:buClr>
                        <a:buSzPts val="1100"/>
                        <a:buFont typeface="Arial"/>
                        <a:buNone/>
                      </a:pPr>
                      <a:r>
                        <a:rPr lang="en" sz="1000"/>
                        <a:t> ##   	L</a:t>
                      </a:r>
                      <a:endParaRPr sz="1000"/>
                    </a:p>
                    <a:p>
                      <a:pPr indent="0" lvl="0" marL="0" rtl="0" algn="l">
                        <a:spcBef>
                          <a:spcPts val="0"/>
                        </a:spcBef>
                        <a:spcAft>
                          <a:spcPts val="0"/>
                        </a:spcAft>
                        <a:buClr>
                          <a:schemeClr val="dk1"/>
                        </a:buClr>
                        <a:buSzPts val="1100"/>
                        <a:buFont typeface="Arial"/>
                        <a:buNone/>
                      </a:pPr>
                      <a:r>
                        <a:rPr lang="en" sz="1000"/>
                        <a:t> ## 0.90068</a:t>
                      </a:r>
                      <a:endParaRPr sz="1000"/>
                    </a:p>
                    <a:p>
                      <a:pPr indent="0" lvl="0" marL="0" rtl="0" algn="l">
                        <a:spcBef>
                          <a:spcPts val="0"/>
                        </a:spcBef>
                        <a:spcAft>
                          <a:spcPts val="0"/>
                        </a:spcAft>
                        <a:buClr>
                          <a:schemeClr val="dk1"/>
                        </a:buClr>
                        <a:buSzPts val="1100"/>
                        <a:buFont typeface="Arial"/>
                        <a:buNone/>
                      </a:pPr>
                      <a:r>
                        <a:rPr lang="en" sz="1000"/>
                        <a:t> ##</a:t>
                      </a:r>
                      <a:endParaRPr sz="1000"/>
                    </a:p>
                    <a:p>
                      <a:pPr indent="0" lvl="0" marL="0" rtl="0" algn="l">
                        <a:spcBef>
                          <a:spcPts val="0"/>
                        </a:spcBef>
                        <a:spcAft>
                          <a:spcPts val="0"/>
                        </a:spcAft>
                        <a:buClr>
                          <a:schemeClr val="dk1"/>
                        </a:buClr>
                        <a:buSzPts val="1100"/>
                        <a:buFont typeface="Arial"/>
                        <a:buNone/>
                      </a:pPr>
                      <a:r>
                        <a:rPr lang="en" sz="1000"/>
                        <a:t> ## $p.value</a:t>
                      </a:r>
                      <a:endParaRPr sz="1000"/>
                    </a:p>
                    <a:p>
                      <a:pPr indent="0" lvl="0" marL="0" rtl="0" algn="l">
                        <a:spcBef>
                          <a:spcPts val="0"/>
                        </a:spcBef>
                        <a:spcAft>
                          <a:spcPts val="0"/>
                        </a:spcAft>
                        <a:buClr>
                          <a:schemeClr val="dk1"/>
                        </a:buClr>
                        <a:buSzPts val="1100"/>
                        <a:buFont typeface="Arial"/>
                        <a:buNone/>
                      </a:pPr>
                      <a:r>
                        <a:rPr lang="en" sz="1000"/>
                        <a:t> ## [1] 0.64738</a:t>
                      </a:r>
                      <a:endParaRPr sz="1000"/>
                    </a:p>
                    <a:p>
                      <a:pPr indent="0" lvl="0" marL="0" rtl="0" algn="l">
                        <a:spcBef>
                          <a:spcPts val="0"/>
                        </a:spcBef>
                        <a:spcAft>
                          <a:spcPts val="0"/>
                        </a:spcAft>
                        <a:buClr>
                          <a:schemeClr val="dk1"/>
                        </a:buClr>
                        <a:buSzPts val="1100"/>
                        <a:buFont typeface="Arial"/>
                        <a:buNone/>
                      </a:pPr>
                      <a:r>
                        <a:rPr lang="en" sz="1000"/>
                        <a:t> ##</a:t>
                      </a:r>
                      <a:endParaRPr sz="1000"/>
                    </a:p>
                    <a:p>
                      <a:pPr indent="0" lvl="0" marL="0" rtl="0" algn="l">
                        <a:spcBef>
                          <a:spcPts val="0"/>
                        </a:spcBef>
                        <a:spcAft>
                          <a:spcPts val="0"/>
                        </a:spcAft>
                        <a:buClr>
                          <a:schemeClr val="dk1"/>
                        </a:buClr>
                        <a:buSzPts val="1100"/>
                        <a:buFont typeface="Arial"/>
                        <a:buNone/>
                      </a:pPr>
                      <a:r>
                        <a:rPr lang="en" sz="1000"/>
                        <a:t> ## $df</a:t>
                      </a:r>
                      <a:endParaRPr sz="1000"/>
                    </a:p>
                    <a:p>
                      <a:pPr indent="0" lvl="0" marL="0" rtl="0" algn="l">
                        <a:spcBef>
                          <a:spcPts val="0"/>
                        </a:spcBef>
                        <a:spcAft>
                          <a:spcPts val="0"/>
                        </a:spcAft>
                        <a:buClr>
                          <a:schemeClr val="dk1"/>
                        </a:buClr>
                        <a:buSzPts val="1100"/>
                        <a:buFont typeface="Arial"/>
                        <a:buNone/>
                      </a:pPr>
                      <a:r>
                        <a:rPr lang="en" sz="1000"/>
                        <a:t> ## [1] 1</a:t>
                      </a:r>
                      <a:endParaRPr sz="1000"/>
                    </a:p>
                    <a:p>
                      <a:pPr indent="0" lvl="0" marL="0" rtl="0" algn="l">
                        <a:spcBef>
                          <a:spcPts val="0"/>
                        </a:spcBef>
                        <a:spcAft>
                          <a:spcPts val="0"/>
                        </a:spcAft>
                        <a:buClr>
                          <a:schemeClr val="dk1"/>
                        </a:buClr>
                        <a:buSzPts val="1100"/>
                        <a:buFont typeface="Arial"/>
                        <a:buNone/>
                      </a:pPr>
                      <a:r>
                        <a:rPr lang="en" sz="1000"/>
                        <a:t> ##</a:t>
                      </a:r>
                      <a:endParaRPr sz="1000"/>
                    </a:p>
                    <a:p>
                      <a:pPr indent="0" lvl="0" marL="0" rtl="0" algn="l">
                        <a:spcBef>
                          <a:spcPts val="0"/>
                        </a:spcBef>
                        <a:spcAft>
                          <a:spcPts val="0"/>
                        </a:spcAft>
                        <a:buClr>
                          <a:schemeClr val="dk1"/>
                        </a:buClr>
                        <a:buSzPts val="1100"/>
                        <a:buFont typeface="Arial"/>
                        <a:buNone/>
                      </a:pPr>
                      <a:r>
                        <a:rPr lang="en" sz="1000"/>
                        <a:t> ## $H0</a:t>
                      </a:r>
                      <a:endParaRPr sz="1000"/>
                    </a:p>
                    <a:p>
                      <a:pPr indent="0" lvl="0" marL="0" rtl="0" algn="l">
                        <a:spcBef>
                          <a:spcPts val="0"/>
                        </a:spcBef>
                        <a:spcAft>
                          <a:spcPts val="0"/>
                        </a:spcAft>
                        <a:buNone/>
                      </a:pPr>
                      <a:r>
                        <a:rPr lang="en" sz="1000"/>
                        <a:t> ## [1] TRUE</a:t>
                      </a:r>
                      <a:endParaRPr sz="10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ctrTitle"/>
          </p:nvPr>
        </p:nvSpPr>
        <p:spPr>
          <a:xfrm>
            <a:off x="311700" y="299525"/>
            <a:ext cx="8520600" cy="738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600" u="sng"/>
              <a:t>VaR and Expected Shortfall</a:t>
            </a:r>
            <a:endParaRPr sz="3600" u="sng"/>
          </a:p>
        </p:txBody>
      </p:sp>
      <p:sp>
        <p:nvSpPr>
          <p:cNvPr id="203" name="Google Shape;203;p32"/>
          <p:cNvSpPr txBox="1"/>
          <p:nvPr>
            <p:ph idx="1" type="subTitle"/>
          </p:nvPr>
        </p:nvSpPr>
        <p:spPr>
          <a:xfrm>
            <a:off x="0" y="1180000"/>
            <a:ext cx="5233200" cy="3022200"/>
          </a:xfrm>
          <a:prstGeom prst="rect">
            <a:avLst/>
          </a:prstGeom>
        </p:spPr>
        <p:txBody>
          <a:bodyPr anchorCtr="0" anchor="t" bIns="91425" lIns="91425" spcFirstLastPara="1" rIns="91425" wrap="square" tIns="91425">
            <a:normAutofit lnSpcReduction="20000"/>
          </a:bodyPr>
          <a:lstStyle/>
          <a:p>
            <a:pPr indent="-298450" lvl="0" marL="457200" rtl="0" algn="l">
              <a:lnSpc>
                <a:spcPct val="115000"/>
              </a:lnSpc>
              <a:spcBef>
                <a:spcPts val="1200"/>
              </a:spcBef>
              <a:spcAft>
                <a:spcPts val="0"/>
              </a:spcAft>
              <a:buClr>
                <a:schemeClr val="dk1"/>
              </a:buClr>
              <a:buSzPts val="1100"/>
              <a:buAutoNum type="arabicPeriod"/>
            </a:pPr>
            <a:r>
              <a:rPr lang="en" sz="1400"/>
              <a:t>Once we had our equally weighted portfolio return fitted with the distribution, we also wanted to capture to more important risk metrics:</a:t>
            </a:r>
            <a:endParaRPr sz="1400"/>
          </a:p>
          <a:p>
            <a:pPr indent="-298450" lvl="1" marL="914400" rtl="0" algn="l">
              <a:lnSpc>
                <a:spcPct val="115000"/>
              </a:lnSpc>
              <a:spcBef>
                <a:spcPts val="0"/>
              </a:spcBef>
              <a:spcAft>
                <a:spcPts val="0"/>
              </a:spcAft>
              <a:buClr>
                <a:schemeClr val="dk1"/>
              </a:buClr>
              <a:buSzPts val="1100"/>
              <a:buAutoNum type="alphaLcPeriod"/>
            </a:pPr>
            <a:r>
              <a:rPr lang="en" sz="1400"/>
              <a:t>Value-at-Risk (VaR): measures the loss or downside risk of the portfolio, and</a:t>
            </a:r>
            <a:endParaRPr sz="1400"/>
          </a:p>
          <a:p>
            <a:pPr indent="-298450" lvl="1" marL="914400" rtl="0" algn="l">
              <a:lnSpc>
                <a:spcPct val="115000"/>
              </a:lnSpc>
              <a:spcBef>
                <a:spcPts val="0"/>
              </a:spcBef>
              <a:spcAft>
                <a:spcPts val="0"/>
              </a:spcAft>
              <a:buClr>
                <a:schemeClr val="dk1"/>
              </a:buClr>
              <a:buSzPts val="1100"/>
              <a:buAutoNum type="alphaLcPeriod"/>
            </a:pPr>
            <a:r>
              <a:rPr lang="en" sz="1400"/>
              <a:t>Expected Shortfall (tail VaR): which tells us the expected return in the worst of cases, hence it is also called tail VaR.</a:t>
            </a:r>
            <a:endParaRPr sz="1400"/>
          </a:p>
          <a:p>
            <a:pPr indent="-317500" lvl="0" marL="457200" rtl="0" algn="l">
              <a:lnSpc>
                <a:spcPct val="115000"/>
              </a:lnSpc>
              <a:spcBef>
                <a:spcPts val="0"/>
              </a:spcBef>
              <a:spcAft>
                <a:spcPts val="0"/>
              </a:spcAft>
              <a:buSzPts val="1400"/>
              <a:buAutoNum type="arabicPeriod"/>
            </a:pPr>
            <a:r>
              <a:rPr lang="en" sz="1400"/>
              <a:t>Additionally, since we had an economic event included in our </a:t>
            </a:r>
            <a:r>
              <a:rPr lang="en" sz="1400"/>
              <a:t>observation</a:t>
            </a:r>
            <a:r>
              <a:rPr lang="en" sz="1400"/>
              <a:t> period, hence we did not use the extreme value theory to introduce more anomaly behavior in our data. </a:t>
            </a:r>
            <a:endParaRPr sz="1400"/>
          </a:p>
          <a:p>
            <a:pPr indent="0" lvl="0" marL="457200" rtl="0" algn="l">
              <a:spcBef>
                <a:spcPts val="1200"/>
              </a:spcBef>
              <a:spcAft>
                <a:spcPts val="0"/>
              </a:spcAft>
              <a:buNone/>
            </a:pPr>
            <a:r>
              <a:t/>
            </a:r>
            <a:endParaRPr sz="1400"/>
          </a:p>
        </p:txBody>
      </p:sp>
      <p:sp>
        <p:nvSpPr>
          <p:cNvPr id="204" name="Google Shape;204;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8</a:t>
            </a:r>
            <a:endParaRPr/>
          </a:p>
        </p:txBody>
      </p:sp>
      <p:pic>
        <p:nvPicPr>
          <p:cNvPr id="205" name="Google Shape;205;p32"/>
          <p:cNvPicPr preferRelativeResize="0"/>
          <p:nvPr/>
        </p:nvPicPr>
        <p:blipFill>
          <a:blip r:embed="rId3">
            <a:alphaModFix/>
          </a:blip>
          <a:stretch>
            <a:fillRect/>
          </a:stretch>
        </p:blipFill>
        <p:spPr>
          <a:xfrm>
            <a:off x="5436150" y="840425"/>
            <a:ext cx="3447625" cy="2334674"/>
          </a:xfrm>
          <a:prstGeom prst="rect">
            <a:avLst/>
          </a:prstGeom>
          <a:noFill/>
          <a:ln>
            <a:noFill/>
          </a:ln>
        </p:spPr>
      </p:pic>
      <p:pic>
        <p:nvPicPr>
          <p:cNvPr id="206" name="Google Shape;206;p32"/>
          <p:cNvPicPr preferRelativeResize="0"/>
          <p:nvPr/>
        </p:nvPicPr>
        <p:blipFill>
          <a:blip r:embed="rId4">
            <a:alphaModFix/>
          </a:blip>
          <a:stretch>
            <a:fillRect/>
          </a:stretch>
        </p:blipFill>
        <p:spPr>
          <a:xfrm>
            <a:off x="5487625" y="2895850"/>
            <a:ext cx="3344675" cy="23346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ctrTitle"/>
          </p:nvPr>
        </p:nvSpPr>
        <p:spPr>
          <a:xfrm>
            <a:off x="311700" y="286025"/>
            <a:ext cx="8520600" cy="792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600" u="sng"/>
              <a:t>GARCH model</a:t>
            </a:r>
            <a:endParaRPr sz="3600" u="sng"/>
          </a:p>
        </p:txBody>
      </p:sp>
      <p:sp>
        <p:nvSpPr>
          <p:cNvPr id="212" name="Google Shape;212;p33"/>
          <p:cNvSpPr txBox="1"/>
          <p:nvPr>
            <p:ph idx="1" type="subTitle"/>
          </p:nvPr>
        </p:nvSpPr>
        <p:spPr>
          <a:xfrm>
            <a:off x="591850" y="1186825"/>
            <a:ext cx="5222100" cy="2097000"/>
          </a:xfrm>
          <a:prstGeom prst="rect">
            <a:avLst/>
          </a:prstGeom>
        </p:spPr>
        <p:txBody>
          <a:bodyPr anchorCtr="0" anchor="t" bIns="91425" lIns="91425" spcFirstLastPara="1" rIns="91425" wrap="square" tIns="91425">
            <a:normAutofit fontScale="92500" lnSpcReduction="20000"/>
          </a:bodyPr>
          <a:lstStyle/>
          <a:p>
            <a:pPr indent="-310832" lvl="0" marL="457200" rtl="0" algn="l">
              <a:spcBef>
                <a:spcPts val="0"/>
              </a:spcBef>
              <a:spcAft>
                <a:spcPts val="0"/>
              </a:spcAft>
              <a:buSzPct val="100000"/>
              <a:buAutoNum type="arabicPeriod"/>
            </a:pPr>
            <a:r>
              <a:rPr lang="en" sz="1400"/>
              <a:t>For this project we have used the GARCH model to predict the volatility in the stock prices included in our portfolio.</a:t>
            </a:r>
            <a:endParaRPr sz="1400"/>
          </a:p>
          <a:p>
            <a:pPr indent="-310832" lvl="1" marL="914400" rtl="0" algn="l">
              <a:spcBef>
                <a:spcPts val="0"/>
              </a:spcBef>
              <a:spcAft>
                <a:spcPts val="0"/>
              </a:spcAft>
              <a:buSzPct val="100000"/>
              <a:buAutoNum type="alphaLcPeriod"/>
            </a:pPr>
            <a:r>
              <a:rPr lang="en" sz="1400"/>
              <a:t>GARCH differs from the ARCH model in the inclusion of lagged endogenous variables in the variance equation—that is, now the conditional variance depends not only on past squared errors but also on lagged conditional variances</a:t>
            </a:r>
            <a:endParaRPr sz="1400"/>
          </a:p>
          <a:p>
            <a:pPr indent="-310832" lvl="0" marL="457200" rtl="0" algn="l">
              <a:spcBef>
                <a:spcPts val="0"/>
              </a:spcBef>
              <a:spcAft>
                <a:spcPts val="0"/>
              </a:spcAft>
              <a:buSzPct val="100000"/>
              <a:buAutoNum type="arabicPeriod"/>
            </a:pPr>
            <a:r>
              <a:rPr lang="en" sz="1400"/>
              <a:t>We created a plot for autocorrelation and partial autocorrelation for our portfolio return, which tells us the influence of previous values on the current value.</a:t>
            </a:r>
            <a:endParaRPr sz="1400"/>
          </a:p>
          <a:p>
            <a:pPr indent="0" lvl="0" marL="457200" rtl="0" algn="l">
              <a:spcBef>
                <a:spcPts val="0"/>
              </a:spcBef>
              <a:spcAft>
                <a:spcPts val="0"/>
              </a:spcAft>
              <a:buNone/>
            </a:pPr>
            <a:r>
              <a:t/>
            </a:r>
            <a:endParaRPr sz="1400"/>
          </a:p>
        </p:txBody>
      </p:sp>
      <p:sp>
        <p:nvSpPr>
          <p:cNvPr id="213" name="Google Shape;213;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9</a:t>
            </a:r>
            <a:endParaRPr/>
          </a:p>
        </p:txBody>
      </p:sp>
      <p:pic>
        <p:nvPicPr>
          <p:cNvPr id="214" name="Google Shape;214;p33"/>
          <p:cNvPicPr preferRelativeResize="0"/>
          <p:nvPr/>
        </p:nvPicPr>
        <p:blipFill rotWithShape="1">
          <a:blip r:embed="rId3">
            <a:alphaModFix/>
          </a:blip>
          <a:srcRect b="5685" l="5136" r="1805" t="1256"/>
          <a:stretch/>
        </p:blipFill>
        <p:spPr>
          <a:xfrm>
            <a:off x="5716725" y="2759775"/>
            <a:ext cx="3115573" cy="2225400"/>
          </a:xfrm>
          <a:prstGeom prst="rect">
            <a:avLst/>
          </a:prstGeom>
          <a:noFill/>
          <a:ln>
            <a:noFill/>
          </a:ln>
        </p:spPr>
      </p:pic>
      <p:pic>
        <p:nvPicPr>
          <p:cNvPr id="215" name="Google Shape;215;p33"/>
          <p:cNvPicPr preferRelativeResize="0"/>
          <p:nvPr/>
        </p:nvPicPr>
        <p:blipFill>
          <a:blip r:embed="rId4">
            <a:alphaModFix/>
          </a:blip>
          <a:stretch>
            <a:fillRect/>
          </a:stretch>
        </p:blipFill>
        <p:spPr>
          <a:xfrm>
            <a:off x="5768450" y="499250"/>
            <a:ext cx="3263766" cy="2331250"/>
          </a:xfrm>
          <a:prstGeom prst="rect">
            <a:avLst/>
          </a:prstGeom>
          <a:noFill/>
          <a:ln>
            <a:noFill/>
          </a:ln>
        </p:spPr>
      </p:pic>
      <p:pic>
        <p:nvPicPr>
          <p:cNvPr id="216" name="Google Shape;216;p33"/>
          <p:cNvPicPr preferRelativeResize="0"/>
          <p:nvPr/>
        </p:nvPicPr>
        <p:blipFill rotWithShape="1">
          <a:blip r:embed="rId5">
            <a:alphaModFix/>
          </a:blip>
          <a:srcRect b="2340" l="4280" r="2661" t="6948"/>
          <a:stretch/>
        </p:blipFill>
        <p:spPr>
          <a:xfrm>
            <a:off x="1459600" y="2893675"/>
            <a:ext cx="3196032" cy="2225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