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Quattrocento Sans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032f21a30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26032f21a30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60331a6dc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260331a6dc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60331a6dc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260331a6dc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60331a6dc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260331a6dc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6032f21a30_1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26032f21a30_1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6032f21b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6032f21b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60331a6dc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260331a6dc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60331a6dc8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260331a6dc8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60331a6dc8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260331a6dc8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60331a6dc8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260331a6dc8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60331a6dc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260331a6dc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032f21a30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6032f21a30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60331a6dc8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260331a6dc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6032f21a30_1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26032f21a30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60331a6dc8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260331a6dc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60331a6dc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g260331a6dc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60331a6dc8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g260331a6dc8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032f21a30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26032f21a30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032f21a30_1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26032f21a30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6032f21a30_1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26032f21a30_1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60331a6dc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260331a6dc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0331a6dc8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0331a6dc8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60331a6dc8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260331a6dc8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6032f21a30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26032f21a30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7" name="Google Shape;67;p14"/>
          <p:cNvCxnSpPr/>
          <p:nvPr/>
        </p:nvCxnSpPr>
        <p:spPr>
          <a:xfrm>
            <a:off x="905743" y="325755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2" name="Google Shape;82;p16"/>
          <p:cNvCxnSpPr/>
          <p:nvPr/>
        </p:nvCxnSpPr>
        <p:spPr>
          <a:xfrm>
            <a:off x="905743" y="325755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822959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2"/>
          </p:nvPr>
        </p:nvSpPr>
        <p:spPr>
          <a:xfrm>
            <a:off x="4663440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2"/>
          </p:nvPr>
        </p:nvSpPr>
        <p:spPr>
          <a:xfrm>
            <a:off x="822960" y="1936751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3"/>
          </p:nvPr>
        </p:nvSpPr>
        <p:spPr>
          <a:xfrm>
            <a:off x="4663440" y="1384539"/>
            <a:ext cx="3703320" cy="552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4"/>
          </p:nvPr>
        </p:nvSpPr>
        <p:spPr>
          <a:xfrm>
            <a:off x="4663440" y="1936751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/>
          <p:nvPr/>
        </p:nvSpPr>
        <p:spPr>
          <a:xfrm>
            <a:off x="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sz="27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600450" y="548640"/>
            <a:ext cx="486918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2"/>
          </p:nvPr>
        </p:nvSpPr>
        <p:spPr>
          <a:xfrm>
            <a:off x="342900" y="2194560"/>
            <a:ext cx="2400300" cy="253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dt" idx="10"/>
          </p:nvPr>
        </p:nvSpPr>
        <p:spPr>
          <a:xfrm>
            <a:off x="349134" y="4844839"/>
            <a:ext cx="19638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ftr" idx="11"/>
          </p:nvPr>
        </p:nvSpPr>
        <p:spPr>
          <a:xfrm>
            <a:off x="3600450" y="4844839"/>
            <a:ext cx="3486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11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6857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sz="27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123" name="Google Shape;123;p22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11" y="0"/>
            <a:ext cx="9143989" cy="3686307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822960" y="4430267"/>
            <a:ext cx="7584948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6857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 rot="5400000">
            <a:off x="3086100" y="-878839"/>
            <a:ext cx="3017520" cy="7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0" rIns="34275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4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 rot="5400000">
            <a:off x="5370480" y="1484279"/>
            <a:ext cx="4318066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1"/>
          </p:nvPr>
        </p:nvSpPr>
        <p:spPr>
          <a:xfrm rot="5400000">
            <a:off x="1369979" y="-430246"/>
            <a:ext cx="4318067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0" rIns="34275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8" name="Google Shape;58;p13"/>
          <p:cNvCxnSpPr/>
          <p:nvPr/>
        </p:nvCxnSpPr>
        <p:spPr>
          <a:xfrm>
            <a:off x="895149" y="1303384"/>
            <a:ext cx="74752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ctrTitle"/>
          </p:nvPr>
        </p:nvSpPr>
        <p:spPr>
          <a:xfrm>
            <a:off x="691085" y="411489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lang="en"/>
              <a:t>Solar Power Forecasting</a:t>
            </a:r>
            <a:endParaRPr/>
          </a:p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lang="en" sz="4700"/>
              <a:t>Group: 24</a:t>
            </a:r>
            <a:endParaRPr sz="4700"/>
          </a:p>
        </p:txBody>
      </p:sp>
      <p:sp>
        <p:nvSpPr>
          <p:cNvPr id="147" name="Google Shape;147;p25"/>
          <p:cNvSpPr txBox="1"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VAIBHAV PARIKH 1217458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en"/>
              <a:t>SAURAV DHARMESHBHAI PATEL 1220888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 dirty="0"/>
              <a:t>Why we took LSTM (Long Short Term M</a:t>
            </a:r>
            <a:r>
              <a:rPr lang="en-IN" dirty="0"/>
              <a:t>e</a:t>
            </a:r>
            <a:r>
              <a:rPr lang="en" dirty="0"/>
              <a:t>mory)</a:t>
            </a:r>
            <a:endParaRPr dirty="0"/>
          </a:p>
        </p:txBody>
      </p:sp>
      <p:sp>
        <p:nvSpPr>
          <p:cNvPr id="201" name="Google Shape;201;p34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9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Temporal Dependency Handling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Time Series Data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To Capture the trends (Yearly trends)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Non- Linearity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Information Integration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Handling Irregular Intervals</a:t>
            </a: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 sz="3200"/>
              <a:t>Note:- Before LSTM we explored different Algorithms</a:t>
            </a:r>
            <a:endParaRPr sz="3200"/>
          </a:p>
        </p:txBody>
      </p:sp>
      <p:sp>
        <p:nvSpPr>
          <p:cNvPr id="207" name="Google Shape;207;p35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63500" lvl="0" indent="-1079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We read different research papers and tried the following algorithm.</a:t>
            </a:r>
            <a:endParaRPr sz="1700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lvl="0" indent="-1079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We tried the MLP(Multilayer Perceptron) algorithm but didn’t receive that much accuracy.</a:t>
            </a:r>
            <a:endParaRPr sz="1700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lvl="0" indent="-1079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We also tried to use DBN for the feature extraction and LSTM to train data on that network, but it didn’t perform well.</a:t>
            </a:r>
            <a:endParaRPr sz="1700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lvl="0" indent="-1079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We tried to tune it, and we made some progress, but we found out that due to DBN, it was losing some temporal features.</a:t>
            </a:r>
            <a:endParaRPr sz="1700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375" y="0"/>
            <a:ext cx="753262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>
            <a:spLocks noGrp="1"/>
          </p:cNvSpPr>
          <p:nvPr>
            <p:ph type="title"/>
          </p:nvPr>
        </p:nvSpPr>
        <p:spPr>
          <a:xfrm>
            <a:off x="800110" y="-47223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/>
              <a:t>Spearman Rank Correlation</a:t>
            </a:r>
            <a:endParaRPr/>
          </a:p>
        </p:txBody>
      </p:sp>
      <p:sp>
        <p:nvSpPr>
          <p:cNvPr id="218" name="Google Shape;218;p37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/>
          </a:p>
        </p:txBody>
      </p:sp>
      <p:pic>
        <p:nvPicPr>
          <p:cNvPr id="219" name="Google Shape;2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3168"/>
            <a:ext cx="9143999" cy="3241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125" y="65025"/>
            <a:ext cx="683576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endParaRPr/>
          </a:p>
        </p:txBody>
      </p:sp>
      <p:sp>
        <p:nvSpPr>
          <p:cNvPr id="230" name="Google Shape;230;p39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/>
          </a:p>
        </p:txBody>
      </p:sp>
      <p:pic>
        <p:nvPicPr>
          <p:cNvPr id="231" name="Google Shape;23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776" y="0"/>
            <a:ext cx="685044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>
            <a:spLocks noGrp="1"/>
          </p:cNvSpPr>
          <p:nvPr>
            <p:ph type="title"/>
          </p:nvPr>
        </p:nvSpPr>
        <p:spPr>
          <a:xfrm>
            <a:off x="800110" y="-404898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 sz="2900"/>
              <a:t>Data conversion into sequential format</a:t>
            </a:r>
            <a:endParaRPr sz="2900"/>
          </a:p>
        </p:txBody>
      </p:sp>
      <p:pic>
        <p:nvPicPr>
          <p:cNvPr id="237" name="Google Shape;237;p40"/>
          <p:cNvPicPr preferRelativeResize="0"/>
          <p:nvPr/>
        </p:nvPicPr>
        <p:blipFill rotWithShape="1">
          <a:blip r:embed="rId3">
            <a:alphaModFix/>
          </a:blip>
          <a:srcRect t="5417" r="24681" b="46682"/>
          <a:stretch/>
        </p:blipFill>
        <p:spPr>
          <a:xfrm>
            <a:off x="1667701" y="1035775"/>
            <a:ext cx="5808599" cy="330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/>
              <a:t>LSTM Model</a:t>
            </a:r>
            <a:endParaRPr/>
          </a:p>
        </p:txBody>
      </p:sp>
      <p:sp>
        <p:nvSpPr>
          <p:cNvPr id="244" name="Google Shape;244;p41"/>
          <p:cNvSpPr txBox="1"/>
          <p:nvPr/>
        </p:nvSpPr>
        <p:spPr>
          <a:xfrm>
            <a:off x="2681050" y="4401700"/>
            <a:ext cx="637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Ref:- </a:t>
            </a:r>
            <a:r>
              <a:rPr lang="en-IN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https://bit.ly/3QryY3O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63C822-521D-DA42-16E3-F9FACB8FE6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70"/>
          <a:stretch/>
        </p:blipFill>
        <p:spPr>
          <a:xfrm>
            <a:off x="0" y="-76200"/>
            <a:ext cx="9144000" cy="45410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/>
              <a:t>LSTM Code</a:t>
            </a:r>
            <a:endParaRPr/>
          </a:p>
        </p:txBody>
      </p:sp>
      <p:sp>
        <p:nvSpPr>
          <p:cNvPr id="250" name="Google Shape;250;p42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/>
          </a:p>
        </p:txBody>
      </p:sp>
      <p:pic>
        <p:nvPicPr>
          <p:cNvPr id="251" name="Google Shape;25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126" y="0"/>
            <a:ext cx="818574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3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257" name="Google Shape;257;p43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/>
          </a:p>
        </p:txBody>
      </p:sp>
      <p:pic>
        <p:nvPicPr>
          <p:cNvPr id="258" name="Google Shape;25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9213"/>
            <a:ext cx="9144001" cy="462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/>
          <a:p>
            <a:pPr marL="457200" lvl="0" indent="-3937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Previous Work</a:t>
            </a:r>
            <a:endParaRPr sz="2600">
              <a:solidFill>
                <a:schemeClr val="dk1"/>
              </a:solidFill>
            </a:endParaRPr>
          </a:p>
          <a:p>
            <a:pPr marL="457200" lvl="0" indent="-3937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Data set</a:t>
            </a:r>
            <a:endParaRPr sz="2600">
              <a:solidFill>
                <a:schemeClr val="dk1"/>
              </a:solidFill>
            </a:endParaRPr>
          </a:p>
          <a:p>
            <a:pPr marL="457200" lvl="0" indent="-3937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Data Preparation</a:t>
            </a:r>
            <a:endParaRPr sz="2600">
              <a:solidFill>
                <a:schemeClr val="dk1"/>
              </a:solidFill>
            </a:endParaRPr>
          </a:p>
          <a:p>
            <a:pPr marL="457200" lvl="0" indent="-3937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Output</a:t>
            </a:r>
            <a:endParaRPr sz="2600">
              <a:solidFill>
                <a:schemeClr val="dk1"/>
              </a:solidFill>
            </a:endParaRPr>
          </a:p>
          <a:p>
            <a:pPr marL="457200" lvl="0" indent="-3937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Model Evaluation </a:t>
            </a:r>
            <a:endParaRPr sz="2600">
              <a:solidFill>
                <a:schemeClr val="dk1"/>
              </a:solidFill>
            </a:endParaRPr>
          </a:p>
          <a:p>
            <a:pPr marL="457200" lvl="0" indent="-3937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Conclusion</a:t>
            </a:r>
            <a:endParaRPr sz="2600">
              <a:solidFill>
                <a:schemeClr val="dk1"/>
              </a:solidFill>
            </a:endParaRPr>
          </a:p>
          <a:p>
            <a:pPr marL="457200" lvl="0" indent="-3937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Reference </a:t>
            </a:r>
            <a:endParaRPr sz="260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4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 sz="3400"/>
              <a:t>Performance Metrics : R2 Score</a:t>
            </a:r>
            <a:endParaRPr sz="3400"/>
          </a:p>
        </p:txBody>
      </p:sp>
      <p:pic>
        <p:nvPicPr>
          <p:cNvPr id="264" name="Google Shape;26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55452"/>
            <a:ext cx="8839200" cy="2470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 sz="3400"/>
              <a:t>Performance Metrics: RMSE Score</a:t>
            </a:r>
            <a:endParaRPr sz="3400"/>
          </a:p>
        </p:txBody>
      </p:sp>
      <p:pic>
        <p:nvPicPr>
          <p:cNvPr id="270" name="Google Shape;27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600" y="1698652"/>
            <a:ext cx="857250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 sz="3400"/>
              <a:t> Performance Metrics : MAE Score</a:t>
            </a:r>
            <a:endParaRPr sz="3400"/>
          </a:p>
        </p:txBody>
      </p:sp>
      <p:pic>
        <p:nvPicPr>
          <p:cNvPr id="276" name="Google Shape;27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55452"/>
            <a:ext cx="8839200" cy="1531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7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/>
              <a:t>Reference </a:t>
            </a:r>
            <a:endParaRPr/>
          </a:p>
        </p:txBody>
      </p:sp>
      <p:sp>
        <p:nvSpPr>
          <p:cNvPr id="282" name="Google Shape;282;p47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 lnSpcReduction="10000"/>
          </a:bodyPr>
          <a:lstStyle/>
          <a:p>
            <a:pPr marL="127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Gensler, André, Janosch Henze, Bernhard Sick, and Nils Raabe. "Deep Learning for solar power forecasting—An approach using AutoEncoder and LSTM Neural Networks." In </a:t>
            </a:r>
            <a:r>
              <a:rPr lang="en" sz="1200" i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2016 IEEE international conference on systems, man, and cybernetics (SMC)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pp. 002858-002865. IEEE, 2016.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Wan, Can, Jian Zhao, Yonghua Song, Zhao Xu, Jin Lin, and Zechun Hu. "Photovoltaic and solar power forecasting for smart grid energy management." </a:t>
            </a:r>
            <a:r>
              <a:rPr lang="en" sz="1200" i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CSEE Journal of Power and Energy Systems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1, no. 4 (2015): 38-46.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Wang, Huaizhi, Yangyang Liu, Bin Zhou, Canbing Li, Guangzhong Cao, Nikolai Voropai, and Evgeny Barakhtenko. "Taxonomy research of artificial intelligence for deterministic solar power forecasting." </a:t>
            </a:r>
            <a:r>
              <a:rPr lang="en" sz="1200" i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Energy Conversion and Management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214 (2020): 112909.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Na, Zhang, Tao HanZhen, Liu YuTong, Cui Jia, Yang JunYou, and Gang Wang. "Short-term load forecasting algorithm based on LSTM-DBN considering the flexibility of electric vehicle." In </a:t>
            </a:r>
            <a:r>
              <a:rPr lang="en" sz="1200" i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IOP Conference Series: Earth and Environmental Science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vol. 546, no. 4, p. 042001. IOP Publishing, 2020.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5.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Patel, Vidhi Rajeshkumar, Mihir Sanjaykumar Patel, Manish Upendrakumar Patel, Tejas Chandramauli Patel, and Mihir R. Patel. "Solar Power Generation Forecasting Using Adaptive Boost and Random Forest." (2022).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8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88" name="Google Shape;288;p48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/>
              <a:t>Previous Work</a:t>
            </a:r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457200" lvl="0" indent="-3619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 dirty="0"/>
              <a:t>Previously we read different relevant research papers and algorithms which they had used and based on that we tested and tried to implement it. </a:t>
            </a:r>
            <a:endParaRPr sz="210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dirty="0"/>
          </a:p>
          <a:p>
            <a:pPr marL="457200" lvl="0" indent="-3619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 dirty="0"/>
              <a:t>We collected Data and worked on the data based on the research paper and tried different ML algorithms.</a:t>
            </a:r>
            <a:r>
              <a:rPr lang="en" sz="1900" dirty="0"/>
              <a:t> </a:t>
            </a:r>
            <a:endParaRPr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800110" y="20180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/>
              <a:t>Data set</a:t>
            </a:r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body" idx="1"/>
          </p:nvPr>
        </p:nvSpPr>
        <p:spPr>
          <a:xfrm>
            <a:off x="822960" y="1344875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63500" lvl="0" indent="-95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data set is of the 21 German Solar Farms and their power generated. </a:t>
            </a:r>
            <a:endParaRPr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63500" lvl="0" indent="-95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 make their output comparable we have converted it into the normalized form. </a:t>
            </a:r>
            <a:endParaRPr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63500" lvl="0" indent="-95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Which makes this algorithm even better because we can use it to generalize the algorithm.</a:t>
            </a:r>
            <a:endParaRPr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63500" lvl="0" indent="-88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Char char="●"/>
            </a:pPr>
            <a:r>
              <a:rPr lang="en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data is of 990 days.</a:t>
            </a:r>
            <a:endParaRPr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63500" lvl="0" indent="-88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Char char="●"/>
            </a:pPr>
            <a:r>
              <a:rPr lang="en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 we had total data of 121580 and 55 features.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0899" y="97401"/>
            <a:ext cx="6765350" cy="464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800100" y="378026"/>
            <a:ext cx="75438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Calibri"/>
              <a:buNone/>
            </a:pPr>
            <a:r>
              <a:rPr lang="en" sz="2240"/>
              <a:t>Data of different Solar Farms of Germany.</a:t>
            </a:r>
            <a:endParaRPr sz="2240"/>
          </a:p>
          <a:p>
            <a:pPr marL="0" lvl="0" indent="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Calibri"/>
              <a:buNone/>
            </a:pPr>
            <a:r>
              <a:rPr lang="en" sz="2240"/>
              <a:t>We got this data from the research paper we read</a:t>
            </a:r>
            <a:endParaRPr sz="2240"/>
          </a:p>
        </p:txBody>
      </p:sp>
      <p:pic>
        <p:nvPicPr>
          <p:cNvPr id="176" name="Google Shape;176;p30"/>
          <p:cNvPicPr preferRelativeResize="0"/>
          <p:nvPr/>
        </p:nvPicPr>
        <p:blipFill rotWithShape="1">
          <a:blip r:embed="rId3">
            <a:alphaModFix/>
          </a:blip>
          <a:srcRect b="30680"/>
          <a:stretch/>
        </p:blipFill>
        <p:spPr>
          <a:xfrm>
            <a:off x="548475" y="1251325"/>
            <a:ext cx="6980000" cy="35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822960" y="69877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/>
              <a:t>Data set</a:t>
            </a:r>
            <a:endParaRPr/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6350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Char char=" "/>
            </a:pPr>
            <a:endParaRPr/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" y="1084321"/>
            <a:ext cx="9143998" cy="3818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/>
              <a:t>Data set</a:t>
            </a:r>
            <a:endParaRPr/>
          </a:p>
        </p:txBody>
      </p:sp>
      <p:sp>
        <p:nvSpPr>
          <p:cNvPr id="189" name="Google Shape;189;p32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 lnSpcReduction="10000"/>
          </a:bodyPr>
          <a:lstStyle/>
          <a:p>
            <a:pPr marL="63500" lvl="0" indent="-95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 "/>
            </a:pPr>
            <a:r>
              <a:rPr lang="en" sz="1600">
                <a:solidFill>
                  <a:srgbClr val="210A26"/>
                </a:solidFill>
                <a:latin typeface="Arial"/>
                <a:ea typeface="Arial"/>
                <a:cs typeface="Arial"/>
                <a:sym typeface="Arial"/>
              </a:rPr>
              <a:t>1)</a:t>
            </a:r>
            <a:r>
              <a:rPr lang="en" sz="1700" b="1">
                <a:solidFill>
                  <a:srgbClr val="210A26"/>
                </a:solidFill>
                <a:latin typeface="Arial"/>
                <a:ea typeface="Arial"/>
                <a:cs typeface="Arial"/>
                <a:sym typeface="Arial"/>
              </a:rPr>
              <a:t>Weather data:-</a:t>
            </a:r>
            <a:r>
              <a:rPr lang="en" sz="1700">
                <a:solidFill>
                  <a:srgbClr val="210A26"/>
                </a:solidFill>
                <a:latin typeface="Arial"/>
                <a:ea typeface="Arial"/>
                <a:cs typeface="Arial"/>
                <a:sym typeface="Arial"/>
              </a:rPr>
              <a:t> Temperature, Relative Humidity, Wind speed.</a:t>
            </a:r>
            <a:endParaRPr sz="1700">
              <a:solidFill>
                <a:srgbClr val="210A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lvl="0" indent="-95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 "/>
            </a:pPr>
            <a:r>
              <a:rPr lang="en" sz="1600">
                <a:solidFill>
                  <a:srgbClr val="210A26"/>
                </a:solidFill>
                <a:latin typeface="Arial"/>
                <a:ea typeface="Arial"/>
                <a:cs typeface="Arial"/>
                <a:sym typeface="Arial"/>
              </a:rPr>
              <a:t>2)</a:t>
            </a:r>
            <a:r>
              <a:rPr lang="en" sz="1700" b="1">
                <a:solidFill>
                  <a:srgbClr val="210A26"/>
                </a:solidFill>
                <a:latin typeface="Arial"/>
                <a:ea typeface="Arial"/>
                <a:cs typeface="Arial"/>
                <a:sym typeface="Arial"/>
              </a:rPr>
              <a:t>Solar Radiation:-</a:t>
            </a:r>
            <a:r>
              <a:rPr lang="en" sz="1700">
                <a:solidFill>
                  <a:srgbClr val="210A26"/>
                </a:solidFill>
                <a:latin typeface="Arial"/>
                <a:ea typeface="Arial"/>
                <a:cs typeface="Arial"/>
                <a:sym typeface="Arial"/>
              </a:rPr>
              <a:t> Global Horizontal Irradiance, Direct Normal Irradiance, Diffuse Horizontal Irradiance and Spectral Irradiance.</a:t>
            </a:r>
            <a:endParaRPr sz="1700">
              <a:solidFill>
                <a:srgbClr val="210A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lvl="0" indent="-95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 "/>
            </a:pPr>
            <a:r>
              <a:rPr lang="en" sz="1600">
                <a:solidFill>
                  <a:srgbClr val="210A26"/>
                </a:solidFill>
                <a:latin typeface="Arial"/>
                <a:ea typeface="Arial"/>
                <a:cs typeface="Arial"/>
                <a:sym typeface="Arial"/>
              </a:rPr>
              <a:t>3)</a:t>
            </a:r>
            <a:r>
              <a:rPr lang="en" sz="1700" b="1">
                <a:solidFill>
                  <a:srgbClr val="210A26"/>
                </a:solidFill>
                <a:latin typeface="Arial"/>
                <a:ea typeface="Arial"/>
                <a:cs typeface="Arial"/>
                <a:sym typeface="Arial"/>
              </a:rPr>
              <a:t>Past Data:-</a:t>
            </a:r>
            <a:r>
              <a:rPr lang="en" sz="1700">
                <a:solidFill>
                  <a:srgbClr val="210A26"/>
                </a:solidFill>
                <a:latin typeface="Arial"/>
                <a:ea typeface="Arial"/>
                <a:cs typeface="Arial"/>
                <a:sym typeface="Arial"/>
              </a:rPr>
              <a:t> for the training of the model</a:t>
            </a:r>
            <a:endParaRPr sz="1700">
              <a:solidFill>
                <a:srgbClr val="210A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lvl="0" indent="-95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 "/>
            </a:pPr>
            <a:r>
              <a:rPr lang="en" sz="1600">
                <a:solidFill>
                  <a:srgbClr val="210A26"/>
                </a:solidFill>
                <a:latin typeface="Arial"/>
                <a:ea typeface="Arial"/>
                <a:cs typeface="Arial"/>
                <a:sym typeface="Arial"/>
              </a:rPr>
              <a:t>4)</a:t>
            </a:r>
            <a:r>
              <a:rPr lang="en" sz="1700" b="1">
                <a:solidFill>
                  <a:srgbClr val="210A26"/>
                </a:solidFill>
                <a:latin typeface="Arial"/>
                <a:ea typeface="Arial"/>
                <a:cs typeface="Arial"/>
                <a:sym typeface="Arial"/>
              </a:rPr>
              <a:t>Cloud Cover:-</a:t>
            </a:r>
            <a:r>
              <a:rPr lang="en" sz="1700">
                <a:solidFill>
                  <a:srgbClr val="210A26"/>
                </a:solidFill>
                <a:latin typeface="Arial"/>
                <a:ea typeface="Arial"/>
                <a:cs typeface="Arial"/>
                <a:sym typeface="Arial"/>
              </a:rPr>
              <a:t> It can be calculated with resistance temperature detector. (It is difficult to calculate the accurate data for all solar panels)</a:t>
            </a:r>
            <a:endParaRPr sz="1700">
              <a:solidFill>
                <a:srgbClr val="210A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lvl="0" indent="-95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 "/>
            </a:pPr>
            <a:r>
              <a:rPr lang="en" sz="1600">
                <a:solidFill>
                  <a:srgbClr val="210A26"/>
                </a:solidFill>
                <a:latin typeface="Arial"/>
                <a:ea typeface="Arial"/>
                <a:cs typeface="Arial"/>
                <a:sym typeface="Arial"/>
              </a:rPr>
              <a:t>5)</a:t>
            </a:r>
            <a:r>
              <a:rPr lang="en" sz="1700" b="1">
                <a:solidFill>
                  <a:srgbClr val="210A26"/>
                </a:solidFill>
                <a:latin typeface="Arial"/>
                <a:ea typeface="Arial"/>
                <a:cs typeface="Arial"/>
                <a:sym typeface="Arial"/>
              </a:rPr>
              <a:t>Solar Sensor Data</a:t>
            </a:r>
            <a:endParaRPr sz="1700" b="1">
              <a:solidFill>
                <a:srgbClr val="210A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lvl="0" indent="-95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 "/>
            </a:pPr>
            <a:r>
              <a:rPr lang="en" sz="1600">
                <a:solidFill>
                  <a:srgbClr val="210A26"/>
                </a:solidFill>
                <a:latin typeface="Arial"/>
                <a:ea typeface="Arial"/>
                <a:cs typeface="Arial"/>
                <a:sym typeface="Arial"/>
              </a:rPr>
              <a:t>6)</a:t>
            </a:r>
            <a:r>
              <a:rPr lang="en" sz="1700" b="1">
                <a:solidFill>
                  <a:srgbClr val="210A26"/>
                </a:solidFill>
                <a:latin typeface="Arial"/>
                <a:ea typeface="Arial"/>
                <a:cs typeface="Arial"/>
                <a:sym typeface="Arial"/>
              </a:rPr>
              <a:t>Geographical Data</a:t>
            </a:r>
            <a:r>
              <a:rPr lang="en" sz="1700">
                <a:solidFill>
                  <a:srgbClr val="210A26"/>
                </a:solidFill>
                <a:latin typeface="Arial"/>
                <a:ea typeface="Arial"/>
                <a:cs typeface="Arial"/>
                <a:sym typeface="Arial"/>
              </a:rPr>
              <a:t> (some solar panels are at the fixed position.)</a:t>
            </a:r>
            <a:endParaRPr sz="1700">
              <a:solidFill>
                <a:srgbClr val="210A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lvl="0" indent="-95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 "/>
            </a:pPr>
            <a:r>
              <a:rPr lang="en" sz="1600">
                <a:solidFill>
                  <a:srgbClr val="210A26"/>
                </a:solidFill>
                <a:latin typeface="Arial"/>
                <a:ea typeface="Arial"/>
                <a:cs typeface="Arial"/>
                <a:sym typeface="Arial"/>
              </a:rPr>
              <a:t>7)</a:t>
            </a:r>
            <a:r>
              <a:rPr lang="en" sz="1700" b="1">
                <a:solidFill>
                  <a:srgbClr val="210A26"/>
                </a:solidFill>
                <a:latin typeface="Arial"/>
                <a:ea typeface="Arial"/>
                <a:cs typeface="Arial"/>
                <a:sym typeface="Arial"/>
              </a:rPr>
              <a:t>Other:- </a:t>
            </a:r>
            <a:r>
              <a:rPr lang="en" sz="1700">
                <a:solidFill>
                  <a:srgbClr val="210A26"/>
                </a:solidFill>
                <a:latin typeface="Arial"/>
                <a:ea typeface="Arial"/>
                <a:cs typeface="Arial"/>
                <a:sym typeface="Arial"/>
              </a:rPr>
              <a:t>snow cover,terrain and topology  </a:t>
            </a:r>
            <a:endParaRPr sz="1700">
              <a:solidFill>
                <a:srgbClr val="210A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lvl="0" indent="-8890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attrocento Sans"/>
              <a:buChar char=" "/>
            </a:pPr>
            <a:endParaRPr>
              <a:solidFill>
                <a:srgbClr val="66666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195" name="Google Shape;195;p33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457200" lvl="0" indent="-3492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2000">
                <a:solidFill>
                  <a:schemeClr val="dk1"/>
                </a:solidFill>
              </a:rPr>
              <a:t>Data Collection</a:t>
            </a:r>
            <a:endParaRPr sz="2000">
              <a:solidFill>
                <a:schemeClr val="dk1"/>
              </a:solidFill>
            </a:endParaRPr>
          </a:p>
          <a:p>
            <a:pPr marL="457200" lvl="0" indent="-3492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2000">
                <a:solidFill>
                  <a:schemeClr val="dk1"/>
                </a:solidFill>
              </a:rPr>
              <a:t>Data Cleaning</a:t>
            </a:r>
            <a:endParaRPr sz="2000">
              <a:solidFill>
                <a:schemeClr val="dk1"/>
              </a:solidFill>
            </a:endParaRPr>
          </a:p>
          <a:p>
            <a:pPr marL="457200" lvl="0" indent="-3492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2000">
                <a:solidFill>
                  <a:schemeClr val="dk1"/>
                </a:solidFill>
              </a:rPr>
              <a:t>Handling the null values.</a:t>
            </a:r>
            <a:endParaRPr sz="2000">
              <a:solidFill>
                <a:schemeClr val="dk1"/>
              </a:solidFill>
            </a:endParaRPr>
          </a:p>
          <a:p>
            <a:pPr marL="457200" lvl="0" indent="-3492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2000">
                <a:solidFill>
                  <a:schemeClr val="dk1"/>
                </a:solidFill>
              </a:rPr>
              <a:t>Data Exploration</a:t>
            </a:r>
            <a:endParaRPr sz="2000">
              <a:solidFill>
                <a:schemeClr val="dk1"/>
              </a:solidFill>
            </a:endParaRPr>
          </a:p>
          <a:p>
            <a:pPr marL="457200" lvl="0" indent="-3492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2000">
                <a:solidFill>
                  <a:schemeClr val="dk1"/>
                </a:solidFill>
              </a:rPr>
              <a:t>Used normalized format data so that different solar farm can be taken into account.</a:t>
            </a:r>
            <a:endParaRPr sz="2000">
              <a:solidFill>
                <a:schemeClr val="dk1"/>
              </a:solidFill>
            </a:endParaRPr>
          </a:p>
          <a:p>
            <a:pPr marL="457200" lvl="0" indent="-3492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2000">
                <a:solidFill>
                  <a:schemeClr val="dk1"/>
                </a:solidFill>
              </a:rPr>
              <a:t>Convert the simple data into sequential format.</a:t>
            </a:r>
            <a:endParaRPr sz="20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716</Words>
  <Application>Microsoft Office PowerPoint</Application>
  <PresentationFormat>On-screen Show (16:9)</PresentationFormat>
  <Paragraphs>68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Quattrocento Sans</vt:lpstr>
      <vt:lpstr>Simple Light</vt:lpstr>
      <vt:lpstr>Retrospect</vt:lpstr>
      <vt:lpstr>Solar Power Forecasting Group: 24</vt:lpstr>
      <vt:lpstr>Topics</vt:lpstr>
      <vt:lpstr>Previous Work</vt:lpstr>
      <vt:lpstr>Data set</vt:lpstr>
      <vt:lpstr>PowerPoint Presentation</vt:lpstr>
      <vt:lpstr>Data of different Solar Farms of Germany. We got this data from the research paper we read</vt:lpstr>
      <vt:lpstr>Data set</vt:lpstr>
      <vt:lpstr>Data set</vt:lpstr>
      <vt:lpstr>Data Preparation</vt:lpstr>
      <vt:lpstr>Why we took LSTM (Long Short Term Memory)</vt:lpstr>
      <vt:lpstr>Note:- Before LSTM we explored different Algorithms</vt:lpstr>
      <vt:lpstr>PowerPoint Presentation</vt:lpstr>
      <vt:lpstr>Spearman Rank Correlation</vt:lpstr>
      <vt:lpstr>PowerPoint Presentation</vt:lpstr>
      <vt:lpstr>PowerPoint Presentation</vt:lpstr>
      <vt:lpstr>Data conversion into sequential format</vt:lpstr>
      <vt:lpstr>LSTM Model</vt:lpstr>
      <vt:lpstr>LSTM Code</vt:lpstr>
      <vt:lpstr>Model Evaluation</vt:lpstr>
      <vt:lpstr>Performance Metrics : R2 Score</vt:lpstr>
      <vt:lpstr>Performance Metrics: RMSE Score</vt:lpstr>
      <vt:lpstr> Performance Metrics : MAE Score</vt:lpstr>
      <vt:lpstr>Reference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Power Forecasting Group: 24</dc:title>
  <dc:creator>samarth patel</dc:creator>
  <cp:lastModifiedBy>samarth patel</cp:lastModifiedBy>
  <cp:revision>1</cp:revision>
  <dcterms:modified xsi:type="dcterms:W3CDTF">2023-11-07T19:26:40Z</dcterms:modified>
</cp:coreProperties>
</file>