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DEA75-8452-40BD-9265-C7496333A7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AA9F1-7DE8-4613-9192-BC15AA5E7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website is not very user friendly</a:t>
          </a:r>
        </a:p>
      </dgm:t>
    </dgm:pt>
    <dgm:pt modelId="{081BD19C-0150-45FE-92FB-54883AE20E04}" type="parTrans" cxnId="{A2EA6486-A1F7-46D4-9CCF-D5A28FE4CE6F}">
      <dgm:prSet/>
      <dgm:spPr/>
      <dgm:t>
        <a:bodyPr/>
        <a:lstStyle/>
        <a:p>
          <a:endParaRPr lang="en-US"/>
        </a:p>
      </dgm:t>
    </dgm:pt>
    <dgm:pt modelId="{0CF66917-57B0-4A06-AAB0-66718D89BD91}" type="sibTrans" cxnId="{A2EA6486-A1F7-46D4-9CCF-D5A28FE4CE6F}">
      <dgm:prSet/>
      <dgm:spPr/>
      <dgm:t>
        <a:bodyPr/>
        <a:lstStyle/>
        <a:p>
          <a:endParaRPr lang="en-US"/>
        </a:p>
      </dgm:t>
    </dgm:pt>
    <dgm:pt modelId="{3D25E3A7-5063-471B-BF85-967B8D0E9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website does not automatically run the python program, the user would have to manually do so in order to get results on the website.</a:t>
          </a:r>
        </a:p>
      </dgm:t>
    </dgm:pt>
    <dgm:pt modelId="{BDE29218-8EEA-4962-9EA7-A6C25D106E38}" type="parTrans" cxnId="{87331B63-00F6-40A5-9A38-A84E6A4B0BD0}">
      <dgm:prSet/>
      <dgm:spPr/>
      <dgm:t>
        <a:bodyPr/>
        <a:lstStyle/>
        <a:p>
          <a:endParaRPr lang="en-US"/>
        </a:p>
      </dgm:t>
    </dgm:pt>
    <dgm:pt modelId="{D29DCD43-B318-4D9E-B550-BBD3CACC6D24}" type="sibTrans" cxnId="{87331B63-00F6-40A5-9A38-A84E6A4B0BD0}">
      <dgm:prSet/>
      <dgm:spPr/>
      <dgm:t>
        <a:bodyPr/>
        <a:lstStyle/>
        <a:p>
          <a:endParaRPr lang="en-US"/>
        </a:p>
      </dgm:t>
    </dgm:pt>
    <dgm:pt modelId="{D62C368A-4C4C-4C15-81F9-ABA3F4A52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connection between the front end and back end is not perfect resulting in a few more steps needed to be taken by the user.</a:t>
          </a:r>
        </a:p>
      </dgm:t>
    </dgm:pt>
    <dgm:pt modelId="{AF1B2923-3318-4A62-92A3-C94EE39C7A8D}" type="parTrans" cxnId="{EDF10E72-636E-47BA-876A-18498588BFBD}">
      <dgm:prSet/>
      <dgm:spPr/>
      <dgm:t>
        <a:bodyPr/>
        <a:lstStyle/>
        <a:p>
          <a:endParaRPr lang="en-US"/>
        </a:p>
      </dgm:t>
    </dgm:pt>
    <dgm:pt modelId="{D78B1CDD-42F6-47E8-93D2-F06F5B3A4C06}" type="sibTrans" cxnId="{EDF10E72-636E-47BA-876A-18498588BFBD}">
      <dgm:prSet/>
      <dgm:spPr/>
      <dgm:t>
        <a:bodyPr/>
        <a:lstStyle/>
        <a:p>
          <a:endParaRPr lang="en-US"/>
        </a:p>
      </dgm:t>
    </dgm:pt>
    <dgm:pt modelId="{B4D47DEF-BADB-48D8-A8B1-95531D1CB383}" type="pres">
      <dgm:prSet presAssocID="{E5DDEA75-8452-40BD-9265-C7496333A798}" presName="root" presStyleCnt="0">
        <dgm:presLayoutVars>
          <dgm:dir/>
          <dgm:resizeHandles val="exact"/>
        </dgm:presLayoutVars>
      </dgm:prSet>
      <dgm:spPr/>
    </dgm:pt>
    <dgm:pt modelId="{5D9694DC-E054-44BD-BDF4-944A9EAF131B}" type="pres">
      <dgm:prSet presAssocID="{D07AA9F1-7DE8-4613-9192-BC15AA5E7692}" presName="compNode" presStyleCnt="0"/>
      <dgm:spPr/>
    </dgm:pt>
    <dgm:pt modelId="{E6D32AB1-7C4B-447B-A840-C279359B5756}" type="pres">
      <dgm:prSet presAssocID="{D07AA9F1-7DE8-4613-9192-BC15AA5E7692}" presName="bgRect" presStyleLbl="bgShp" presStyleIdx="0" presStyleCnt="3"/>
      <dgm:spPr/>
    </dgm:pt>
    <dgm:pt modelId="{B8EBA741-AFC6-4920-9861-835D55C045DB}" type="pres">
      <dgm:prSet presAssocID="{D07AA9F1-7DE8-4613-9192-BC15AA5E76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FE4FA7F-64C7-4090-A868-3A77B6C2E8C4}" type="pres">
      <dgm:prSet presAssocID="{D07AA9F1-7DE8-4613-9192-BC15AA5E7692}" presName="spaceRect" presStyleCnt="0"/>
      <dgm:spPr/>
    </dgm:pt>
    <dgm:pt modelId="{EB8E8E9E-014E-4C65-B3E4-1B82C584C804}" type="pres">
      <dgm:prSet presAssocID="{D07AA9F1-7DE8-4613-9192-BC15AA5E7692}" presName="parTx" presStyleLbl="revTx" presStyleIdx="0" presStyleCnt="3">
        <dgm:presLayoutVars>
          <dgm:chMax val="0"/>
          <dgm:chPref val="0"/>
        </dgm:presLayoutVars>
      </dgm:prSet>
      <dgm:spPr/>
    </dgm:pt>
    <dgm:pt modelId="{82F8A3FE-5232-4E17-8882-4C6D8E3314A5}" type="pres">
      <dgm:prSet presAssocID="{0CF66917-57B0-4A06-AAB0-66718D89BD91}" presName="sibTrans" presStyleCnt="0"/>
      <dgm:spPr/>
    </dgm:pt>
    <dgm:pt modelId="{C9A9ABD4-4F26-4DDC-AC6A-900F5D2BACCE}" type="pres">
      <dgm:prSet presAssocID="{3D25E3A7-5063-471B-BF85-967B8D0E97B6}" presName="compNode" presStyleCnt="0"/>
      <dgm:spPr/>
    </dgm:pt>
    <dgm:pt modelId="{FF7F6CDF-34D8-4404-A9AB-A187431B91C1}" type="pres">
      <dgm:prSet presAssocID="{3D25E3A7-5063-471B-BF85-967B8D0E97B6}" presName="bgRect" presStyleLbl="bgShp" presStyleIdx="1" presStyleCnt="3"/>
      <dgm:spPr/>
    </dgm:pt>
    <dgm:pt modelId="{59948B8E-C007-4EFB-8336-7C973B078D57}" type="pres">
      <dgm:prSet presAssocID="{3D25E3A7-5063-471B-BF85-967B8D0E9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7E580B0-81E2-429E-82E6-9ED78D535C10}" type="pres">
      <dgm:prSet presAssocID="{3D25E3A7-5063-471B-BF85-967B8D0E97B6}" presName="spaceRect" presStyleCnt="0"/>
      <dgm:spPr/>
    </dgm:pt>
    <dgm:pt modelId="{C15C2EAD-11CC-4D9A-9F8C-DD4193233B88}" type="pres">
      <dgm:prSet presAssocID="{3D25E3A7-5063-471B-BF85-967B8D0E97B6}" presName="parTx" presStyleLbl="revTx" presStyleIdx="1" presStyleCnt="3">
        <dgm:presLayoutVars>
          <dgm:chMax val="0"/>
          <dgm:chPref val="0"/>
        </dgm:presLayoutVars>
      </dgm:prSet>
      <dgm:spPr/>
    </dgm:pt>
    <dgm:pt modelId="{2EAA3F7A-8EC9-4BB3-9641-E68EC2612601}" type="pres">
      <dgm:prSet presAssocID="{D29DCD43-B318-4D9E-B550-BBD3CACC6D24}" presName="sibTrans" presStyleCnt="0"/>
      <dgm:spPr/>
    </dgm:pt>
    <dgm:pt modelId="{3738CE50-8302-43A6-9E1E-3228201E6A17}" type="pres">
      <dgm:prSet presAssocID="{D62C368A-4C4C-4C15-81F9-ABA3F4A52D21}" presName="compNode" presStyleCnt="0"/>
      <dgm:spPr/>
    </dgm:pt>
    <dgm:pt modelId="{4B9A73A9-56A2-4F57-B124-FA400D5A9EE5}" type="pres">
      <dgm:prSet presAssocID="{D62C368A-4C4C-4C15-81F9-ABA3F4A52D21}" presName="bgRect" presStyleLbl="bgShp" presStyleIdx="2" presStyleCnt="3"/>
      <dgm:spPr/>
    </dgm:pt>
    <dgm:pt modelId="{DC5C16AB-54BF-46D2-BBDD-28BA528600CC}" type="pres">
      <dgm:prSet presAssocID="{D62C368A-4C4C-4C15-81F9-ABA3F4A52D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6367CD0-6886-4FA4-9B2D-D8BC2CC0CE14}" type="pres">
      <dgm:prSet presAssocID="{D62C368A-4C4C-4C15-81F9-ABA3F4A52D21}" presName="spaceRect" presStyleCnt="0"/>
      <dgm:spPr/>
    </dgm:pt>
    <dgm:pt modelId="{05B08D0E-A8E1-4EC4-BAE8-77872CE44FDD}" type="pres">
      <dgm:prSet presAssocID="{D62C368A-4C4C-4C15-81F9-ABA3F4A52D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EB2560-FCBC-4762-BEAF-15AE0E21B2D1}" type="presOf" srcId="{3D25E3A7-5063-471B-BF85-967B8D0E97B6}" destId="{C15C2EAD-11CC-4D9A-9F8C-DD4193233B88}" srcOrd="0" destOrd="0" presId="urn:microsoft.com/office/officeart/2018/2/layout/IconVerticalSolidList"/>
    <dgm:cxn modelId="{87331B63-00F6-40A5-9A38-A84E6A4B0BD0}" srcId="{E5DDEA75-8452-40BD-9265-C7496333A798}" destId="{3D25E3A7-5063-471B-BF85-967B8D0E97B6}" srcOrd="1" destOrd="0" parTransId="{BDE29218-8EEA-4962-9EA7-A6C25D106E38}" sibTransId="{D29DCD43-B318-4D9E-B550-BBD3CACC6D24}"/>
    <dgm:cxn modelId="{C168D966-E0EB-4BC5-A0C5-3DCAC9A9A673}" type="presOf" srcId="{E5DDEA75-8452-40BD-9265-C7496333A798}" destId="{B4D47DEF-BADB-48D8-A8B1-95531D1CB383}" srcOrd="0" destOrd="0" presId="urn:microsoft.com/office/officeart/2018/2/layout/IconVerticalSolidList"/>
    <dgm:cxn modelId="{EDF10E72-636E-47BA-876A-18498588BFBD}" srcId="{E5DDEA75-8452-40BD-9265-C7496333A798}" destId="{D62C368A-4C4C-4C15-81F9-ABA3F4A52D21}" srcOrd="2" destOrd="0" parTransId="{AF1B2923-3318-4A62-92A3-C94EE39C7A8D}" sibTransId="{D78B1CDD-42F6-47E8-93D2-F06F5B3A4C06}"/>
    <dgm:cxn modelId="{A2EA6486-A1F7-46D4-9CCF-D5A28FE4CE6F}" srcId="{E5DDEA75-8452-40BD-9265-C7496333A798}" destId="{D07AA9F1-7DE8-4613-9192-BC15AA5E7692}" srcOrd="0" destOrd="0" parTransId="{081BD19C-0150-45FE-92FB-54883AE20E04}" sibTransId="{0CF66917-57B0-4A06-AAB0-66718D89BD91}"/>
    <dgm:cxn modelId="{D706C0EC-6F23-419E-9602-41429D39D40A}" type="presOf" srcId="{D62C368A-4C4C-4C15-81F9-ABA3F4A52D21}" destId="{05B08D0E-A8E1-4EC4-BAE8-77872CE44FDD}" srcOrd="0" destOrd="0" presId="urn:microsoft.com/office/officeart/2018/2/layout/IconVerticalSolidList"/>
    <dgm:cxn modelId="{731110F0-A32B-4624-9796-875CB3D5C0B0}" type="presOf" srcId="{D07AA9F1-7DE8-4613-9192-BC15AA5E7692}" destId="{EB8E8E9E-014E-4C65-B3E4-1B82C584C804}" srcOrd="0" destOrd="0" presId="urn:microsoft.com/office/officeart/2018/2/layout/IconVerticalSolidList"/>
    <dgm:cxn modelId="{9560EA58-D255-40FE-80C2-F1289A2B9E4D}" type="presParOf" srcId="{B4D47DEF-BADB-48D8-A8B1-95531D1CB383}" destId="{5D9694DC-E054-44BD-BDF4-944A9EAF131B}" srcOrd="0" destOrd="0" presId="urn:microsoft.com/office/officeart/2018/2/layout/IconVerticalSolidList"/>
    <dgm:cxn modelId="{948CC530-5AED-4982-8C45-23C11E3D2F9D}" type="presParOf" srcId="{5D9694DC-E054-44BD-BDF4-944A9EAF131B}" destId="{E6D32AB1-7C4B-447B-A840-C279359B5756}" srcOrd="0" destOrd="0" presId="urn:microsoft.com/office/officeart/2018/2/layout/IconVerticalSolidList"/>
    <dgm:cxn modelId="{8F9E36AE-71DF-40AB-BFDD-D64B65DACC56}" type="presParOf" srcId="{5D9694DC-E054-44BD-BDF4-944A9EAF131B}" destId="{B8EBA741-AFC6-4920-9861-835D55C045DB}" srcOrd="1" destOrd="0" presId="urn:microsoft.com/office/officeart/2018/2/layout/IconVerticalSolidList"/>
    <dgm:cxn modelId="{4B5FDE51-5206-46C5-AE39-10F34C4E331D}" type="presParOf" srcId="{5D9694DC-E054-44BD-BDF4-944A9EAF131B}" destId="{2FE4FA7F-64C7-4090-A868-3A77B6C2E8C4}" srcOrd="2" destOrd="0" presId="urn:microsoft.com/office/officeart/2018/2/layout/IconVerticalSolidList"/>
    <dgm:cxn modelId="{C8EF3FC4-B3EE-47F7-BDBE-34AD21ACC9AD}" type="presParOf" srcId="{5D9694DC-E054-44BD-BDF4-944A9EAF131B}" destId="{EB8E8E9E-014E-4C65-B3E4-1B82C584C804}" srcOrd="3" destOrd="0" presId="urn:microsoft.com/office/officeart/2018/2/layout/IconVerticalSolidList"/>
    <dgm:cxn modelId="{B8FAE215-1B94-43D8-8018-EB7DE23E0A56}" type="presParOf" srcId="{B4D47DEF-BADB-48D8-A8B1-95531D1CB383}" destId="{82F8A3FE-5232-4E17-8882-4C6D8E3314A5}" srcOrd="1" destOrd="0" presId="urn:microsoft.com/office/officeart/2018/2/layout/IconVerticalSolidList"/>
    <dgm:cxn modelId="{22CD7916-0853-4E77-BB83-B87A3A230AA3}" type="presParOf" srcId="{B4D47DEF-BADB-48D8-A8B1-95531D1CB383}" destId="{C9A9ABD4-4F26-4DDC-AC6A-900F5D2BACCE}" srcOrd="2" destOrd="0" presId="urn:microsoft.com/office/officeart/2018/2/layout/IconVerticalSolidList"/>
    <dgm:cxn modelId="{E160C335-7C43-404E-A370-3BDF7CCC9F5F}" type="presParOf" srcId="{C9A9ABD4-4F26-4DDC-AC6A-900F5D2BACCE}" destId="{FF7F6CDF-34D8-4404-A9AB-A187431B91C1}" srcOrd="0" destOrd="0" presId="urn:microsoft.com/office/officeart/2018/2/layout/IconVerticalSolidList"/>
    <dgm:cxn modelId="{D9176779-502F-49B7-B254-05EB1C796FAC}" type="presParOf" srcId="{C9A9ABD4-4F26-4DDC-AC6A-900F5D2BACCE}" destId="{59948B8E-C007-4EFB-8336-7C973B078D57}" srcOrd="1" destOrd="0" presId="urn:microsoft.com/office/officeart/2018/2/layout/IconVerticalSolidList"/>
    <dgm:cxn modelId="{E7CA2D9E-1E11-482F-8C79-8AB9DFA93A89}" type="presParOf" srcId="{C9A9ABD4-4F26-4DDC-AC6A-900F5D2BACCE}" destId="{77E580B0-81E2-429E-82E6-9ED78D535C10}" srcOrd="2" destOrd="0" presId="urn:microsoft.com/office/officeart/2018/2/layout/IconVerticalSolidList"/>
    <dgm:cxn modelId="{1925BDC1-FB82-49A9-95F4-0F744A237FE1}" type="presParOf" srcId="{C9A9ABD4-4F26-4DDC-AC6A-900F5D2BACCE}" destId="{C15C2EAD-11CC-4D9A-9F8C-DD4193233B88}" srcOrd="3" destOrd="0" presId="urn:microsoft.com/office/officeart/2018/2/layout/IconVerticalSolidList"/>
    <dgm:cxn modelId="{74C7A8AF-2279-4AA7-B300-32E3D9387513}" type="presParOf" srcId="{B4D47DEF-BADB-48D8-A8B1-95531D1CB383}" destId="{2EAA3F7A-8EC9-4BB3-9641-E68EC2612601}" srcOrd="3" destOrd="0" presId="urn:microsoft.com/office/officeart/2018/2/layout/IconVerticalSolidList"/>
    <dgm:cxn modelId="{6590D84B-7F39-4FD6-A26C-DF11B6F5CA6E}" type="presParOf" srcId="{B4D47DEF-BADB-48D8-A8B1-95531D1CB383}" destId="{3738CE50-8302-43A6-9E1E-3228201E6A17}" srcOrd="4" destOrd="0" presId="urn:microsoft.com/office/officeart/2018/2/layout/IconVerticalSolidList"/>
    <dgm:cxn modelId="{0770B9E3-AEDE-4C0F-8E34-C6A97B59100D}" type="presParOf" srcId="{3738CE50-8302-43A6-9E1E-3228201E6A17}" destId="{4B9A73A9-56A2-4F57-B124-FA400D5A9EE5}" srcOrd="0" destOrd="0" presId="urn:microsoft.com/office/officeart/2018/2/layout/IconVerticalSolidList"/>
    <dgm:cxn modelId="{03A74529-AE14-404B-A364-78E79301BD87}" type="presParOf" srcId="{3738CE50-8302-43A6-9E1E-3228201E6A17}" destId="{DC5C16AB-54BF-46D2-BBDD-28BA528600CC}" srcOrd="1" destOrd="0" presId="urn:microsoft.com/office/officeart/2018/2/layout/IconVerticalSolidList"/>
    <dgm:cxn modelId="{49732A38-AC2D-4A85-A24C-B06208D3BA56}" type="presParOf" srcId="{3738CE50-8302-43A6-9E1E-3228201E6A17}" destId="{D6367CD0-6886-4FA4-9B2D-D8BC2CC0CE14}" srcOrd="2" destOrd="0" presId="urn:microsoft.com/office/officeart/2018/2/layout/IconVerticalSolidList"/>
    <dgm:cxn modelId="{9A9CF357-5924-4F5D-9A1D-4B004AE444EC}" type="presParOf" srcId="{3738CE50-8302-43A6-9E1E-3228201E6A17}" destId="{05B08D0E-A8E1-4EC4-BAE8-77872CE44F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32AB1-7C4B-447B-A840-C279359B5756}">
      <dsp:nvSpPr>
        <dsp:cNvPr id="0" name=""/>
        <dsp:cNvSpPr/>
      </dsp:nvSpPr>
      <dsp:spPr>
        <a:xfrm>
          <a:off x="0" y="2696"/>
          <a:ext cx="6172412" cy="1511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BA741-AFC6-4920-9861-835D55C045DB}">
      <dsp:nvSpPr>
        <dsp:cNvPr id="0" name=""/>
        <dsp:cNvSpPr/>
      </dsp:nvSpPr>
      <dsp:spPr>
        <a:xfrm>
          <a:off x="457132" y="342712"/>
          <a:ext cx="831963" cy="831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E8E9E-014E-4C65-B3E4-1B82C584C804}">
      <dsp:nvSpPr>
        <dsp:cNvPr id="0" name=""/>
        <dsp:cNvSpPr/>
      </dsp:nvSpPr>
      <dsp:spPr>
        <a:xfrm>
          <a:off x="1746228" y="2696"/>
          <a:ext cx="4264772" cy="151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90" tIns="160090" rIns="160090" bIns="160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website is not very user friendly</a:t>
          </a:r>
        </a:p>
      </dsp:txBody>
      <dsp:txXfrm>
        <a:off x="1746228" y="2696"/>
        <a:ext cx="4264772" cy="1512660"/>
      </dsp:txXfrm>
    </dsp:sp>
    <dsp:sp modelId="{FF7F6CDF-34D8-4404-A9AB-A187431B91C1}">
      <dsp:nvSpPr>
        <dsp:cNvPr id="0" name=""/>
        <dsp:cNvSpPr/>
      </dsp:nvSpPr>
      <dsp:spPr>
        <a:xfrm>
          <a:off x="0" y="1842418"/>
          <a:ext cx="6172412" cy="1511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48B8E-C007-4EFB-8336-7C973B078D57}">
      <dsp:nvSpPr>
        <dsp:cNvPr id="0" name=""/>
        <dsp:cNvSpPr/>
      </dsp:nvSpPr>
      <dsp:spPr>
        <a:xfrm>
          <a:off x="457132" y="2182434"/>
          <a:ext cx="831963" cy="831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C2EAD-11CC-4D9A-9F8C-DD4193233B88}">
      <dsp:nvSpPr>
        <dsp:cNvPr id="0" name=""/>
        <dsp:cNvSpPr/>
      </dsp:nvSpPr>
      <dsp:spPr>
        <a:xfrm>
          <a:off x="1746228" y="1842418"/>
          <a:ext cx="4264772" cy="151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90" tIns="160090" rIns="160090" bIns="160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website does not automatically run the python program, the user would have to manually do so in order to get results on the website.</a:t>
          </a:r>
        </a:p>
      </dsp:txBody>
      <dsp:txXfrm>
        <a:off x="1746228" y="1842418"/>
        <a:ext cx="4264772" cy="1512660"/>
      </dsp:txXfrm>
    </dsp:sp>
    <dsp:sp modelId="{4B9A73A9-56A2-4F57-B124-FA400D5A9EE5}">
      <dsp:nvSpPr>
        <dsp:cNvPr id="0" name=""/>
        <dsp:cNvSpPr/>
      </dsp:nvSpPr>
      <dsp:spPr>
        <a:xfrm>
          <a:off x="0" y="3682140"/>
          <a:ext cx="6172412" cy="1511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C16AB-54BF-46D2-BBDD-28BA528600CC}">
      <dsp:nvSpPr>
        <dsp:cNvPr id="0" name=""/>
        <dsp:cNvSpPr/>
      </dsp:nvSpPr>
      <dsp:spPr>
        <a:xfrm>
          <a:off x="457132" y="4022156"/>
          <a:ext cx="831963" cy="831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08D0E-A8E1-4EC4-BAE8-77872CE44FDD}">
      <dsp:nvSpPr>
        <dsp:cNvPr id="0" name=""/>
        <dsp:cNvSpPr/>
      </dsp:nvSpPr>
      <dsp:spPr>
        <a:xfrm>
          <a:off x="1746228" y="3682140"/>
          <a:ext cx="4264772" cy="151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90" tIns="160090" rIns="160090" bIns="160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connection between the front end and back end is not perfect resulting in a few more steps needed to be taken by the user.</a:t>
          </a:r>
        </a:p>
      </dsp:txBody>
      <dsp:txXfrm>
        <a:off x="1746228" y="3682140"/>
        <a:ext cx="4264772" cy="151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9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7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0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0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9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0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2C851F4-C3F3-D0AA-232F-9A538932E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9763" b="-1"/>
          <a:stretch/>
        </p:blipFill>
        <p:spPr bwMode="auto">
          <a:xfrm>
            <a:off x="20" y="-9527"/>
            <a:ext cx="1219198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Rectangle 2072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B736B-854D-AD1A-6758-506033FB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3366494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POWr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AA96-CA7A-FD4A-0C9F-616368AA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290191"/>
            <a:ext cx="6074001" cy="134568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94CD9D0-1488-DC6B-3269-0B30265A7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6861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5546C8-B826-1930-E5C8-8C786D19E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4" r="23130" b="2"/>
          <a:stretch/>
        </p:blipFill>
        <p:spPr bwMode="auto">
          <a:xfrm>
            <a:off x="20" y="1676400"/>
            <a:ext cx="445805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CF715-8922-B52D-52A9-F5985A2E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 dirty="0"/>
              <a:t>Addressing the Issue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8192-89E9-FC24-33D5-7D210E41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At present, households and the lifestyles of people in the US are not very sustainable.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High energy consumption, depletion of resources, etc.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Residences in the US account for about 21.2% of total energy consumption.</a:t>
            </a:r>
          </a:p>
          <a:p>
            <a:pPr>
              <a:lnSpc>
                <a:spcPct val="130000"/>
              </a:lnSpc>
            </a:pPr>
            <a:r>
              <a:rPr lang="en-US" sz="1100"/>
              <a:t>     - According to the US Energy Information Administration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 The residential sector accounts for 20% of total greenhouse emissions.</a:t>
            </a:r>
          </a:p>
          <a:p>
            <a:pPr>
              <a:lnSpc>
                <a:spcPct val="130000"/>
              </a:lnSpc>
            </a:pPr>
            <a:r>
              <a:rPr lang="en-US" sz="1100"/>
              <a:t>      - According to PNAS.(</a:t>
            </a:r>
            <a:r>
              <a:rPr lang="en-US" sz="1100" b="0" i="0">
                <a:effectLst/>
                <a:latin typeface="Google Sans"/>
              </a:rPr>
              <a:t>Proceedings of the National Academy of Sciences of The USA)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People are not very aware about practices they could implement in their specific situations. This is where POWR comes in.</a:t>
            </a:r>
          </a:p>
          <a:p>
            <a:pPr>
              <a:lnSpc>
                <a:spcPct val="130000"/>
              </a:lnSpc>
            </a:pPr>
            <a:endParaRPr lang="en-US" sz="110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3" name="Rectangle 1068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84" name="Rectangle 1070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A2937-A8B2-D937-A5B4-5ACD17CF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POWR?</a:t>
            </a:r>
          </a:p>
        </p:txBody>
      </p:sp>
      <p:sp>
        <p:nvSpPr>
          <p:cNvPr id="1085" name="Rectangle 1072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6" name="Rectangle 1074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ectangle 1076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CBB8-241E-73B9-E519-7CB13816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/>
              <a:t>POWR is a website designed to ask users a few basic questions about their household/lifestyle and analyses their responses in order to return some sustainable practices to reduce power consumption which could be implemented domestically.</a:t>
            </a:r>
          </a:p>
          <a:p>
            <a:pPr>
              <a:lnSpc>
                <a:spcPct val="130000"/>
              </a:lnSpc>
            </a:pPr>
            <a:r>
              <a:rPr lang="en-US" sz="1300"/>
              <a:t>It suggest personalized alternatives by taking into account a few important factors such as financial income and the severity of energy consumption in each situation and displays situation specific alternatives.</a:t>
            </a:r>
          </a:p>
          <a:p>
            <a:pPr>
              <a:lnSpc>
                <a:spcPct val="130000"/>
              </a:lnSpc>
            </a:pPr>
            <a:endParaRPr lang="en-US" sz="1300"/>
          </a:p>
        </p:txBody>
      </p:sp>
      <p:sp>
        <p:nvSpPr>
          <p:cNvPr id="1088" name="Rectangle 1078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08E6E0-9D11-E738-98C4-030EAB8EA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9763" b="-1"/>
          <a:stretch/>
        </p:blipFill>
        <p:spPr bwMode="auto">
          <a:xfrm>
            <a:off x="68471" y="2078128"/>
            <a:ext cx="4496856" cy="252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EDF0F-95DD-5260-9783-963B3C63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it built from?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41B-0B3B-FC3E-FE05-5D551803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 dirty="0"/>
              <a:t>HTML and CSS is used for the text, messages and general visual structure of the website.</a:t>
            </a:r>
          </a:p>
          <a:p>
            <a:pPr>
              <a:lnSpc>
                <a:spcPct val="130000"/>
              </a:lnSpc>
            </a:pPr>
            <a:r>
              <a:rPr lang="en-US" sz="1300" dirty="0" err="1"/>
              <a:t>Javascript</a:t>
            </a:r>
            <a:r>
              <a:rPr lang="en-US" sz="1300" dirty="0"/>
              <a:t> is used for to store the data from the survey into </a:t>
            </a:r>
            <a:r>
              <a:rPr lang="en-US" sz="1300" dirty="0" err="1"/>
              <a:t>localstorage</a:t>
            </a:r>
            <a:r>
              <a:rPr lang="en-US" sz="1300" dirty="0"/>
              <a:t>.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Python is used for the backend which processes the data sent by </a:t>
            </a:r>
            <a:r>
              <a:rPr lang="en-US" sz="1300" dirty="0" err="1"/>
              <a:t>Javascript</a:t>
            </a:r>
            <a:r>
              <a:rPr lang="en-US" sz="1300" dirty="0"/>
              <a:t> and displays some practices which match with the questions asked in the survey.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C00DACC-992E-F0F0-0E40-ED54AAF30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4" r="43926" b="-1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E74F2CC0-F27C-275F-EA03-FF7BF580B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69" b="-2"/>
          <a:stretch/>
        </p:blipFill>
        <p:spPr>
          <a:xfrm>
            <a:off x="-38080" y="1817813"/>
            <a:ext cx="4417892" cy="50401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BC627-969F-FC4B-A550-AE6931D9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 dirty="0"/>
              <a:t>Objectives.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73DA-7369-94B4-FBF9-9727BFB4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r>
              <a:rPr lang="en-US" dirty="0"/>
              <a:t>-Promotion of civic awareness: informing the general public about different and better alternatives to existing methods.</a:t>
            </a:r>
          </a:p>
          <a:p>
            <a:r>
              <a:rPr lang="en-US" dirty="0"/>
              <a:t>-Small steps taken by individuals in masses make a big difference to the environment and ecosystems.</a:t>
            </a:r>
          </a:p>
          <a:p>
            <a:r>
              <a:rPr lang="en-US" dirty="0"/>
              <a:t>-Leading the way for more efforts towards a more sustainable future.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B0D2-2481-A825-6B6B-591DE0E1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5E9DC-F7CB-4E3F-5D3D-D08F6B0FB9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23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7A560BF-77DE-225C-9259-AAD58FC6A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5" r="8932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DD552-AB04-7834-216E-33E15D7B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 dirty="0"/>
              <a:t>Improvements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7072-C645-845A-B4C1-C5B8F412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700" dirty="0"/>
              <a:t>Going forward, the next step for </a:t>
            </a:r>
            <a:r>
              <a:rPr lang="en-US" sz="1700" dirty="0" err="1"/>
              <a:t>Powr</a:t>
            </a:r>
            <a:r>
              <a:rPr lang="en-US" sz="1700" dirty="0"/>
              <a:t> would be making it such that the backend program is automatically run by the site when the user clicks get results.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Updating and adding relevant questions to the survey and adding more solutions to the program.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Working on improving the algorithm and bringing in new features like re-routing users to useful sites based on their situation.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385F3-2C05-CB8E-6CAF-40C0356C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Prize track &amp; relation to POWR.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72FF-74B7-8344-9F61-08B8226D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The selected prize track is “</a:t>
            </a:r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Sustainability by UVA Sustainable IT”.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The aim of POWR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aligns with 2 of the given prompts under this prize track:-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j-lt"/>
              </a:rPr>
              <a:t>The practices suggested by POWR are small changes which make a big difference to achieving sustainability development goals when implemented by communities at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 There are plenty of sustainability practices that are old and new which aren’t particularly implemented at large due to lack of awareness, and POWR helps solve this issue.</a:t>
            </a:r>
            <a:endParaRPr lang="en-US" sz="1600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930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bulb on green grass">
            <a:extLst>
              <a:ext uri="{FF2B5EF4-FFF2-40B4-BE49-F238E27FC236}">
                <a16:creationId xmlns:a16="http://schemas.microsoft.com/office/drawing/2014/main" id="{DEE621DC-2311-79CB-1C53-9864F75CB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1" b="12459"/>
          <a:stretch/>
        </p:blipFill>
        <p:spPr>
          <a:xfrm>
            <a:off x="-1" y="12700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E9B10-F6C6-591F-B4C7-B5CC746A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059989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1B302C"/>
      </a:dk2>
      <a:lt2>
        <a:srgbClr val="F1F3F0"/>
      </a:lt2>
      <a:accent1>
        <a:srgbClr val="AF29E7"/>
      </a:accent1>
      <a:accent2>
        <a:srgbClr val="6333DA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529B33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518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Corbel</vt:lpstr>
      <vt:lpstr>Google Sans</vt:lpstr>
      <vt:lpstr>ShojiVTI</vt:lpstr>
      <vt:lpstr>POWr</vt:lpstr>
      <vt:lpstr>Addressing the Issue</vt:lpstr>
      <vt:lpstr>What is POWR?</vt:lpstr>
      <vt:lpstr>What is it built from?</vt:lpstr>
      <vt:lpstr>Objectives.</vt:lpstr>
      <vt:lpstr>Limitations</vt:lpstr>
      <vt:lpstr>Improvements</vt:lpstr>
      <vt:lpstr>Prize track &amp; relation to POWR.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POWr</dc:title>
  <dc:creator>shawn thomas</dc:creator>
  <cp:lastModifiedBy>shawn thomas</cp:lastModifiedBy>
  <cp:revision>1</cp:revision>
  <dcterms:created xsi:type="dcterms:W3CDTF">2023-03-26T04:24:21Z</dcterms:created>
  <dcterms:modified xsi:type="dcterms:W3CDTF">2023-03-26T17:33:34Z</dcterms:modified>
</cp:coreProperties>
</file>