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Fredoka" charset="1" panose="02000000000000000000"/>
      <p:regular r:id="rId18"/>
    </p:embeddedFont>
    <p:embeddedFont>
      <p:font typeface="Nunito Bold" charset="1" panose="00000800000000000000"/>
      <p:regular r:id="rId19"/>
    </p:embeddedFont>
    <p:embeddedFont>
      <p:font typeface="Nunito" charset="1" panose="00000500000000000000"/>
      <p:regular r:id="rId20"/>
    </p:embeddedFont>
    <p:embeddedFont>
      <p:font typeface="Canva Sans Bold" charset="1" panose="020B0803030501040103"/>
      <p:regular r:id="rId21"/>
    </p:embeddedFont>
    <p:embeddedFont>
      <p:font typeface="Canva Sans" charset="1" panose="020B0503030501040103"/>
      <p:regular r:id="rId22"/>
    </p:embeddedFont>
    <p:embeddedFont>
      <p:font typeface="Canva Sans Italics" charset="1" panose="020B05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86282" y="2627295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99945" y="556957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53094" y="3015808"/>
            <a:ext cx="14381812" cy="3520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IMPROVING TIME SERIES CLASSIFICATION ACCURACY USING SELF-SUPERVISED LEARNING</a:t>
            </a:r>
          </a:p>
          <a:p>
            <a:pPr algn="ctr">
              <a:lnSpc>
                <a:spcPts val="70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190453" y="7105329"/>
            <a:ext cx="9907094" cy="68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b="true" sz="4002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Presentation by Saurav Raj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743950"/>
            <a:ext cx="5577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721691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777754" y="8743950"/>
            <a:ext cx="448154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Deepcraft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05567" y="1195688"/>
            <a:ext cx="17609919" cy="7068621"/>
            <a:chOff x="0" y="0"/>
            <a:chExt cx="4638003" cy="18616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38003" cy="1861695"/>
            </a:xfrm>
            <a:custGeom>
              <a:avLst/>
              <a:gdLst/>
              <a:ahLst/>
              <a:cxnLst/>
              <a:rect r="r" b="b" t="t" l="l"/>
              <a:pathLst>
                <a:path h="1861695" w="4638003">
                  <a:moveTo>
                    <a:pt x="0" y="0"/>
                  </a:moveTo>
                  <a:lnTo>
                    <a:pt x="4638003" y="0"/>
                  </a:lnTo>
                  <a:lnTo>
                    <a:pt x="4638003" y="1861695"/>
                  </a:lnTo>
                  <a:lnTo>
                    <a:pt x="0" y="186169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638003" cy="1899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242220" y="175353"/>
            <a:ext cx="8336612" cy="1619377"/>
            <a:chOff x="0" y="0"/>
            <a:chExt cx="2195651" cy="4265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95651" cy="426502"/>
            </a:xfrm>
            <a:custGeom>
              <a:avLst/>
              <a:gdLst/>
              <a:ahLst/>
              <a:cxnLst/>
              <a:rect r="r" b="b" t="t" l="l"/>
              <a:pathLst>
                <a:path h="426502" w="2195651">
                  <a:moveTo>
                    <a:pt x="0" y="0"/>
                  </a:moveTo>
                  <a:lnTo>
                    <a:pt x="2195651" y="0"/>
                  </a:lnTo>
                  <a:lnTo>
                    <a:pt x="2195651" y="426502"/>
                  </a:lnTo>
                  <a:lnTo>
                    <a:pt x="0" y="426502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95651" cy="464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242220" y="408726"/>
            <a:ext cx="8336612" cy="2152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6"/>
              </a:lnSpc>
            </a:pPr>
            <a:r>
              <a:rPr lang="en-US" sz="3604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MODEL INTERPRETABILITY AND ERROR ANALYSIS</a:t>
            </a:r>
          </a:p>
          <a:p>
            <a:pPr algn="ctr">
              <a:lnSpc>
                <a:spcPts val="7318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7435236" y="2249557"/>
            <a:ext cx="2698998" cy="1047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Error Analysis: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2488835" y="3403385"/>
            <a:ext cx="12591799" cy="1418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9766" indent="-304883" lvl="1">
              <a:lnSpc>
                <a:spcPts val="3954"/>
              </a:lnSpc>
              <a:buFont typeface="Arial"/>
              <a:buChar char="•"/>
            </a:pPr>
            <a:r>
              <a:rPr lang="en-US" sz="28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4 and 5 show lower F1 scores, likely due to overlap in feature space or limited distinctive features.</a:t>
            </a:r>
          </a:p>
          <a:p>
            <a:pPr algn="l">
              <a:lnSpc>
                <a:spcPts val="3534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2627570" y="5116436"/>
            <a:ext cx="14042249" cy="1352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6587" indent="-283293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Potential Solution: Investigate additional feature extraction methods or different augmentations for better class separability</a:t>
            </a:r>
          </a:p>
          <a:p>
            <a:pPr algn="l">
              <a:lnSpc>
                <a:spcPts val="3674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9217398"/>
            <a:ext cx="17259300" cy="514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Saurav Raj | Self-Supervised Learning | Deepcraft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64084" y="1357026"/>
            <a:ext cx="17609919" cy="7247138"/>
            <a:chOff x="0" y="0"/>
            <a:chExt cx="4638003" cy="19087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38003" cy="1908711"/>
            </a:xfrm>
            <a:custGeom>
              <a:avLst/>
              <a:gdLst/>
              <a:ahLst/>
              <a:cxnLst/>
              <a:rect r="r" b="b" t="t" l="l"/>
              <a:pathLst>
                <a:path h="1908711" w="4638003">
                  <a:moveTo>
                    <a:pt x="0" y="0"/>
                  </a:moveTo>
                  <a:lnTo>
                    <a:pt x="4638003" y="0"/>
                  </a:lnTo>
                  <a:lnTo>
                    <a:pt x="4638003" y="1908711"/>
                  </a:lnTo>
                  <a:lnTo>
                    <a:pt x="0" y="1908711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638003" cy="1946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00660" y="303541"/>
            <a:ext cx="7736768" cy="1491188"/>
            <a:chOff x="0" y="0"/>
            <a:chExt cx="2037667" cy="3927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7667" cy="392741"/>
            </a:xfrm>
            <a:custGeom>
              <a:avLst/>
              <a:gdLst/>
              <a:ahLst/>
              <a:cxnLst/>
              <a:rect r="r" b="b" t="t" l="l"/>
              <a:pathLst>
                <a:path h="392741" w="2037667">
                  <a:moveTo>
                    <a:pt x="0" y="0"/>
                  </a:moveTo>
                  <a:lnTo>
                    <a:pt x="2037667" y="0"/>
                  </a:lnTo>
                  <a:lnTo>
                    <a:pt x="2037667" y="392741"/>
                  </a:lnTo>
                  <a:lnTo>
                    <a:pt x="0" y="392741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37667" cy="430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242220" y="605800"/>
            <a:ext cx="8336612" cy="1516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6"/>
              </a:lnSpc>
            </a:pPr>
            <a:r>
              <a:rPr lang="en-US" sz="3604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SUMMARY AND CONCLUSION</a:t>
            </a:r>
          </a:p>
          <a:p>
            <a:pPr algn="ctr">
              <a:lnSpc>
                <a:spcPts val="7318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177120" y="1843960"/>
            <a:ext cx="1883623" cy="1047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Summary: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177120" y="2513135"/>
            <a:ext cx="12591799" cy="922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9766" indent="-304883" lvl="1">
              <a:lnSpc>
                <a:spcPts val="3954"/>
              </a:lnSpc>
              <a:buFont typeface="Arial"/>
              <a:buChar char="•"/>
            </a:pPr>
            <a:r>
              <a:rPr lang="en-US" sz="28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Successfully implemented self-supervised learning on HAR data.</a:t>
            </a:r>
          </a:p>
          <a:p>
            <a:pPr algn="l">
              <a:lnSpc>
                <a:spcPts val="3534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514350" y="9217398"/>
            <a:ext cx="172593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Saurav Raj | NTT Stock Price Prediction | Deepcraft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77120" y="3151709"/>
            <a:ext cx="14042249" cy="1352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6587" indent="-283293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LSTM-based classifier yielded higher accuracy and interpretability on UWaveGestureLibrary.</a:t>
            </a:r>
          </a:p>
          <a:p>
            <a:pPr algn="l">
              <a:lnSpc>
                <a:spcPts val="3674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222073" y="4217231"/>
            <a:ext cx="3625115" cy="1047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Improvements: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177120" y="4951449"/>
            <a:ext cx="14042249" cy="895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6587" indent="-283293" lvl="1">
              <a:lnSpc>
                <a:spcPts val="3674"/>
              </a:lnSpc>
              <a:buFont typeface="Arial"/>
              <a:buChar char="•"/>
            </a:pPr>
            <a:r>
              <a:rPr lang="en-US" b="true" sz="262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7.5% increase in accuracy</a:t>
            </a: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using self-supervised learned features.</a:t>
            </a:r>
          </a:p>
          <a:p>
            <a:pPr algn="l">
              <a:lnSpc>
                <a:spcPts val="3674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177120" y="5651394"/>
            <a:ext cx="14042249" cy="895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6587" indent="-283293" lvl="1">
              <a:lnSpc>
                <a:spcPts val="3674"/>
              </a:lnSpc>
              <a:buFont typeface="Arial"/>
              <a:buChar char="•"/>
            </a:pPr>
            <a:r>
              <a:rPr lang="en-US" b="true" sz="262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Efficient feature extraction </a:t>
            </a: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using contrastive learning and augmentation.</a:t>
            </a:r>
          </a:p>
          <a:p>
            <a:pPr algn="l">
              <a:lnSpc>
                <a:spcPts val="3674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177120" y="6284913"/>
            <a:ext cx="2394509" cy="1047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Work: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177120" y="6933093"/>
            <a:ext cx="14042249" cy="1352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6587" indent="-283293" lvl="1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Experiment with advanced SSL techniques like masked autoencoders or multi-task learning for further improvements.</a:t>
            </a:r>
          </a:p>
          <a:p>
            <a:pPr algn="l">
              <a:lnSpc>
                <a:spcPts val="3674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386282" y="2627295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99945" y="556957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72192" y="3002014"/>
            <a:ext cx="14462714" cy="994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sz="5828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THANK YOU 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53988" y="4570573"/>
            <a:ext cx="10699123" cy="743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52"/>
              </a:lnSpc>
            </a:pPr>
            <a:r>
              <a:rPr lang="en-US" b="true" sz="4323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Presentation by Saurav Raj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743950"/>
            <a:ext cx="5577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721691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777754" y="8743950"/>
            <a:ext cx="448154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Deepcraft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61476" y="1465893"/>
            <a:ext cx="17397759" cy="7145427"/>
            <a:chOff x="0" y="0"/>
            <a:chExt cx="4582126" cy="188192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82126" cy="1881923"/>
            </a:xfrm>
            <a:custGeom>
              <a:avLst/>
              <a:gdLst/>
              <a:ahLst/>
              <a:cxnLst/>
              <a:rect r="r" b="b" t="t" l="l"/>
              <a:pathLst>
                <a:path h="1881923" w="4582126">
                  <a:moveTo>
                    <a:pt x="0" y="0"/>
                  </a:moveTo>
                  <a:lnTo>
                    <a:pt x="4582126" y="0"/>
                  </a:lnTo>
                  <a:lnTo>
                    <a:pt x="4582126" y="1881923"/>
                  </a:lnTo>
                  <a:lnTo>
                    <a:pt x="0" y="188192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82126" cy="19200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562170" y="687305"/>
            <a:ext cx="10913415" cy="1557176"/>
            <a:chOff x="0" y="0"/>
            <a:chExt cx="2874315" cy="4101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74315" cy="410120"/>
            </a:xfrm>
            <a:custGeom>
              <a:avLst/>
              <a:gdLst/>
              <a:ahLst/>
              <a:cxnLst/>
              <a:rect r="r" b="b" t="t" l="l"/>
              <a:pathLst>
                <a:path h="410120" w="2874315">
                  <a:moveTo>
                    <a:pt x="0" y="0"/>
                  </a:moveTo>
                  <a:lnTo>
                    <a:pt x="2874315" y="0"/>
                  </a:lnTo>
                  <a:lnTo>
                    <a:pt x="2874315" y="410120"/>
                  </a:lnTo>
                  <a:lnTo>
                    <a:pt x="0" y="410120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74315" cy="448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333801" y="1003027"/>
            <a:ext cx="10658715" cy="1749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BACKGROUND AND MOTIVATION</a:t>
            </a:r>
          </a:p>
          <a:p>
            <a:pPr algn="ctr">
              <a:lnSpc>
                <a:spcPts val="7000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295123" y="839732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238720" y="3441082"/>
            <a:ext cx="9718054" cy="9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9"/>
              </a:lnSpc>
            </a:pPr>
            <a:r>
              <a:rPr lang="en-US" b="true" sz="284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Self-Supervised Learning</a:t>
            </a:r>
          </a:p>
          <a:p>
            <a:pPr algn="ctr">
              <a:lnSpc>
                <a:spcPts val="3989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6920247" y="4100992"/>
            <a:ext cx="10720349" cy="1362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Traditional supervised learning relies on labeled data, which is limited and costly to acquire.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</p:txBody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304735" y="4425917"/>
            <a:ext cx="5498861" cy="3403866"/>
            <a:chOff x="0" y="0"/>
            <a:chExt cx="6973570" cy="431673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973570" cy="4316730"/>
            </a:xfrm>
            <a:custGeom>
              <a:avLst/>
              <a:gdLst/>
              <a:ahLst/>
              <a:cxnLst/>
              <a:rect r="r" b="b" t="t" l="l"/>
              <a:pathLst>
                <a:path h="4316730" w="697357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8"/>
              <a:stretch>
                <a:fillRect l="0" t="-3512" r="0" b="-3512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6228080" y="0"/>
              <a:ext cx="745490" cy="745490"/>
            </a:xfrm>
            <a:custGeom>
              <a:avLst/>
              <a:gdLst/>
              <a:ahLst/>
              <a:cxnLst/>
              <a:rect r="r" b="b" t="t" l="l"/>
              <a:pathLst>
                <a:path h="745490" w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DDDEDE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-576611" y="9079996"/>
            <a:ext cx="19974273" cy="1582400"/>
            <a:chOff x="0" y="0"/>
            <a:chExt cx="5260714" cy="41676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260714" cy="416764"/>
            </a:xfrm>
            <a:custGeom>
              <a:avLst/>
              <a:gdLst/>
              <a:ahLst/>
              <a:cxnLst/>
              <a:rect r="r" b="b" t="t" l="l"/>
              <a:pathLst>
                <a:path h="416764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16764"/>
                  </a:lnTo>
                  <a:lnTo>
                    <a:pt x="0" y="41676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5260714" cy="454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6920247" y="5406471"/>
            <a:ext cx="10720349" cy="1819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Self-supervised learning (SSL) uses unlabeled data, extracting valuable features that can enhance model performance in downstream tasks.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6920247" y="6895767"/>
            <a:ext cx="10720349" cy="1819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Gesture recognition in time series data can benefit from SSL by extracting richer feature representations, improving accuracy on the UWaveGestureLibrary dataset.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514350" y="9356832"/>
            <a:ext cx="17259300" cy="514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Saurav Raj | Self-Supervised Learning | Deepcraft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-117475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59390" y="1412566"/>
            <a:ext cx="17281486" cy="7083599"/>
            <a:chOff x="0" y="0"/>
            <a:chExt cx="4551503" cy="18656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51502" cy="1865639"/>
            </a:xfrm>
            <a:custGeom>
              <a:avLst/>
              <a:gdLst/>
              <a:ahLst/>
              <a:cxnLst/>
              <a:rect r="r" b="b" t="t" l="l"/>
              <a:pathLst>
                <a:path h="1865639" w="4551502">
                  <a:moveTo>
                    <a:pt x="0" y="0"/>
                  </a:moveTo>
                  <a:lnTo>
                    <a:pt x="4551502" y="0"/>
                  </a:lnTo>
                  <a:lnTo>
                    <a:pt x="4551502" y="1865639"/>
                  </a:lnTo>
                  <a:lnTo>
                    <a:pt x="0" y="186563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51503" cy="19037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20041" y="62287"/>
            <a:ext cx="6999156" cy="1599257"/>
            <a:chOff x="0" y="0"/>
            <a:chExt cx="1843399" cy="4212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43399" cy="421204"/>
            </a:xfrm>
            <a:custGeom>
              <a:avLst/>
              <a:gdLst/>
              <a:ahLst/>
              <a:cxnLst/>
              <a:rect r="r" b="b" t="t" l="l"/>
              <a:pathLst>
                <a:path h="421204" w="1843399">
                  <a:moveTo>
                    <a:pt x="0" y="0"/>
                  </a:moveTo>
                  <a:lnTo>
                    <a:pt x="1843399" y="0"/>
                  </a:lnTo>
                  <a:lnTo>
                    <a:pt x="1843399" y="421204"/>
                  </a:lnTo>
                  <a:lnTo>
                    <a:pt x="0" y="421204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843399" cy="459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492198" y="8644429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68902" y="19918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375957" y="343253"/>
            <a:ext cx="9200557" cy="202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OBJECTIVE</a:t>
            </a:r>
          </a:p>
          <a:p>
            <a:pPr algn="ctr">
              <a:lnSpc>
                <a:spcPts val="812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696317" y="1933746"/>
            <a:ext cx="13724497" cy="1194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Goal: </a:t>
            </a: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improve the classification accuracy of the UWaveGestureLibrary dataset using self-supervised learning.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696317" y="3400316"/>
            <a:ext cx="3679640" cy="1047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Specific Objectives: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696317" y="4352904"/>
            <a:ext cx="13090213" cy="1298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Implement SSL on an external dataset (HAR dataset) to learn feature representations.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696317" y="5769750"/>
            <a:ext cx="15273081" cy="860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Fine-tune a classification model on UWaveGestureLibrary using these learned features.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71350" y="6734977"/>
            <a:ext cx="13749464" cy="790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Quantitatively compare the performance with conventional classification methods.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-576611" y="8829540"/>
            <a:ext cx="19974273" cy="1832855"/>
            <a:chOff x="0" y="0"/>
            <a:chExt cx="5260714" cy="48272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260714" cy="482727"/>
            </a:xfrm>
            <a:custGeom>
              <a:avLst/>
              <a:gdLst/>
              <a:ahLst/>
              <a:cxnLst/>
              <a:rect r="r" b="b" t="t" l="l"/>
              <a:pathLst>
                <a:path h="482727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82727"/>
                  </a:lnTo>
                  <a:lnTo>
                    <a:pt x="0" y="482727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5260714" cy="5208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514350" y="9231604"/>
            <a:ext cx="17259300" cy="514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Saurav Raj | Self-Supervised Learning | Deepcraft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14350" y="1249042"/>
            <a:ext cx="17609919" cy="7068621"/>
            <a:chOff x="0" y="0"/>
            <a:chExt cx="4638003" cy="18616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38003" cy="1861695"/>
            </a:xfrm>
            <a:custGeom>
              <a:avLst/>
              <a:gdLst/>
              <a:ahLst/>
              <a:cxnLst/>
              <a:rect r="r" b="b" t="t" l="l"/>
              <a:pathLst>
                <a:path h="1861695" w="4638003">
                  <a:moveTo>
                    <a:pt x="0" y="0"/>
                  </a:moveTo>
                  <a:lnTo>
                    <a:pt x="4638003" y="0"/>
                  </a:lnTo>
                  <a:lnTo>
                    <a:pt x="4638003" y="1861695"/>
                  </a:lnTo>
                  <a:lnTo>
                    <a:pt x="0" y="186169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638003" cy="1899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00660" y="303541"/>
            <a:ext cx="7736768" cy="1491188"/>
            <a:chOff x="0" y="0"/>
            <a:chExt cx="2037667" cy="3927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7667" cy="392741"/>
            </a:xfrm>
            <a:custGeom>
              <a:avLst/>
              <a:gdLst/>
              <a:ahLst/>
              <a:cxnLst/>
              <a:rect r="r" b="b" t="t" l="l"/>
              <a:pathLst>
                <a:path h="392741" w="2037667">
                  <a:moveTo>
                    <a:pt x="0" y="0"/>
                  </a:moveTo>
                  <a:lnTo>
                    <a:pt x="2037667" y="0"/>
                  </a:lnTo>
                  <a:lnTo>
                    <a:pt x="2037667" y="392741"/>
                  </a:lnTo>
                  <a:lnTo>
                    <a:pt x="0" y="392741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37667" cy="430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9579827" y="2761591"/>
          <a:ext cx="7315200" cy="49530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</a:tblGrid>
              <a:tr h="17915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Dataset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Shape (Train)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Shape (Validation)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Shape (Test)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997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HAR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(5881, 618)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(1471, 618)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(2947, 618)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15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UWaveGestureLibrary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(320, 618)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(120, 618)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(120, 618)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7" id="17"/>
          <p:cNvSpPr txBox="true"/>
          <p:nvPr/>
        </p:nvSpPr>
        <p:spPr>
          <a:xfrm rot="0">
            <a:off x="4743948" y="510264"/>
            <a:ext cx="9250191" cy="202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 DATA PREPARATION</a:t>
            </a:r>
          </a:p>
          <a:p>
            <a:pPr algn="ctr">
              <a:lnSpc>
                <a:spcPts val="812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848948" y="2244674"/>
            <a:ext cx="2599554" cy="976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Datasets Used:</a:t>
            </a:r>
          </a:p>
          <a:p>
            <a:pPr algn="ctr">
              <a:lnSpc>
                <a:spcPts val="392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757122" y="2985691"/>
            <a:ext cx="8832365" cy="869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HAR Dataset (for SSL pre-training): [HAR.zip]</a:t>
            </a: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757122" y="3640641"/>
            <a:ext cx="8623315" cy="130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UWaveGestureLibrary Dataset (for classification): [Gesture.zip]</a:t>
            </a: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848948" y="4891631"/>
            <a:ext cx="3640809" cy="976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Preprocessing Steps:</a:t>
            </a:r>
          </a:p>
          <a:p>
            <a:pPr algn="ctr">
              <a:lnSpc>
                <a:spcPts val="392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757122" y="5634581"/>
            <a:ext cx="7708416" cy="130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Missing Values: No missing values detected in both datasets.</a:t>
            </a: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757122" y="6746256"/>
            <a:ext cx="5382759" cy="130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Scaling: StandardScaler used for feature normalization.</a:t>
            </a: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514350" y="9217398"/>
            <a:ext cx="17259300" cy="514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Saurav Raj | Self-Supervised Learning | Deepcraft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3731" y="1218003"/>
            <a:ext cx="17609919" cy="7068621"/>
            <a:chOff x="0" y="0"/>
            <a:chExt cx="4638003" cy="18616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38003" cy="1861695"/>
            </a:xfrm>
            <a:custGeom>
              <a:avLst/>
              <a:gdLst/>
              <a:ahLst/>
              <a:cxnLst/>
              <a:rect r="r" b="b" t="t" l="l"/>
              <a:pathLst>
                <a:path h="1861695" w="4638003">
                  <a:moveTo>
                    <a:pt x="0" y="0"/>
                  </a:moveTo>
                  <a:lnTo>
                    <a:pt x="4638003" y="0"/>
                  </a:lnTo>
                  <a:lnTo>
                    <a:pt x="4638003" y="1861695"/>
                  </a:lnTo>
                  <a:lnTo>
                    <a:pt x="0" y="186169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638003" cy="1899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00660" y="303541"/>
            <a:ext cx="7736768" cy="1491188"/>
            <a:chOff x="0" y="0"/>
            <a:chExt cx="2037667" cy="3927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7667" cy="392741"/>
            </a:xfrm>
            <a:custGeom>
              <a:avLst/>
              <a:gdLst/>
              <a:ahLst/>
              <a:cxnLst/>
              <a:rect r="r" b="b" t="t" l="l"/>
              <a:pathLst>
                <a:path h="392741" w="2037667">
                  <a:moveTo>
                    <a:pt x="0" y="0"/>
                  </a:moveTo>
                  <a:lnTo>
                    <a:pt x="2037667" y="0"/>
                  </a:lnTo>
                  <a:lnTo>
                    <a:pt x="2037667" y="392741"/>
                  </a:lnTo>
                  <a:lnTo>
                    <a:pt x="0" y="392741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37667" cy="430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342097" y="2645968"/>
            <a:ext cx="7253188" cy="5303894"/>
          </a:xfrm>
          <a:custGeom>
            <a:avLst/>
            <a:gdLst/>
            <a:ahLst/>
            <a:cxnLst/>
            <a:rect r="r" b="b" t="t" l="l"/>
            <a:pathLst>
              <a:path h="5303894" w="7253188">
                <a:moveTo>
                  <a:pt x="0" y="0"/>
                </a:moveTo>
                <a:lnTo>
                  <a:pt x="7253188" y="0"/>
                </a:lnTo>
                <a:lnTo>
                  <a:pt x="7253188" y="5303894"/>
                </a:lnTo>
                <a:lnTo>
                  <a:pt x="0" y="53038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785430" y="217816"/>
            <a:ext cx="9250191" cy="2583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FEATURE EXTRACTION RESULTS</a:t>
            </a:r>
          </a:p>
          <a:p>
            <a:pPr algn="ctr">
              <a:lnSpc>
                <a:spcPts val="812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18244" y="1982407"/>
            <a:ext cx="17584564" cy="158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u="sng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Embeddings: Extracted features from the UWaveGestureLibrary dataset using the trained Siamese Network.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618244" y="3506447"/>
            <a:ext cx="3413170" cy="976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Embeddings Shape:</a:t>
            </a:r>
          </a:p>
          <a:p>
            <a:pPr algn="ctr">
              <a:lnSpc>
                <a:spcPts val="392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194764" y="4273523"/>
            <a:ext cx="4860364" cy="869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Train: (320, 64)</a:t>
            </a: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5071075"/>
            <a:ext cx="4860364" cy="869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Validation: (120, 64)</a:t>
            </a: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5883902"/>
            <a:ext cx="4860364" cy="869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Test: (120, 64)</a:t>
            </a: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514350" y="9217398"/>
            <a:ext cx="17259300" cy="514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Saurav Raj | Self-Supervised Learning | Deepcraft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39041" y="1136275"/>
            <a:ext cx="17609919" cy="7447970"/>
            <a:chOff x="0" y="0"/>
            <a:chExt cx="4638003" cy="19616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38003" cy="1961605"/>
            </a:xfrm>
            <a:custGeom>
              <a:avLst/>
              <a:gdLst/>
              <a:ahLst/>
              <a:cxnLst/>
              <a:rect r="r" b="b" t="t" l="l"/>
              <a:pathLst>
                <a:path h="1961605" w="4638003">
                  <a:moveTo>
                    <a:pt x="0" y="0"/>
                  </a:moveTo>
                  <a:lnTo>
                    <a:pt x="4638003" y="0"/>
                  </a:lnTo>
                  <a:lnTo>
                    <a:pt x="4638003" y="1961605"/>
                  </a:lnTo>
                  <a:lnTo>
                    <a:pt x="0" y="196160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638003" cy="19997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67493" y="303541"/>
            <a:ext cx="8829329" cy="1665468"/>
            <a:chOff x="0" y="0"/>
            <a:chExt cx="2325420" cy="4386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25420" cy="438642"/>
            </a:xfrm>
            <a:custGeom>
              <a:avLst/>
              <a:gdLst/>
              <a:ahLst/>
              <a:cxnLst/>
              <a:rect r="r" b="b" t="t" l="l"/>
              <a:pathLst>
                <a:path h="438642" w="2325420">
                  <a:moveTo>
                    <a:pt x="0" y="0"/>
                  </a:moveTo>
                  <a:lnTo>
                    <a:pt x="2325420" y="0"/>
                  </a:lnTo>
                  <a:lnTo>
                    <a:pt x="2325420" y="438642"/>
                  </a:lnTo>
                  <a:lnTo>
                    <a:pt x="0" y="438642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325420" cy="4767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5811556" y="2920197"/>
          <a:ext cx="3598970" cy="5505450"/>
        </p:xfrm>
        <a:graphic>
          <a:graphicData uri="http://schemas.openxmlformats.org/drawingml/2006/table">
            <a:tbl>
              <a:tblPr/>
              <a:tblGrid>
                <a:gridCol w="1676870"/>
                <a:gridCol w="1922100"/>
              </a:tblGrid>
              <a:tr h="86172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Epoch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Loss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1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1.1088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89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0.5333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89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0.5331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89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89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0.3257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17" id="17"/>
          <p:cNvSpPr/>
          <p:nvPr/>
        </p:nvSpPr>
        <p:spPr>
          <a:xfrm flipH="false" flipV="false" rot="0">
            <a:off x="9791767" y="2638550"/>
            <a:ext cx="7981883" cy="5966458"/>
          </a:xfrm>
          <a:custGeom>
            <a:avLst/>
            <a:gdLst/>
            <a:ahLst/>
            <a:cxnLst/>
            <a:rect r="r" b="b" t="t" l="l"/>
            <a:pathLst>
              <a:path h="5966458" w="7981883">
                <a:moveTo>
                  <a:pt x="0" y="0"/>
                </a:moveTo>
                <a:lnTo>
                  <a:pt x="7981883" y="0"/>
                </a:lnTo>
                <a:lnTo>
                  <a:pt x="7981883" y="5966457"/>
                </a:lnTo>
                <a:lnTo>
                  <a:pt x="0" y="59664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957062" y="384272"/>
            <a:ext cx="9250191" cy="2282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 SELF-SUPERVISED LEARNING IMPLEMENTATION</a:t>
            </a:r>
          </a:p>
          <a:p>
            <a:pPr algn="ctr">
              <a:lnSpc>
                <a:spcPts val="559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-576611" y="2138328"/>
            <a:ext cx="14207253" cy="1047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Model: Siamese Network with contrastive loss (NT-Xent Loss).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2969758"/>
            <a:ext cx="3178089" cy="976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Hyperparameters:</a:t>
            </a:r>
          </a:p>
          <a:p>
            <a:pPr algn="ctr">
              <a:lnSpc>
                <a:spcPts val="392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318790" y="3673103"/>
            <a:ext cx="7825210" cy="2970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7"/>
              </a:lnSpc>
            </a:pPr>
            <a:r>
              <a:rPr lang="en-US" sz="28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Hidden Dim:       128</a:t>
            </a:r>
          </a:p>
          <a:p>
            <a:pPr algn="l">
              <a:lnSpc>
                <a:spcPts val="3987"/>
              </a:lnSpc>
            </a:pPr>
            <a:r>
              <a:rPr lang="en-US" sz="28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• Output Dim:       64</a:t>
            </a:r>
          </a:p>
          <a:p>
            <a:pPr algn="l">
              <a:lnSpc>
                <a:spcPts val="3987"/>
              </a:lnSpc>
            </a:pPr>
            <a:r>
              <a:rPr lang="en-US" sz="28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• Temperature:    0.5</a:t>
            </a:r>
          </a:p>
          <a:p>
            <a:pPr algn="l">
              <a:lnSpc>
                <a:spcPts val="3987"/>
              </a:lnSpc>
            </a:pPr>
            <a:r>
              <a:rPr lang="en-US" sz="28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• Batch Size:         32</a:t>
            </a:r>
          </a:p>
          <a:p>
            <a:pPr algn="l">
              <a:lnSpc>
                <a:spcPts val="3987"/>
              </a:lnSpc>
            </a:pPr>
            <a:r>
              <a:rPr lang="en-US" sz="28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• Epochs:               10</a:t>
            </a:r>
          </a:p>
          <a:p>
            <a:pPr algn="l">
              <a:lnSpc>
                <a:spcPts val="3987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514350" y="9217398"/>
            <a:ext cx="17259300" cy="514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Saurav Raj | Self-Supervised Learning | Deepcraft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05567" y="1195688"/>
            <a:ext cx="17609919" cy="7068621"/>
            <a:chOff x="0" y="0"/>
            <a:chExt cx="4638003" cy="18616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38003" cy="1861695"/>
            </a:xfrm>
            <a:custGeom>
              <a:avLst/>
              <a:gdLst/>
              <a:ahLst/>
              <a:cxnLst/>
              <a:rect r="r" b="b" t="t" l="l"/>
              <a:pathLst>
                <a:path h="1861695" w="4638003">
                  <a:moveTo>
                    <a:pt x="0" y="0"/>
                  </a:moveTo>
                  <a:lnTo>
                    <a:pt x="4638003" y="0"/>
                  </a:lnTo>
                  <a:lnTo>
                    <a:pt x="4638003" y="1861695"/>
                  </a:lnTo>
                  <a:lnTo>
                    <a:pt x="0" y="186169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638003" cy="1899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563446" y="214283"/>
            <a:ext cx="8673981" cy="1580447"/>
            <a:chOff x="0" y="0"/>
            <a:chExt cx="2284505" cy="4162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84505" cy="416249"/>
            </a:xfrm>
            <a:custGeom>
              <a:avLst/>
              <a:gdLst/>
              <a:ahLst/>
              <a:cxnLst/>
              <a:rect r="r" b="b" t="t" l="l"/>
              <a:pathLst>
                <a:path h="416249" w="2284505">
                  <a:moveTo>
                    <a:pt x="0" y="0"/>
                  </a:moveTo>
                  <a:lnTo>
                    <a:pt x="2284505" y="0"/>
                  </a:lnTo>
                  <a:lnTo>
                    <a:pt x="2284505" y="416249"/>
                  </a:lnTo>
                  <a:lnTo>
                    <a:pt x="0" y="416249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284505" cy="454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8676086" y="2745508"/>
          <a:ext cx="9122684" cy="4063396"/>
        </p:xfrm>
        <a:graphic>
          <a:graphicData uri="http://schemas.openxmlformats.org/drawingml/2006/table">
            <a:tbl>
              <a:tblPr/>
              <a:tblGrid>
                <a:gridCol w="2280671"/>
                <a:gridCol w="2280671"/>
                <a:gridCol w="2280671"/>
                <a:gridCol w="2280671"/>
              </a:tblGrid>
              <a:tr h="135832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Train 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Validation Accuracy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Test 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253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Tuned Classifier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68.75%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66.67%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66.67%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253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LSTM Classifier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75.62%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74.17%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74.17%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7" id="17"/>
          <p:cNvSpPr txBox="true"/>
          <p:nvPr/>
        </p:nvSpPr>
        <p:spPr>
          <a:xfrm rot="0">
            <a:off x="4275341" y="324925"/>
            <a:ext cx="9250191" cy="2235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CLASSIFICATION MODEL SELECTION AND RATIONALE</a:t>
            </a:r>
          </a:p>
          <a:p>
            <a:pPr algn="ctr">
              <a:lnSpc>
                <a:spcPts val="770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1737580"/>
            <a:ext cx="2826855" cy="1047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Models Tested: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4166816"/>
            <a:ext cx="2071417" cy="976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Why LSTM?</a:t>
            </a:r>
          </a:p>
          <a:p>
            <a:pPr algn="ctr">
              <a:lnSpc>
                <a:spcPts val="392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2503610"/>
            <a:ext cx="7956674" cy="1783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4"/>
              </a:lnSpc>
            </a:pPr>
            <a:r>
              <a:rPr lang="en-US" sz="25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Tuned Classifier (Dense Neural Network with dropout)</a:t>
            </a:r>
          </a:p>
          <a:p>
            <a:pPr algn="l">
              <a:lnSpc>
                <a:spcPts val="3534"/>
              </a:lnSpc>
            </a:pPr>
            <a:r>
              <a:rPr lang="en-US" sz="25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• LSTM-based Classifier (with Early Stopping)</a:t>
            </a:r>
          </a:p>
          <a:p>
            <a:pPr algn="l">
              <a:lnSpc>
                <a:spcPts val="3534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4872733"/>
            <a:ext cx="6416965" cy="2231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4"/>
              </a:lnSpc>
            </a:pPr>
            <a:r>
              <a:rPr lang="en-US" sz="25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LSTM captures sequential dependencies in time series, which improves model interpretability and classification accuracy.</a:t>
            </a:r>
          </a:p>
          <a:p>
            <a:pPr algn="l">
              <a:lnSpc>
                <a:spcPts val="3534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1563146" y="6882516"/>
            <a:ext cx="3805603" cy="727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Table :Accuracy Comparison:</a:t>
            </a:r>
          </a:p>
          <a:p>
            <a:pPr algn="ctr">
              <a:lnSpc>
                <a:spcPts val="294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514350" y="9217398"/>
            <a:ext cx="17259300" cy="514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Saurav Raj | Self-Supervised Learning | Deepcraft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39041" y="1476854"/>
            <a:ext cx="17609919" cy="7068621"/>
            <a:chOff x="0" y="0"/>
            <a:chExt cx="4638003" cy="18616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38003" cy="1861695"/>
            </a:xfrm>
            <a:custGeom>
              <a:avLst/>
              <a:gdLst/>
              <a:ahLst/>
              <a:cxnLst/>
              <a:rect r="r" b="b" t="t" l="l"/>
              <a:pathLst>
                <a:path h="1861695" w="4638003">
                  <a:moveTo>
                    <a:pt x="0" y="0"/>
                  </a:moveTo>
                  <a:lnTo>
                    <a:pt x="4638003" y="0"/>
                  </a:lnTo>
                  <a:lnTo>
                    <a:pt x="4638003" y="1861695"/>
                  </a:lnTo>
                  <a:lnTo>
                    <a:pt x="0" y="186169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638003" cy="1899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85430" y="244684"/>
            <a:ext cx="9679301" cy="1550046"/>
            <a:chOff x="0" y="0"/>
            <a:chExt cx="2549281" cy="4082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49281" cy="408243"/>
            </a:xfrm>
            <a:custGeom>
              <a:avLst/>
              <a:gdLst/>
              <a:ahLst/>
              <a:cxnLst/>
              <a:rect r="r" b="b" t="t" l="l"/>
              <a:pathLst>
                <a:path h="408243" w="2549281">
                  <a:moveTo>
                    <a:pt x="0" y="0"/>
                  </a:moveTo>
                  <a:lnTo>
                    <a:pt x="2549281" y="0"/>
                  </a:lnTo>
                  <a:lnTo>
                    <a:pt x="2549281" y="408243"/>
                  </a:lnTo>
                  <a:lnTo>
                    <a:pt x="0" y="408243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49281" cy="446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828451" y="2565198"/>
            <a:ext cx="8977724" cy="5706764"/>
          </a:xfrm>
          <a:custGeom>
            <a:avLst/>
            <a:gdLst/>
            <a:ahLst/>
            <a:cxnLst/>
            <a:rect r="r" b="b" t="t" l="l"/>
            <a:pathLst>
              <a:path h="5706764" w="8977724">
                <a:moveTo>
                  <a:pt x="0" y="0"/>
                </a:moveTo>
                <a:lnTo>
                  <a:pt x="8977725" y="0"/>
                </a:lnTo>
                <a:lnTo>
                  <a:pt x="8977725" y="5706764"/>
                </a:lnTo>
                <a:lnTo>
                  <a:pt x="0" y="57067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77" r="-5366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785430" y="389129"/>
            <a:ext cx="9250191" cy="239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CLASSIFICATION MODEL SELECTION AND RATIONALE</a:t>
            </a:r>
          </a:p>
          <a:p>
            <a:pPr algn="ctr">
              <a:lnSpc>
                <a:spcPts val="812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63731" y="2503610"/>
            <a:ext cx="7852099" cy="1047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LSTM Performance Improvement: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-156202" y="4844131"/>
            <a:ext cx="6605739" cy="976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b="true" sz="28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Early Stopping Triggered</a:t>
            </a:r>
          </a:p>
          <a:p>
            <a:pPr algn="ctr">
              <a:lnSpc>
                <a:spcPts val="392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3212986"/>
            <a:ext cx="7956674" cy="133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4"/>
              </a:lnSpc>
            </a:pPr>
            <a:r>
              <a:rPr lang="en-US" sz="25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Test accuracy improved by 7.5% using LSTM over Tuned Classifier.</a:t>
            </a:r>
          </a:p>
          <a:p>
            <a:pPr algn="l">
              <a:lnSpc>
                <a:spcPts val="3534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5523962"/>
            <a:ext cx="6416965" cy="133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4"/>
              </a:lnSpc>
            </a:pPr>
            <a:r>
              <a:rPr lang="en-US" sz="25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Helps avoid overfitting by halting training early.</a:t>
            </a:r>
          </a:p>
          <a:p>
            <a:pPr algn="l">
              <a:lnSpc>
                <a:spcPts val="3534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514350" y="9217398"/>
            <a:ext cx="17259300" cy="514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Saurav Raj | Self-Supervised Learning | Deepcraft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96257" y="1476854"/>
            <a:ext cx="17609919" cy="7068621"/>
            <a:chOff x="0" y="0"/>
            <a:chExt cx="4638003" cy="18616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38003" cy="1861695"/>
            </a:xfrm>
            <a:custGeom>
              <a:avLst/>
              <a:gdLst/>
              <a:ahLst/>
              <a:cxnLst/>
              <a:rect r="r" b="b" t="t" l="l"/>
              <a:pathLst>
                <a:path h="1861695" w="4638003">
                  <a:moveTo>
                    <a:pt x="0" y="0"/>
                  </a:moveTo>
                  <a:lnTo>
                    <a:pt x="4638003" y="0"/>
                  </a:lnTo>
                  <a:lnTo>
                    <a:pt x="4638003" y="1861695"/>
                  </a:lnTo>
                  <a:lnTo>
                    <a:pt x="0" y="186169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638003" cy="1899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00660" y="303541"/>
            <a:ext cx="7736768" cy="1491188"/>
            <a:chOff x="0" y="0"/>
            <a:chExt cx="2037667" cy="3927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7667" cy="392741"/>
            </a:xfrm>
            <a:custGeom>
              <a:avLst/>
              <a:gdLst/>
              <a:ahLst/>
              <a:cxnLst/>
              <a:rect r="r" b="b" t="t" l="l"/>
              <a:pathLst>
                <a:path h="392741" w="2037667">
                  <a:moveTo>
                    <a:pt x="0" y="0"/>
                  </a:moveTo>
                  <a:lnTo>
                    <a:pt x="2037667" y="0"/>
                  </a:lnTo>
                  <a:lnTo>
                    <a:pt x="2037667" y="392741"/>
                  </a:lnTo>
                  <a:lnTo>
                    <a:pt x="0" y="392741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37667" cy="430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983229" y="2887652"/>
            <a:ext cx="5790421" cy="4820525"/>
          </a:xfrm>
          <a:custGeom>
            <a:avLst/>
            <a:gdLst/>
            <a:ahLst/>
            <a:cxnLst/>
            <a:rect r="r" b="b" t="t" l="l"/>
            <a:pathLst>
              <a:path h="4820525" w="5790421">
                <a:moveTo>
                  <a:pt x="0" y="0"/>
                </a:moveTo>
                <a:lnTo>
                  <a:pt x="5790421" y="0"/>
                </a:lnTo>
                <a:lnTo>
                  <a:pt x="5790421" y="4820526"/>
                </a:lnTo>
                <a:lnTo>
                  <a:pt x="0" y="48205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196460" y="2978502"/>
            <a:ext cx="7512172" cy="4638827"/>
          </a:xfrm>
          <a:custGeom>
            <a:avLst/>
            <a:gdLst/>
            <a:ahLst/>
            <a:cxnLst/>
            <a:rect r="r" b="b" t="t" l="l"/>
            <a:pathLst>
              <a:path h="4638827" w="7512172">
                <a:moveTo>
                  <a:pt x="0" y="0"/>
                </a:moveTo>
                <a:lnTo>
                  <a:pt x="7512172" y="0"/>
                </a:lnTo>
                <a:lnTo>
                  <a:pt x="7512172" y="4638826"/>
                </a:lnTo>
                <a:lnTo>
                  <a:pt x="0" y="46388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466" t="-645" r="0" b="-645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911446" y="275233"/>
            <a:ext cx="9124175" cy="2358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3"/>
              </a:lnSpc>
            </a:pPr>
            <a:r>
              <a:rPr lang="en-US" sz="3945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 EVALUATION METRICS AND RESULTS</a:t>
            </a:r>
          </a:p>
          <a:p>
            <a:pPr algn="ctr">
              <a:lnSpc>
                <a:spcPts val="800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-1719927" y="2503610"/>
            <a:ext cx="7852099" cy="1047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Metrics Used: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514350" y="3212986"/>
            <a:ext cx="3976355" cy="402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4"/>
              </a:lnSpc>
            </a:pPr>
            <a:r>
              <a:rPr lang="en-US" sz="25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Accuracy</a:t>
            </a:r>
          </a:p>
          <a:p>
            <a:pPr algn="l">
              <a:lnSpc>
                <a:spcPts val="3534"/>
              </a:lnSpc>
            </a:pPr>
          </a:p>
          <a:p>
            <a:pPr algn="l">
              <a:lnSpc>
                <a:spcPts val="3534"/>
              </a:lnSpc>
            </a:pPr>
            <a:r>
              <a:rPr lang="en-US" sz="25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• Confusion Matrix</a:t>
            </a:r>
          </a:p>
          <a:p>
            <a:pPr algn="l">
              <a:lnSpc>
                <a:spcPts val="3534"/>
              </a:lnSpc>
            </a:pPr>
          </a:p>
          <a:p>
            <a:pPr algn="l">
              <a:lnSpc>
                <a:spcPts val="3534"/>
              </a:lnSpc>
            </a:pPr>
            <a:r>
              <a:rPr lang="en-US" sz="25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• Classification Report</a:t>
            </a:r>
          </a:p>
          <a:p>
            <a:pPr algn="l">
              <a:lnSpc>
                <a:spcPts val="3534"/>
              </a:lnSpc>
            </a:pPr>
          </a:p>
          <a:p>
            <a:pPr algn="l">
              <a:lnSpc>
                <a:spcPts val="3534"/>
              </a:lnSpc>
            </a:pPr>
            <a:r>
              <a:rPr lang="en-US" sz="25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(Precision, Recall,</a:t>
            </a:r>
          </a:p>
          <a:p>
            <a:pPr algn="l">
              <a:lnSpc>
                <a:spcPts val="3534"/>
              </a:lnSpc>
            </a:pPr>
            <a:r>
              <a:rPr lang="en-US" sz="25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F1-score)</a:t>
            </a:r>
          </a:p>
          <a:p>
            <a:pPr algn="l">
              <a:lnSpc>
                <a:spcPts val="3534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514350" y="9217398"/>
            <a:ext cx="17259300" cy="514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Saurav Raj | Self-Supervised Learning | Deepcraft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DAGTMG8U6E0</dc:identifier>
  <dcterms:modified xsi:type="dcterms:W3CDTF">2011-08-01T06:04:30Z</dcterms:modified>
  <cp:revision>1</cp:revision>
  <dc:title>Self Super vised Learning</dc:title>
</cp:coreProperties>
</file>