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8288000" cy="10287000"/>
  <p:notesSz cx="6858000" cy="9144000"/>
  <p:embeddedFontLst>
    <p:embeddedFont>
      <p:font typeface="Fredoka" charset="1" panose="02000000000000000000"/>
      <p:regular r:id="rId47"/>
    </p:embeddedFont>
    <p:embeddedFont>
      <p:font typeface="Nunito Bold" charset="1" panose="00000800000000000000"/>
      <p:regular r:id="rId48"/>
    </p:embeddedFont>
    <p:embeddedFont>
      <p:font typeface="Nunito" charset="1" panose="00000500000000000000"/>
      <p:regular r:id="rId49"/>
    </p:embeddedFont>
    <p:embeddedFont>
      <p:font typeface="Canva Sans Bold" charset="1" panose="020B0803030501040103"/>
      <p:regular r:id="rId50"/>
    </p:embeddedFont>
    <p:embeddedFont>
      <p:font typeface="Canva Sans" charset="1" panose="020B0503030501040103"/>
      <p:regular r:id="rId51"/>
    </p:embeddedFont>
    <p:embeddedFont>
      <p:font typeface="Canva Sans Medium" charset="1" panose="020B0603030501040103"/>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5.png" Type="http://schemas.openxmlformats.org/officeDocument/2006/relationships/image"/><Relationship Id="rId9" Target="../media/image26.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7.png" Type="http://schemas.openxmlformats.org/officeDocument/2006/relationships/image"/><Relationship Id="rId9" Target="../media/image28.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0.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9.png" Type="http://schemas.openxmlformats.org/officeDocument/2006/relationships/image"/><Relationship Id="rId9" Target="../media/image30.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86282" y="2627295"/>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399945" y="5569571"/>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953094" y="2930083"/>
            <a:ext cx="14381812" cy="3492408"/>
          </a:xfrm>
          <a:prstGeom prst="rect">
            <a:avLst/>
          </a:prstGeom>
        </p:spPr>
        <p:txBody>
          <a:bodyPr anchor="t" rtlCol="false" tIns="0" lIns="0" bIns="0" rIns="0">
            <a:spAutoFit/>
          </a:bodyPr>
          <a:lstStyle/>
          <a:p>
            <a:pPr algn="ctr">
              <a:lnSpc>
                <a:spcPts val="14064"/>
              </a:lnSpc>
            </a:pPr>
            <a:r>
              <a:rPr lang="en-US" sz="10045">
                <a:solidFill>
                  <a:srgbClr val="000000"/>
                </a:solidFill>
                <a:latin typeface="Fredoka"/>
                <a:ea typeface="Fredoka"/>
                <a:cs typeface="Fredoka"/>
                <a:sym typeface="Fredoka"/>
              </a:rPr>
              <a:t>NTT STOCK PRICE PREDICTION</a:t>
            </a:r>
          </a:p>
        </p:txBody>
      </p:sp>
      <p:sp>
        <p:nvSpPr>
          <p:cNvPr name="TextBox 8" id="8"/>
          <p:cNvSpPr txBox="true"/>
          <p:nvPr/>
        </p:nvSpPr>
        <p:spPr>
          <a:xfrm rot="0">
            <a:off x="4190453" y="7105329"/>
            <a:ext cx="9907094" cy="685391"/>
          </a:xfrm>
          <a:prstGeom prst="rect">
            <a:avLst/>
          </a:prstGeom>
        </p:spPr>
        <p:txBody>
          <a:bodyPr anchor="t" rtlCol="false" tIns="0" lIns="0" bIns="0" rIns="0">
            <a:spAutoFit/>
          </a:bodyPr>
          <a:lstStyle/>
          <a:p>
            <a:pPr algn="ctr">
              <a:lnSpc>
                <a:spcPts val="5604"/>
              </a:lnSpc>
            </a:pPr>
            <a:r>
              <a:rPr lang="en-US" b="true" sz="4002">
                <a:solidFill>
                  <a:srgbClr val="000000"/>
                </a:solidFill>
                <a:latin typeface="Nunito Bold"/>
                <a:ea typeface="Nunito Bold"/>
                <a:cs typeface="Nunito Bold"/>
                <a:sym typeface="Nunito Bold"/>
              </a:rPr>
              <a:t>Presentation by Saurav Raj</a:t>
            </a:r>
          </a:p>
        </p:txBody>
      </p:sp>
      <p:sp>
        <p:nvSpPr>
          <p:cNvPr name="TextBox 9" id="9"/>
          <p:cNvSpPr txBox="true"/>
          <p:nvPr/>
        </p:nvSpPr>
        <p:spPr>
          <a:xfrm rot="0">
            <a:off x="1028700" y="8743950"/>
            <a:ext cx="5577893" cy="514350"/>
          </a:xfrm>
          <a:prstGeom prst="rect">
            <a:avLst/>
          </a:prstGeom>
        </p:spPr>
        <p:txBody>
          <a:bodyPr anchor="t" rtlCol="false" tIns="0" lIns="0" bIns="0" rIns="0">
            <a:spAutoFit/>
          </a:bodyPr>
          <a:lstStyle/>
          <a:p>
            <a:pPr algn="l">
              <a:lnSpc>
                <a:spcPts val="4200"/>
              </a:lnSpc>
            </a:pPr>
          </a:p>
        </p:txBody>
      </p:sp>
      <p:sp>
        <p:nvSpPr>
          <p:cNvPr name="Freeform 10" id="10"/>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576611" y="8353252"/>
            <a:ext cx="19974273" cy="1420979"/>
            <a:chOff x="0" y="0"/>
            <a:chExt cx="5260714" cy="374250"/>
          </a:xfrm>
        </p:grpSpPr>
        <p:sp>
          <p:nvSpPr>
            <p:cNvPr name="Freeform 12" id="12"/>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13" id="13"/>
            <p:cNvSpPr txBox="true"/>
            <p:nvPr/>
          </p:nvSpPr>
          <p:spPr>
            <a:xfrm>
              <a:off x="0" y="-38100"/>
              <a:ext cx="5260714" cy="41235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2777754" y="8743950"/>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ea typeface="Nunito"/>
                <a:cs typeface="Nunito"/>
                <a:sym typeface="Nunito"/>
              </a:rPr>
              <a:t>Deepcraft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14350" y="1195688"/>
            <a:ext cx="17701135" cy="7440589"/>
            <a:chOff x="0" y="0"/>
            <a:chExt cx="4662027" cy="1959661"/>
          </a:xfrm>
        </p:grpSpPr>
        <p:sp>
          <p:nvSpPr>
            <p:cNvPr name="Freeform 6" id="6"/>
            <p:cNvSpPr/>
            <p:nvPr/>
          </p:nvSpPr>
          <p:spPr>
            <a:xfrm flipH="false" flipV="false" rot="0">
              <a:off x="0" y="0"/>
              <a:ext cx="4662027" cy="1959661"/>
            </a:xfrm>
            <a:custGeom>
              <a:avLst/>
              <a:gdLst/>
              <a:ahLst/>
              <a:cxnLst/>
              <a:rect r="r" b="b" t="t" l="l"/>
              <a:pathLst>
                <a:path h="1959661" w="4662027">
                  <a:moveTo>
                    <a:pt x="0" y="0"/>
                  </a:moveTo>
                  <a:lnTo>
                    <a:pt x="4662027" y="0"/>
                  </a:lnTo>
                  <a:lnTo>
                    <a:pt x="4662027" y="1959661"/>
                  </a:lnTo>
                  <a:lnTo>
                    <a:pt x="0" y="1959661"/>
                  </a:lnTo>
                  <a:close/>
                </a:path>
              </a:pathLst>
            </a:custGeom>
            <a:solidFill>
              <a:srgbClr val="F1F2F2"/>
            </a:solidFill>
          </p:spPr>
        </p:sp>
        <p:sp>
          <p:nvSpPr>
            <p:cNvPr name="TextBox 7" id="7"/>
            <p:cNvSpPr txBox="true"/>
            <p:nvPr/>
          </p:nvSpPr>
          <p:spPr>
            <a:xfrm>
              <a:off x="0" y="-38100"/>
              <a:ext cx="4662027" cy="199776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500660" y="303541"/>
            <a:ext cx="7736768" cy="1491188"/>
            <a:chOff x="0" y="0"/>
            <a:chExt cx="2037667" cy="392741"/>
          </a:xfrm>
        </p:grpSpPr>
        <p:sp>
          <p:nvSpPr>
            <p:cNvPr name="Freeform 9" id="9"/>
            <p:cNvSpPr/>
            <p:nvPr/>
          </p:nvSpPr>
          <p:spPr>
            <a:xfrm flipH="false" flipV="false" rot="0">
              <a:off x="0" y="0"/>
              <a:ext cx="2037667" cy="392741"/>
            </a:xfrm>
            <a:custGeom>
              <a:avLst/>
              <a:gdLst/>
              <a:ahLst/>
              <a:cxnLst/>
              <a:rect r="r" b="b" t="t" l="l"/>
              <a:pathLst>
                <a:path h="392741" w="2037667">
                  <a:moveTo>
                    <a:pt x="0" y="0"/>
                  </a:moveTo>
                  <a:lnTo>
                    <a:pt x="2037667" y="0"/>
                  </a:lnTo>
                  <a:lnTo>
                    <a:pt x="2037667" y="392741"/>
                  </a:lnTo>
                  <a:lnTo>
                    <a:pt x="0" y="392741"/>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037667" cy="430841"/>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743948" y="510264"/>
            <a:ext cx="9250191" cy="995679"/>
          </a:xfrm>
          <a:prstGeom prst="rect">
            <a:avLst/>
          </a:prstGeom>
        </p:spPr>
        <p:txBody>
          <a:bodyPr anchor="t" rtlCol="false" tIns="0" lIns="0" bIns="0" rIns="0">
            <a:spAutoFit/>
          </a:bodyPr>
          <a:lstStyle/>
          <a:p>
            <a:pPr algn="ctr">
              <a:lnSpc>
                <a:spcPts val="8120"/>
              </a:lnSpc>
            </a:pPr>
            <a:r>
              <a:rPr lang="en-US" sz="5800">
                <a:solidFill>
                  <a:srgbClr val="000000"/>
                </a:solidFill>
                <a:latin typeface="Fredoka"/>
                <a:ea typeface="Fredoka"/>
                <a:cs typeface="Fredoka"/>
                <a:sym typeface="Fredoka"/>
              </a:rPr>
              <a:t>DATA ANALYSIS</a:t>
            </a:r>
          </a:p>
        </p:txBody>
      </p:sp>
      <p:sp>
        <p:nvSpPr>
          <p:cNvPr name="TextBox 17" id="17"/>
          <p:cNvSpPr txBox="true"/>
          <p:nvPr/>
        </p:nvSpPr>
        <p:spPr>
          <a:xfrm rot="0">
            <a:off x="1308935" y="2046410"/>
            <a:ext cx="3074045"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Identified Issues</a:t>
            </a:r>
          </a:p>
        </p:txBody>
      </p:sp>
      <p:sp>
        <p:nvSpPr>
          <p:cNvPr name="TextBox 18" id="18"/>
          <p:cNvSpPr txBox="true"/>
          <p:nvPr/>
        </p:nvSpPr>
        <p:spPr>
          <a:xfrm rot="0">
            <a:off x="1900781" y="2808410"/>
            <a:ext cx="3814762"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c) Noise and Volatility</a:t>
            </a:r>
          </a:p>
        </p:txBody>
      </p:sp>
      <p:sp>
        <p:nvSpPr>
          <p:cNvPr name="TextBox 19" id="19"/>
          <p:cNvSpPr txBox="true"/>
          <p:nvPr/>
        </p:nvSpPr>
        <p:spPr>
          <a:xfrm rot="0">
            <a:off x="2130109" y="3391401"/>
            <a:ext cx="12894761" cy="888383"/>
          </a:xfrm>
          <a:prstGeom prst="rect">
            <a:avLst/>
          </a:prstGeom>
        </p:spPr>
        <p:txBody>
          <a:bodyPr anchor="t" rtlCol="false" tIns="0" lIns="0" bIns="0" rIns="0">
            <a:spAutoFit/>
          </a:bodyPr>
          <a:lstStyle/>
          <a:p>
            <a:pPr algn="l">
              <a:lnSpc>
                <a:spcPts val="3534"/>
              </a:lnSpc>
            </a:pPr>
            <a:r>
              <a:rPr lang="en-US" sz="2524">
                <a:solidFill>
                  <a:srgbClr val="000000"/>
                </a:solidFill>
                <a:latin typeface="Canva Sans"/>
                <a:ea typeface="Canva Sans"/>
                <a:cs typeface="Canva Sans"/>
                <a:sym typeface="Canva Sans"/>
              </a:rPr>
              <a:t>Significant noise and volatility in daily returns were observed, making prediction more challenging.</a:t>
            </a:r>
          </a:p>
        </p:txBody>
      </p:sp>
      <p:sp>
        <p:nvSpPr>
          <p:cNvPr name="TextBox 20" id="20"/>
          <p:cNvSpPr txBox="true"/>
          <p:nvPr/>
        </p:nvSpPr>
        <p:spPr>
          <a:xfrm rot="0">
            <a:off x="1308935" y="4527434"/>
            <a:ext cx="2202879"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Action taken</a:t>
            </a:r>
          </a:p>
        </p:txBody>
      </p:sp>
      <p:sp>
        <p:nvSpPr>
          <p:cNvPr name="TextBox 21" id="21"/>
          <p:cNvSpPr txBox="true"/>
          <p:nvPr/>
        </p:nvSpPr>
        <p:spPr>
          <a:xfrm rot="0">
            <a:off x="2130109" y="5086350"/>
            <a:ext cx="12579436" cy="1336058"/>
          </a:xfrm>
          <a:prstGeom prst="rect">
            <a:avLst/>
          </a:prstGeom>
        </p:spPr>
        <p:txBody>
          <a:bodyPr anchor="t" rtlCol="false" tIns="0" lIns="0" bIns="0" rIns="0">
            <a:spAutoFit/>
          </a:bodyPr>
          <a:lstStyle/>
          <a:p>
            <a:pPr algn="l">
              <a:lnSpc>
                <a:spcPts val="3534"/>
              </a:lnSpc>
            </a:pPr>
            <a:r>
              <a:rPr lang="en-US" sz="2524" b="true">
                <a:solidFill>
                  <a:srgbClr val="000000"/>
                </a:solidFill>
                <a:latin typeface="Canva Sans Bold"/>
                <a:ea typeface="Canva Sans Bold"/>
                <a:cs typeface="Canva Sans Bold"/>
                <a:sym typeface="Canva Sans Bold"/>
              </a:rPr>
              <a:t>a)</a:t>
            </a:r>
            <a:r>
              <a:rPr lang="en-US" sz="2524">
                <a:solidFill>
                  <a:srgbClr val="000000"/>
                </a:solidFill>
                <a:latin typeface="Canva Sans"/>
                <a:ea typeface="Canva Sans"/>
                <a:cs typeface="Canva Sans"/>
                <a:sym typeface="Canva Sans"/>
              </a:rPr>
              <a:t> Removed or transformed highly correlated features to reduce multicollinearity.</a:t>
            </a:r>
          </a:p>
          <a:p>
            <a:pPr algn="l">
              <a:lnSpc>
                <a:spcPts val="3534"/>
              </a:lnSpc>
            </a:pPr>
          </a:p>
        </p:txBody>
      </p:sp>
      <p:sp>
        <p:nvSpPr>
          <p:cNvPr name="TextBox 22" id="22"/>
          <p:cNvSpPr txBox="true"/>
          <p:nvPr/>
        </p:nvSpPr>
        <p:spPr>
          <a:xfrm rot="0">
            <a:off x="2130109" y="6173479"/>
            <a:ext cx="12579436" cy="440708"/>
          </a:xfrm>
          <a:prstGeom prst="rect">
            <a:avLst/>
          </a:prstGeom>
        </p:spPr>
        <p:txBody>
          <a:bodyPr anchor="t" rtlCol="false" tIns="0" lIns="0" bIns="0" rIns="0">
            <a:spAutoFit/>
          </a:bodyPr>
          <a:lstStyle/>
          <a:p>
            <a:pPr algn="l">
              <a:lnSpc>
                <a:spcPts val="3534"/>
              </a:lnSpc>
            </a:pPr>
            <a:r>
              <a:rPr lang="en-US" sz="2524" b="true">
                <a:solidFill>
                  <a:srgbClr val="000000"/>
                </a:solidFill>
                <a:latin typeface="Canva Sans Bold"/>
                <a:ea typeface="Canva Sans Bold"/>
                <a:cs typeface="Canva Sans Bold"/>
                <a:sym typeface="Canva Sans Bold"/>
              </a:rPr>
              <a:t>b) </a:t>
            </a:r>
            <a:r>
              <a:rPr lang="en-US" sz="2524">
                <a:solidFill>
                  <a:srgbClr val="000000"/>
                </a:solidFill>
                <a:latin typeface="Canva Sans"/>
                <a:ea typeface="Canva Sans"/>
                <a:cs typeface="Canva Sans"/>
                <a:sym typeface="Canva Sans"/>
              </a:rPr>
              <a:t>Normalized and scaled the data to handle large variations in volume and price.</a:t>
            </a:r>
          </a:p>
        </p:txBody>
      </p:sp>
      <p:sp>
        <p:nvSpPr>
          <p:cNvPr name="TextBox 23" id="23"/>
          <p:cNvSpPr txBox="true"/>
          <p:nvPr/>
        </p:nvSpPr>
        <p:spPr>
          <a:xfrm rot="0">
            <a:off x="2130109" y="6861836"/>
            <a:ext cx="12579436" cy="1336058"/>
          </a:xfrm>
          <a:prstGeom prst="rect">
            <a:avLst/>
          </a:prstGeom>
        </p:spPr>
        <p:txBody>
          <a:bodyPr anchor="t" rtlCol="false" tIns="0" lIns="0" bIns="0" rIns="0">
            <a:spAutoFit/>
          </a:bodyPr>
          <a:lstStyle/>
          <a:p>
            <a:pPr algn="l">
              <a:lnSpc>
                <a:spcPts val="3534"/>
              </a:lnSpc>
            </a:pPr>
            <a:r>
              <a:rPr lang="en-US" sz="2524" b="true">
                <a:solidFill>
                  <a:srgbClr val="000000"/>
                </a:solidFill>
                <a:latin typeface="Canva Sans Bold"/>
                <a:ea typeface="Canva Sans Bold"/>
                <a:cs typeface="Canva Sans Bold"/>
                <a:sym typeface="Canva Sans Bold"/>
              </a:rPr>
              <a:t>c) </a:t>
            </a:r>
            <a:r>
              <a:rPr lang="en-US" sz="2524">
                <a:solidFill>
                  <a:srgbClr val="000000"/>
                </a:solidFill>
                <a:latin typeface="Canva Sans"/>
                <a:ea typeface="Canva Sans"/>
                <a:cs typeface="Canva Sans"/>
                <a:sym typeface="Canva Sans"/>
              </a:rPr>
              <a:t>Used moving averages and technical indicators (e.g., RSI, MACD) to extract more meaningful patterns from noisy data.</a:t>
            </a:r>
          </a:p>
          <a:p>
            <a:pPr algn="l">
              <a:lnSpc>
                <a:spcPts val="3534"/>
              </a:lnSpc>
            </a:pPr>
          </a:p>
        </p:txBody>
      </p:sp>
      <p:sp>
        <p:nvSpPr>
          <p:cNvPr name="TextBox 24" id="24"/>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05567" y="1179684"/>
            <a:ext cx="17609919" cy="7068621"/>
            <a:chOff x="0" y="0"/>
            <a:chExt cx="4638003" cy="1861695"/>
          </a:xfrm>
        </p:grpSpPr>
        <p:sp>
          <p:nvSpPr>
            <p:cNvPr name="Freeform 6" id="6"/>
            <p:cNvSpPr/>
            <p:nvPr/>
          </p:nvSpPr>
          <p:spPr>
            <a:xfrm flipH="false" flipV="false" rot="0">
              <a:off x="0" y="0"/>
              <a:ext cx="4638003" cy="1861695"/>
            </a:xfrm>
            <a:custGeom>
              <a:avLst/>
              <a:gdLst/>
              <a:ahLst/>
              <a:cxnLst/>
              <a:rect r="r" b="b" t="t" l="l"/>
              <a:pathLst>
                <a:path h="1861695" w="4638003">
                  <a:moveTo>
                    <a:pt x="0" y="0"/>
                  </a:moveTo>
                  <a:lnTo>
                    <a:pt x="4638003" y="0"/>
                  </a:lnTo>
                  <a:lnTo>
                    <a:pt x="4638003" y="1861695"/>
                  </a:lnTo>
                  <a:lnTo>
                    <a:pt x="0" y="1861695"/>
                  </a:lnTo>
                  <a:close/>
                </a:path>
              </a:pathLst>
            </a:custGeom>
            <a:solidFill>
              <a:srgbClr val="F1F2F2"/>
            </a:solidFill>
          </p:spPr>
        </p:sp>
        <p:sp>
          <p:nvSpPr>
            <p:cNvPr name="TextBox 7" id="7"/>
            <p:cNvSpPr txBox="true"/>
            <p:nvPr/>
          </p:nvSpPr>
          <p:spPr>
            <a:xfrm>
              <a:off x="0" y="-38100"/>
              <a:ext cx="4638003" cy="18997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426527" y="1737580"/>
            <a:ext cx="2402086"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Models Used</a:t>
            </a:r>
          </a:p>
        </p:txBody>
      </p:sp>
      <p:sp>
        <p:nvSpPr>
          <p:cNvPr name="TextBox 17" id="17"/>
          <p:cNvSpPr txBox="true"/>
          <p:nvPr/>
        </p:nvSpPr>
        <p:spPr>
          <a:xfrm rot="0">
            <a:off x="1777692" y="2503610"/>
            <a:ext cx="5932512"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a) Baseline Naïve Forecast Model :</a:t>
            </a:r>
          </a:p>
        </p:txBody>
      </p:sp>
      <p:sp>
        <p:nvSpPr>
          <p:cNvPr name="TextBox 18" id="18"/>
          <p:cNvSpPr txBox="true"/>
          <p:nvPr/>
        </p:nvSpPr>
        <p:spPr>
          <a:xfrm rot="0">
            <a:off x="2266307" y="3213539"/>
            <a:ext cx="14992993" cy="13081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Provided a simplistic benchmark for performance comparison. It helped us understand if the more sophisticated models were truly adding value beyond basic historical averaging.</a:t>
            </a:r>
          </a:p>
          <a:p>
            <a:pPr algn="l">
              <a:lnSpc>
                <a:spcPts val="3500"/>
              </a:lnSpc>
            </a:pPr>
          </a:p>
        </p:txBody>
      </p:sp>
      <p:sp>
        <p:nvSpPr>
          <p:cNvPr name="TextBox 19" id="19"/>
          <p:cNvSpPr txBox="true"/>
          <p:nvPr/>
        </p:nvSpPr>
        <p:spPr>
          <a:xfrm rot="0">
            <a:off x="2307789" y="4284229"/>
            <a:ext cx="14205474" cy="86995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Baseline Naïve Forecast MAE: 1.0834 (Used as a baseline for assessing advanced models).</a:t>
            </a:r>
          </a:p>
          <a:p>
            <a:pPr algn="l">
              <a:lnSpc>
                <a:spcPts val="3500"/>
              </a:lnSpc>
            </a:pPr>
          </a:p>
        </p:txBody>
      </p:sp>
      <p:sp>
        <p:nvSpPr>
          <p:cNvPr name="TextBox 20" id="20"/>
          <p:cNvSpPr txBox="true"/>
          <p:nvPr/>
        </p:nvSpPr>
        <p:spPr>
          <a:xfrm rot="0">
            <a:off x="1777692" y="4884939"/>
            <a:ext cx="4543574"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b) Random Forest Model ::</a:t>
            </a:r>
          </a:p>
        </p:txBody>
      </p:sp>
      <p:sp>
        <p:nvSpPr>
          <p:cNvPr name="TextBox 21" id="21"/>
          <p:cNvSpPr txBox="true"/>
          <p:nvPr/>
        </p:nvSpPr>
        <p:spPr>
          <a:xfrm rot="0">
            <a:off x="2266307" y="5447119"/>
            <a:ext cx="14205474" cy="13081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Selected for its robustness to overfitting and its ability to handle a variety of feature types, including highly correlated variables. Random Forest's ensemble nature also helps in improving accuracy by reducing variance.</a:t>
            </a:r>
          </a:p>
        </p:txBody>
      </p:sp>
      <p:sp>
        <p:nvSpPr>
          <p:cNvPr name="TextBox 22" id="22"/>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MODEL SELECTION AND FEATURE ENGINEERING METHODS</a:t>
            </a:r>
          </a:p>
        </p:txBody>
      </p:sp>
      <p:sp>
        <p:nvSpPr>
          <p:cNvPr name="TextBox 23" id="23"/>
          <p:cNvSpPr txBox="true"/>
          <p:nvPr/>
        </p:nvSpPr>
        <p:spPr>
          <a:xfrm rot="0">
            <a:off x="2266307" y="6940206"/>
            <a:ext cx="14205474" cy="13081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By utilizing important features, it managed to learn the relationships between features effectively, outperforming ARIMA and LSTM on the generalization task.</a:t>
            </a:r>
          </a:p>
          <a:p>
            <a:pPr algn="l">
              <a:lnSpc>
                <a:spcPts val="3500"/>
              </a:lnSpc>
            </a:pPr>
          </a:p>
        </p:txBody>
      </p:sp>
      <p:sp>
        <p:nvSpPr>
          <p:cNvPr name="TextBox 24" id="24"/>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05567" y="1357026"/>
            <a:ext cx="17609919" cy="7068621"/>
            <a:chOff x="0" y="0"/>
            <a:chExt cx="4638003" cy="1861695"/>
          </a:xfrm>
        </p:grpSpPr>
        <p:sp>
          <p:nvSpPr>
            <p:cNvPr name="Freeform 6" id="6"/>
            <p:cNvSpPr/>
            <p:nvPr/>
          </p:nvSpPr>
          <p:spPr>
            <a:xfrm flipH="false" flipV="false" rot="0">
              <a:off x="0" y="0"/>
              <a:ext cx="4638003" cy="1861695"/>
            </a:xfrm>
            <a:custGeom>
              <a:avLst/>
              <a:gdLst/>
              <a:ahLst/>
              <a:cxnLst/>
              <a:rect r="r" b="b" t="t" l="l"/>
              <a:pathLst>
                <a:path h="1861695" w="4638003">
                  <a:moveTo>
                    <a:pt x="0" y="0"/>
                  </a:moveTo>
                  <a:lnTo>
                    <a:pt x="4638003" y="0"/>
                  </a:lnTo>
                  <a:lnTo>
                    <a:pt x="4638003" y="1861695"/>
                  </a:lnTo>
                  <a:lnTo>
                    <a:pt x="0" y="1861695"/>
                  </a:lnTo>
                  <a:close/>
                </a:path>
              </a:pathLst>
            </a:custGeom>
            <a:solidFill>
              <a:srgbClr val="F1F2F2"/>
            </a:solidFill>
          </p:spPr>
        </p:sp>
        <p:sp>
          <p:nvSpPr>
            <p:cNvPr name="TextBox 7" id="7"/>
            <p:cNvSpPr txBox="true"/>
            <p:nvPr/>
          </p:nvSpPr>
          <p:spPr>
            <a:xfrm>
              <a:off x="0" y="-38100"/>
              <a:ext cx="4638003" cy="18997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426527" y="2560760"/>
            <a:ext cx="10492687" cy="5328089"/>
          </a:xfrm>
          <a:custGeom>
            <a:avLst/>
            <a:gdLst/>
            <a:ahLst/>
            <a:cxnLst/>
            <a:rect r="r" b="b" t="t" l="l"/>
            <a:pathLst>
              <a:path h="5328089" w="10492687">
                <a:moveTo>
                  <a:pt x="0" y="0"/>
                </a:moveTo>
                <a:lnTo>
                  <a:pt x="10492686" y="0"/>
                </a:lnTo>
                <a:lnTo>
                  <a:pt x="10492686" y="5328089"/>
                </a:lnTo>
                <a:lnTo>
                  <a:pt x="0" y="5328089"/>
                </a:lnTo>
                <a:lnTo>
                  <a:pt x="0" y="0"/>
                </a:lnTo>
                <a:close/>
              </a:path>
            </a:pathLst>
          </a:custGeom>
          <a:blipFill>
            <a:blip r:embed="rId8"/>
            <a:stretch>
              <a:fillRect l="0" t="-1817" r="0" b="-1817"/>
            </a:stretch>
          </a:blipFill>
        </p:spPr>
      </p:sp>
      <p:sp>
        <p:nvSpPr>
          <p:cNvPr name="TextBox 17" id="17"/>
          <p:cNvSpPr txBox="true"/>
          <p:nvPr/>
        </p:nvSpPr>
        <p:spPr>
          <a:xfrm rot="0">
            <a:off x="1426527" y="1737580"/>
            <a:ext cx="2402086"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Models Used</a:t>
            </a:r>
          </a:p>
        </p:txBody>
      </p:sp>
      <p:sp>
        <p:nvSpPr>
          <p:cNvPr name="TextBox 18" id="18"/>
          <p:cNvSpPr txBox="true"/>
          <p:nvPr/>
        </p:nvSpPr>
        <p:spPr>
          <a:xfrm rot="0">
            <a:off x="12307473" y="2324692"/>
            <a:ext cx="4529435"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b) Random Forest Model  :</a:t>
            </a:r>
          </a:p>
        </p:txBody>
      </p:sp>
      <p:sp>
        <p:nvSpPr>
          <p:cNvPr name="TextBox 19" id="19"/>
          <p:cNvSpPr txBox="true"/>
          <p:nvPr/>
        </p:nvSpPr>
        <p:spPr>
          <a:xfrm rot="0">
            <a:off x="12986721" y="6385900"/>
            <a:ext cx="5193640" cy="174625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Random Forest Model MAE: 0.8536 (Indicating solid generalization capability).</a:t>
            </a:r>
          </a:p>
          <a:p>
            <a:pPr algn="l">
              <a:lnSpc>
                <a:spcPts val="3500"/>
              </a:lnSpc>
            </a:pPr>
          </a:p>
        </p:txBody>
      </p:sp>
      <p:sp>
        <p:nvSpPr>
          <p:cNvPr name="TextBox 20" id="20"/>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MODEL SELECTION AND FEATURE ENGINEERING METHODS</a:t>
            </a:r>
          </a:p>
        </p:txBody>
      </p:sp>
      <p:sp>
        <p:nvSpPr>
          <p:cNvPr name="TextBox 21" id="21"/>
          <p:cNvSpPr txBox="true"/>
          <p:nvPr/>
        </p:nvSpPr>
        <p:spPr>
          <a:xfrm rot="0">
            <a:off x="12830259" y="2913731"/>
            <a:ext cx="5193640" cy="86995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Random Forest: Best hyperparameters</a:t>
            </a:r>
          </a:p>
        </p:txBody>
      </p:sp>
      <p:sp>
        <p:nvSpPr>
          <p:cNvPr name="TextBox 22" id="22"/>
          <p:cNvSpPr txBox="true"/>
          <p:nvPr/>
        </p:nvSpPr>
        <p:spPr>
          <a:xfrm rot="0">
            <a:off x="12812973" y="3891390"/>
            <a:ext cx="5541134" cy="262255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  - max_depth: 5</a:t>
            </a:r>
          </a:p>
          <a:p>
            <a:pPr algn="l">
              <a:lnSpc>
                <a:spcPts val="3500"/>
              </a:lnSpc>
            </a:pPr>
            <a:r>
              <a:rPr lang="en-US" sz="2500">
                <a:solidFill>
                  <a:srgbClr val="000000"/>
                </a:solidFill>
                <a:latin typeface="Canva Sans"/>
                <a:ea typeface="Canva Sans"/>
                <a:cs typeface="Canva Sans"/>
                <a:sym typeface="Canva Sans"/>
              </a:rPr>
              <a:t>  - max_features: 0.3</a:t>
            </a:r>
          </a:p>
          <a:p>
            <a:pPr algn="l">
              <a:lnSpc>
                <a:spcPts val="3500"/>
              </a:lnSpc>
            </a:pPr>
            <a:r>
              <a:rPr lang="en-US" sz="2500">
                <a:solidFill>
                  <a:srgbClr val="000000"/>
                </a:solidFill>
                <a:latin typeface="Canva Sans"/>
                <a:ea typeface="Canva Sans"/>
                <a:cs typeface="Canva Sans"/>
                <a:sym typeface="Canva Sans"/>
              </a:rPr>
              <a:t>  - min_samples_leaf: 10</a:t>
            </a:r>
          </a:p>
          <a:p>
            <a:pPr algn="l">
              <a:lnSpc>
                <a:spcPts val="3500"/>
              </a:lnSpc>
            </a:pPr>
            <a:r>
              <a:rPr lang="en-US" sz="2500">
                <a:solidFill>
                  <a:srgbClr val="000000"/>
                </a:solidFill>
                <a:latin typeface="Canva Sans"/>
                <a:ea typeface="Canva Sans"/>
                <a:cs typeface="Canva Sans"/>
                <a:sym typeface="Canva Sans"/>
              </a:rPr>
              <a:t>  - min_samples_split:10</a:t>
            </a:r>
          </a:p>
          <a:p>
            <a:pPr algn="l">
              <a:lnSpc>
                <a:spcPts val="3500"/>
              </a:lnSpc>
            </a:pPr>
            <a:r>
              <a:rPr lang="en-US" sz="2500">
                <a:solidFill>
                  <a:srgbClr val="000000"/>
                </a:solidFill>
                <a:latin typeface="Canva Sans"/>
                <a:ea typeface="Canva Sans"/>
                <a:cs typeface="Canva Sans"/>
                <a:sym typeface="Canva Sans"/>
              </a:rPr>
              <a:t>  - n_estimators: 50</a:t>
            </a:r>
          </a:p>
          <a:p>
            <a:pPr algn="l">
              <a:lnSpc>
                <a:spcPts val="3500"/>
              </a:lnSpc>
            </a:pPr>
          </a:p>
        </p:txBody>
      </p:sp>
      <p:sp>
        <p:nvSpPr>
          <p:cNvPr name="TextBox 23" id="23"/>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05567" y="1179684"/>
            <a:ext cx="17609919" cy="7068621"/>
            <a:chOff x="0" y="0"/>
            <a:chExt cx="4638003" cy="1861695"/>
          </a:xfrm>
        </p:grpSpPr>
        <p:sp>
          <p:nvSpPr>
            <p:cNvPr name="Freeform 6" id="6"/>
            <p:cNvSpPr/>
            <p:nvPr/>
          </p:nvSpPr>
          <p:spPr>
            <a:xfrm flipH="false" flipV="false" rot="0">
              <a:off x="0" y="0"/>
              <a:ext cx="4638003" cy="1861695"/>
            </a:xfrm>
            <a:custGeom>
              <a:avLst/>
              <a:gdLst/>
              <a:ahLst/>
              <a:cxnLst/>
              <a:rect r="r" b="b" t="t" l="l"/>
              <a:pathLst>
                <a:path h="1861695" w="4638003">
                  <a:moveTo>
                    <a:pt x="0" y="0"/>
                  </a:moveTo>
                  <a:lnTo>
                    <a:pt x="4638003" y="0"/>
                  </a:lnTo>
                  <a:lnTo>
                    <a:pt x="4638003" y="1861695"/>
                  </a:lnTo>
                  <a:lnTo>
                    <a:pt x="0" y="1861695"/>
                  </a:lnTo>
                  <a:close/>
                </a:path>
              </a:pathLst>
            </a:custGeom>
            <a:solidFill>
              <a:srgbClr val="F1F2F2"/>
            </a:solidFill>
          </p:spPr>
        </p:sp>
        <p:sp>
          <p:nvSpPr>
            <p:cNvPr name="TextBox 7" id="7"/>
            <p:cNvSpPr txBox="true"/>
            <p:nvPr/>
          </p:nvSpPr>
          <p:spPr>
            <a:xfrm>
              <a:off x="0" y="-38100"/>
              <a:ext cx="4638003" cy="18997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224521" y="2809460"/>
            <a:ext cx="7919479" cy="4453654"/>
          </a:xfrm>
          <a:custGeom>
            <a:avLst/>
            <a:gdLst/>
            <a:ahLst/>
            <a:cxnLst/>
            <a:rect r="r" b="b" t="t" l="l"/>
            <a:pathLst>
              <a:path h="4453654" w="7919479">
                <a:moveTo>
                  <a:pt x="0" y="0"/>
                </a:moveTo>
                <a:lnTo>
                  <a:pt x="7919479" y="0"/>
                </a:lnTo>
                <a:lnTo>
                  <a:pt x="7919479" y="4453653"/>
                </a:lnTo>
                <a:lnTo>
                  <a:pt x="0" y="4453653"/>
                </a:lnTo>
                <a:lnTo>
                  <a:pt x="0" y="0"/>
                </a:lnTo>
                <a:close/>
              </a:path>
            </a:pathLst>
          </a:custGeom>
          <a:blipFill>
            <a:blip r:embed="rId8"/>
            <a:stretch>
              <a:fillRect l="-3907" t="0" r="-1758" b="0"/>
            </a:stretch>
          </a:blipFill>
        </p:spPr>
      </p:sp>
      <p:sp>
        <p:nvSpPr>
          <p:cNvPr name="TextBox 17" id="17"/>
          <p:cNvSpPr txBox="true"/>
          <p:nvPr/>
        </p:nvSpPr>
        <p:spPr>
          <a:xfrm rot="0">
            <a:off x="1426527" y="1737580"/>
            <a:ext cx="2402086"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Models Used</a:t>
            </a:r>
          </a:p>
        </p:txBody>
      </p:sp>
      <p:sp>
        <p:nvSpPr>
          <p:cNvPr name="TextBox 18" id="18"/>
          <p:cNvSpPr txBox="true"/>
          <p:nvPr/>
        </p:nvSpPr>
        <p:spPr>
          <a:xfrm rot="0">
            <a:off x="8900867" y="2194780"/>
            <a:ext cx="6353026"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c) LSTM (Long Short-Term Memory) :</a:t>
            </a:r>
          </a:p>
        </p:txBody>
      </p:sp>
      <p:sp>
        <p:nvSpPr>
          <p:cNvPr name="TextBox 19" id="19"/>
          <p:cNvSpPr txBox="true"/>
          <p:nvPr/>
        </p:nvSpPr>
        <p:spPr>
          <a:xfrm rot="0">
            <a:off x="9144000" y="2959100"/>
            <a:ext cx="8943582" cy="21844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Given that stock prices are sequential in nature, LSTMs are designed to learn temporal dependencies over long sequences. This made LSTM an ideal candidate to model the temporal patterns in stock price movement.</a:t>
            </a:r>
          </a:p>
          <a:p>
            <a:pPr algn="l">
              <a:lnSpc>
                <a:spcPts val="3500"/>
              </a:lnSpc>
            </a:pPr>
          </a:p>
        </p:txBody>
      </p:sp>
      <p:sp>
        <p:nvSpPr>
          <p:cNvPr name="TextBox 20" id="20"/>
          <p:cNvSpPr txBox="true"/>
          <p:nvPr/>
        </p:nvSpPr>
        <p:spPr>
          <a:xfrm rot="0">
            <a:off x="9144000" y="4979136"/>
            <a:ext cx="8943582" cy="174625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Despite its potential, LSTM faced difficulties in generalizing well due to high volatility in the data, leading to higher errors compared to Random Forest.</a:t>
            </a:r>
          </a:p>
          <a:p>
            <a:pPr algn="l">
              <a:lnSpc>
                <a:spcPts val="3500"/>
              </a:lnSpc>
            </a:pPr>
          </a:p>
        </p:txBody>
      </p:sp>
      <p:sp>
        <p:nvSpPr>
          <p:cNvPr name="TextBox 21" id="21"/>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MODEL SELECTION AND FEATURE ENGINEERING METHODS</a:t>
            </a:r>
          </a:p>
        </p:txBody>
      </p:sp>
      <p:sp>
        <p:nvSpPr>
          <p:cNvPr name="TextBox 22" id="22"/>
          <p:cNvSpPr txBox="true"/>
          <p:nvPr/>
        </p:nvSpPr>
        <p:spPr>
          <a:xfrm rot="0">
            <a:off x="9271903" y="6502056"/>
            <a:ext cx="8943582" cy="174625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 LSTM Model MAE: 1.3206 (Reflecting that LSTM was good but not the most optimal model compared to Random Forest).</a:t>
            </a:r>
          </a:p>
          <a:p>
            <a:pPr algn="l">
              <a:lnSpc>
                <a:spcPts val="3500"/>
              </a:lnSpc>
            </a:pPr>
          </a:p>
        </p:txBody>
      </p:sp>
      <p:sp>
        <p:nvSpPr>
          <p:cNvPr name="TextBox 23" id="23"/>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05567" y="1179684"/>
            <a:ext cx="17609919" cy="7068621"/>
            <a:chOff x="0" y="0"/>
            <a:chExt cx="4638003" cy="1861695"/>
          </a:xfrm>
        </p:grpSpPr>
        <p:sp>
          <p:nvSpPr>
            <p:cNvPr name="Freeform 6" id="6"/>
            <p:cNvSpPr/>
            <p:nvPr/>
          </p:nvSpPr>
          <p:spPr>
            <a:xfrm flipH="false" flipV="false" rot="0">
              <a:off x="0" y="0"/>
              <a:ext cx="4638003" cy="1861695"/>
            </a:xfrm>
            <a:custGeom>
              <a:avLst/>
              <a:gdLst/>
              <a:ahLst/>
              <a:cxnLst/>
              <a:rect r="r" b="b" t="t" l="l"/>
              <a:pathLst>
                <a:path h="1861695" w="4638003">
                  <a:moveTo>
                    <a:pt x="0" y="0"/>
                  </a:moveTo>
                  <a:lnTo>
                    <a:pt x="4638003" y="0"/>
                  </a:lnTo>
                  <a:lnTo>
                    <a:pt x="4638003" y="1861695"/>
                  </a:lnTo>
                  <a:lnTo>
                    <a:pt x="0" y="1861695"/>
                  </a:lnTo>
                  <a:close/>
                </a:path>
              </a:pathLst>
            </a:custGeom>
            <a:solidFill>
              <a:srgbClr val="F1F2F2"/>
            </a:solidFill>
          </p:spPr>
        </p:sp>
        <p:sp>
          <p:nvSpPr>
            <p:cNvPr name="TextBox 7" id="7"/>
            <p:cNvSpPr txBox="true"/>
            <p:nvPr/>
          </p:nvSpPr>
          <p:spPr>
            <a:xfrm>
              <a:off x="0" y="-38100"/>
              <a:ext cx="4638003" cy="18997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28700" y="2945869"/>
            <a:ext cx="7872167" cy="4880024"/>
          </a:xfrm>
          <a:custGeom>
            <a:avLst/>
            <a:gdLst/>
            <a:ahLst/>
            <a:cxnLst/>
            <a:rect r="r" b="b" t="t" l="l"/>
            <a:pathLst>
              <a:path h="4880024" w="7872167">
                <a:moveTo>
                  <a:pt x="0" y="0"/>
                </a:moveTo>
                <a:lnTo>
                  <a:pt x="7872167" y="0"/>
                </a:lnTo>
                <a:lnTo>
                  <a:pt x="7872167" y="4880024"/>
                </a:lnTo>
                <a:lnTo>
                  <a:pt x="0" y="4880024"/>
                </a:lnTo>
                <a:lnTo>
                  <a:pt x="0" y="0"/>
                </a:lnTo>
                <a:close/>
              </a:path>
            </a:pathLst>
          </a:custGeom>
          <a:blipFill>
            <a:blip r:embed="rId8"/>
            <a:stretch>
              <a:fillRect l="-49" t="0" r="-3345" b="-1516"/>
            </a:stretch>
          </a:blipFill>
        </p:spPr>
      </p:sp>
      <p:sp>
        <p:nvSpPr>
          <p:cNvPr name="TextBox 17" id="17"/>
          <p:cNvSpPr txBox="true"/>
          <p:nvPr/>
        </p:nvSpPr>
        <p:spPr>
          <a:xfrm rot="0">
            <a:off x="1426527" y="1737580"/>
            <a:ext cx="2402086"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Models Used</a:t>
            </a:r>
          </a:p>
        </p:txBody>
      </p:sp>
      <p:sp>
        <p:nvSpPr>
          <p:cNvPr name="TextBox 18" id="18"/>
          <p:cNvSpPr txBox="true"/>
          <p:nvPr/>
        </p:nvSpPr>
        <p:spPr>
          <a:xfrm rot="0">
            <a:off x="8900867" y="2194780"/>
            <a:ext cx="6353026"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c) LSTM (Long Short-Term Memory) :</a:t>
            </a:r>
          </a:p>
        </p:txBody>
      </p:sp>
      <p:sp>
        <p:nvSpPr>
          <p:cNvPr name="TextBox 19" id="19"/>
          <p:cNvSpPr txBox="true"/>
          <p:nvPr/>
        </p:nvSpPr>
        <p:spPr>
          <a:xfrm rot="0">
            <a:off x="9144000" y="2959100"/>
            <a:ext cx="8943582" cy="13081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Applied dropout regularization (0.2) to prevent overfitting</a:t>
            </a:r>
          </a:p>
          <a:p>
            <a:pPr algn="l">
              <a:lnSpc>
                <a:spcPts val="3500"/>
              </a:lnSpc>
            </a:pPr>
          </a:p>
        </p:txBody>
      </p:sp>
      <p:sp>
        <p:nvSpPr>
          <p:cNvPr name="TextBox 20" id="20"/>
          <p:cNvSpPr txBox="true"/>
          <p:nvPr/>
        </p:nvSpPr>
        <p:spPr>
          <a:xfrm rot="0">
            <a:off x="9144000" y="4096030"/>
            <a:ext cx="8943582" cy="86995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Reduced learning rate to 0.0003 for smoother convergence.</a:t>
            </a:r>
          </a:p>
        </p:txBody>
      </p:sp>
      <p:sp>
        <p:nvSpPr>
          <p:cNvPr name="TextBox 21" id="21"/>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MODEL SELECTION AND FEATURE ENGINEERING METHODS</a:t>
            </a:r>
          </a:p>
        </p:txBody>
      </p:sp>
      <p:sp>
        <p:nvSpPr>
          <p:cNvPr name="TextBox 22" id="22"/>
          <p:cNvSpPr txBox="true"/>
          <p:nvPr/>
        </p:nvSpPr>
        <p:spPr>
          <a:xfrm rot="0">
            <a:off x="9144000" y="5251730"/>
            <a:ext cx="8943582" cy="13081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 Early stopping applied with patience of 5 epochs to avoid overtraining</a:t>
            </a:r>
          </a:p>
          <a:p>
            <a:pPr algn="l">
              <a:lnSpc>
                <a:spcPts val="3500"/>
              </a:lnSpc>
            </a:pPr>
          </a:p>
        </p:txBody>
      </p:sp>
      <p:sp>
        <p:nvSpPr>
          <p:cNvPr name="TextBox 23" id="23"/>
          <p:cNvSpPr txBox="true"/>
          <p:nvPr/>
        </p:nvSpPr>
        <p:spPr>
          <a:xfrm rot="0">
            <a:off x="9271903" y="6517793"/>
            <a:ext cx="8943582" cy="13081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Hyperparameter tuning ensures that models are well-suited to the data's complexity, allowing them to achieve a balance between bias and variance</a:t>
            </a:r>
          </a:p>
        </p:txBody>
      </p:sp>
      <p:sp>
        <p:nvSpPr>
          <p:cNvPr name="TextBox 24" id="24"/>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05567" y="1179684"/>
            <a:ext cx="17609919" cy="7392950"/>
            <a:chOff x="0" y="0"/>
            <a:chExt cx="4638003" cy="1947114"/>
          </a:xfrm>
        </p:grpSpPr>
        <p:sp>
          <p:nvSpPr>
            <p:cNvPr name="Freeform 6" id="6"/>
            <p:cNvSpPr/>
            <p:nvPr/>
          </p:nvSpPr>
          <p:spPr>
            <a:xfrm flipH="false" flipV="false" rot="0">
              <a:off x="0" y="0"/>
              <a:ext cx="4638003" cy="1947114"/>
            </a:xfrm>
            <a:custGeom>
              <a:avLst/>
              <a:gdLst/>
              <a:ahLst/>
              <a:cxnLst/>
              <a:rect r="r" b="b" t="t" l="l"/>
              <a:pathLst>
                <a:path h="1947114" w="4638003">
                  <a:moveTo>
                    <a:pt x="0" y="0"/>
                  </a:moveTo>
                  <a:lnTo>
                    <a:pt x="4638003" y="0"/>
                  </a:lnTo>
                  <a:lnTo>
                    <a:pt x="4638003" y="1947114"/>
                  </a:lnTo>
                  <a:lnTo>
                    <a:pt x="0" y="1947114"/>
                  </a:lnTo>
                  <a:close/>
                </a:path>
              </a:pathLst>
            </a:custGeom>
            <a:solidFill>
              <a:srgbClr val="F1F2F2"/>
            </a:solidFill>
          </p:spPr>
        </p:sp>
        <p:sp>
          <p:nvSpPr>
            <p:cNvPr name="TextBox 7" id="7"/>
            <p:cNvSpPr txBox="true"/>
            <p:nvPr/>
          </p:nvSpPr>
          <p:spPr>
            <a:xfrm>
              <a:off x="0" y="-38100"/>
              <a:ext cx="4638003" cy="198521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798981" y="2772849"/>
            <a:ext cx="9401629" cy="5138408"/>
          </a:xfrm>
          <a:custGeom>
            <a:avLst/>
            <a:gdLst/>
            <a:ahLst/>
            <a:cxnLst/>
            <a:rect r="r" b="b" t="t" l="l"/>
            <a:pathLst>
              <a:path h="5138408" w="9401629">
                <a:moveTo>
                  <a:pt x="0" y="0"/>
                </a:moveTo>
                <a:lnTo>
                  <a:pt x="9401629" y="0"/>
                </a:lnTo>
                <a:lnTo>
                  <a:pt x="9401629" y="5138408"/>
                </a:lnTo>
                <a:lnTo>
                  <a:pt x="0" y="5138408"/>
                </a:lnTo>
                <a:lnTo>
                  <a:pt x="0" y="0"/>
                </a:lnTo>
                <a:close/>
              </a:path>
            </a:pathLst>
          </a:custGeom>
          <a:blipFill>
            <a:blip r:embed="rId8"/>
            <a:stretch>
              <a:fillRect l="-2051" t="0" r="-2051" b="0"/>
            </a:stretch>
          </a:blipFill>
        </p:spPr>
      </p:sp>
      <p:sp>
        <p:nvSpPr>
          <p:cNvPr name="TextBox 17" id="17"/>
          <p:cNvSpPr txBox="true"/>
          <p:nvPr/>
        </p:nvSpPr>
        <p:spPr>
          <a:xfrm rot="0">
            <a:off x="1426527" y="1737580"/>
            <a:ext cx="2402086"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Models Used</a:t>
            </a:r>
          </a:p>
        </p:txBody>
      </p:sp>
      <p:sp>
        <p:nvSpPr>
          <p:cNvPr name="TextBox 18" id="18"/>
          <p:cNvSpPr txBox="true"/>
          <p:nvPr/>
        </p:nvSpPr>
        <p:spPr>
          <a:xfrm rot="0">
            <a:off x="10459371" y="2503610"/>
            <a:ext cx="5163071"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d) Ensemble Weighted Model:</a:t>
            </a:r>
          </a:p>
        </p:txBody>
      </p:sp>
      <p:sp>
        <p:nvSpPr>
          <p:cNvPr name="TextBox 19" id="19"/>
          <p:cNvSpPr txBox="true"/>
          <p:nvPr/>
        </p:nvSpPr>
        <p:spPr>
          <a:xfrm rot="0">
            <a:off x="10473175" y="3243218"/>
            <a:ext cx="7880933" cy="262255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To address individual model weaknesses, an ensemble weighted by inverse MAE was created to leverage the strengths of Random Forest (strong generalization) and LSTM (temporal sequence learning).</a:t>
            </a:r>
          </a:p>
          <a:p>
            <a:pPr algn="l">
              <a:lnSpc>
                <a:spcPts val="3500"/>
              </a:lnSpc>
            </a:pPr>
          </a:p>
        </p:txBody>
      </p:sp>
      <p:sp>
        <p:nvSpPr>
          <p:cNvPr name="TextBox 20" id="20"/>
          <p:cNvSpPr txBox="true"/>
          <p:nvPr/>
        </p:nvSpPr>
        <p:spPr>
          <a:xfrm rot="0">
            <a:off x="10473175" y="5808618"/>
            <a:ext cx="6352591" cy="174625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This approach ensured stability and minimized the errors by combining multiple models, which ultimately led to the best performance</a:t>
            </a:r>
          </a:p>
        </p:txBody>
      </p:sp>
      <p:sp>
        <p:nvSpPr>
          <p:cNvPr name="TextBox 21" id="21"/>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MODEL SELECTION AND FEATURE ENGINEERING METHODS</a:t>
            </a:r>
          </a:p>
        </p:txBody>
      </p:sp>
      <p:sp>
        <p:nvSpPr>
          <p:cNvPr name="TextBox 22" id="22"/>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05567" y="1179684"/>
            <a:ext cx="17609919" cy="7392950"/>
            <a:chOff x="0" y="0"/>
            <a:chExt cx="4638003" cy="1947114"/>
          </a:xfrm>
        </p:grpSpPr>
        <p:sp>
          <p:nvSpPr>
            <p:cNvPr name="Freeform 6" id="6"/>
            <p:cNvSpPr/>
            <p:nvPr/>
          </p:nvSpPr>
          <p:spPr>
            <a:xfrm flipH="false" flipV="false" rot="0">
              <a:off x="0" y="0"/>
              <a:ext cx="4638003" cy="1947114"/>
            </a:xfrm>
            <a:custGeom>
              <a:avLst/>
              <a:gdLst/>
              <a:ahLst/>
              <a:cxnLst/>
              <a:rect r="r" b="b" t="t" l="l"/>
              <a:pathLst>
                <a:path h="1947114" w="4638003">
                  <a:moveTo>
                    <a:pt x="0" y="0"/>
                  </a:moveTo>
                  <a:lnTo>
                    <a:pt x="4638003" y="0"/>
                  </a:lnTo>
                  <a:lnTo>
                    <a:pt x="4638003" y="1947114"/>
                  </a:lnTo>
                  <a:lnTo>
                    <a:pt x="0" y="1947114"/>
                  </a:lnTo>
                  <a:close/>
                </a:path>
              </a:pathLst>
            </a:custGeom>
            <a:solidFill>
              <a:srgbClr val="F1F2F2"/>
            </a:solidFill>
          </p:spPr>
        </p:sp>
        <p:sp>
          <p:nvSpPr>
            <p:cNvPr name="TextBox 7" id="7"/>
            <p:cNvSpPr txBox="true"/>
            <p:nvPr/>
          </p:nvSpPr>
          <p:spPr>
            <a:xfrm>
              <a:off x="0" y="-38100"/>
              <a:ext cx="4638003" cy="198521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847094" y="2694110"/>
            <a:ext cx="9397050" cy="5048303"/>
          </a:xfrm>
          <a:custGeom>
            <a:avLst/>
            <a:gdLst/>
            <a:ahLst/>
            <a:cxnLst/>
            <a:rect r="r" b="b" t="t" l="l"/>
            <a:pathLst>
              <a:path h="5048303" w="9397050">
                <a:moveTo>
                  <a:pt x="0" y="0"/>
                </a:moveTo>
                <a:lnTo>
                  <a:pt x="9397050" y="0"/>
                </a:lnTo>
                <a:lnTo>
                  <a:pt x="9397050" y="5048303"/>
                </a:lnTo>
                <a:lnTo>
                  <a:pt x="0" y="5048303"/>
                </a:lnTo>
                <a:lnTo>
                  <a:pt x="0" y="0"/>
                </a:lnTo>
                <a:close/>
              </a:path>
            </a:pathLst>
          </a:custGeom>
          <a:blipFill>
            <a:blip r:embed="rId8"/>
            <a:stretch>
              <a:fillRect l="-2154" t="0" r="-1907" b="0"/>
            </a:stretch>
          </a:blipFill>
        </p:spPr>
      </p:sp>
      <p:sp>
        <p:nvSpPr>
          <p:cNvPr name="TextBox 17" id="17"/>
          <p:cNvSpPr txBox="true"/>
          <p:nvPr/>
        </p:nvSpPr>
        <p:spPr>
          <a:xfrm rot="0">
            <a:off x="1426527" y="1737580"/>
            <a:ext cx="2402086"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Models Used</a:t>
            </a:r>
          </a:p>
        </p:txBody>
      </p:sp>
      <p:sp>
        <p:nvSpPr>
          <p:cNvPr name="TextBox 18" id="18"/>
          <p:cNvSpPr txBox="true"/>
          <p:nvPr/>
        </p:nvSpPr>
        <p:spPr>
          <a:xfrm rot="0">
            <a:off x="10459371" y="2503610"/>
            <a:ext cx="5163071"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d) Ensemble Weighted Model:</a:t>
            </a:r>
          </a:p>
        </p:txBody>
      </p:sp>
      <p:sp>
        <p:nvSpPr>
          <p:cNvPr name="TextBox 19" id="19"/>
          <p:cNvSpPr txBox="true"/>
          <p:nvPr/>
        </p:nvSpPr>
        <p:spPr>
          <a:xfrm rot="0">
            <a:off x="10473175" y="3243218"/>
            <a:ext cx="7880933" cy="86995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Ensemble Weighted Model MAE: 0.8412 (The lowest among all models).</a:t>
            </a:r>
          </a:p>
        </p:txBody>
      </p:sp>
      <p:sp>
        <p:nvSpPr>
          <p:cNvPr name="TextBox 20" id="20"/>
          <p:cNvSpPr txBox="true"/>
          <p:nvPr/>
        </p:nvSpPr>
        <p:spPr>
          <a:xfrm rot="0">
            <a:off x="10982834" y="4226900"/>
            <a:ext cx="7742310" cy="437515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Random Forest Training MAE: 0.875703</a:t>
            </a:r>
          </a:p>
          <a:p>
            <a:pPr algn="l">
              <a:lnSpc>
                <a:spcPts val="3500"/>
              </a:lnSpc>
            </a:pPr>
            <a:r>
              <a:rPr lang="en-US" sz="2500">
                <a:solidFill>
                  <a:srgbClr val="000000"/>
                </a:solidFill>
                <a:latin typeface="Canva Sans"/>
                <a:ea typeface="Canva Sans"/>
                <a:cs typeface="Canva Sans"/>
                <a:sym typeface="Canva Sans"/>
              </a:rPr>
              <a:t>LSTM Training MAE: 1.354680</a:t>
            </a:r>
          </a:p>
          <a:p>
            <a:pPr algn="l">
              <a:lnSpc>
                <a:spcPts val="3500"/>
              </a:lnSpc>
            </a:pPr>
            <a:r>
              <a:rPr lang="en-US" sz="2500">
                <a:solidFill>
                  <a:srgbClr val="000000"/>
                </a:solidFill>
                <a:latin typeface="Canva Sans"/>
                <a:ea typeface="Canva Sans"/>
                <a:cs typeface="Canva Sans"/>
                <a:sym typeface="Canva Sans"/>
              </a:rPr>
              <a:t>Ensemble Weighted Training MAE: 0.880653</a:t>
            </a:r>
          </a:p>
          <a:p>
            <a:pPr algn="l">
              <a:lnSpc>
                <a:spcPts val="3500"/>
              </a:lnSpc>
            </a:pPr>
            <a:r>
              <a:rPr lang="en-US" sz="2500">
                <a:solidFill>
                  <a:srgbClr val="000000"/>
                </a:solidFill>
                <a:latin typeface="Canva Sans"/>
                <a:ea typeface="Canva Sans"/>
                <a:cs typeface="Canva Sans"/>
                <a:sym typeface="Canva Sans"/>
              </a:rPr>
              <a:t>Comparing Training vs Testing MAEs:</a:t>
            </a:r>
          </a:p>
          <a:p>
            <a:pPr algn="l">
              <a:lnSpc>
                <a:spcPts val="3500"/>
              </a:lnSpc>
            </a:pPr>
            <a:r>
              <a:rPr lang="en-US" sz="2500">
                <a:solidFill>
                  <a:srgbClr val="000000"/>
                </a:solidFill>
                <a:latin typeface="Canva Sans"/>
                <a:ea typeface="Canva Sans"/>
                <a:cs typeface="Canva Sans"/>
                <a:sym typeface="Canva Sans"/>
              </a:rPr>
              <a:t>Random Forest Testing MAE: 0.853645</a:t>
            </a:r>
          </a:p>
          <a:p>
            <a:pPr algn="l">
              <a:lnSpc>
                <a:spcPts val="3500"/>
              </a:lnSpc>
            </a:pPr>
            <a:r>
              <a:rPr lang="en-US" sz="2500">
                <a:solidFill>
                  <a:srgbClr val="000000"/>
                </a:solidFill>
                <a:latin typeface="Canva Sans"/>
                <a:ea typeface="Canva Sans"/>
                <a:cs typeface="Canva Sans"/>
                <a:sym typeface="Canva Sans"/>
              </a:rPr>
              <a:t>LSTM Testing MAE: 1.320600</a:t>
            </a:r>
          </a:p>
          <a:p>
            <a:pPr algn="l">
              <a:lnSpc>
                <a:spcPts val="3500"/>
              </a:lnSpc>
            </a:pPr>
            <a:r>
              <a:rPr lang="en-US" sz="2500">
                <a:solidFill>
                  <a:srgbClr val="000000"/>
                </a:solidFill>
                <a:latin typeface="Canva Sans"/>
                <a:ea typeface="Canva Sans"/>
                <a:cs typeface="Canva Sans"/>
                <a:sym typeface="Canva Sans"/>
              </a:rPr>
              <a:t>Ensemble Weighted Testing MAE: 0.841169</a:t>
            </a:r>
          </a:p>
          <a:p>
            <a:pPr algn="l">
              <a:lnSpc>
                <a:spcPts val="3500"/>
              </a:lnSpc>
            </a:pPr>
          </a:p>
          <a:p>
            <a:pPr algn="l">
              <a:lnSpc>
                <a:spcPts val="3500"/>
              </a:lnSpc>
            </a:pPr>
          </a:p>
          <a:p>
            <a:pPr algn="l">
              <a:lnSpc>
                <a:spcPts val="3500"/>
              </a:lnSpc>
            </a:pPr>
          </a:p>
        </p:txBody>
      </p:sp>
      <p:sp>
        <p:nvSpPr>
          <p:cNvPr name="TextBox 21" id="21"/>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MODEL SELECTION AND FEATURE ENGINEERING METHODS</a:t>
            </a:r>
          </a:p>
        </p:txBody>
      </p:sp>
      <p:sp>
        <p:nvSpPr>
          <p:cNvPr name="TextBox 22" id="22"/>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76440" y="1179684"/>
            <a:ext cx="17918424" cy="7392950"/>
            <a:chOff x="0" y="0"/>
            <a:chExt cx="4719256" cy="1947114"/>
          </a:xfrm>
        </p:grpSpPr>
        <p:sp>
          <p:nvSpPr>
            <p:cNvPr name="Freeform 6" id="6"/>
            <p:cNvSpPr/>
            <p:nvPr/>
          </p:nvSpPr>
          <p:spPr>
            <a:xfrm flipH="false" flipV="false" rot="0">
              <a:off x="0" y="0"/>
              <a:ext cx="4719256" cy="1947114"/>
            </a:xfrm>
            <a:custGeom>
              <a:avLst/>
              <a:gdLst/>
              <a:ahLst/>
              <a:cxnLst/>
              <a:rect r="r" b="b" t="t" l="l"/>
              <a:pathLst>
                <a:path h="1947114" w="4719256">
                  <a:moveTo>
                    <a:pt x="0" y="0"/>
                  </a:moveTo>
                  <a:lnTo>
                    <a:pt x="4719256" y="0"/>
                  </a:lnTo>
                  <a:lnTo>
                    <a:pt x="4719256" y="1947114"/>
                  </a:lnTo>
                  <a:lnTo>
                    <a:pt x="0" y="1947114"/>
                  </a:lnTo>
                  <a:close/>
                </a:path>
              </a:pathLst>
            </a:custGeom>
            <a:solidFill>
              <a:srgbClr val="F1F2F2"/>
            </a:solidFill>
          </p:spPr>
        </p:sp>
        <p:sp>
          <p:nvSpPr>
            <p:cNvPr name="TextBox 7" id="7"/>
            <p:cNvSpPr txBox="true"/>
            <p:nvPr/>
          </p:nvSpPr>
          <p:spPr>
            <a:xfrm>
              <a:off x="0" y="-38100"/>
              <a:ext cx="4719256" cy="198521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829452" y="3069680"/>
            <a:ext cx="9158125" cy="4796568"/>
          </a:xfrm>
          <a:custGeom>
            <a:avLst/>
            <a:gdLst/>
            <a:ahLst/>
            <a:cxnLst/>
            <a:rect r="r" b="b" t="t" l="l"/>
            <a:pathLst>
              <a:path h="4796568" w="9158125">
                <a:moveTo>
                  <a:pt x="0" y="0"/>
                </a:moveTo>
                <a:lnTo>
                  <a:pt x="9158126" y="0"/>
                </a:lnTo>
                <a:lnTo>
                  <a:pt x="9158126" y="4796568"/>
                </a:lnTo>
                <a:lnTo>
                  <a:pt x="0" y="4796568"/>
                </a:lnTo>
                <a:lnTo>
                  <a:pt x="0" y="0"/>
                </a:lnTo>
                <a:close/>
              </a:path>
            </a:pathLst>
          </a:custGeom>
          <a:blipFill>
            <a:blip r:embed="rId8"/>
            <a:stretch>
              <a:fillRect l="0" t="0" r="0" b="0"/>
            </a:stretch>
          </a:blipFill>
        </p:spPr>
      </p:sp>
      <p:sp>
        <p:nvSpPr>
          <p:cNvPr name="TextBox 17" id="17"/>
          <p:cNvSpPr txBox="true"/>
          <p:nvPr/>
        </p:nvSpPr>
        <p:spPr>
          <a:xfrm rot="0">
            <a:off x="0" y="1737580"/>
            <a:ext cx="9410526"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Feature Engineering Methods and Rationale</a:t>
            </a:r>
          </a:p>
        </p:txBody>
      </p:sp>
      <p:sp>
        <p:nvSpPr>
          <p:cNvPr name="TextBox 18" id="18"/>
          <p:cNvSpPr txBox="true"/>
          <p:nvPr/>
        </p:nvSpPr>
        <p:spPr>
          <a:xfrm rot="0">
            <a:off x="10200610" y="2503610"/>
            <a:ext cx="8194253"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a) Moving Averages (SMA_10,EMA_10,EMA_20):</a:t>
            </a:r>
          </a:p>
        </p:txBody>
      </p:sp>
      <p:sp>
        <p:nvSpPr>
          <p:cNvPr name="TextBox 19" id="19"/>
          <p:cNvSpPr txBox="true"/>
          <p:nvPr/>
        </p:nvSpPr>
        <p:spPr>
          <a:xfrm rot="0">
            <a:off x="10119189" y="3129909"/>
            <a:ext cx="7880933" cy="174625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Used to capture long-term and short-term price trends while removing short-term noise, enabling the models to identify sustained price movements.</a:t>
            </a:r>
          </a:p>
        </p:txBody>
      </p:sp>
      <p:sp>
        <p:nvSpPr>
          <p:cNvPr name="TextBox 20" id="20"/>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MODEL SELECTION AND FEATURE ENGINEERING METHODS</a:t>
            </a:r>
          </a:p>
        </p:txBody>
      </p:sp>
      <p:sp>
        <p:nvSpPr>
          <p:cNvPr name="TextBox 21" id="21"/>
          <p:cNvSpPr txBox="true"/>
          <p:nvPr/>
        </p:nvSpPr>
        <p:spPr>
          <a:xfrm rot="0">
            <a:off x="10410420" y="4962000"/>
            <a:ext cx="3887316"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b)Technical Indicators</a:t>
            </a:r>
          </a:p>
        </p:txBody>
      </p:sp>
      <p:sp>
        <p:nvSpPr>
          <p:cNvPr name="TextBox 22" id="22"/>
          <p:cNvSpPr txBox="true"/>
          <p:nvPr/>
        </p:nvSpPr>
        <p:spPr>
          <a:xfrm rot="0">
            <a:off x="10615785" y="5586205"/>
            <a:ext cx="4933057"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Medium"/>
                <a:ea typeface="Canva Sans Medium"/>
                <a:cs typeface="Canva Sans Medium"/>
                <a:sym typeface="Canva Sans Medium"/>
              </a:rPr>
              <a:t>RSI (Relative Strength Index)</a:t>
            </a:r>
          </a:p>
        </p:txBody>
      </p:sp>
      <p:sp>
        <p:nvSpPr>
          <p:cNvPr name="TextBox 23" id="23"/>
          <p:cNvSpPr txBox="true"/>
          <p:nvPr/>
        </p:nvSpPr>
        <p:spPr>
          <a:xfrm rot="0">
            <a:off x="10357270" y="6220515"/>
            <a:ext cx="7880933" cy="174625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To understand market momentum, which can indicate overbought or oversold conditions, allowing the model to better time predictions based on momentum.</a:t>
            </a:r>
          </a:p>
        </p:txBody>
      </p:sp>
      <p:sp>
        <p:nvSpPr>
          <p:cNvPr name="TextBox 24" id="24"/>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239324"/>
            <a:ext cx="17609919" cy="7392950"/>
            <a:chOff x="0" y="0"/>
            <a:chExt cx="4638003" cy="1947114"/>
          </a:xfrm>
        </p:grpSpPr>
        <p:sp>
          <p:nvSpPr>
            <p:cNvPr name="Freeform 6" id="6"/>
            <p:cNvSpPr/>
            <p:nvPr/>
          </p:nvSpPr>
          <p:spPr>
            <a:xfrm flipH="false" flipV="false" rot="0">
              <a:off x="0" y="0"/>
              <a:ext cx="4638003" cy="1947114"/>
            </a:xfrm>
            <a:custGeom>
              <a:avLst/>
              <a:gdLst/>
              <a:ahLst/>
              <a:cxnLst/>
              <a:rect r="r" b="b" t="t" l="l"/>
              <a:pathLst>
                <a:path h="1947114" w="4638003">
                  <a:moveTo>
                    <a:pt x="0" y="0"/>
                  </a:moveTo>
                  <a:lnTo>
                    <a:pt x="4638003" y="0"/>
                  </a:lnTo>
                  <a:lnTo>
                    <a:pt x="4638003" y="1947114"/>
                  </a:lnTo>
                  <a:lnTo>
                    <a:pt x="0" y="1947114"/>
                  </a:lnTo>
                  <a:close/>
                </a:path>
              </a:pathLst>
            </a:custGeom>
            <a:solidFill>
              <a:srgbClr val="F1F2F2"/>
            </a:solidFill>
          </p:spPr>
        </p:sp>
        <p:sp>
          <p:nvSpPr>
            <p:cNvPr name="TextBox 7" id="7"/>
            <p:cNvSpPr txBox="true"/>
            <p:nvPr/>
          </p:nvSpPr>
          <p:spPr>
            <a:xfrm>
              <a:off x="0" y="-38100"/>
              <a:ext cx="4638003" cy="198521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28700" y="2552860"/>
            <a:ext cx="11301259" cy="5749515"/>
          </a:xfrm>
          <a:custGeom>
            <a:avLst/>
            <a:gdLst/>
            <a:ahLst/>
            <a:cxnLst/>
            <a:rect r="r" b="b" t="t" l="l"/>
            <a:pathLst>
              <a:path h="5749515" w="11301259">
                <a:moveTo>
                  <a:pt x="0" y="0"/>
                </a:moveTo>
                <a:lnTo>
                  <a:pt x="11301259" y="0"/>
                </a:lnTo>
                <a:lnTo>
                  <a:pt x="11301259" y="5749516"/>
                </a:lnTo>
                <a:lnTo>
                  <a:pt x="0" y="5749516"/>
                </a:lnTo>
                <a:lnTo>
                  <a:pt x="0" y="0"/>
                </a:lnTo>
                <a:close/>
              </a:path>
            </a:pathLst>
          </a:custGeom>
          <a:blipFill>
            <a:blip r:embed="rId8"/>
            <a:stretch>
              <a:fillRect l="0" t="0" r="0" b="0"/>
            </a:stretch>
          </a:blipFill>
        </p:spPr>
      </p:sp>
      <p:sp>
        <p:nvSpPr>
          <p:cNvPr name="TextBox 17" id="17"/>
          <p:cNvSpPr txBox="true"/>
          <p:nvPr/>
        </p:nvSpPr>
        <p:spPr>
          <a:xfrm rot="0">
            <a:off x="288421" y="1737580"/>
            <a:ext cx="9410526"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Feature Engineering Methods and Rationale</a:t>
            </a:r>
          </a:p>
        </p:txBody>
      </p:sp>
      <p:sp>
        <p:nvSpPr>
          <p:cNvPr name="TextBox 18" id="18"/>
          <p:cNvSpPr txBox="true"/>
          <p:nvPr/>
        </p:nvSpPr>
        <p:spPr>
          <a:xfrm rot="0">
            <a:off x="12689082" y="2731770"/>
            <a:ext cx="5950961" cy="976630"/>
          </a:xfrm>
          <a:prstGeom prst="rect">
            <a:avLst/>
          </a:prstGeom>
        </p:spPr>
        <p:txBody>
          <a:bodyPr anchor="t" rtlCol="false" tIns="0" lIns="0" bIns="0" rIns="0">
            <a:spAutoFit/>
          </a:bodyPr>
          <a:lstStyle/>
          <a:p>
            <a:pPr algn="l">
              <a:lnSpc>
                <a:spcPts val="3920"/>
              </a:lnSpc>
            </a:pPr>
            <a:r>
              <a:rPr lang="en-US" sz="2800" b="true">
                <a:solidFill>
                  <a:srgbClr val="000000"/>
                </a:solidFill>
                <a:latin typeface="Canva Sans Bold"/>
                <a:ea typeface="Canva Sans Bold"/>
                <a:cs typeface="Canva Sans Bold"/>
                <a:sym typeface="Canva Sans Bold"/>
              </a:rPr>
              <a:t>b)MACD (Moving Average Convergence Divergence):</a:t>
            </a:r>
          </a:p>
        </p:txBody>
      </p:sp>
      <p:sp>
        <p:nvSpPr>
          <p:cNvPr name="TextBox 19" id="19"/>
          <p:cNvSpPr txBox="true"/>
          <p:nvPr/>
        </p:nvSpPr>
        <p:spPr>
          <a:xfrm rot="0">
            <a:off x="12689082" y="3887176"/>
            <a:ext cx="5100974" cy="21844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Used to capture the relationship between two moving averages, helping to predict trend reversals and identify market trends.</a:t>
            </a:r>
          </a:p>
        </p:txBody>
      </p:sp>
      <p:sp>
        <p:nvSpPr>
          <p:cNvPr name="TextBox 20" id="20"/>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MODEL SELECTION AND FEATURE ENGINEERING METHODS</a:t>
            </a:r>
          </a:p>
        </p:txBody>
      </p:sp>
      <p:sp>
        <p:nvSpPr>
          <p:cNvPr name="TextBox 21" id="21"/>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05567" y="1179684"/>
            <a:ext cx="17609919" cy="7068621"/>
            <a:chOff x="0" y="0"/>
            <a:chExt cx="4638003" cy="1861695"/>
          </a:xfrm>
        </p:grpSpPr>
        <p:sp>
          <p:nvSpPr>
            <p:cNvPr name="Freeform 6" id="6"/>
            <p:cNvSpPr/>
            <p:nvPr/>
          </p:nvSpPr>
          <p:spPr>
            <a:xfrm flipH="false" flipV="false" rot="0">
              <a:off x="0" y="0"/>
              <a:ext cx="4638003" cy="1861695"/>
            </a:xfrm>
            <a:custGeom>
              <a:avLst/>
              <a:gdLst/>
              <a:ahLst/>
              <a:cxnLst/>
              <a:rect r="r" b="b" t="t" l="l"/>
              <a:pathLst>
                <a:path h="1861695" w="4638003">
                  <a:moveTo>
                    <a:pt x="0" y="0"/>
                  </a:moveTo>
                  <a:lnTo>
                    <a:pt x="4638003" y="0"/>
                  </a:lnTo>
                  <a:lnTo>
                    <a:pt x="4638003" y="1861695"/>
                  </a:lnTo>
                  <a:lnTo>
                    <a:pt x="0" y="1861695"/>
                  </a:lnTo>
                  <a:close/>
                </a:path>
              </a:pathLst>
            </a:custGeom>
            <a:solidFill>
              <a:srgbClr val="F1F2F2"/>
            </a:solidFill>
          </p:spPr>
        </p:sp>
        <p:sp>
          <p:nvSpPr>
            <p:cNvPr name="TextBox 7" id="7"/>
            <p:cNvSpPr txBox="true"/>
            <p:nvPr/>
          </p:nvSpPr>
          <p:spPr>
            <a:xfrm>
              <a:off x="0" y="-38100"/>
              <a:ext cx="4638003" cy="18997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0" y="1737580"/>
            <a:ext cx="10652892"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Feature Engineering Methods and Rationale</a:t>
            </a:r>
          </a:p>
        </p:txBody>
      </p:sp>
      <p:sp>
        <p:nvSpPr>
          <p:cNvPr name="TextBox 17" id="17"/>
          <p:cNvSpPr txBox="true"/>
          <p:nvPr/>
        </p:nvSpPr>
        <p:spPr>
          <a:xfrm rot="0">
            <a:off x="1544038" y="2503610"/>
            <a:ext cx="2721173"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a) Lag Features:</a:t>
            </a:r>
          </a:p>
        </p:txBody>
      </p:sp>
      <p:sp>
        <p:nvSpPr>
          <p:cNvPr name="TextBox 18" id="18"/>
          <p:cNvSpPr txBox="true"/>
          <p:nvPr/>
        </p:nvSpPr>
        <p:spPr>
          <a:xfrm rot="0">
            <a:off x="2104143" y="3034420"/>
            <a:ext cx="14992993" cy="13081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Historical prices have a direct influence on the current stock value, so including lagged versions (e.g., Lag 1, Lag 2, Lag 3) of the closing price helps models learn relationships between past and present prices.</a:t>
            </a:r>
          </a:p>
        </p:txBody>
      </p:sp>
      <p:sp>
        <p:nvSpPr>
          <p:cNvPr name="TextBox 19" id="19"/>
          <p:cNvSpPr txBox="true"/>
          <p:nvPr/>
        </p:nvSpPr>
        <p:spPr>
          <a:xfrm rot="0">
            <a:off x="2266307" y="4390145"/>
            <a:ext cx="14205474" cy="13081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This temporal correlation is crucial for models like Random Forest and LSTM to understand short-term dependencies.</a:t>
            </a:r>
          </a:p>
          <a:p>
            <a:pPr algn="l">
              <a:lnSpc>
                <a:spcPts val="3500"/>
              </a:lnSpc>
            </a:pPr>
          </a:p>
        </p:txBody>
      </p:sp>
      <p:sp>
        <p:nvSpPr>
          <p:cNvPr name="TextBox 20" id="20"/>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MODEL SELECTION AND FEATURE ENGINEERING METHODS</a:t>
            </a:r>
          </a:p>
        </p:txBody>
      </p:sp>
      <p:sp>
        <p:nvSpPr>
          <p:cNvPr name="TextBox 21" id="21"/>
          <p:cNvSpPr txBox="true"/>
          <p:nvPr/>
        </p:nvSpPr>
        <p:spPr>
          <a:xfrm rot="0">
            <a:off x="2266307" y="5969220"/>
            <a:ext cx="14205474" cy="13081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Volume can be an important indicator of market interest and potential price changes. Volume spikes often precede large price movements, making it a critical feature.</a:t>
            </a:r>
          </a:p>
          <a:p>
            <a:pPr algn="l">
              <a:lnSpc>
                <a:spcPts val="3500"/>
              </a:lnSpc>
            </a:pPr>
          </a:p>
        </p:txBody>
      </p:sp>
      <p:sp>
        <p:nvSpPr>
          <p:cNvPr name="TextBox 22" id="22"/>
          <p:cNvSpPr txBox="true"/>
          <p:nvPr/>
        </p:nvSpPr>
        <p:spPr>
          <a:xfrm rot="0">
            <a:off x="1544038" y="5411690"/>
            <a:ext cx="3276005"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a) Volume Analysis</a:t>
            </a:r>
          </a:p>
        </p:txBody>
      </p:sp>
      <p:sp>
        <p:nvSpPr>
          <p:cNvPr name="TextBox 23" id="23"/>
          <p:cNvSpPr txBox="true"/>
          <p:nvPr/>
        </p:nvSpPr>
        <p:spPr>
          <a:xfrm rot="0">
            <a:off x="2266307" y="6959820"/>
            <a:ext cx="14205474" cy="13081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Volume was log-transformed to deal with extreme skewness, normalizing it to improve model performance.</a:t>
            </a:r>
          </a:p>
          <a:p>
            <a:pPr algn="l">
              <a:lnSpc>
                <a:spcPts val="3500"/>
              </a:lnSpc>
            </a:pPr>
          </a:p>
        </p:txBody>
      </p:sp>
      <p:sp>
        <p:nvSpPr>
          <p:cNvPr name="TextBox 24" id="24"/>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94966" y="1505943"/>
            <a:ext cx="17397759" cy="7145427"/>
            <a:chOff x="0" y="0"/>
            <a:chExt cx="4582126" cy="1881923"/>
          </a:xfrm>
        </p:grpSpPr>
        <p:sp>
          <p:nvSpPr>
            <p:cNvPr name="Freeform 6" id="6"/>
            <p:cNvSpPr/>
            <p:nvPr/>
          </p:nvSpPr>
          <p:spPr>
            <a:xfrm flipH="false" flipV="false" rot="0">
              <a:off x="0" y="0"/>
              <a:ext cx="4582126" cy="1881923"/>
            </a:xfrm>
            <a:custGeom>
              <a:avLst/>
              <a:gdLst/>
              <a:ahLst/>
              <a:cxnLst/>
              <a:rect r="r" b="b" t="t" l="l"/>
              <a:pathLst>
                <a:path h="1881923" w="4582126">
                  <a:moveTo>
                    <a:pt x="0" y="0"/>
                  </a:moveTo>
                  <a:lnTo>
                    <a:pt x="4582126" y="0"/>
                  </a:lnTo>
                  <a:lnTo>
                    <a:pt x="4582126" y="1881923"/>
                  </a:lnTo>
                  <a:lnTo>
                    <a:pt x="0" y="1881923"/>
                  </a:lnTo>
                  <a:close/>
                </a:path>
              </a:pathLst>
            </a:custGeom>
            <a:solidFill>
              <a:srgbClr val="F1F2F2"/>
            </a:solidFill>
          </p:spPr>
        </p:sp>
        <p:sp>
          <p:nvSpPr>
            <p:cNvPr name="TextBox 7" id="7"/>
            <p:cNvSpPr txBox="true"/>
            <p:nvPr/>
          </p:nvSpPr>
          <p:spPr>
            <a:xfrm>
              <a:off x="0" y="-38100"/>
              <a:ext cx="4582126" cy="192002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562170" y="687305"/>
            <a:ext cx="10913415" cy="1557176"/>
            <a:chOff x="0" y="0"/>
            <a:chExt cx="2874315" cy="410120"/>
          </a:xfrm>
        </p:grpSpPr>
        <p:sp>
          <p:nvSpPr>
            <p:cNvPr name="Freeform 9" id="9"/>
            <p:cNvSpPr/>
            <p:nvPr/>
          </p:nvSpPr>
          <p:spPr>
            <a:xfrm flipH="false" flipV="false" rot="0">
              <a:off x="0" y="0"/>
              <a:ext cx="2874315" cy="410120"/>
            </a:xfrm>
            <a:custGeom>
              <a:avLst/>
              <a:gdLst/>
              <a:ahLst/>
              <a:cxnLst/>
              <a:rect r="r" b="b" t="t" l="l"/>
              <a:pathLst>
                <a:path h="410120" w="2874315">
                  <a:moveTo>
                    <a:pt x="0" y="0"/>
                  </a:moveTo>
                  <a:lnTo>
                    <a:pt x="2874315" y="0"/>
                  </a:lnTo>
                  <a:lnTo>
                    <a:pt x="2874315" y="410120"/>
                  </a:lnTo>
                  <a:lnTo>
                    <a:pt x="0" y="4101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874315" cy="44822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333801" y="993502"/>
            <a:ext cx="10658715" cy="1003536"/>
          </a:xfrm>
          <a:prstGeom prst="rect">
            <a:avLst/>
          </a:prstGeom>
        </p:spPr>
        <p:txBody>
          <a:bodyPr anchor="t" rtlCol="false" tIns="0" lIns="0" bIns="0" rIns="0">
            <a:spAutoFit/>
          </a:bodyPr>
          <a:lstStyle/>
          <a:p>
            <a:pPr algn="ctr">
              <a:lnSpc>
                <a:spcPts val="8212"/>
              </a:lnSpc>
            </a:pPr>
            <a:r>
              <a:rPr lang="en-US" sz="5865">
                <a:solidFill>
                  <a:srgbClr val="000000"/>
                </a:solidFill>
                <a:latin typeface="Fredoka"/>
                <a:ea typeface="Fredoka"/>
                <a:cs typeface="Fredoka"/>
                <a:sym typeface="Fredoka"/>
              </a:rPr>
              <a:t>OBJECTIVE &amp; OVERVIEW</a:t>
            </a:r>
          </a:p>
        </p:txBody>
      </p:sp>
      <p:sp>
        <p:nvSpPr>
          <p:cNvPr name="Freeform 12" id="12"/>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6295123" y="839732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6238720" y="3501426"/>
            <a:ext cx="2555063" cy="480064"/>
          </a:xfrm>
          <a:prstGeom prst="rect">
            <a:avLst/>
          </a:prstGeom>
        </p:spPr>
        <p:txBody>
          <a:bodyPr anchor="t" rtlCol="false" tIns="0" lIns="0" bIns="0" rIns="0">
            <a:spAutoFit/>
          </a:bodyPr>
          <a:lstStyle/>
          <a:p>
            <a:pPr algn="ctr">
              <a:lnSpc>
                <a:spcPts val="3989"/>
              </a:lnSpc>
              <a:spcBef>
                <a:spcPct val="0"/>
              </a:spcBef>
            </a:pPr>
            <a:r>
              <a:rPr lang="en-US" b="true" sz="2849" u="sng">
                <a:solidFill>
                  <a:srgbClr val="000000"/>
                </a:solidFill>
                <a:latin typeface="Canva Sans Bold"/>
                <a:ea typeface="Canva Sans Bold"/>
                <a:cs typeface="Canva Sans Bold"/>
                <a:sym typeface="Canva Sans Bold"/>
              </a:rPr>
              <a:t>Objective :</a:t>
            </a:r>
          </a:p>
        </p:txBody>
      </p:sp>
      <p:sp>
        <p:nvSpPr>
          <p:cNvPr name="TextBox 15" id="15"/>
          <p:cNvSpPr txBox="true"/>
          <p:nvPr/>
        </p:nvSpPr>
        <p:spPr>
          <a:xfrm rot="0">
            <a:off x="9543342" y="3590084"/>
            <a:ext cx="8084026" cy="905511"/>
          </a:xfrm>
          <a:prstGeom prst="rect">
            <a:avLst/>
          </a:prstGeom>
        </p:spPr>
        <p:txBody>
          <a:bodyPr anchor="t" rtlCol="false" tIns="0" lIns="0" bIns="0" rIns="0">
            <a:spAutoFit/>
          </a:bodyPr>
          <a:lstStyle/>
          <a:p>
            <a:pPr algn="l">
              <a:lnSpc>
                <a:spcPts val="3639"/>
              </a:lnSpc>
              <a:spcBef>
                <a:spcPct val="0"/>
              </a:spcBef>
            </a:pPr>
            <a:r>
              <a:rPr lang="en-US" sz="2599">
                <a:solidFill>
                  <a:srgbClr val="000000"/>
                </a:solidFill>
                <a:latin typeface="Canva Sans"/>
                <a:ea typeface="Canva Sans"/>
                <a:cs typeface="Canva Sans"/>
                <a:sym typeface="Canva Sans"/>
              </a:rPr>
              <a:t>To predict NTT stock prices using various machine learning models to assess their effectiveness</a:t>
            </a:r>
          </a:p>
        </p:txBody>
      </p:sp>
      <p:sp>
        <p:nvSpPr>
          <p:cNvPr name="TextBox 16" id="16"/>
          <p:cNvSpPr txBox="true"/>
          <p:nvPr/>
        </p:nvSpPr>
        <p:spPr>
          <a:xfrm rot="0">
            <a:off x="6489241" y="4976318"/>
            <a:ext cx="2921284" cy="480064"/>
          </a:xfrm>
          <a:prstGeom prst="rect">
            <a:avLst/>
          </a:prstGeom>
        </p:spPr>
        <p:txBody>
          <a:bodyPr anchor="t" rtlCol="false" tIns="0" lIns="0" bIns="0" rIns="0">
            <a:spAutoFit/>
          </a:bodyPr>
          <a:lstStyle/>
          <a:p>
            <a:pPr algn="ctr">
              <a:lnSpc>
                <a:spcPts val="3989"/>
              </a:lnSpc>
              <a:spcBef>
                <a:spcPct val="0"/>
              </a:spcBef>
            </a:pPr>
            <a:r>
              <a:rPr lang="en-US" b="true" sz="2849" u="sng">
                <a:solidFill>
                  <a:srgbClr val="000000"/>
                </a:solidFill>
                <a:latin typeface="Canva Sans Bold"/>
                <a:ea typeface="Canva Sans Bold"/>
                <a:cs typeface="Canva Sans Bold"/>
                <a:sym typeface="Canva Sans Bold"/>
              </a:rPr>
              <a:t>Model Evaluted:</a:t>
            </a:r>
          </a:p>
        </p:txBody>
      </p:sp>
      <p:sp>
        <p:nvSpPr>
          <p:cNvPr name="TextBox 17" id="17"/>
          <p:cNvSpPr txBox="true"/>
          <p:nvPr/>
        </p:nvSpPr>
        <p:spPr>
          <a:xfrm rot="0">
            <a:off x="9543342" y="4966793"/>
            <a:ext cx="8110492" cy="905511"/>
          </a:xfrm>
          <a:prstGeom prst="rect">
            <a:avLst/>
          </a:prstGeom>
        </p:spPr>
        <p:txBody>
          <a:bodyPr anchor="t" rtlCol="false" tIns="0" lIns="0" bIns="0" rIns="0">
            <a:spAutoFit/>
          </a:bodyPr>
          <a:lstStyle/>
          <a:p>
            <a:pPr algn="l">
              <a:lnSpc>
                <a:spcPts val="3639"/>
              </a:lnSpc>
              <a:spcBef>
                <a:spcPct val="0"/>
              </a:spcBef>
            </a:pPr>
            <a:r>
              <a:rPr lang="en-US" sz="2599">
                <a:solidFill>
                  <a:srgbClr val="000000"/>
                </a:solidFill>
                <a:latin typeface="Canva Sans"/>
                <a:ea typeface="Canva Sans"/>
                <a:cs typeface="Canva Sans"/>
                <a:sym typeface="Canva Sans"/>
              </a:rPr>
              <a:t>Baseline Naïve, Random Forest, LSTM, and an Ensemble Weighted model.</a:t>
            </a:r>
          </a:p>
        </p:txBody>
      </p:sp>
      <p:sp>
        <p:nvSpPr>
          <p:cNvPr name="TextBox 18" id="18"/>
          <p:cNvSpPr txBox="true"/>
          <p:nvPr/>
        </p:nvSpPr>
        <p:spPr>
          <a:xfrm rot="0">
            <a:off x="5838232" y="6249514"/>
            <a:ext cx="3088901" cy="480064"/>
          </a:xfrm>
          <a:prstGeom prst="rect">
            <a:avLst/>
          </a:prstGeom>
        </p:spPr>
        <p:txBody>
          <a:bodyPr anchor="t" rtlCol="false" tIns="0" lIns="0" bIns="0" rIns="0">
            <a:spAutoFit/>
          </a:bodyPr>
          <a:lstStyle/>
          <a:p>
            <a:pPr algn="ctr">
              <a:lnSpc>
                <a:spcPts val="3989"/>
              </a:lnSpc>
              <a:spcBef>
                <a:spcPct val="0"/>
              </a:spcBef>
            </a:pPr>
            <a:r>
              <a:rPr lang="en-US" b="true" sz="2849" u="sng">
                <a:solidFill>
                  <a:srgbClr val="000000"/>
                </a:solidFill>
                <a:latin typeface="Canva Sans Bold"/>
                <a:ea typeface="Canva Sans Bold"/>
                <a:cs typeface="Canva Sans Bold"/>
                <a:sym typeface="Canva Sans Bold"/>
              </a:rPr>
              <a:t>Purpose:</a:t>
            </a:r>
          </a:p>
        </p:txBody>
      </p:sp>
      <p:sp>
        <p:nvSpPr>
          <p:cNvPr name="TextBox 19" id="19"/>
          <p:cNvSpPr txBox="true"/>
          <p:nvPr/>
        </p:nvSpPr>
        <p:spPr>
          <a:xfrm rot="0">
            <a:off x="9543342" y="6088641"/>
            <a:ext cx="8355000" cy="2277111"/>
          </a:xfrm>
          <a:prstGeom prst="rect">
            <a:avLst/>
          </a:prstGeom>
        </p:spPr>
        <p:txBody>
          <a:bodyPr anchor="t" rtlCol="false" tIns="0" lIns="0" bIns="0" rIns="0">
            <a:spAutoFit/>
          </a:bodyPr>
          <a:lstStyle/>
          <a:p>
            <a:pPr algn="l">
              <a:lnSpc>
                <a:spcPts val="3639"/>
              </a:lnSpc>
              <a:spcBef>
                <a:spcPct val="0"/>
              </a:spcBef>
            </a:pPr>
            <a:r>
              <a:rPr lang="en-US" sz="2599">
                <a:solidFill>
                  <a:srgbClr val="000000"/>
                </a:solidFill>
                <a:latin typeface="Canva Sans"/>
                <a:ea typeface="Canva Sans"/>
                <a:cs typeface="Canva Sans"/>
                <a:sym typeface="Canva Sans"/>
              </a:rPr>
              <a:t> A comparative analysis of different machine learning techniques for stock price forecasting. The goal is to determine the best model for accurate stock price predictions, emphasizing both precision and generalizability.</a:t>
            </a:r>
          </a:p>
        </p:txBody>
      </p:sp>
      <p:grpSp>
        <p:nvGrpSpPr>
          <p:cNvPr name="Group 20" id="20"/>
          <p:cNvGrpSpPr>
            <a:grpSpLocks noChangeAspect="true"/>
          </p:cNvGrpSpPr>
          <p:nvPr/>
        </p:nvGrpSpPr>
        <p:grpSpPr>
          <a:xfrm rot="0">
            <a:off x="739859" y="3549051"/>
            <a:ext cx="5498861" cy="3403866"/>
            <a:chOff x="0" y="0"/>
            <a:chExt cx="6973570" cy="4316730"/>
          </a:xfrm>
        </p:grpSpPr>
        <p:sp>
          <p:nvSpPr>
            <p:cNvPr name="Freeform 21" id="21"/>
            <p:cNvSpPr/>
            <p:nvPr/>
          </p:nvSpPr>
          <p:spPr>
            <a:xfrm flipH="false" flipV="false" rot="0">
              <a:off x="0" y="0"/>
              <a:ext cx="6973570" cy="4316730"/>
            </a:xfrm>
            <a:custGeom>
              <a:avLst/>
              <a:gdLst/>
              <a:ahLst/>
              <a:cxnLst/>
              <a:rect r="r" b="b" t="t" l="l"/>
              <a:pathLst>
                <a:path h="4316730" w="6973570">
                  <a:moveTo>
                    <a:pt x="6228080" y="0"/>
                  </a:moveTo>
                  <a:lnTo>
                    <a:pt x="0" y="0"/>
                  </a:lnTo>
                  <a:lnTo>
                    <a:pt x="0" y="4316730"/>
                  </a:lnTo>
                  <a:lnTo>
                    <a:pt x="6973570" y="4316730"/>
                  </a:lnTo>
                  <a:lnTo>
                    <a:pt x="6973570" y="745490"/>
                  </a:lnTo>
                  <a:close/>
                </a:path>
              </a:pathLst>
            </a:custGeom>
            <a:blipFill>
              <a:blip r:embed="rId8"/>
              <a:stretch>
                <a:fillRect l="0" t="-3512" r="0" b="-3512"/>
              </a:stretch>
            </a:blipFill>
          </p:spPr>
        </p:sp>
        <p:sp>
          <p:nvSpPr>
            <p:cNvPr name="Freeform 22" id="22"/>
            <p:cNvSpPr/>
            <p:nvPr/>
          </p:nvSpPr>
          <p:spPr>
            <a:xfrm flipH="false" flipV="false" rot="0">
              <a:off x="6228080" y="0"/>
              <a:ext cx="745490" cy="745490"/>
            </a:xfrm>
            <a:custGeom>
              <a:avLst/>
              <a:gdLst/>
              <a:ahLst/>
              <a:cxnLst/>
              <a:rect r="r" b="b" t="t" l="l"/>
              <a:pathLst>
                <a:path h="745490" w="745490">
                  <a:moveTo>
                    <a:pt x="0" y="0"/>
                  </a:moveTo>
                  <a:lnTo>
                    <a:pt x="0" y="745490"/>
                  </a:lnTo>
                  <a:lnTo>
                    <a:pt x="745490" y="745490"/>
                  </a:lnTo>
                  <a:close/>
                </a:path>
              </a:pathLst>
            </a:custGeom>
            <a:solidFill>
              <a:srgbClr val="DDDEDE"/>
            </a:solidFill>
          </p:spPr>
        </p:sp>
      </p:grpSp>
      <p:grpSp>
        <p:nvGrpSpPr>
          <p:cNvPr name="Group 23" id="23"/>
          <p:cNvGrpSpPr/>
          <p:nvPr/>
        </p:nvGrpSpPr>
        <p:grpSpPr>
          <a:xfrm rot="0">
            <a:off x="-576611" y="9079996"/>
            <a:ext cx="19974273" cy="1582400"/>
            <a:chOff x="0" y="0"/>
            <a:chExt cx="5260714" cy="416764"/>
          </a:xfrm>
        </p:grpSpPr>
        <p:sp>
          <p:nvSpPr>
            <p:cNvPr name="Freeform 24" id="24"/>
            <p:cNvSpPr/>
            <p:nvPr/>
          </p:nvSpPr>
          <p:spPr>
            <a:xfrm flipH="false" flipV="false" rot="0">
              <a:off x="0" y="0"/>
              <a:ext cx="5260714" cy="416764"/>
            </a:xfrm>
            <a:custGeom>
              <a:avLst/>
              <a:gdLst/>
              <a:ahLst/>
              <a:cxnLst/>
              <a:rect r="r" b="b" t="t" l="l"/>
              <a:pathLst>
                <a:path h="416764" w="5260714">
                  <a:moveTo>
                    <a:pt x="0" y="0"/>
                  </a:moveTo>
                  <a:lnTo>
                    <a:pt x="5260714" y="0"/>
                  </a:lnTo>
                  <a:lnTo>
                    <a:pt x="5260714" y="416764"/>
                  </a:lnTo>
                  <a:lnTo>
                    <a:pt x="0" y="416764"/>
                  </a:lnTo>
                  <a:close/>
                </a:path>
              </a:pathLst>
            </a:custGeom>
            <a:solidFill>
              <a:srgbClr val="F1F2F2"/>
            </a:solidFill>
          </p:spPr>
        </p:sp>
        <p:sp>
          <p:nvSpPr>
            <p:cNvPr name="TextBox 25" id="25"/>
            <p:cNvSpPr txBox="true"/>
            <p:nvPr/>
          </p:nvSpPr>
          <p:spPr>
            <a:xfrm>
              <a:off x="0" y="-38100"/>
              <a:ext cx="5260714" cy="454864"/>
            </a:xfrm>
            <a:prstGeom prst="rect">
              <a:avLst/>
            </a:prstGeom>
          </p:spPr>
          <p:txBody>
            <a:bodyPr anchor="ctr" rtlCol="false" tIns="50800" lIns="50800" bIns="50800" rIns="50800"/>
            <a:lstStyle/>
            <a:p>
              <a:pPr algn="ctr">
                <a:lnSpc>
                  <a:spcPts val="2659"/>
                </a:lnSpc>
                <a:spcBef>
                  <a:spcPct val="0"/>
                </a:spcBef>
              </a:pPr>
            </a:p>
          </p:txBody>
        </p:sp>
      </p:grpSp>
      <p:sp>
        <p:nvSpPr>
          <p:cNvPr name="TextBox 26" id="26"/>
          <p:cNvSpPr txBox="true"/>
          <p:nvPr/>
        </p:nvSpPr>
        <p:spPr>
          <a:xfrm rot="0">
            <a:off x="1304735" y="9418179"/>
            <a:ext cx="14990387"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Market Prediction | Deepcraft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199298"/>
            <a:ext cx="17609919" cy="7068621"/>
            <a:chOff x="0" y="0"/>
            <a:chExt cx="4638003" cy="1861695"/>
          </a:xfrm>
        </p:grpSpPr>
        <p:sp>
          <p:nvSpPr>
            <p:cNvPr name="Freeform 6" id="6"/>
            <p:cNvSpPr/>
            <p:nvPr/>
          </p:nvSpPr>
          <p:spPr>
            <a:xfrm flipH="false" flipV="false" rot="0">
              <a:off x="0" y="0"/>
              <a:ext cx="4638003" cy="1861695"/>
            </a:xfrm>
            <a:custGeom>
              <a:avLst/>
              <a:gdLst/>
              <a:ahLst/>
              <a:cxnLst/>
              <a:rect r="r" b="b" t="t" l="l"/>
              <a:pathLst>
                <a:path h="1861695" w="4638003">
                  <a:moveTo>
                    <a:pt x="0" y="0"/>
                  </a:moveTo>
                  <a:lnTo>
                    <a:pt x="4638003" y="0"/>
                  </a:lnTo>
                  <a:lnTo>
                    <a:pt x="4638003" y="1861695"/>
                  </a:lnTo>
                  <a:lnTo>
                    <a:pt x="0" y="1861695"/>
                  </a:lnTo>
                  <a:close/>
                </a:path>
              </a:pathLst>
            </a:custGeom>
            <a:solidFill>
              <a:srgbClr val="F1F2F2"/>
            </a:solidFill>
          </p:spPr>
        </p:sp>
        <p:sp>
          <p:nvSpPr>
            <p:cNvPr name="TextBox 7" id="7"/>
            <p:cNvSpPr txBox="true"/>
            <p:nvPr/>
          </p:nvSpPr>
          <p:spPr>
            <a:xfrm>
              <a:off x="0" y="-38100"/>
              <a:ext cx="4638003" cy="18997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0" y="1737580"/>
            <a:ext cx="10652892"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Feature Engineering Methods and Rationale</a:t>
            </a:r>
          </a:p>
        </p:txBody>
      </p:sp>
      <p:sp>
        <p:nvSpPr>
          <p:cNvPr name="TextBox 17" id="17"/>
          <p:cNvSpPr txBox="true"/>
          <p:nvPr/>
        </p:nvSpPr>
        <p:spPr>
          <a:xfrm rot="0">
            <a:off x="1319132" y="2503610"/>
            <a:ext cx="2940248"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c) Date Features:</a:t>
            </a:r>
          </a:p>
        </p:txBody>
      </p:sp>
      <p:sp>
        <p:nvSpPr>
          <p:cNvPr name="TextBox 18" id="18"/>
          <p:cNvSpPr txBox="true"/>
          <p:nvPr/>
        </p:nvSpPr>
        <p:spPr>
          <a:xfrm rot="0">
            <a:off x="1319132" y="2977735"/>
            <a:ext cx="14992993" cy="13081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Added features like Day of the Week to capture weekly cyclic patterns, and indicators for month start or holidays to address potential market behavior changes around such times.</a:t>
            </a:r>
          </a:p>
          <a:p>
            <a:pPr algn="l">
              <a:lnSpc>
                <a:spcPts val="3500"/>
              </a:lnSpc>
            </a:pPr>
          </a:p>
        </p:txBody>
      </p:sp>
      <p:sp>
        <p:nvSpPr>
          <p:cNvPr name="TextBox 19" id="19"/>
          <p:cNvSpPr txBox="true"/>
          <p:nvPr/>
        </p:nvSpPr>
        <p:spPr>
          <a:xfrm rot="0">
            <a:off x="1319132" y="3972780"/>
            <a:ext cx="14205474" cy="13081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Such features were critical for models to learn cyclical patterns and adjust predictions based on market seasonality.</a:t>
            </a:r>
          </a:p>
          <a:p>
            <a:pPr algn="l">
              <a:lnSpc>
                <a:spcPts val="3500"/>
              </a:lnSpc>
            </a:pPr>
          </a:p>
        </p:txBody>
      </p:sp>
      <p:sp>
        <p:nvSpPr>
          <p:cNvPr name="TextBox 20" id="20"/>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MODEL SELECTION AND FEATURE ENGINEERING METHODS</a:t>
            </a:r>
          </a:p>
        </p:txBody>
      </p:sp>
      <p:sp>
        <p:nvSpPr>
          <p:cNvPr name="TextBox 21" id="21"/>
          <p:cNvSpPr txBox="true"/>
          <p:nvPr/>
        </p:nvSpPr>
        <p:spPr>
          <a:xfrm rot="0">
            <a:off x="1450388" y="5760425"/>
            <a:ext cx="14205474" cy="13081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To avoid multicollinearity and overfitting, features that were highly correlated with each other were carefully handled. Random Forest benefited from feature importance calculations, helping us select the most influential features.</a:t>
            </a:r>
          </a:p>
        </p:txBody>
      </p:sp>
      <p:sp>
        <p:nvSpPr>
          <p:cNvPr name="TextBox 22" id="22"/>
          <p:cNvSpPr txBox="true"/>
          <p:nvPr/>
        </p:nvSpPr>
        <p:spPr>
          <a:xfrm rot="0">
            <a:off x="339041" y="5011640"/>
            <a:ext cx="9792696"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d) Correlation Analysis and Feature Selection</a:t>
            </a:r>
          </a:p>
        </p:txBody>
      </p:sp>
      <p:sp>
        <p:nvSpPr>
          <p:cNvPr name="TextBox 23" id="23"/>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591121" y="2341663"/>
            <a:ext cx="16182529" cy="1740601"/>
            <a:chOff x="0" y="0"/>
            <a:chExt cx="4262065" cy="458430"/>
          </a:xfrm>
        </p:grpSpPr>
        <p:sp>
          <p:nvSpPr>
            <p:cNvPr name="Freeform 6" id="6"/>
            <p:cNvSpPr/>
            <p:nvPr/>
          </p:nvSpPr>
          <p:spPr>
            <a:xfrm flipH="false" flipV="false" rot="0">
              <a:off x="0" y="0"/>
              <a:ext cx="4262065" cy="458430"/>
            </a:xfrm>
            <a:custGeom>
              <a:avLst/>
              <a:gdLst/>
              <a:ahLst/>
              <a:cxnLst/>
              <a:rect r="r" b="b" t="t" l="l"/>
              <a:pathLst>
                <a:path h="458430" w="4262065">
                  <a:moveTo>
                    <a:pt x="0" y="0"/>
                  </a:moveTo>
                  <a:lnTo>
                    <a:pt x="4262065" y="0"/>
                  </a:lnTo>
                  <a:lnTo>
                    <a:pt x="4262065" y="458430"/>
                  </a:lnTo>
                  <a:lnTo>
                    <a:pt x="0" y="458430"/>
                  </a:lnTo>
                  <a:close/>
                </a:path>
              </a:pathLst>
            </a:custGeom>
            <a:solidFill>
              <a:srgbClr val="F1F2F2"/>
            </a:solidFill>
          </p:spPr>
        </p:sp>
        <p:sp>
          <p:nvSpPr>
            <p:cNvPr name="TextBox 7" id="7"/>
            <p:cNvSpPr txBox="true"/>
            <p:nvPr/>
          </p:nvSpPr>
          <p:spPr>
            <a:xfrm>
              <a:off x="0" y="-38100"/>
              <a:ext cx="4262065" cy="49653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927643" y="472416"/>
            <a:ext cx="10028924" cy="1730229"/>
            <a:chOff x="0" y="0"/>
            <a:chExt cx="2641363" cy="455698"/>
          </a:xfrm>
        </p:grpSpPr>
        <p:sp>
          <p:nvSpPr>
            <p:cNvPr name="Freeform 9" id="9"/>
            <p:cNvSpPr/>
            <p:nvPr/>
          </p:nvSpPr>
          <p:spPr>
            <a:xfrm flipH="false" flipV="false" rot="0">
              <a:off x="0" y="0"/>
              <a:ext cx="2641363" cy="455698"/>
            </a:xfrm>
            <a:custGeom>
              <a:avLst/>
              <a:gdLst/>
              <a:ahLst/>
              <a:cxnLst/>
              <a:rect r="r" b="b" t="t" l="l"/>
              <a:pathLst>
                <a:path h="455698" w="2641363">
                  <a:moveTo>
                    <a:pt x="0" y="0"/>
                  </a:moveTo>
                  <a:lnTo>
                    <a:pt x="2641363" y="0"/>
                  </a:lnTo>
                  <a:lnTo>
                    <a:pt x="264136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641363"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3333655" y="528236"/>
            <a:ext cx="10900726" cy="1532863"/>
          </a:xfrm>
          <a:prstGeom prst="rect">
            <a:avLst/>
          </a:prstGeom>
        </p:spPr>
        <p:txBody>
          <a:bodyPr anchor="t" rtlCol="false" tIns="0" lIns="0" bIns="0" rIns="0">
            <a:spAutoFit/>
          </a:bodyPr>
          <a:lstStyle/>
          <a:p>
            <a:pPr algn="ctr">
              <a:lnSpc>
                <a:spcPts val="6178"/>
              </a:lnSpc>
            </a:pPr>
            <a:r>
              <a:rPr lang="en-US" sz="4413">
                <a:solidFill>
                  <a:srgbClr val="000000"/>
                </a:solidFill>
                <a:latin typeface="Fredoka"/>
                <a:ea typeface="Fredoka"/>
                <a:cs typeface="Fredoka"/>
                <a:sym typeface="Fredoka"/>
              </a:rPr>
              <a:t>KEY INSIGHTS FROM FEATURE ENGINEERING</a:t>
            </a:r>
          </a:p>
        </p:txBody>
      </p:sp>
      <p:sp>
        <p:nvSpPr>
          <p:cNvPr name="TextBox 16" id="16"/>
          <p:cNvSpPr txBox="true"/>
          <p:nvPr/>
        </p:nvSpPr>
        <p:spPr>
          <a:xfrm rot="0">
            <a:off x="8075276" y="2477989"/>
            <a:ext cx="9919242" cy="1461752"/>
          </a:xfrm>
          <a:prstGeom prst="rect">
            <a:avLst/>
          </a:prstGeom>
        </p:spPr>
        <p:txBody>
          <a:bodyPr anchor="t" rtlCol="false" tIns="0" lIns="0" bIns="0" rIns="0">
            <a:spAutoFit/>
          </a:bodyPr>
          <a:lstStyle/>
          <a:p>
            <a:pPr algn="l">
              <a:lnSpc>
                <a:spcPts val="3956"/>
              </a:lnSpc>
            </a:pPr>
            <a:r>
              <a:rPr lang="en-US" sz="2825" b="true">
                <a:solidFill>
                  <a:srgbClr val="000000"/>
                </a:solidFill>
                <a:latin typeface="Canva Sans Medium"/>
                <a:ea typeface="Canva Sans Medium"/>
                <a:cs typeface="Canva Sans Medium"/>
                <a:sym typeface="Canva Sans Medium"/>
              </a:rPr>
              <a:t>Lagged closing prices contributed significantly to both Random Forest and LSTM's ability to predict future prices.</a:t>
            </a:r>
          </a:p>
        </p:txBody>
      </p:sp>
      <p:grpSp>
        <p:nvGrpSpPr>
          <p:cNvPr name="Group 17" id="17"/>
          <p:cNvGrpSpPr/>
          <p:nvPr/>
        </p:nvGrpSpPr>
        <p:grpSpPr>
          <a:xfrm rot="0">
            <a:off x="1591121" y="4276358"/>
            <a:ext cx="16182529" cy="2081943"/>
            <a:chOff x="0" y="0"/>
            <a:chExt cx="4262065" cy="548331"/>
          </a:xfrm>
        </p:grpSpPr>
        <p:sp>
          <p:nvSpPr>
            <p:cNvPr name="Freeform 18" id="18"/>
            <p:cNvSpPr/>
            <p:nvPr/>
          </p:nvSpPr>
          <p:spPr>
            <a:xfrm flipH="false" flipV="false" rot="0">
              <a:off x="0" y="0"/>
              <a:ext cx="4262065" cy="548331"/>
            </a:xfrm>
            <a:custGeom>
              <a:avLst/>
              <a:gdLst/>
              <a:ahLst/>
              <a:cxnLst/>
              <a:rect r="r" b="b" t="t" l="l"/>
              <a:pathLst>
                <a:path h="548331" w="4262065">
                  <a:moveTo>
                    <a:pt x="0" y="0"/>
                  </a:moveTo>
                  <a:lnTo>
                    <a:pt x="4262065" y="0"/>
                  </a:lnTo>
                  <a:lnTo>
                    <a:pt x="4262065" y="548331"/>
                  </a:lnTo>
                  <a:lnTo>
                    <a:pt x="0" y="548331"/>
                  </a:lnTo>
                  <a:close/>
                </a:path>
              </a:pathLst>
            </a:custGeom>
            <a:solidFill>
              <a:srgbClr val="F1F2F2"/>
            </a:solidFill>
          </p:spPr>
        </p:sp>
        <p:sp>
          <p:nvSpPr>
            <p:cNvPr name="TextBox 19" id="19"/>
            <p:cNvSpPr txBox="true"/>
            <p:nvPr/>
          </p:nvSpPr>
          <p:spPr>
            <a:xfrm>
              <a:off x="0" y="-38100"/>
              <a:ext cx="4262065" cy="586431"/>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2012413" y="2729554"/>
            <a:ext cx="3639170" cy="1127703"/>
          </a:xfrm>
          <a:prstGeom prst="rect">
            <a:avLst/>
          </a:prstGeom>
        </p:spPr>
        <p:txBody>
          <a:bodyPr anchor="t" rtlCol="false" tIns="0" lIns="0" bIns="0" rIns="0">
            <a:spAutoFit/>
          </a:bodyPr>
          <a:lstStyle/>
          <a:p>
            <a:pPr algn="l">
              <a:lnSpc>
                <a:spcPts val="4518"/>
              </a:lnSpc>
            </a:pPr>
            <a:r>
              <a:rPr lang="en-US" b="true" sz="3227">
                <a:solidFill>
                  <a:srgbClr val="000000"/>
                </a:solidFill>
                <a:latin typeface="Canva Sans Bold"/>
                <a:ea typeface="Canva Sans Bold"/>
                <a:cs typeface="Canva Sans Bold"/>
                <a:sym typeface="Canva Sans Bold"/>
              </a:rPr>
              <a:t>IMPORTANCE OF LAG FEATURES</a:t>
            </a:r>
          </a:p>
        </p:txBody>
      </p:sp>
      <p:sp>
        <p:nvSpPr>
          <p:cNvPr name="TextBox 21" id="21"/>
          <p:cNvSpPr txBox="true"/>
          <p:nvPr/>
        </p:nvSpPr>
        <p:spPr>
          <a:xfrm rot="0">
            <a:off x="2012413" y="5019832"/>
            <a:ext cx="4156254" cy="537845"/>
          </a:xfrm>
          <a:prstGeom prst="rect">
            <a:avLst/>
          </a:prstGeom>
        </p:spPr>
        <p:txBody>
          <a:bodyPr anchor="t" rtlCol="false" tIns="0" lIns="0" bIns="0" rIns="0">
            <a:spAutoFit/>
          </a:bodyPr>
          <a:lstStyle/>
          <a:p>
            <a:pPr algn="l">
              <a:lnSpc>
                <a:spcPts val="4480"/>
              </a:lnSpc>
            </a:pPr>
            <a:r>
              <a:rPr lang="en-US" sz="3200">
                <a:solidFill>
                  <a:srgbClr val="000000"/>
                </a:solidFill>
                <a:latin typeface="Canva Sans"/>
                <a:ea typeface="Canva Sans"/>
                <a:cs typeface="Canva Sans"/>
                <a:sym typeface="Canva Sans"/>
              </a:rPr>
              <a:t>I</a:t>
            </a:r>
            <a:r>
              <a:rPr lang="en-US" b="true" sz="3200">
                <a:solidFill>
                  <a:srgbClr val="000000"/>
                </a:solidFill>
                <a:latin typeface="Canva Sans Bold"/>
                <a:ea typeface="Canva Sans Bold"/>
                <a:cs typeface="Canva Sans Bold"/>
                <a:sym typeface="Canva Sans Bold"/>
              </a:rPr>
              <a:t>MPACT OF VOLUME</a:t>
            </a:r>
          </a:p>
        </p:txBody>
      </p:sp>
      <p:sp>
        <p:nvSpPr>
          <p:cNvPr name="TextBox 22" id="22"/>
          <p:cNvSpPr txBox="true"/>
          <p:nvPr/>
        </p:nvSpPr>
        <p:spPr>
          <a:xfrm rot="0">
            <a:off x="8075276" y="4558439"/>
            <a:ext cx="9104784" cy="1581150"/>
          </a:xfrm>
          <a:prstGeom prst="rect">
            <a:avLst/>
          </a:prstGeom>
        </p:spPr>
        <p:txBody>
          <a:bodyPr anchor="t" rtlCol="false" tIns="0" lIns="0" bIns="0" rIns="0">
            <a:spAutoFit/>
          </a:bodyPr>
          <a:lstStyle/>
          <a:p>
            <a:pPr algn="l">
              <a:lnSpc>
                <a:spcPts val="4200"/>
              </a:lnSpc>
            </a:pPr>
            <a:r>
              <a:rPr lang="en-US" sz="3000" b="true">
                <a:solidFill>
                  <a:srgbClr val="000000"/>
                </a:solidFill>
                <a:latin typeface="Canva Sans Medium"/>
                <a:ea typeface="Canva Sans Medium"/>
                <a:cs typeface="Canva Sans Medium"/>
                <a:sym typeface="Canva Sans Medium"/>
              </a:rPr>
              <a:t>Including volume as a feature helped capture market activity spikes, which often precede price changes, contributing to model accuracy.</a:t>
            </a:r>
          </a:p>
        </p:txBody>
      </p:sp>
      <p:sp>
        <p:nvSpPr>
          <p:cNvPr name="Freeform 23" id="23"/>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24" id="24"/>
          <p:cNvSpPr/>
          <p:nvPr/>
        </p:nvSpPr>
        <p:spPr>
          <a:xfrm flipV="true">
            <a:off x="7733477" y="4447597"/>
            <a:ext cx="9525" cy="1644519"/>
          </a:xfrm>
          <a:prstGeom prst="line">
            <a:avLst/>
          </a:prstGeom>
          <a:ln cap="flat" w="133350">
            <a:solidFill>
              <a:srgbClr val="DDDEDE"/>
            </a:solidFill>
            <a:prstDash val="solid"/>
            <a:headEnd type="none" len="sm" w="sm"/>
            <a:tailEnd type="none" len="sm" w="sm"/>
          </a:ln>
        </p:spPr>
      </p:sp>
      <p:sp>
        <p:nvSpPr>
          <p:cNvPr name="AutoShape 25" id="25"/>
          <p:cNvSpPr/>
          <p:nvPr/>
        </p:nvSpPr>
        <p:spPr>
          <a:xfrm flipV="true">
            <a:off x="7657278" y="2389704"/>
            <a:ext cx="9525" cy="1644519"/>
          </a:xfrm>
          <a:prstGeom prst="line">
            <a:avLst/>
          </a:prstGeom>
          <a:ln cap="flat" w="133350">
            <a:solidFill>
              <a:srgbClr val="DDDEDE"/>
            </a:solidFill>
            <a:prstDash val="solid"/>
            <a:headEnd type="none" len="sm" w="sm"/>
            <a:tailEnd type="none" len="sm" w="sm"/>
          </a:ln>
        </p:spPr>
      </p:sp>
      <p:grpSp>
        <p:nvGrpSpPr>
          <p:cNvPr name="Group 26" id="26"/>
          <p:cNvGrpSpPr/>
          <p:nvPr/>
        </p:nvGrpSpPr>
        <p:grpSpPr>
          <a:xfrm rot="0">
            <a:off x="1591121" y="6538729"/>
            <a:ext cx="16403397" cy="2081943"/>
            <a:chOff x="0" y="0"/>
            <a:chExt cx="4320236" cy="548331"/>
          </a:xfrm>
        </p:grpSpPr>
        <p:sp>
          <p:nvSpPr>
            <p:cNvPr name="Freeform 27" id="27"/>
            <p:cNvSpPr/>
            <p:nvPr/>
          </p:nvSpPr>
          <p:spPr>
            <a:xfrm flipH="false" flipV="false" rot="0">
              <a:off x="0" y="0"/>
              <a:ext cx="4320236" cy="548331"/>
            </a:xfrm>
            <a:custGeom>
              <a:avLst/>
              <a:gdLst/>
              <a:ahLst/>
              <a:cxnLst/>
              <a:rect r="r" b="b" t="t" l="l"/>
              <a:pathLst>
                <a:path h="548331" w="4320236">
                  <a:moveTo>
                    <a:pt x="0" y="0"/>
                  </a:moveTo>
                  <a:lnTo>
                    <a:pt x="4320236" y="0"/>
                  </a:lnTo>
                  <a:lnTo>
                    <a:pt x="4320236" y="548331"/>
                  </a:lnTo>
                  <a:lnTo>
                    <a:pt x="0" y="548331"/>
                  </a:lnTo>
                  <a:close/>
                </a:path>
              </a:pathLst>
            </a:custGeom>
            <a:solidFill>
              <a:srgbClr val="F1F2F2"/>
            </a:solidFill>
          </p:spPr>
        </p:sp>
        <p:sp>
          <p:nvSpPr>
            <p:cNvPr name="TextBox 28" id="28"/>
            <p:cNvSpPr txBox="true"/>
            <p:nvPr/>
          </p:nvSpPr>
          <p:spPr>
            <a:xfrm>
              <a:off x="0" y="-38100"/>
              <a:ext cx="4320236" cy="586431"/>
            </a:xfrm>
            <a:prstGeom prst="rect">
              <a:avLst/>
            </a:prstGeom>
          </p:spPr>
          <p:txBody>
            <a:bodyPr anchor="ctr" rtlCol="false" tIns="50800" lIns="50800" bIns="50800" rIns="50800"/>
            <a:lstStyle/>
            <a:p>
              <a:pPr algn="ctr">
                <a:lnSpc>
                  <a:spcPts val="2659"/>
                </a:lnSpc>
                <a:spcBef>
                  <a:spcPct val="0"/>
                </a:spcBef>
              </a:pPr>
            </a:p>
          </p:txBody>
        </p:sp>
      </p:grpSp>
      <p:sp>
        <p:nvSpPr>
          <p:cNvPr name="AutoShape 29" id="29"/>
          <p:cNvSpPr/>
          <p:nvPr/>
        </p:nvSpPr>
        <p:spPr>
          <a:xfrm flipV="true">
            <a:off x="7738240" y="6708731"/>
            <a:ext cx="9525" cy="1644519"/>
          </a:xfrm>
          <a:prstGeom prst="line">
            <a:avLst/>
          </a:prstGeom>
          <a:ln cap="flat" w="133350">
            <a:solidFill>
              <a:srgbClr val="DDDEDE"/>
            </a:solidFill>
            <a:prstDash val="solid"/>
            <a:headEnd type="none" len="sm" w="sm"/>
            <a:tailEnd type="none" len="sm" w="sm"/>
          </a:ln>
        </p:spPr>
      </p:sp>
      <p:sp>
        <p:nvSpPr>
          <p:cNvPr name="TextBox 30" id="30"/>
          <p:cNvSpPr txBox="true"/>
          <p:nvPr/>
        </p:nvSpPr>
        <p:spPr>
          <a:xfrm rot="0">
            <a:off x="1895785" y="6891701"/>
            <a:ext cx="6258731" cy="1099820"/>
          </a:xfrm>
          <a:prstGeom prst="rect">
            <a:avLst/>
          </a:prstGeom>
        </p:spPr>
        <p:txBody>
          <a:bodyPr anchor="t" rtlCol="false" tIns="0" lIns="0" bIns="0" rIns="0">
            <a:spAutoFit/>
          </a:bodyPr>
          <a:lstStyle/>
          <a:p>
            <a:pPr algn="l">
              <a:lnSpc>
                <a:spcPts val="4480"/>
              </a:lnSpc>
            </a:pPr>
            <a:r>
              <a:rPr lang="en-US" b="true" sz="3200">
                <a:solidFill>
                  <a:srgbClr val="000000"/>
                </a:solidFill>
                <a:latin typeface="Canva Sans Bold"/>
                <a:ea typeface="Canva Sans Bold"/>
                <a:cs typeface="Canva Sans Bold"/>
                <a:sym typeface="Canva Sans Bold"/>
              </a:rPr>
              <a:t>TECHNICAL INDICATORS ADDED PREDICTIVE POWER</a:t>
            </a:r>
          </a:p>
        </p:txBody>
      </p:sp>
      <p:sp>
        <p:nvSpPr>
          <p:cNvPr name="TextBox 31" id="31"/>
          <p:cNvSpPr txBox="true"/>
          <p:nvPr/>
        </p:nvSpPr>
        <p:spPr>
          <a:xfrm rot="0">
            <a:off x="8154516" y="6651194"/>
            <a:ext cx="9104784" cy="1581150"/>
          </a:xfrm>
          <a:prstGeom prst="rect">
            <a:avLst/>
          </a:prstGeom>
        </p:spPr>
        <p:txBody>
          <a:bodyPr anchor="t" rtlCol="false" tIns="0" lIns="0" bIns="0" rIns="0">
            <a:spAutoFit/>
          </a:bodyPr>
          <a:lstStyle/>
          <a:p>
            <a:pPr algn="l">
              <a:lnSpc>
                <a:spcPts val="4200"/>
              </a:lnSpc>
            </a:pPr>
            <a:r>
              <a:rPr lang="en-US" sz="3000" b="true">
                <a:solidFill>
                  <a:srgbClr val="000000"/>
                </a:solidFill>
                <a:latin typeface="Canva Sans Medium"/>
                <a:ea typeface="Canva Sans Medium"/>
                <a:cs typeface="Canva Sans Medium"/>
                <a:sym typeface="Canva Sans Medium"/>
              </a:rPr>
              <a:t>The addition of RSI and MACD provided insights into market momentum, improving prediction in combination with traditional features.</a:t>
            </a:r>
          </a:p>
        </p:txBody>
      </p:sp>
      <p:sp>
        <p:nvSpPr>
          <p:cNvPr name="TextBox 32" id="32"/>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96207" y="1124913"/>
            <a:ext cx="17842867" cy="7676187"/>
            <a:chOff x="0" y="0"/>
            <a:chExt cx="4699356" cy="2021712"/>
          </a:xfrm>
        </p:grpSpPr>
        <p:sp>
          <p:nvSpPr>
            <p:cNvPr name="Freeform 6" id="6"/>
            <p:cNvSpPr/>
            <p:nvPr/>
          </p:nvSpPr>
          <p:spPr>
            <a:xfrm flipH="false" flipV="false" rot="0">
              <a:off x="0" y="0"/>
              <a:ext cx="4699356" cy="2021712"/>
            </a:xfrm>
            <a:custGeom>
              <a:avLst/>
              <a:gdLst/>
              <a:ahLst/>
              <a:cxnLst/>
              <a:rect r="r" b="b" t="t" l="l"/>
              <a:pathLst>
                <a:path h="2021712" w="4699356">
                  <a:moveTo>
                    <a:pt x="0" y="0"/>
                  </a:moveTo>
                  <a:lnTo>
                    <a:pt x="4699356" y="0"/>
                  </a:lnTo>
                  <a:lnTo>
                    <a:pt x="4699356" y="2021712"/>
                  </a:lnTo>
                  <a:lnTo>
                    <a:pt x="0" y="2021712"/>
                  </a:lnTo>
                  <a:close/>
                </a:path>
              </a:pathLst>
            </a:custGeom>
            <a:solidFill>
              <a:srgbClr val="F1F2F2"/>
            </a:solidFill>
          </p:spPr>
        </p:sp>
        <p:sp>
          <p:nvSpPr>
            <p:cNvPr name="TextBox 7" id="7"/>
            <p:cNvSpPr txBox="true"/>
            <p:nvPr/>
          </p:nvSpPr>
          <p:spPr>
            <a:xfrm>
              <a:off x="0" y="-38100"/>
              <a:ext cx="4699356" cy="205981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048750"/>
            <a:ext cx="19974273" cy="1613645"/>
            <a:chOff x="0" y="0"/>
            <a:chExt cx="5260714" cy="424993"/>
          </a:xfrm>
        </p:grpSpPr>
        <p:sp>
          <p:nvSpPr>
            <p:cNvPr name="Freeform 12" id="12"/>
            <p:cNvSpPr/>
            <p:nvPr/>
          </p:nvSpPr>
          <p:spPr>
            <a:xfrm flipH="false" flipV="false" rot="0">
              <a:off x="0" y="0"/>
              <a:ext cx="5260714" cy="424993"/>
            </a:xfrm>
            <a:custGeom>
              <a:avLst/>
              <a:gdLst/>
              <a:ahLst/>
              <a:cxnLst/>
              <a:rect r="r" b="b" t="t" l="l"/>
              <a:pathLst>
                <a:path h="424993" w="5260714">
                  <a:moveTo>
                    <a:pt x="0" y="0"/>
                  </a:moveTo>
                  <a:lnTo>
                    <a:pt x="5260714" y="0"/>
                  </a:lnTo>
                  <a:lnTo>
                    <a:pt x="5260714" y="424993"/>
                  </a:lnTo>
                  <a:lnTo>
                    <a:pt x="0" y="424993"/>
                  </a:lnTo>
                  <a:close/>
                </a:path>
              </a:pathLst>
            </a:custGeom>
            <a:solidFill>
              <a:srgbClr val="F1F2F2"/>
            </a:solidFill>
          </p:spPr>
        </p:sp>
        <p:sp>
          <p:nvSpPr>
            <p:cNvPr name="TextBox 13" id="13"/>
            <p:cNvSpPr txBox="true"/>
            <p:nvPr/>
          </p:nvSpPr>
          <p:spPr>
            <a:xfrm>
              <a:off x="0" y="-38100"/>
              <a:ext cx="5260714" cy="46309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300107" y="1855910"/>
            <a:ext cx="10652892"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Evaluation Indicators Used</a:t>
            </a:r>
          </a:p>
        </p:txBody>
      </p:sp>
      <p:sp>
        <p:nvSpPr>
          <p:cNvPr name="TextBox 17" id="17"/>
          <p:cNvSpPr txBox="true"/>
          <p:nvPr/>
        </p:nvSpPr>
        <p:spPr>
          <a:xfrm rot="0">
            <a:off x="11342677" y="3176709"/>
            <a:ext cx="6945323"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a) Mean Absolute Error (MAE)</a:t>
            </a:r>
          </a:p>
        </p:txBody>
      </p:sp>
      <p:sp>
        <p:nvSpPr>
          <p:cNvPr name="TextBox 18" id="18"/>
          <p:cNvSpPr txBox="true"/>
          <p:nvPr/>
        </p:nvSpPr>
        <p:spPr>
          <a:xfrm rot="0">
            <a:off x="296207" y="2407478"/>
            <a:ext cx="14992993" cy="132588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To thoroughly evaluate the predictive performance of each model, we used multiple evaluation metrics that provide unique perspectives on model effectiveness:</a:t>
            </a:r>
          </a:p>
          <a:p>
            <a:pPr algn="l">
              <a:lnSpc>
                <a:spcPts val="3640"/>
              </a:lnSpc>
            </a:pPr>
          </a:p>
        </p:txBody>
      </p:sp>
      <p:sp>
        <p:nvSpPr>
          <p:cNvPr name="TextBox 19" id="19"/>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EVALUATION INDICATORS AND MODEL PERFORMANCE ANALYSIS</a:t>
            </a:r>
          </a:p>
        </p:txBody>
      </p:sp>
      <p:sp>
        <p:nvSpPr>
          <p:cNvPr name="TextBox 20" id="20"/>
          <p:cNvSpPr txBox="true"/>
          <p:nvPr/>
        </p:nvSpPr>
        <p:spPr>
          <a:xfrm rot="0">
            <a:off x="12411806" y="6069276"/>
            <a:ext cx="5874551" cy="2622550"/>
          </a:xfrm>
          <a:prstGeom prst="rect">
            <a:avLst/>
          </a:prstGeom>
        </p:spPr>
        <p:txBody>
          <a:bodyPr anchor="t" rtlCol="false" tIns="0" lIns="0" bIns="0" rIns="0">
            <a:spAutoFit/>
          </a:bodyPr>
          <a:lstStyle/>
          <a:p>
            <a:pPr algn="l">
              <a:lnSpc>
                <a:spcPts val="3500"/>
              </a:lnSpc>
            </a:pPr>
            <a:r>
              <a:rPr lang="en-US" sz="2500" b="true">
                <a:solidFill>
                  <a:srgbClr val="000000"/>
                </a:solidFill>
                <a:latin typeface="Canva Sans Bold"/>
                <a:ea typeface="Canva Sans Bold"/>
                <a:cs typeface="Canva Sans Bold"/>
                <a:sym typeface="Canva Sans Bold"/>
              </a:rPr>
              <a:t>Why it matter : </a:t>
            </a:r>
            <a:r>
              <a:rPr lang="en-US" sz="2500">
                <a:solidFill>
                  <a:srgbClr val="000000"/>
                </a:solidFill>
                <a:latin typeface="Canva Sans"/>
                <a:ea typeface="Canva Sans"/>
                <a:cs typeface="Canva Sans"/>
                <a:sym typeface="Canva Sans"/>
              </a:rPr>
              <a:t>MAE helped us determine which model consistently had the lowest deviation from the actual stock price. Lower MAE generally indicated better model performance in capturing the trends.</a:t>
            </a:r>
          </a:p>
        </p:txBody>
      </p:sp>
      <p:sp>
        <p:nvSpPr>
          <p:cNvPr name="TextBox 21" id="21"/>
          <p:cNvSpPr txBox="true"/>
          <p:nvPr/>
        </p:nvSpPr>
        <p:spPr>
          <a:xfrm rot="0">
            <a:off x="12411806" y="3770576"/>
            <a:ext cx="5579986" cy="218440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Represents the average magnitude of errors in predictions, without considering their direction. MAE is easy to interpret as it is expressed in the same units as the data.</a:t>
            </a:r>
          </a:p>
        </p:txBody>
      </p:sp>
      <p:graphicFrame>
        <p:nvGraphicFramePr>
          <p:cNvPr name="Table 22" id="22"/>
          <p:cNvGraphicFramePr>
            <a:graphicFrameLocks noGrp="true"/>
          </p:cNvGraphicFramePr>
          <p:nvPr/>
        </p:nvGraphicFramePr>
        <p:xfrm>
          <a:off x="514350" y="3447806"/>
          <a:ext cx="11423817" cy="5014339"/>
        </p:xfrm>
        <a:graphic>
          <a:graphicData uri="http://schemas.openxmlformats.org/drawingml/2006/table">
            <a:tbl>
              <a:tblPr/>
              <a:tblGrid>
                <a:gridCol w="3007016"/>
                <a:gridCol w="1850413"/>
                <a:gridCol w="6566388"/>
              </a:tblGrid>
              <a:tr h="699310">
                <a:tc>
                  <a:txBody>
                    <a:bodyPr anchor="t" rtlCol="false"/>
                    <a:lstStyle/>
                    <a:p>
                      <a:pPr algn="l">
                        <a:lnSpc>
                          <a:spcPts val="2799"/>
                        </a:lnSpc>
                        <a:defRPr/>
                      </a:pPr>
                      <a:r>
                        <a:rPr lang="en-US" sz="1999" b="true">
                          <a:solidFill>
                            <a:srgbClr val="000000"/>
                          </a:solidFill>
                          <a:latin typeface="Canva Sans Bold"/>
                          <a:ea typeface="Canva Sans Bold"/>
                          <a:cs typeface="Canva Sans Bold"/>
                          <a:sym typeface="Canva Sans Bold"/>
                        </a:rPr>
                        <a:t>Model </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Canva Sans Bold"/>
                          <a:ea typeface="Canva Sans Bold"/>
                          <a:cs typeface="Canva Sans Bold"/>
                          <a:sym typeface="Canva Sans Bold"/>
                        </a:rPr>
                        <a:t>MAE Value</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Canva Sans Bold"/>
                          <a:ea typeface="Canva Sans Bold"/>
                          <a:cs typeface="Canva Sans Bold"/>
                          <a:sym typeface="Canva Sans Bold"/>
                        </a:rPr>
                        <a:t>Remark</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153764">
                <a:tc>
                  <a:txBody>
                    <a:bodyPr anchor="t" rtlCol="false"/>
                    <a:lstStyle/>
                    <a:p>
                      <a:pPr algn="l">
                        <a:lnSpc>
                          <a:spcPts val="2799"/>
                        </a:lnSpc>
                        <a:defRPr/>
                      </a:pPr>
                      <a:r>
                        <a:rPr lang="en-US" sz="1999">
                          <a:solidFill>
                            <a:srgbClr val="000000"/>
                          </a:solidFill>
                          <a:latin typeface="Canva Sans"/>
                          <a:ea typeface="Canva Sans"/>
                          <a:cs typeface="Canva Sans"/>
                          <a:sym typeface="Canva Sans"/>
                        </a:rPr>
                        <a:t>Baseline Naïve </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1.0834</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This serves as the simplest benchmark to judge if advanced models are providing value</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53755">
                <a:tc>
                  <a:txBody>
                    <a:bodyPr anchor="t" rtlCol="false"/>
                    <a:lstStyle/>
                    <a:p>
                      <a:pPr algn="l">
                        <a:lnSpc>
                          <a:spcPts val="2799"/>
                        </a:lnSpc>
                        <a:defRPr/>
                      </a:pPr>
                      <a:r>
                        <a:rPr lang="en-US" sz="1999">
                          <a:solidFill>
                            <a:srgbClr val="000000"/>
                          </a:solidFill>
                          <a:latin typeface="Canva Sans"/>
                          <a:ea typeface="Canva Sans"/>
                          <a:cs typeface="Canva Sans"/>
                          <a:sym typeface="Canva Sans"/>
                        </a:rPr>
                        <a:t>Random Forest</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0.8536</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Lower error, demonstrating its ability to effectively learn complex relationships</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53755">
                <a:tc>
                  <a:txBody>
                    <a:bodyPr anchor="t" rtlCol="false"/>
                    <a:lstStyle/>
                    <a:p>
                      <a:pPr algn="l">
                        <a:lnSpc>
                          <a:spcPts val="2799"/>
                        </a:lnSpc>
                        <a:defRPr/>
                      </a:pPr>
                      <a:r>
                        <a:rPr lang="en-US" sz="1999">
                          <a:solidFill>
                            <a:srgbClr val="000000"/>
                          </a:solidFill>
                          <a:latin typeface="Canva Sans"/>
                          <a:ea typeface="Canva Sans"/>
                          <a:cs typeface="Canva Sans"/>
                          <a:sym typeface="Canva Sans"/>
                        </a:rPr>
                        <a:t>LSTM </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1.3206</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Reasonable performance but higher than Random Forest due to challenges in overfitting</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53755">
                <a:tc>
                  <a:txBody>
                    <a:bodyPr anchor="t" rtlCol="false"/>
                    <a:lstStyle/>
                    <a:p>
                      <a:pPr algn="l">
                        <a:lnSpc>
                          <a:spcPts val="2799"/>
                        </a:lnSpc>
                        <a:defRPr/>
                      </a:pPr>
                      <a:r>
                        <a:rPr lang="en-US" sz="1999">
                          <a:solidFill>
                            <a:srgbClr val="000000"/>
                          </a:solidFill>
                          <a:latin typeface="Canva Sans"/>
                          <a:ea typeface="Canva Sans"/>
                          <a:cs typeface="Canva Sans"/>
                          <a:sym typeface="Canva Sans"/>
                        </a:rPr>
                        <a:t>Ensemble Weighted</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0.8412</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The best performance, reflecting effective integration of multiple models</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23" id="23"/>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96207" y="1124913"/>
            <a:ext cx="17842867" cy="7676187"/>
            <a:chOff x="0" y="0"/>
            <a:chExt cx="4699356" cy="2021712"/>
          </a:xfrm>
        </p:grpSpPr>
        <p:sp>
          <p:nvSpPr>
            <p:cNvPr name="Freeform 6" id="6"/>
            <p:cNvSpPr/>
            <p:nvPr/>
          </p:nvSpPr>
          <p:spPr>
            <a:xfrm flipH="false" flipV="false" rot="0">
              <a:off x="0" y="0"/>
              <a:ext cx="4699356" cy="2021712"/>
            </a:xfrm>
            <a:custGeom>
              <a:avLst/>
              <a:gdLst/>
              <a:ahLst/>
              <a:cxnLst/>
              <a:rect r="r" b="b" t="t" l="l"/>
              <a:pathLst>
                <a:path h="2021712" w="4699356">
                  <a:moveTo>
                    <a:pt x="0" y="0"/>
                  </a:moveTo>
                  <a:lnTo>
                    <a:pt x="4699356" y="0"/>
                  </a:lnTo>
                  <a:lnTo>
                    <a:pt x="4699356" y="2021712"/>
                  </a:lnTo>
                  <a:lnTo>
                    <a:pt x="0" y="2021712"/>
                  </a:lnTo>
                  <a:close/>
                </a:path>
              </a:pathLst>
            </a:custGeom>
            <a:solidFill>
              <a:srgbClr val="F1F2F2"/>
            </a:solidFill>
          </p:spPr>
        </p:sp>
        <p:sp>
          <p:nvSpPr>
            <p:cNvPr name="TextBox 7" id="7"/>
            <p:cNvSpPr txBox="true"/>
            <p:nvPr/>
          </p:nvSpPr>
          <p:spPr>
            <a:xfrm>
              <a:off x="0" y="-38100"/>
              <a:ext cx="4699356" cy="205981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048750"/>
            <a:ext cx="19974273" cy="1613645"/>
            <a:chOff x="0" y="0"/>
            <a:chExt cx="5260714" cy="424993"/>
          </a:xfrm>
        </p:grpSpPr>
        <p:sp>
          <p:nvSpPr>
            <p:cNvPr name="Freeform 12" id="12"/>
            <p:cNvSpPr/>
            <p:nvPr/>
          </p:nvSpPr>
          <p:spPr>
            <a:xfrm flipH="false" flipV="false" rot="0">
              <a:off x="0" y="0"/>
              <a:ext cx="5260714" cy="424993"/>
            </a:xfrm>
            <a:custGeom>
              <a:avLst/>
              <a:gdLst/>
              <a:ahLst/>
              <a:cxnLst/>
              <a:rect r="r" b="b" t="t" l="l"/>
              <a:pathLst>
                <a:path h="424993" w="5260714">
                  <a:moveTo>
                    <a:pt x="0" y="0"/>
                  </a:moveTo>
                  <a:lnTo>
                    <a:pt x="5260714" y="0"/>
                  </a:lnTo>
                  <a:lnTo>
                    <a:pt x="5260714" y="424993"/>
                  </a:lnTo>
                  <a:lnTo>
                    <a:pt x="0" y="424993"/>
                  </a:lnTo>
                  <a:close/>
                </a:path>
              </a:pathLst>
            </a:custGeom>
            <a:solidFill>
              <a:srgbClr val="F1F2F2"/>
            </a:solidFill>
          </p:spPr>
        </p:sp>
        <p:sp>
          <p:nvSpPr>
            <p:cNvPr name="TextBox 13" id="13"/>
            <p:cNvSpPr txBox="true"/>
            <p:nvPr/>
          </p:nvSpPr>
          <p:spPr>
            <a:xfrm>
              <a:off x="0" y="-38100"/>
              <a:ext cx="5260714" cy="46309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0200610" y="3109678"/>
            <a:ext cx="6945323"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b) Mean Squared Error (MSE)</a:t>
            </a:r>
          </a:p>
        </p:txBody>
      </p:sp>
      <p:sp>
        <p:nvSpPr>
          <p:cNvPr name="TextBox 17" id="17"/>
          <p:cNvSpPr txBox="true"/>
          <p:nvPr/>
        </p:nvSpPr>
        <p:spPr>
          <a:xfrm rot="0">
            <a:off x="296207" y="2053038"/>
            <a:ext cx="14992993" cy="132588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The Ensemble Weighted Model achieved the </a:t>
            </a:r>
            <a:r>
              <a:rPr lang="en-US" b="true" sz="2500">
                <a:solidFill>
                  <a:srgbClr val="000000"/>
                </a:solidFill>
                <a:latin typeface="Canva Sans Bold"/>
                <a:ea typeface="Canva Sans Bold"/>
                <a:cs typeface="Canva Sans Bold"/>
                <a:sym typeface="Canva Sans Bold"/>
              </a:rPr>
              <a:t>lowest MAE</a:t>
            </a:r>
            <a:r>
              <a:rPr lang="en-US" sz="2500">
                <a:solidFill>
                  <a:srgbClr val="000000"/>
                </a:solidFill>
                <a:latin typeface="Canva Sans"/>
                <a:ea typeface="Canva Sans"/>
                <a:cs typeface="Canva Sans"/>
                <a:sym typeface="Canva Sans"/>
              </a:rPr>
              <a:t>, emphasizing the power of combining different strengths of Random Forest and LSTM models.</a:t>
            </a:r>
          </a:p>
          <a:p>
            <a:pPr algn="l">
              <a:lnSpc>
                <a:spcPts val="3640"/>
              </a:lnSpc>
            </a:pPr>
          </a:p>
        </p:txBody>
      </p:sp>
      <p:sp>
        <p:nvSpPr>
          <p:cNvPr name="TextBox 18" id="18"/>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EVALUATION INDICATORS AND MODEL PERFORMANCE ANALYSIS</a:t>
            </a:r>
          </a:p>
        </p:txBody>
      </p:sp>
      <p:sp>
        <p:nvSpPr>
          <p:cNvPr name="TextBox 19" id="19"/>
          <p:cNvSpPr txBox="true"/>
          <p:nvPr/>
        </p:nvSpPr>
        <p:spPr>
          <a:xfrm rot="0">
            <a:off x="11214119" y="6055206"/>
            <a:ext cx="6826655" cy="2184400"/>
          </a:xfrm>
          <a:prstGeom prst="rect">
            <a:avLst/>
          </a:prstGeom>
        </p:spPr>
        <p:txBody>
          <a:bodyPr anchor="t" rtlCol="false" tIns="0" lIns="0" bIns="0" rIns="0">
            <a:spAutoFit/>
          </a:bodyPr>
          <a:lstStyle/>
          <a:p>
            <a:pPr algn="l">
              <a:lnSpc>
                <a:spcPts val="3500"/>
              </a:lnSpc>
            </a:pPr>
            <a:r>
              <a:rPr lang="en-US" sz="2500" b="true">
                <a:solidFill>
                  <a:srgbClr val="000000"/>
                </a:solidFill>
                <a:latin typeface="Canva Sans Bold"/>
                <a:ea typeface="Canva Sans Bold"/>
                <a:cs typeface="Canva Sans Bold"/>
                <a:sym typeface="Canva Sans Bold"/>
              </a:rPr>
              <a:t>Why it matter : </a:t>
            </a:r>
            <a:r>
              <a:rPr lang="en-US" sz="2500">
                <a:solidFill>
                  <a:srgbClr val="000000"/>
                </a:solidFill>
                <a:latin typeface="Canva Sans"/>
                <a:ea typeface="Canva Sans"/>
                <a:cs typeface="Canva Sans"/>
                <a:sym typeface="Canva Sans"/>
              </a:rPr>
              <a:t>By squaring the errors, MSE highlights the impact of large deviations, thus helping in identifying models prone to occasional significant errors.</a:t>
            </a:r>
          </a:p>
          <a:p>
            <a:pPr algn="l">
              <a:lnSpc>
                <a:spcPts val="3500"/>
              </a:lnSpc>
            </a:pPr>
          </a:p>
        </p:txBody>
      </p:sp>
      <p:sp>
        <p:nvSpPr>
          <p:cNvPr name="TextBox 20" id="20"/>
          <p:cNvSpPr txBox="true"/>
          <p:nvPr/>
        </p:nvSpPr>
        <p:spPr>
          <a:xfrm rot="0">
            <a:off x="11214119" y="3730907"/>
            <a:ext cx="6293873" cy="218440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Measures the average of the squares of errors. MSE penalizes larger errors more heavily, making it a good indicator for identifying models that have occasional large errors.</a:t>
            </a:r>
          </a:p>
        </p:txBody>
      </p:sp>
      <p:graphicFrame>
        <p:nvGraphicFramePr>
          <p:cNvPr name="Table 21" id="21"/>
          <p:cNvGraphicFramePr>
            <a:graphicFrameLocks noGrp="true"/>
          </p:cNvGraphicFramePr>
          <p:nvPr/>
        </p:nvGraphicFramePr>
        <p:xfrm>
          <a:off x="1028700" y="3256127"/>
          <a:ext cx="9628997" cy="4924425"/>
        </p:xfrm>
        <a:graphic>
          <a:graphicData uri="http://schemas.openxmlformats.org/drawingml/2006/table">
            <a:tbl>
              <a:tblPr/>
              <a:tblGrid>
                <a:gridCol w="3008423"/>
                <a:gridCol w="1851278"/>
                <a:gridCol w="4769296"/>
              </a:tblGrid>
              <a:tr h="699383">
                <a:tc>
                  <a:txBody>
                    <a:bodyPr anchor="t" rtlCol="false"/>
                    <a:lstStyle/>
                    <a:p>
                      <a:pPr algn="l">
                        <a:lnSpc>
                          <a:spcPts val="2799"/>
                        </a:lnSpc>
                        <a:defRPr/>
                      </a:pPr>
                      <a:r>
                        <a:rPr lang="en-US" sz="1999" b="true">
                          <a:solidFill>
                            <a:srgbClr val="000000"/>
                          </a:solidFill>
                          <a:latin typeface="Canva Sans Bold"/>
                          <a:ea typeface="Canva Sans Bold"/>
                          <a:cs typeface="Canva Sans Bold"/>
                          <a:sym typeface="Canva Sans Bold"/>
                        </a:rPr>
                        <a:t>Model </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Canva Sans Bold"/>
                          <a:ea typeface="Canva Sans Bold"/>
                          <a:cs typeface="Canva Sans Bold"/>
                          <a:sym typeface="Canva Sans Bold"/>
                        </a:rPr>
                        <a:t>MSE Value</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Canva Sans Bold"/>
                          <a:ea typeface="Canva Sans Bold"/>
                          <a:cs typeface="Canva Sans Bold"/>
                          <a:sym typeface="Canva Sans Bold"/>
                        </a:rPr>
                        <a:t>Remark</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08347">
                <a:tc>
                  <a:txBody>
                    <a:bodyPr anchor="t" rtlCol="false"/>
                    <a:lstStyle/>
                    <a:p>
                      <a:pPr algn="l">
                        <a:lnSpc>
                          <a:spcPts val="2799"/>
                        </a:lnSpc>
                        <a:defRPr/>
                      </a:pPr>
                      <a:r>
                        <a:rPr lang="en-US" sz="1999">
                          <a:solidFill>
                            <a:srgbClr val="000000"/>
                          </a:solidFill>
                          <a:latin typeface="Canva Sans"/>
                          <a:ea typeface="Canva Sans"/>
                          <a:cs typeface="Canva Sans"/>
                          <a:sym typeface="Canva Sans"/>
                        </a:rPr>
                        <a:t>Random Forest </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1.2153</a:t>
                      </a:r>
                      <a:endParaRPr lang="en-US" sz="1100"/>
                    </a:p>
                    <a:p>
                      <a:pPr algn="l">
                        <a:lnSpc>
                          <a:spcPts val="2799"/>
                        </a:lnSpc>
                      </a:pPr>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Robust learning of relationships between features, resulting in reduced deviations</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08347">
                <a:tc>
                  <a:txBody>
                    <a:bodyPr anchor="t" rtlCol="false"/>
                    <a:lstStyle/>
                    <a:p>
                      <a:pPr algn="l">
                        <a:lnSpc>
                          <a:spcPts val="2799"/>
                        </a:lnSpc>
                        <a:defRPr/>
                      </a:pPr>
                      <a:r>
                        <a:rPr lang="en-US" sz="1999">
                          <a:solidFill>
                            <a:srgbClr val="000000"/>
                          </a:solidFill>
                          <a:latin typeface="Canva Sans"/>
                          <a:ea typeface="Canva Sans"/>
                          <a:cs typeface="Canva Sans"/>
                          <a:sym typeface="Canva Sans"/>
                        </a:rPr>
                        <a:t>LSTM</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3.1013</a:t>
                      </a:r>
                      <a:endParaRPr lang="en-US" sz="1100"/>
                    </a:p>
                    <a:p>
                      <a:pPr algn="l">
                        <a:lnSpc>
                          <a:spcPts val="2799"/>
                        </a:lnSpc>
                      </a:pPr>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Higher variance compared to Random Forest, suggesting it struggled with rapid price changes</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08347">
                <a:tc>
                  <a:txBody>
                    <a:bodyPr anchor="t" rtlCol="false"/>
                    <a:lstStyle/>
                    <a:p>
                      <a:pPr algn="l">
                        <a:lnSpc>
                          <a:spcPts val="2799"/>
                        </a:lnSpc>
                        <a:defRPr/>
                      </a:pPr>
                      <a:r>
                        <a:rPr lang="en-US" sz="1999">
                          <a:solidFill>
                            <a:srgbClr val="000000"/>
                          </a:solidFill>
                          <a:latin typeface="Canva Sans"/>
                          <a:ea typeface="Canva Sans"/>
                          <a:cs typeface="Canva Sans"/>
                          <a:sym typeface="Canva Sans"/>
                        </a:rPr>
                        <a:t>Ensemble Weighted Model</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1.2022</a:t>
                      </a:r>
                      <a:endParaRPr lang="en-US" sz="1100"/>
                    </a:p>
                    <a:p>
                      <a:pPr algn="l">
                        <a:lnSpc>
                          <a:spcPts val="2799"/>
                        </a:lnSpc>
                      </a:pPr>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Slightly better performance than Random Forest, highlighting stability</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22" id="22"/>
          <p:cNvSpPr txBox="true"/>
          <p:nvPr/>
        </p:nvSpPr>
        <p:spPr>
          <a:xfrm rot="0">
            <a:off x="514350" y="9353550"/>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96207" y="1124913"/>
            <a:ext cx="17842867" cy="7676187"/>
            <a:chOff x="0" y="0"/>
            <a:chExt cx="4699356" cy="2021712"/>
          </a:xfrm>
        </p:grpSpPr>
        <p:sp>
          <p:nvSpPr>
            <p:cNvPr name="Freeform 6" id="6"/>
            <p:cNvSpPr/>
            <p:nvPr/>
          </p:nvSpPr>
          <p:spPr>
            <a:xfrm flipH="false" flipV="false" rot="0">
              <a:off x="0" y="0"/>
              <a:ext cx="4699356" cy="2021712"/>
            </a:xfrm>
            <a:custGeom>
              <a:avLst/>
              <a:gdLst/>
              <a:ahLst/>
              <a:cxnLst/>
              <a:rect r="r" b="b" t="t" l="l"/>
              <a:pathLst>
                <a:path h="2021712" w="4699356">
                  <a:moveTo>
                    <a:pt x="0" y="0"/>
                  </a:moveTo>
                  <a:lnTo>
                    <a:pt x="4699356" y="0"/>
                  </a:lnTo>
                  <a:lnTo>
                    <a:pt x="4699356" y="2021712"/>
                  </a:lnTo>
                  <a:lnTo>
                    <a:pt x="0" y="2021712"/>
                  </a:lnTo>
                  <a:close/>
                </a:path>
              </a:pathLst>
            </a:custGeom>
            <a:solidFill>
              <a:srgbClr val="F1F2F2"/>
            </a:solidFill>
          </p:spPr>
        </p:sp>
        <p:sp>
          <p:nvSpPr>
            <p:cNvPr name="TextBox 7" id="7"/>
            <p:cNvSpPr txBox="true"/>
            <p:nvPr/>
          </p:nvSpPr>
          <p:spPr>
            <a:xfrm>
              <a:off x="0" y="-38100"/>
              <a:ext cx="4699356" cy="205981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048750"/>
            <a:ext cx="19974273" cy="1613645"/>
            <a:chOff x="0" y="0"/>
            <a:chExt cx="5260714" cy="424993"/>
          </a:xfrm>
        </p:grpSpPr>
        <p:sp>
          <p:nvSpPr>
            <p:cNvPr name="Freeform 12" id="12"/>
            <p:cNvSpPr/>
            <p:nvPr/>
          </p:nvSpPr>
          <p:spPr>
            <a:xfrm flipH="false" flipV="false" rot="0">
              <a:off x="0" y="0"/>
              <a:ext cx="5260714" cy="424993"/>
            </a:xfrm>
            <a:custGeom>
              <a:avLst/>
              <a:gdLst/>
              <a:ahLst/>
              <a:cxnLst/>
              <a:rect r="r" b="b" t="t" l="l"/>
              <a:pathLst>
                <a:path h="424993" w="5260714">
                  <a:moveTo>
                    <a:pt x="0" y="0"/>
                  </a:moveTo>
                  <a:lnTo>
                    <a:pt x="5260714" y="0"/>
                  </a:lnTo>
                  <a:lnTo>
                    <a:pt x="5260714" y="424993"/>
                  </a:lnTo>
                  <a:lnTo>
                    <a:pt x="0" y="424993"/>
                  </a:lnTo>
                  <a:close/>
                </a:path>
              </a:pathLst>
            </a:custGeom>
            <a:solidFill>
              <a:srgbClr val="F1F2F2"/>
            </a:solidFill>
          </p:spPr>
        </p:sp>
        <p:sp>
          <p:nvSpPr>
            <p:cNvPr name="TextBox 13" id="13"/>
            <p:cNvSpPr txBox="true"/>
            <p:nvPr/>
          </p:nvSpPr>
          <p:spPr>
            <a:xfrm>
              <a:off x="0" y="-38100"/>
              <a:ext cx="5260714" cy="46309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0657697" y="2986887"/>
            <a:ext cx="6945323"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a) Root Mean Squared Error (RMSE))</a:t>
            </a:r>
          </a:p>
        </p:txBody>
      </p:sp>
      <p:sp>
        <p:nvSpPr>
          <p:cNvPr name="TextBox 17" id="17"/>
          <p:cNvSpPr txBox="true"/>
          <p:nvPr/>
        </p:nvSpPr>
        <p:spPr>
          <a:xfrm rot="0">
            <a:off x="296207" y="2053038"/>
            <a:ext cx="14992993" cy="132588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The Ensemble Weighted Model achieved the </a:t>
            </a:r>
            <a:r>
              <a:rPr lang="en-US" b="true" sz="2500">
                <a:solidFill>
                  <a:srgbClr val="000000"/>
                </a:solidFill>
                <a:latin typeface="Canva Sans Bold"/>
                <a:ea typeface="Canva Sans Bold"/>
                <a:cs typeface="Canva Sans Bold"/>
                <a:sym typeface="Canva Sans Bold"/>
              </a:rPr>
              <a:t>lowest MAE</a:t>
            </a:r>
            <a:r>
              <a:rPr lang="en-US" sz="2500">
                <a:solidFill>
                  <a:srgbClr val="000000"/>
                </a:solidFill>
                <a:latin typeface="Canva Sans"/>
                <a:ea typeface="Canva Sans"/>
                <a:cs typeface="Canva Sans"/>
                <a:sym typeface="Canva Sans"/>
              </a:rPr>
              <a:t>, emphasizing the power of combining different strengths of Random Forest and LSTM models.</a:t>
            </a:r>
          </a:p>
          <a:p>
            <a:pPr algn="l">
              <a:lnSpc>
                <a:spcPts val="3640"/>
              </a:lnSpc>
            </a:pPr>
          </a:p>
        </p:txBody>
      </p:sp>
      <p:sp>
        <p:nvSpPr>
          <p:cNvPr name="TextBox 18" id="18"/>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EVALUATION INDICATORS AND MODEL PERFORMANCE ANALYSIS</a:t>
            </a:r>
          </a:p>
        </p:txBody>
      </p:sp>
      <p:sp>
        <p:nvSpPr>
          <p:cNvPr name="TextBox 19" id="19"/>
          <p:cNvSpPr txBox="true"/>
          <p:nvPr/>
        </p:nvSpPr>
        <p:spPr>
          <a:xfrm rot="0">
            <a:off x="11214119" y="5322275"/>
            <a:ext cx="6826655" cy="2184400"/>
          </a:xfrm>
          <a:prstGeom prst="rect">
            <a:avLst/>
          </a:prstGeom>
        </p:spPr>
        <p:txBody>
          <a:bodyPr anchor="t" rtlCol="false" tIns="0" lIns="0" bIns="0" rIns="0">
            <a:spAutoFit/>
          </a:bodyPr>
          <a:lstStyle/>
          <a:p>
            <a:pPr algn="l">
              <a:lnSpc>
                <a:spcPts val="3500"/>
              </a:lnSpc>
            </a:pPr>
            <a:r>
              <a:rPr lang="en-US" sz="2500" b="true">
                <a:solidFill>
                  <a:srgbClr val="000000"/>
                </a:solidFill>
                <a:latin typeface="Canva Sans Bold"/>
                <a:ea typeface="Canva Sans Bold"/>
                <a:cs typeface="Canva Sans Bold"/>
                <a:sym typeface="Canva Sans Bold"/>
              </a:rPr>
              <a:t>Why it matter : </a:t>
            </a:r>
            <a:r>
              <a:rPr lang="en-US" sz="2500">
                <a:solidFill>
                  <a:srgbClr val="000000"/>
                </a:solidFill>
                <a:latin typeface="Canva Sans"/>
                <a:ea typeface="Canva Sans"/>
                <a:cs typeface="Canva Sans"/>
                <a:sym typeface="Canva Sans"/>
              </a:rPr>
              <a:t>MSE allows us to understand the average size of the prediction error in a comparable way to the stock prices themselves, helping gauge overall model reliability.</a:t>
            </a:r>
          </a:p>
        </p:txBody>
      </p:sp>
      <p:sp>
        <p:nvSpPr>
          <p:cNvPr name="TextBox 20" id="20"/>
          <p:cNvSpPr txBox="true"/>
          <p:nvPr/>
        </p:nvSpPr>
        <p:spPr>
          <a:xfrm rot="0">
            <a:off x="11214119" y="3533940"/>
            <a:ext cx="6293873" cy="218440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The square root of MSE, providing the error metric in the same units as the target variable. RMSE penalizes larger errors and is more sensitive to outliers.</a:t>
            </a:r>
          </a:p>
          <a:p>
            <a:pPr algn="l">
              <a:lnSpc>
                <a:spcPts val="3500"/>
              </a:lnSpc>
            </a:pPr>
          </a:p>
        </p:txBody>
      </p:sp>
      <p:graphicFrame>
        <p:nvGraphicFramePr>
          <p:cNvPr name="Table 21" id="21"/>
          <p:cNvGraphicFramePr>
            <a:graphicFrameLocks noGrp="true"/>
          </p:cNvGraphicFramePr>
          <p:nvPr/>
        </p:nvGraphicFramePr>
        <p:xfrm>
          <a:off x="1028700" y="3256127"/>
          <a:ext cx="9628997" cy="4219575"/>
        </p:xfrm>
        <a:graphic>
          <a:graphicData uri="http://schemas.openxmlformats.org/drawingml/2006/table">
            <a:tbl>
              <a:tblPr/>
              <a:tblGrid>
                <a:gridCol w="3008423"/>
                <a:gridCol w="1851278"/>
                <a:gridCol w="4769296"/>
              </a:tblGrid>
              <a:tr h="700066">
                <a:tc>
                  <a:txBody>
                    <a:bodyPr anchor="t" rtlCol="false"/>
                    <a:lstStyle/>
                    <a:p>
                      <a:pPr algn="l">
                        <a:lnSpc>
                          <a:spcPts val="2799"/>
                        </a:lnSpc>
                        <a:defRPr/>
                      </a:pPr>
                      <a:r>
                        <a:rPr lang="en-US" sz="1999" b="true">
                          <a:solidFill>
                            <a:srgbClr val="000000"/>
                          </a:solidFill>
                          <a:latin typeface="Canva Sans Bold"/>
                          <a:ea typeface="Canva Sans Bold"/>
                          <a:cs typeface="Canva Sans Bold"/>
                          <a:sym typeface="Canva Sans Bold"/>
                        </a:rPr>
                        <a:t>Model </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Canva Sans Bold"/>
                          <a:ea typeface="Canva Sans Bold"/>
                          <a:cs typeface="Canva Sans Bold"/>
                          <a:sym typeface="Canva Sans Bold"/>
                        </a:rPr>
                        <a:t>R</a:t>
                      </a:r>
                      <a:r>
                        <a:rPr lang="en-US" sz="1999" b="true">
                          <a:solidFill>
                            <a:srgbClr val="000000"/>
                          </a:solidFill>
                          <a:latin typeface="Canva Sans Bold"/>
                          <a:ea typeface="Canva Sans Bold"/>
                          <a:cs typeface="Canva Sans Bold"/>
                          <a:sym typeface="Canva Sans Bold"/>
                        </a:rPr>
                        <a:t>MSE Value</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Canva Sans Bold"/>
                          <a:ea typeface="Canva Sans Bold"/>
                          <a:cs typeface="Canva Sans Bold"/>
                          <a:sym typeface="Canva Sans Bold"/>
                        </a:rPr>
                        <a:t>Remark</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54894">
                <a:tc>
                  <a:txBody>
                    <a:bodyPr anchor="t" rtlCol="false"/>
                    <a:lstStyle/>
                    <a:p>
                      <a:pPr algn="l">
                        <a:lnSpc>
                          <a:spcPts val="2799"/>
                        </a:lnSpc>
                        <a:defRPr/>
                      </a:pPr>
                      <a:r>
                        <a:rPr lang="en-US" sz="1999">
                          <a:solidFill>
                            <a:srgbClr val="000000"/>
                          </a:solidFill>
                          <a:latin typeface="Canva Sans"/>
                          <a:ea typeface="Canva Sans"/>
                          <a:cs typeface="Canva Sans"/>
                          <a:sym typeface="Canva Sans"/>
                        </a:rPr>
                        <a:t>Random Forest </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1.1024</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Significantly lower, showing better adaptability</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09722">
                <a:tc>
                  <a:txBody>
                    <a:bodyPr anchor="t" rtlCol="false"/>
                    <a:lstStyle/>
                    <a:p>
                      <a:pPr algn="l">
                        <a:lnSpc>
                          <a:spcPts val="2799"/>
                        </a:lnSpc>
                        <a:defRPr/>
                      </a:pPr>
                      <a:r>
                        <a:rPr lang="en-US" sz="1999">
                          <a:solidFill>
                            <a:srgbClr val="000000"/>
                          </a:solidFill>
                          <a:latin typeface="Canva Sans"/>
                          <a:ea typeface="Canva Sans"/>
                          <a:cs typeface="Canva Sans"/>
                          <a:sym typeface="Canva Sans"/>
                        </a:rPr>
                        <a:t>LSTM</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1.7610</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Good but not the best, implying challenges in learning across all sequences</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54894">
                <a:tc>
                  <a:txBody>
                    <a:bodyPr anchor="t" rtlCol="false"/>
                    <a:lstStyle/>
                    <a:p>
                      <a:pPr algn="l">
                        <a:lnSpc>
                          <a:spcPts val="2799"/>
                        </a:lnSpc>
                        <a:defRPr/>
                      </a:pPr>
                      <a:r>
                        <a:rPr lang="en-US" sz="1999">
                          <a:solidFill>
                            <a:srgbClr val="000000"/>
                          </a:solidFill>
                          <a:latin typeface="Canva Sans"/>
                          <a:ea typeface="Canva Sans"/>
                          <a:cs typeface="Canva Sans"/>
                          <a:sym typeface="Canva Sans"/>
                        </a:rPr>
                        <a:t>Ensemble Weighted Model</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1.0965</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Slight improvement, indicating a combination approach works best</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22" id="22"/>
          <p:cNvSpPr txBox="true"/>
          <p:nvPr/>
        </p:nvSpPr>
        <p:spPr>
          <a:xfrm rot="0">
            <a:off x="514350" y="7659075"/>
            <a:ext cx="16602151" cy="905510"/>
          </a:xfrm>
          <a:prstGeom prst="rect">
            <a:avLst/>
          </a:prstGeom>
        </p:spPr>
        <p:txBody>
          <a:bodyPr anchor="t" rtlCol="false" tIns="0" lIns="0" bIns="0" rIns="0">
            <a:spAutoFit/>
          </a:bodyPr>
          <a:lstStyle/>
          <a:p>
            <a:pPr algn="l" marL="561342" indent="-280671" lvl="1">
              <a:lnSpc>
                <a:spcPts val="3640"/>
              </a:lnSpc>
              <a:buFont typeface="Arial"/>
              <a:buChar char="•"/>
            </a:pPr>
            <a:r>
              <a:rPr lang="en-US" sz="2600">
                <a:solidFill>
                  <a:srgbClr val="000000"/>
                </a:solidFill>
                <a:latin typeface="Canva Sans"/>
                <a:ea typeface="Canva Sans"/>
                <a:cs typeface="Canva Sans"/>
                <a:sym typeface="Canva Sans"/>
              </a:rPr>
              <a:t>The </a:t>
            </a:r>
            <a:r>
              <a:rPr lang="en-US" b="true" sz="2600">
                <a:solidFill>
                  <a:srgbClr val="000000"/>
                </a:solidFill>
                <a:latin typeface="Canva Sans Bold"/>
                <a:ea typeface="Canva Sans Bold"/>
                <a:cs typeface="Canva Sans Bold"/>
                <a:sym typeface="Canva Sans Bold"/>
              </a:rPr>
              <a:t>lower RMSE for Ensemble Model</a:t>
            </a:r>
            <a:r>
              <a:rPr lang="en-US" sz="2600">
                <a:solidFill>
                  <a:srgbClr val="000000"/>
                </a:solidFill>
                <a:latin typeface="Canva Sans"/>
                <a:ea typeface="Canva Sans"/>
                <a:cs typeface="Canva Sans"/>
                <a:sym typeface="Canva Sans"/>
              </a:rPr>
              <a:t> compared to Random Forest shows how blending models can improve prediction reliability and reduce high-error occurrences.</a:t>
            </a:r>
          </a:p>
        </p:txBody>
      </p:sp>
      <p:sp>
        <p:nvSpPr>
          <p:cNvPr name="TextBox 23" id="23"/>
          <p:cNvSpPr txBox="true"/>
          <p:nvPr/>
        </p:nvSpPr>
        <p:spPr>
          <a:xfrm rot="0">
            <a:off x="514350" y="9439275"/>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96207" y="1124913"/>
            <a:ext cx="17842867" cy="7676187"/>
            <a:chOff x="0" y="0"/>
            <a:chExt cx="4699356" cy="2021712"/>
          </a:xfrm>
        </p:grpSpPr>
        <p:sp>
          <p:nvSpPr>
            <p:cNvPr name="Freeform 6" id="6"/>
            <p:cNvSpPr/>
            <p:nvPr/>
          </p:nvSpPr>
          <p:spPr>
            <a:xfrm flipH="false" flipV="false" rot="0">
              <a:off x="0" y="0"/>
              <a:ext cx="4699356" cy="2021712"/>
            </a:xfrm>
            <a:custGeom>
              <a:avLst/>
              <a:gdLst/>
              <a:ahLst/>
              <a:cxnLst/>
              <a:rect r="r" b="b" t="t" l="l"/>
              <a:pathLst>
                <a:path h="2021712" w="4699356">
                  <a:moveTo>
                    <a:pt x="0" y="0"/>
                  </a:moveTo>
                  <a:lnTo>
                    <a:pt x="4699356" y="0"/>
                  </a:lnTo>
                  <a:lnTo>
                    <a:pt x="4699356" y="2021712"/>
                  </a:lnTo>
                  <a:lnTo>
                    <a:pt x="0" y="2021712"/>
                  </a:lnTo>
                  <a:close/>
                </a:path>
              </a:pathLst>
            </a:custGeom>
            <a:solidFill>
              <a:srgbClr val="F1F2F2"/>
            </a:solidFill>
          </p:spPr>
        </p:sp>
        <p:sp>
          <p:nvSpPr>
            <p:cNvPr name="TextBox 7" id="7"/>
            <p:cNvSpPr txBox="true"/>
            <p:nvPr/>
          </p:nvSpPr>
          <p:spPr>
            <a:xfrm>
              <a:off x="0" y="-38100"/>
              <a:ext cx="4699356" cy="205981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048750"/>
            <a:ext cx="19974273" cy="1613645"/>
            <a:chOff x="0" y="0"/>
            <a:chExt cx="5260714" cy="424993"/>
          </a:xfrm>
        </p:grpSpPr>
        <p:sp>
          <p:nvSpPr>
            <p:cNvPr name="Freeform 12" id="12"/>
            <p:cNvSpPr/>
            <p:nvPr/>
          </p:nvSpPr>
          <p:spPr>
            <a:xfrm flipH="false" flipV="false" rot="0">
              <a:off x="0" y="0"/>
              <a:ext cx="5260714" cy="424993"/>
            </a:xfrm>
            <a:custGeom>
              <a:avLst/>
              <a:gdLst/>
              <a:ahLst/>
              <a:cxnLst/>
              <a:rect r="r" b="b" t="t" l="l"/>
              <a:pathLst>
                <a:path h="424993" w="5260714">
                  <a:moveTo>
                    <a:pt x="0" y="0"/>
                  </a:moveTo>
                  <a:lnTo>
                    <a:pt x="5260714" y="0"/>
                  </a:lnTo>
                  <a:lnTo>
                    <a:pt x="5260714" y="424993"/>
                  </a:lnTo>
                  <a:lnTo>
                    <a:pt x="0" y="424993"/>
                  </a:lnTo>
                  <a:close/>
                </a:path>
              </a:pathLst>
            </a:custGeom>
            <a:solidFill>
              <a:srgbClr val="F1F2F2"/>
            </a:solidFill>
          </p:spPr>
        </p:sp>
        <p:sp>
          <p:nvSpPr>
            <p:cNvPr name="TextBox 13" id="13"/>
            <p:cNvSpPr txBox="true"/>
            <p:nvPr/>
          </p:nvSpPr>
          <p:spPr>
            <a:xfrm>
              <a:off x="0" y="-38100"/>
              <a:ext cx="5260714" cy="46309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613661" y="1810730"/>
            <a:ext cx="8201764"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a) Mean Absolute Percentage Error (MAPE)</a:t>
            </a:r>
          </a:p>
        </p:txBody>
      </p:sp>
      <p:sp>
        <p:nvSpPr>
          <p:cNvPr name="TextBox 17" id="17"/>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EVALUATION INDICATORS AND MODEL PERFORMANCE ANALYSIS</a:t>
            </a:r>
          </a:p>
        </p:txBody>
      </p:sp>
      <p:sp>
        <p:nvSpPr>
          <p:cNvPr name="TextBox 18" id="18"/>
          <p:cNvSpPr txBox="true"/>
          <p:nvPr/>
        </p:nvSpPr>
        <p:spPr>
          <a:xfrm rot="0">
            <a:off x="11148011" y="4301959"/>
            <a:ext cx="6924956" cy="2622550"/>
          </a:xfrm>
          <a:prstGeom prst="rect">
            <a:avLst/>
          </a:prstGeom>
        </p:spPr>
        <p:txBody>
          <a:bodyPr anchor="t" rtlCol="false" tIns="0" lIns="0" bIns="0" rIns="0">
            <a:spAutoFit/>
          </a:bodyPr>
          <a:lstStyle/>
          <a:p>
            <a:pPr algn="l">
              <a:lnSpc>
                <a:spcPts val="3500"/>
              </a:lnSpc>
            </a:pPr>
            <a:r>
              <a:rPr lang="en-US" sz="2500" b="true">
                <a:solidFill>
                  <a:srgbClr val="000000"/>
                </a:solidFill>
                <a:latin typeface="Canva Sans Bold"/>
                <a:ea typeface="Canva Sans Bold"/>
                <a:cs typeface="Canva Sans Bold"/>
                <a:sym typeface="Canva Sans Bold"/>
              </a:rPr>
              <a:t>Why it matter : </a:t>
            </a:r>
            <a:r>
              <a:rPr lang="en-US" sz="2500">
                <a:solidFill>
                  <a:srgbClr val="000000"/>
                </a:solidFill>
                <a:latin typeface="Canva Sans"/>
                <a:ea typeface="Canva Sans"/>
                <a:cs typeface="Canva Sans"/>
                <a:sym typeface="Canva Sans"/>
              </a:rPr>
              <a:t>MAPE is an intuitive way to assess how well the model is performing in predicting different price ranges. It helps understand relative accuracy across fluctuating prices.</a:t>
            </a:r>
          </a:p>
          <a:p>
            <a:pPr algn="l">
              <a:lnSpc>
                <a:spcPts val="3500"/>
              </a:lnSpc>
            </a:pPr>
          </a:p>
        </p:txBody>
      </p:sp>
      <p:sp>
        <p:nvSpPr>
          <p:cNvPr name="TextBox 19" id="19"/>
          <p:cNvSpPr txBox="true"/>
          <p:nvPr/>
        </p:nvSpPr>
        <p:spPr>
          <a:xfrm rot="0">
            <a:off x="11148011" y="2441409"/>
            <a:ext cx="7139989" cy="174625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Measures prediction accuracy as a percentage, reflecting the size of the error in relation to the target values. Useful for relative comparison irrespective of scale.</a:t>
            </a:r>
          </a:p>
        </p:txBody>
      </p:sp>
      <p:graphicFrame>
        <p:nvGraphicFramePr>
          <p:cNvPr name="Table 20" id="20"/>
          <p:cNvGraphicFramePr>
            <a:graphicFrameLocks noGrp="true"/>
          </p:cNvGraphicFramePr>
          <p:nvPr/>
        </p:nvGraphicFramePr>
        <p:xfrm>
          <a:off x="1028700" y="2498559"/>
          <a:ext cx="9628997" cy="4094381"/>
        </p:xfrm>
        <a:graphic>
          <a:graphicData uri="http://schemas.openxmlformats.org/drawingml/2006/table">
            <a:tbl>
              <a:tblPr/>
              <a:tblGrid>
                <a:gridCol w="3008423"/>
                <a:gridCol w="1851278"/>
                <a:gridCol w="4769296"/>
              </a:tblGrid>
              <a:tr h="929039">
                <a:tc>
                  <a:txBody>
                    <a:bodyPr anchor="t" rtlCol="false"/>
                    <a:lstStyle/>
                    <a:p>
                      <a:pPr algn="l">
                        <a:lnSpc>
                          <a:spcPts val="2799"/>
                        </a:lnSpc>
                        <a:defRPr/>
                      </a:pPr>
                      <a:r>
                        <a:rPr lang="en-US" sz="1999" b="true">
                          <a:solidFill>
                            <a:srgbClr val="000000"/>
                          </a:solidFill>
                          <a:latin typeface="Canva Sans Bold"/>
                          <a:ea typeface="Canva Sans Bold"/>
                          <a:cs typeface="Canva Sans Bold"/>
                          <a:sym typeface="Canva Sans Bold"/>
                        </a:rPr>
                        <a:t>Model </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Canva Sans Bold"/>
                          <a:ea typeface="Canva Sans Bold"/>
                          <a:cs typeface="Canva Sans Bold"/>
                          <a:sym typeface="Canva Sans Bold"/>
                        </a:rPr>
                        <a:t>MAPE </a:t>
                      </a:r>
                      <a:r>
                        <a:rPr lang="en-US" sz="1999" b="true">
                          <a:solidFill>
                            <a:srgbClr val="000000"/>
                          </a:solidFill>
                          <a:latin typeface="Canva Sans Bold"/>
                          <a:ea typeface="Canva Sans Bold"/>
                          <a:cs typeface="Canva Sans Bold"/>
                          <a:sym typeface="Canva Sans Bold"/>
                        </a:rPr>
                        <a:t>Value</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Canva Sans Bold"/>
                          <a:ea typeface="Canva Sans Bold"/>
                          <a:cs typeface="Canva Sans Bold"/>
                          <a:sym typeface="Canva Sans Bold"/>
                        </a:rPr>
                        <a:t>Remark</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55114">
                <a:tc>
                  <a:txBody>
                    <a:bodyPr anchor="t" rtlCol="false"/>
                    <a:lstStyle/>
                    <a:p>
                      <a:pPr algn="l">
                        <a:lnSpc>
                          <a:spcPts val="2799"/>
                        </a:lnSpc>
                        <a:defRPr/>
                      </a:pPr>
                      <a:r>
                        <a:rPr lang="en-US" sz="1999">
                          <a:solidFill>
                            <a:srgbClr val="000000"/>
                          </a:solidFill>
                          <a:latin typeface="Canva Sans"/>
                          <a:ea typeface="Canva Sans"/>
                          <a:cs typeface="Canva Sans"/>
                          <a:sym typeface="Canva Sans"/>
                        </a:rPr>
                        <a:t>Random Forest </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0.7076%</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Consistent and low, indicating strong relative accuracy</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55114">
                <a:tc>
                  <a:txBody>
                    <a:bodyPr anchor="t" rtlCol="false"/>
                    <a:lstStyle/>
                    <a:p>
                      <a:pPr algn="l">
                        <a:lnSpc>
                          <a:spcPts val="2799"/>
                        </a:lnSpc>
                        <a:defRPr/>
                      </a:pPr>
                      <a:r>
                        <a:rPr lang="en-US" sz="1999">
                          <a:solidFill>
                            <a:srgbClr val="000000"/>
                          </a:solidFill>
                          <a:latin typeface="Canva Sans"/>
                          <a:ea typeface="Canva Sans"/>
                          <a:cs typeface="Canva Sans"/>
                          <a:sym typeface="Canva Sans"/>
                        </a:rPr>
                        <a:t>LSTM</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1.0768%</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Acceptable, but slightly higher compared to Random Forest</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55114">
                <a:tc>
                  <a:txBody>
                    <a:bodyPr anchor="t" rtlCol="false"/>
                    <a:lstStyle/>
                    <a:p>
                      <a:pPr algn="l">
                        <a:lnSpc>
                          <a:spcPts val="2799"/>
                        </a:lnSpc>
                        <a:defRPr/>
                      </a:pPr>
                      <a:r>
                        <a:rPr lang="en-US" sz="1999">
                          <a:solidFill>
                            <a:srgbClr val="000000"/>
                          </a:solidFill>
                          <a:latin typeface="Canva Sans"/>
                          <a:ea typeface="Canva Sans"/>
                          <a:cs typeface="Canva Sans"/>
                          <a:sym typeface="Canva Sans"/>
                        </a:rPr>
                        <a:t>Ensemble Weighted Model</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0.6887%</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Best relative accuracy</a:t>
                      </a:r>
                      <a:endParaRPr lang="en-US" sz="1100"/>
                    </a:p>
                  </a:txBody>
                  <a:tcPr marL="133350" marR="133350" marT="133350" marB="13335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21" id="21"/>
          <p:cNvSpPr txBox="true"/>
          <p:nvPr/>
        </p:nvSpPr>
        <p:spPr>
          <a:xfrm rot="0">
            <a:off x="514350" y="7062938"/>
            <a:ext cx="16602151" cy="1362710"/>
          </a:xfrm>
          <a:prstGeom prst="rect">
            <a:avLst/>
          </a:prstGeom>
        </p:spPr>
        <p:txBody>
          <a:bodyPr anchor="t" rtlCol="false" tIns="0" lIns="0" bIns="0" rIns="0">
            <a:spAutoFit/>
          </a:bodyPr>
          <a:lstStyle/>
          <a:p>
            <a:pPr algn="l" marL="561342" indent="-280671" lvl="1">
              <a:lnSpc>
                <a:spcPts val="3640"/>
              </a:lnSpc>
              <a:buFont typeface="Arial"/>
              <a:buChar char="•"/>
            </a:pPr>
            <a:r>
              <a:rPr lang="en-US" sz="2600">
                <a:solidFill>
                  <a:srgbClr val="000000"/>
                </a:solidFill>
                <a:latin typeface="Canva Sans"/>
                <a:ea typeface="Canva Sans"/>
                <a:cs typeface="Canva Sans"/>
                <a:sym typeface="Canva Sans"/>
              </a:rPr>
              <a:t>The </a:t>
            </a:r>
            <a:r>
              <a:rPr lang="en-US" b="true" sz="2600">
                <a:solidFill>
                  <a:srgbClr val="000000"/>
                </a:solidFill>
                <a:latin typeface="Canva Sans Bold"/>
                <a:ea typeface="Canva Sans Bold"/>
                <a:cs typeface="Canva Sans Bold"/>
                <a:sym typeface="Canva Sans Bold"/>
              </a:rPr>
              <a:t>low MAPE of the Ensemble Model </a:t>
            </a:r>
            <a:r>
              <a:rPr lang="en-US" sz="2600">
                <a:solidFill>
                  <a:srgbClr val="000000"/>
                </a:solidFill>
                <a:latin typeface="Canva Sans"/>
                <a:ea typeface="Canva Sans"/>
                <a:cs typeface="Canva Sans"/>
                <a:sym typeface="Canva Sans"/>
              </a:rPr>
              <a:t>shows that it has the best accuracy, regardless of the varying scales of stock prices, proving its robustness across different price ranges.</a:t>
            </a:r>
          </a:p>
          <a:p>
            <a:pPr algn="l">
              <a:lnSpc>
                <a:spcPts val="3640"/>
              </a:lnSpc>
            </a:pPr>
          </a:p>
        </p:txBody>
      </p:sp>
      <p:sp>
        <p:nvSpPr>
          <p:cNvPr name="TextBox 22" id="22"/>
          <p:cNvSpPr txBox="true"/>
          <p:nvPr/>
        </p:nvSpPr>
        <p:spPr>
          <a:xfrm rot="0">
            <a:off x="514350" y="9372600"/>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199298"/>
            <a:ext cx="17609919" cy="7411287"/>
            <a:chOff x="0" y="0"/>
            <a:chExt cx="4638003" cy="1951944"/>
          </a:xfrm>
        </p:grpSpPr>
        <p:sp>
          <p:nvSpPr>
            <p:cNvPr name="Freeform 6" id="6"/>
            <p:cNvSpPr/>
            <p:nvPr/>
          </p:nvSpPr>
          <p:spPr>
            <a:xfrm flipH="false" flipV="false" rot="0">
              <a:off x="0" y="0"/>
              <a:ext cx="4638003" cy="1951944"/>
            </a:xfrm>
            <a:custGeom>
              <a:avLst/>
              <a:gdLst/>
              <a:ahLst/>
              <a:cxnLst/>
              <a:rect r="r" b="b" t="t" l="l"/>
              <a:pathLst>
                <a:path h="1951944" w="4638003">
                  <a:moveTo>
                    <a:pt x="0" y="0"/>
                  </a:moveTo>
                  <a:lnTo>
                    <a:pt x="4638003" y="0"/>
                  </a:lnTo>
                  <a:lnTo>
                    <a:pt x="4638003" y="1951944"/>
                  </a:lnTo>
                  <a:lnTo>
                    <a:pt x="0" y="1951944"/>
                  </a:lnTo>
                  <a:close/>
                </a:path>
              </a:pathLst>
            </a:custGeom>
            <a:solidFill>
              <a:srgbClr val="F1F2F2"/>
            </a:solidFill>
          </p:spPr>
        </p:sp>
        <p:sp>
          <p:nvSpPr>
            <p:cNvPr name="TextBox 7" id="7"/>
            <p:cNvSpPr txBox="true"/>
            <p:nvPr/>
          </p:nvSpPr>
          <p:spPr>
            <a:xfrm>
              <a:off x="0" y="-38100"/>
              <a:ext cx="4638003" cy="199004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514350" y="3406380"/>
            <a:ext cx="4605860" cy="3546513"/>
          </a:xfrm>
          <a:custGeom>
            <a:avLst/>
            <a:gdLst/>
            <a:ahLst/>
            <a:cxnLst/>
            <a:rect r="r" b="b" t="t" l="l"/>
            <a:pathLst>
              <a:path h="3546513" w="4605860">
                <a:moveTo>
                  <a:pt x="0" y="0"/>
                </a:moveTo>
                <a:lnTo>
                  <a:pt x="4605860" y="0"/>
                </a:lnTo>
                <a:lnTo>
                  <a:pt x="4605860" y="3546512"/>
                </a:lnTo>
                <a:lnTo>
                  <a:pt x="0" y="3546512"/>
                </a:lnTo>
                <a:lnTo>
                  <a:pt x="0" y="0"/>
                </a:lnTo>
                <a:close/>
              </a:path>
            </a:pathLst>
          </a:custGeom>
          <a:blipFill>
            <a:blip r:embed="rId8"/>
            <a:stretch>
              <a:fillRect l="0" t="0" r="0" b="0"/>
            </a:stretch>
          </a:blipFill>
        </p:spPr>
      </p:sp>
      <p:sp>
        <p:nvSpPr>
          <p:cNvPr name="Freeform 17" id="17"/>
          <p:cNvSpPr/>
          <p:nvPr/>
        </p:nvSpPr>
        <p:spPr>
          <a:xfrm flipH="false" flipV="false" rot="0">
            <a:off x="5385377" y="3406380"/>
            <a:ext cx="4815233" cy="3649720"/>
          </a:xfrm>
          <a:custGeom>
            <a:avLst/>
            <a:gdLst/>
            <a:ahLst/>
            <a:cxnLst/>
            <a:rect r="r" b="b" t="t" l="l"/>
            <a:pathLst>
              <a:path h="3649720" w="4815233">
                <a:moveTo>
                  <a:pt x="0" y="0"/>
                </a:moveTo>
                <a:lnTo>
                  <a:pt x="4815233" y="0"/>
                </a:lnTo>
                <a:lnTo>
                  <a:pt x="4815233" y="3649720"/>
                </a:lnTo>
                <a:lnTo>
                  <a:pt x="0" y="3649720"/>
                </a:lnTo>
                <a:lnTo>
                  <a:pt x="0" y="0"/>
                </a:lnTo>
                <a:close/>
              </a:path>
            </a:pathLst>
          </a:custGeom>
          <a:blipFill>
            <a:blip r:embed="rId9"/>
            <a:stretch>
              <a:fillRect l="0" t="0" r="0" b="0"/>
            </a:stretch>
          </a:blipFill>
        </p:spPr>
      </p:sp>
      <p:sp>
        <p:nvSpPr>
          <p:cNvPr name="TextBox 18" id="18"/>
          <p:cNvSpPr txBox="true"/>
          <p:nvPr/>
        </p:nvSpPr>
        <p:spPr>
          <a:xfrm rot="0">
            <a:off x="-2300107" y="1737580"/>
            <a:ext cx="10652892"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Key Visual Insights</a:t>
            </a:r>
          </a:p>
        </p:txBody>
      </p:sp>
      <p:sp>
        <p:nvSpPr>
          <p:cNvPr name="TextBox 19" id="19"/>
          <p:cNvSpPr txBox="true"/>
          <p:nvPr/>
        </p:nvSpPr>
        <p:spPr>
          <a:xfrm rot="0">
            <a:off x="10452118" y="2194780"/>
            <a:ext cx="5499348"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a) MAE and RMSE Comparisons:</a:t>
            </a:r>
          </a:p>
        </p:txBody>
      </p:sp>
      <p:sp>
        <p:nvSpPr>
          <p:cNvPr name="TextBox 20" id="20"/>
          <p:cNvSpPr txBox="true"/>
          <p:nvPr/>
        </p:nvSpPr>
        <p:spPr>
          <a:xfrm rot="0">
            <a:off x="10452463" y="2894610"/>
            <a:ext cx="7496497" cy="306070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Random Forest and Ensemble Weighted Models showed consistently lower MAE and RMSE values, emphasizing their ability to adapt to both short-term fluctuations and broader trends. The Ensemble Model achieved the lowest error, signifying its balanced learning from both Random Forest and LSTM.</a:t>
            </a:r>
          </a:p>
        </p:txBody>
      </p:sp>
      <p:sp>
        <p:nvSpPr>
          <p:cNvPr name="TextBox 21" id="21"/>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MODEL SELECTION AND FEATURE ENGINEERING METHODS</a:t>
            </a:r>
          </a:p>
        </p:txBody>
      </p:sp>
      <p:sp>
        <p:nvSpPr>
          <p:cNvPr name="TextBox 22" id="22"/>
          <p:cNvSpPr txBox="true"/>
          <p:nvPr/>
        </p:nvSpPr>
        <p:spPr>
          <a:xfrm rot="0">
            <a:off x="10452118" y="6257430"/>
            <a:ext cx="7201675" cy="218440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LSTM captured sequential dependencies but was more prone to overfitting, leading to slightly higher MAE and RMSE values compared to Random Forest.</a:t>
            </a:r>
          </a:p>
          <a:p>
            <a:pPr algn="l">
              <a:lnSpc>
                <a:spcPts val="3500"/>
              </a:lnSpc>
            </a:pPr>
          </a:p>
        </p:txBody>
      </p:sp>
      <p:sp>
        <p:nvSpPr>
          <p:cNvPr name="TextBox 23" id="23"/>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199298"/>
            <a:ext cx="17609919" cy="7782508"/>
            <a:chOff x="0" y="0"/>
            <a:chExt cx="4638003" cy="2049714"/>
          </a:xfrm>
        </p:grpSpPr>
        <p:sp>
          <p:nvSpPr>
            <p:cNvPr name="Freeform 6" id="6"/>
            <p:cNvSpPr/>
            <p:nvPr/>
          </p:nvSpPr>
          <p:spPr>
            <a:xfrm flipH="false" flipV="false" rot="0">
              <a:off x="0" y="0"/>
              <a:ext cx="4638003" cy="2049714"/>
            </a:xfrm>
            <a:custGeom>
              <a:avLst/>
              <a:gdLst/>
              <a:ahLst/>
              <a:cxnLst/>
              <a:rect r="r" b="b" t="t" l="l"/>
              <a:pathLst>
                <a:path h="2049714" w="4638003">
                  <a:moveTo>
                    <a:pt x="0" y="0"/>
                  </a:moveTo>
                  <a:lnTo>
                    <a:pt x="4638003" y="0"/>
                  </a:lnTo>
                  <a:lnTo>
                    <a:pt x="4638003" y="2049714"/>
                  </a:lnTo>
                  <a:lnTo>
                    <a:pt x="0" y="2049714"/>
                  </a:lnTo>
                  <a:close/>
                </a:path>
              </a:pathLst>
            </a:custGeom>
            <a:solidFill>
              <a:srgbClr val="F1F2F2"/>
            </a:solidFill>
          </p:spPr>
        </p:sp>
        <p:sp>
          <p:nvSpPr>
            <p:cNvPr name="TextBox 7" id="7"/>
            <p:cNvSpPr txBox="true"/>
            <p:nvPr/>
          </p:nvSpPr>
          <p:spPr>
            <a:xfrm>
              <a:off x="0" y="-38100"/>
              <a:ext cx="4638003" cy="208781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315181"/>
            <a:ext cx="19974273" cy="1347214"/>
            <a:chOff x="0" y="0"/>
            <a:chExt cx="5260714" cy="354822"/>
          </a:xfrm>
        </p:grpSpPr>
        <p:sp>
          <p:nvSpPr>
            <p:cNvPr name="Freeform 12" id="12"/>
            <p:cNvSpPr/>
            <p:nvPr/>
          </p:nvSpPr>
          <p:spPr>
            <a:xfrm flipH="false" flipV="false" rot="0">
              <a:off x="0" y="0"/>
              <a:ext cx="5260714" cy="354822"/>
            </a:xfrm>
            <a:custGeom>
              <a:avLst/>
              <a:gdLst/>
              <a:ahLst/>
              <a:cxnLst/>
              <a:rect r="r" b="b" t="t" l="l"/>
              <a:pathLst>
                <a:path h="354822" w="5260714">
                  <a:moveTo>
                    <a:pt x="0" y="0"/>
                  </a:moveTo>
                  <a:lnTo>
                    <a:pt x="5260714" y="0"/>
                  </a:lnTo>
                  <a:lnTo>
                    <a:pt x="5260714" y="354822"/>
                  </a:lnTo>
                  <a:lnTo>
                    <a:pt x="0" y="354822"/>
                  </a:lnTo>
                  <a:close/>
                </a:path>
              </a:pathLst>
            </a:custGeom>
            <a:solidFill>
              <a:srgbClr val="F1F2F2"/>
            </a:solidFill>
          </p:spPr>
        </p:sp>
        <p:sp>
          <p:nvSpPr>
            <p:cNvPr name="TextBox 13" id="13"/>
            <p:cNvSpPr txBox="true"/>
            <p:nvPr/>
          </p:nvSpPr>
          <p:spPr>
            <a:xfrm>
              <a:off x="0" y="-38100"/>
              <a:ext cx="5260714" cy="392922"/>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18136" y="3840809"/>
            <a:ext cx="6489181" cy="4150440"/>
          </a:xfrm>
          <a:custGeom>
            <a:avLst/>
            <a:gdLst/>
            <a:ahLst/>
            <a:cxnLst/>
            <a:rect r="r" b="b" t="t" l="l"/>
            <a:pathLst>
              <a:path h="4150440" w="6489181">
                <a:moveTo>
                  <a:pt x="0" y="0"/>
                </a:moveTo>
                <a:lnTo>
                  <a:pt x="6489181" y="0"/>
                </a:lnTo>
                <a:lnTo>
                  <a:pt x="6489181" y="4150441"/>
                </a:lnTo>
                <a:lnTo>
                  <a:pt x="0" y="4150441"/>
                </a:lnTo>
                <a:lnTo>
                  <a:pt x="0" y="0"/>
                </a:lnTo>
                <a:close/>
              </a:path>
            </a:pathLst>
          </a:custGeom>
          <a:blipFill>
            <a:blip r:embed="rId8"/>
            <a:stretch>
              <a:fillRect l="-4449" t="-97619" r="-30842" b="-1193"/>
            </a:stretch>
          </a:blipFill>
        </p:spPr>
      </p:sp>
      <p:sp>
        <p:nvSpPr>
          <p:cNvPr name="Freeform 17" id="17"/>
          <p:cNvSpPr/>
          <p:nvPr/>
        </p:nvSpPr>
        <p:spPr>
          <a:xfrm flipH="false" flipV="false" rot="0">
            <a:off x="8410252" y="3840809"/>
            <a:ext cx="6638486" cy="4186683"/>
          </a:xfrm>
          <a:custGeom>
            <a:avLst/>
            <a:gdLst/>
            <a:ahLst/>
            <a:cxnLst/>
            <a:rect r="r" b="b" t="t" l="l"/>
            <a:pathLst>
              <a:path h="4186683" w="6638486">
                <a:moveTo>
                  <a:pt x="0" y="0"/>
                </a:moveTo>
                <a:lnTo>
                  <a:pt x="6638486" y="0"/>
                </a:lnTo>
                <a:lnTo>
                  <a:pt x="6638486" y="4186683"/>
                </a:lnTo>
                <a:lnTo>
                  <a:pt x="0" y="4186683"/>
                </a:lnTo>
                <a:lnTo>
                  <a:pt x="0" y="0"/>
                </a:lnTo>
                <a:close/>
              </a:path>
            </a:pathLst>
          </a:custGeom>
          <a:blipFill>
            <a:blip r:embed="rId9"/>
            <a:stretch>
              <a:fillRect l="-6612" t="-101640" r="-32829" b="-2604"/>
            </a:stretch>
          </a:blipFill>
        </p:spPr>
      </p:sp>
      <p:sp>
        <p:nvSpPr>
          <p:cNvPr name="TextBox 18" id="18"/>
          <p:cNvSpPr txBox="true"/>
          <p:nvPr/>
        </p:nvSpPr>
        <p:spPr>
          <a:xfrm rot="0">
            <a:off x="-2300107" y="1737580"/>
            <a:ext cx="10652892"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Key Visual Insights</a:t>
            </a:r>
          </a:p>
        </p:txBody>
      </p:sp>
      <p:sp>
        <p:nvSpPr>
          <p:cNvPr name="TextBox 19" id="19"/>
          <p:cNvSpPr txBox="true"/>
          <p:nvPr/>
        </p:nvSpPr>
        <p:spPr>
          <a:xfrm rot="0">
            <a:off x="1318852" y="2328130"/>
            <a:ext cx="5171926"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b) Residual and Error Analysis</a:t>
            </a:r>
          </a:p>
        </p:txBody>
      </p:sp>
      <p:sp>
        <p:nvSpPr>
          <p:cNvPr name="TextBox 20" id="20"/>
          <p:cNvSpPr txBox="true"/>
          <p:nvPr/>
        </p:nvSpPr>
        <p:spPr>
          <a:xfrm rot="0">
            <a:off x="1212987" y="2885660"/>
            <a:ext cx="16735972" cy="86995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Residuals for Random Forest and Ensemble Models had a more uniform distribution around zero, indicating minimal bias in predictions.</a:t>
            </a:r>
          </a:p>
        </p:txBody>
      </p:sp>
      <p:sp>
        <p:nvSpPr>
          <p:cNvPr name="TextBox 21" id="21"/>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MODEL SELECTION AND FEATURE ENGINEERING METHODS</a:t>
            </a:r>
          </a:p>
        </p:txBody>
      </p:sp>
      <p:sp>
        <p:nvSpPr>
          <p:cNvPr name="TextBox 22" id="22"/>
          <p:cNvSpPr txBox="true"/>
          <p:nvPr/>
        </p:nvSpPr>
        <p:spPr>
          <a:xfrm rot="0">
            <a:off x="1318852" y="8103692"/>
            <a:ext cx="16221622" cy="13081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000000"/>
                </a:solidFill>
                <a:latin typeface="Canva Sans"/>
                <a:ea typeface="Canva Sans"/>
                <a:cs typeface="Canva Sans"/>
                <a:sym typeface="Canva Sans"/>
              </a:rPr>
              <a:t>Residual Distribution Plot for Random Forest and Ensemble - Shows tighter clustering around zero, confirming effective bias management.</a:t>
            </a:r>
          </a:p>
          <a:p>
            <a:pPr algn="l">
              <a:lnSpc>
                <a:spcPts val="3500"/>
              </a:lnSpc>
            </a:pPr>
          </a:p>
        </p:txBody>
      </p:sp>
      <p:sp>
        <p:nvSpPr>
          <p:cNvPr name="TextBox 23" id="23"/>
          <p:cNvSpPr txBox="true"/>
          <p:nvPr/>
        </p:nvSpPr>
        <p:spPr>
          <a:xfrm rot="0">
            <a:off x="514350" y="9640392"/>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53457" y="687305"/>
            <a:ext cx="8695308" cy="1730229"/>
            <a:chOff x="0" y="0"/>
            <a:chExt cx="2290122" cy="455698"/>
          </a:xfrm>
        </p:grpSpPr>
        <p:sp>
          <p:nvSpPr>
            <p:cNvPr name="Freeform 9" id="9"/>
            <p:cNvSpPr/>
            <p:nvPr/>
          </p:nvSpPr>
          <p:spPr>
            <a:xfrm flipH="false" flipV="false" rot="0">
              <a:off x="0" y="0"/>
              <a:ext cx="2290122" cy="455698"/>
            </a:xfrm>
            <a:custGeom>
              <a:avLst/>
              <a:gdLst/>
              <a:ahLst/>
              <a:cxnLst/>
              <a:rect r="r" b="b" t="t" l="l"/>
              <a:pathLst>
                <a:path h="455698" w="2290122">
                  <a:moveTo>
                    <a:pt x="0" y="0"/>
                  </a:moveTo>
                  <a:lnTo>
                    <a:pt x="2290122" y="0"/>
                  </a:lnTo>
                  <a:lnTo>
                    <a:pt x="2290122"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290122"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46042" y="2942193"/>
            <a:ext cx="13795916" cy="21145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Nunito"/>
                <a:ea typeface="Nunito"/>
                <a:cs typeface="Nunito"/>
                <a:sym typeface="Nunito"/>
              </a:rPr>
              <a:t>The </a:t>
            </a:r>
            <a:r>
              <a:rPr lang="en-US" b="true" sz="3000">
                <a:solidFill>
                  <a:srgbClr val="000000"/>
                </a:solidFill>
                <a:latin typeface="Nunito Bold"/>
                <a:ea typeface="Nunito Bold"/>
                <a:cs typeface="Nunito Bold"/>
                <a:sym typeface="Nunito Bold"/>
              </a:rPr>
              <a:t>Ensemble Weighted Model </a:t>
            </a:r>
            <a:r>
              <a:rPr lang="en-US" sz="3000">
                <a:solidFill>
                  <a:srgbClr val="000000"/>
                </a:solidFill>
                <a:latin typeface="Nunito"/>
                <a:ea typeface="Nunito"/>
                <a:cs typeface="Nunito"/>
                <a:sym typeface="Nunito"/>
              </a:rPr>
              <a:t>consistently outperformed others across all metrics. Its combination approach reduced individual weaknesses (Random Forest's underestimation of certain trends, LSTM's susceptibility to overfitting) and boosted overall accuracy. </a:t>
            </a:r>
          </a:p>
        </p:txBody>
      </p:sp>
      <p:sp>
        <p:nvSpPr>
          <p:cNvPr name="Freeform 15" id="15"/>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543721" y="923925"/>
            <a:ext cx="9200557" cy="952944"/>
          </a:xfrm>
          <a:prstGeom prst="rect">
            <a:avLst/>
          </a:prstGeom>
        </p:spPr>
        <p:txBody>
          <a:bodyPr anchor="t" rtlCol="false" tIns="0" lIns="0" bIns="0" rIns="0">
            <a:spAutoFit/>
          </a:bodyPr>
          <a:lstStyle/>
          <a:p>
            <a:pPr algn="ctr">
              <a:lnSpc>
                <a:spcPts val="7850"/>
              </a:lnSpc>
            </a:pPr>
            <a:r>
              <a:rPr lang="en-US" sz="5607">
                <a:solidFill>
                  <a:srgbClr val="000000"/>
                </a:solidFill>
                <a:latin typeface="Fredoka"/>
                <a:ea typeface="Fredoka"/>
                <a:cs typeface="Fredoka"/>
                <a:sym typeface="Fredoka"/>
              </a:rPr>
              <a:t>OVERALL BEST MODEL</a:t>
            </a:r>
          </a:p>
        </p:txBody>
      </p:sp>
      <p:sp>
        <p:nvSpPr>
          <p:cNvPr name="TextBox 18" id="18"/>
          <p:cNvSpPr txBox="true"/>
          <p:nvPr/>
        </p:nvSpPr>
        <p:spPr>
          <a:xfrm rot="0">
            <a:off x="2246042" y="5447343"/>
            <a:ext cx="13795916" cy="15811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Nunito"/>
                <a:ea typeface="Nunito"/>
                <a:cs typeface="Nunito"/>
                <a:sym typeface="Nunito"/>
              </a:rPr>
              <a:t>This resulted in a </a:t>
            </a:r>
            <a:r>
              <a:rPr lang="en-US" b="true" sz="3000">
                <a:solidFill>
                  <a:srgbClr val="000000"/>
                </a:solidFill>
                <a:latin typeface="Nunito Bold"/>
                <a:ea typeface="Nunito Bold"/>
                <a:cs typeface="Nunito Bold"/>
                <a:sym typeface="Nunito Bold"/>
              </a:rPr>
              <a:t>MAE of 0.8412</a:t>
            </a:r>
            <a:r>
              <a:rPr lang="en-US" sz="3000">
                <a:solidFill>
                  <a:srgbClr val="000000"/>
                </a:solidFill>
                <a:latin typeface="Nunito"/>
                <a:ea typeface="Nunito"/>
                <a:cs typeface="Nunito"/>
                <a:sym typeface="Nunito"/>
              </a:rPr>
              <a:t> and a</a:t>
            </a:r>
            <a:r>
              <a:rPr lang="en-US" b="true" sz="3000">
                <a:solidFill>
                  <a:srgbClr val="000000"/>
                </a:solidFill>
                <a:latin typeface="Nunito Bold"/>
                <a:ea typeface="Nunito Bold"/>
                <a:cs typeface="Nunito Bold"/>
                <a:sym typeface="Nunito Bold"/>
              </a:rPr>
              <a:t> MAPE of 0.6887%</a:t>
            </a:r>
            <a:r>
              <a:rPr lang="en-US" sz="3000">
                <a:solidFill>
                  <a:srgbClr val="000000"/>
                </a:solidFill>
                <a:latin typeface="Nunito"/>
                <a:ea typeface="Nunito"/>
                <a:cs typeface="Nunito"/>
                <a:sym typeface="Nunito"/>
              </a:rPr>
              <a:t>, the lowest across all models, highlighting that combining diverse approaches can yield more stable and accurate predictions.</a:t>
            </a:r>
          </a:p>
        </p:txBody>
      </p:sp>
      <p:sp>
        <p:nvSpPr>
          <p:cNvPr name="TextBox 19" id="19"/>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485902"/>
            <a:ext cx="17609919" cy="7068621"/>
            <a:chOff x="0" y="0"/>
            <a:chExt cx="4638003" cy="1861695"/>
          </a:xfrm>
        </p:grpSpPr>
        <p:sp>
          <p:nvSpPr>
            <p:cNvPr name="Freeform 6" id="6"/>
            <p:cNvSpPr/>
            <p:nvPr/>
          </p:nvSpPr>
          <p:spPr>
            <a:xfrm flipH="false" flipV="false" rot="0">
              <a:off x="0" y="0"/>
              <a:ext cx="4638003" cy="1861695"/>
            </a:xfrm>
            <a:custGeom>
              <a:avLst/>
              <a:gdLst/>
              <a:ahLst/>
              <a:cxnLst/>
              <a:rect r="r" b="b" t="t" l="l"/>
              <a:pathLst>
                <a:path h="1861695" w="4638003">
                  <a:moveTo>
                    <a:pt x="0" y="0"/>
                  </a:moveTo>
                  <a:lnTo>
                    <a:pt x="4638003" y="0"/>
                  </a:lnTo>
                  <a:lnTo>
                    <a:pt x="4638003" y="1861695"/>
                  </a:lnTo>
                  <a:lnTo>
                    <a:pt x="0" y="1861695"/>
                  </a:lnTo>
                  <a:close/>
                </a:path>
              </a:pathLst>
            </a:custGeom>
            <a:solidFill>
              <a:srgbClr val="F1F2F2"/>
            </a:solidFill>
          </p:spPr>
        </p:sp>
        <p:sp>
          <p:nvSpPr>
            <p:cNvPr name="TextBox 7" id="7"/>
            <p:cNvSpPr txBox="true"/>
            <p:nvPr/>
          </p:nvSpPr>
          <p:spPr>
            <a:xfrm>
              <a:off x="0" y="-38100"/>
              <a:ext cx="4638003" cy="18997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92281" y="3683975"/>
            <a:ext cx="16648776"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a) Hypothesis 1:   Hyperparameter Tuning Improves Random Forest Performance</a:t>
            </a:r>
          </a:p>
        </p:txBody>
      </p:sp>
      <p:sp>
        <p:nvSpPr>
          <p:cNvPr name="TextBox 17" id="17"/>
          <p:cNvSpPr txBox="true"/>
          <p:nvPr/>
        </p:nvSpPr>
        <p:spPr>
          <a:xfrm rot="0">
            <a:off x="1155176" y="1737580"/>
            <a:ext cx="14992993" cy="174625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Improvement measures were essential to enhance the accuracy and stability of our stock price predictions. We formulated hypotheses around model design, training techniques, and ensemble combinations.</a:t>
            </a:r>
          </a:p>
          <a:p>
            <a:pPr algn="l">
              <a:lnSpc>
                <a:spcPts val="3500"/>
              </a:lnSpc>
            </a:pPr>
          </a:p>
        </p:txBody>
      </p:sp>
      <p:sp>
        <p:nvSpPr>
          <p:cNvPr name="TextBox 18" id="18"/>
          <p:cNvSpPr txBox="true"/>
          <p:nvPr/>
        </p:nvSpPr>
        <p:spPr>
          <a:xfrm rot="0">
            <a:off x="1400276" y="4365330"/>
            <a:ext cx="14205474" cy="1362710"/>
          </a:xfrm>
          <a:prstGeom prst="rect">
            <a:avLst/>
          </a:prstGeom>
        </p:spPr>
        <p:txBody>
          <a:bodyPr anchor="t" rtlCol="false" tIns="0" lIns="0" bIns="0" rIns="0">
            <a:spAutoFit/>
          </a:bodyPr>
          <a:lstStyle/>
          <a:p>
            <a:pPr algn="l" marL="561342" indent="-280671" lvl="1">
              <a:lnSpc>
                <a:spcPts val="3640"/>
              </a:lnSpc>
              <a:buFont typeface="Arial"/>
              <a:buChar char="•"/>
            </a:pPr>
            <a:r>
              <a:rPr lang="en-US" b="true" sz="2600">
                <a:solidFill>
                  <a:srgbClr val="000000"/>
                </a:solidFill>
                <a:latin typeface="Canva Sans Bold"/>
                <a:ea typeface="Canva Sans Bold"/>
                <a:cs typeface="Canva Sans Bold"/>
                <a:sym typeface="Canva Sans Bold"/>
              </a:rPr>
              <a:t>Hypothesis</a:t>
            </a:r>
            <a:r>
              <a:rPr lang="en-US" sz="2600">
                <a:solidFill>
                  <a:srgbClr val="000000"/>
                </a:solidFill>
                <a:latin typeface="Canva Sans"/>
                <a:ea typeface="Canva Sans"/>
                <a:cs typeface="Canva Sans"/>
                <a:sym typeface="Canva Sans"/>
              </a:rPr>
              <a:t>: By carefully adjusting hyperparameters like `n_estimators`, `max_depth`, `min_samples_split`, and `max_features`, we hypothesized that Random Forest performance could be improved, resulting in lower prediction errors.</a:t>
            </a:r>
          </a:p>
        </p:txBody>
      </p:sp>
      <p:sp>
        <p:nvSpPr>
          <p:cNvPr name="TextBox 19" id="19"/>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VERIFICATION CONTENT</a:t>
            </a:r>
          </a:p>
        </p:txBody>
      </p:sp>
      <p:sp>
        <p:nvSpPr>
          <p:cNvPr name="TextBox 20" id="20"/>
          <p:cNvSpPr txBox="true"/>
          <p:nvPr/>
        </p:nvSpPr>
        <p:spPr>
          <a:xfrm rot="0">
            <a:off x="-1660589" y="3126445"/>
            <a:ext cx="9792696"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Hypotheses Formulated</a:t>
            </a:r>
          </a:p>
        </p:txBody>
      </p:sp>
      <p:sp>
        <p:nvSpPr>
          <p:cNvPr name="TextBox 21" id="21"/>
          <p:cNvSpPr txBox="true"/>
          <p:nvPr/>
        </p:nvSpPr>
        <p:spPr>
          <a:xfrm rot="0">
            <a:off x="1400276" y="5928065"/>
            <a:ext cx="14205474" cy="905510"/>
          </a:xfrm>
          <a:prstGeom prst="rect">
            <a:avLst/>
          </a:prstGeom>
        </p:spPr>
        <p:txBody>
          <a:bodyPr anchor="t" rtlCol="false" tIns="0" lIns="0" bIns="0" rIns="0">
            <a:spAutoFit/>
          </a:bodyPr>
          <a:lstStyle/>
          <a:p>
            <a:pPr algn="l" marL="561342" indent="-280671" lvl="1">
              <a:lnSpc>
                <a:spcPts val="3640"/>
              </a:lnSpc>
              <a:buFont typeface="Arial"/>
              <a:buChar char="•"/>
            </a:pPr>
            <a:r>
              <a:rPr lang="en-US" b="true" sz="2600">
                <a:solidFill>
                  <a:srgbClr val="000000"/>
                </a:solidFill>
                <a:latin typeface="Canva Sans Bold"/>
                <a:ea typeface="Canva Sans Bold"/>
                <a:cs typeface="Canva Sans Bold"/>
                <a:sym typeface="Canva Sans Bold"/>
              </a:rPr>
              <a:t>Verification Method: </a:t>
            </a:r>
            <a:r>
              <a:rPr lang="en-US" sz="2600">
                <a:solidFill>
                  <a:srgbClr val="000000"/>
                </a:solidFill>
                <a:latin typeface="Canva Sans"/>
                <a:ea typeface="Canva Sans"/>
                <a:cs typeface="Canva Sans"/>
                <a:sym typeface="Canva Sans"/>
              </a:rPr>
              <a:t>We conducted extensive Grid Search with cross-validation to find the optimal values.</a:t>
            </a:r>
          </a:p>
        </p:txBody>
      </p:sp>
      <p:sp>
        <p:nvSpPr>
          <p:cNvPr name="TextBox 22" id="22"/>
          <p:cNvSpPr txBox="true"/>
          <p:nvPr/>
        </p:nvSpPr>
        <p:spPr>
          <a:xfrm rot="0">
            <a:off x="1400276" y="6909775"/>
            <a:ext cx="14205474" cy="1362710"/>
          </a:xfrm>
          <a:prstGeom prst="rect">
            <a:avLst/>
          </a:prstGeom>
        </p:spPr>
        <p:txBody>
          <a:bodyPr anchor="t" rtlCol="false" tIns="0" lIns="0" bIns="0" rIns="0">
            <a:spAutoFit/>
          </a:bodyPr>
          <a:lstStyle/>
          <a:p>
            <a:pPr algn="l" marL="561342" indent="-280671" lvl="1">
              <a:lnSpc>
                <a:spcPts val="3640"/>
              </a:lnSpc>
              <a:buFont typeface="Arial"/>
              <a:buChar char="•"/>
            </a:pPr>
            <a:r>
              <a:rPr lang="en-US" b="true" sz="2600">
                <a:solidFill>
                  <a:srgbClr val="000000"/>
                </a:solidFill>
                <a:latin typeface="Canva Sans Bold"/>
                <a:ea typeface="Canva Sans Bold"/>
                <a:cs typeface="Canva Sans Bold"/>
                <a:sym typeface="Canva Sans Bold"/>
              </a:rPr>
              <a:t>Result: </a:t>
            </a:r>
            <a:r>
              <a:rPr lang="en-US" sz="2600">
                <a:solidFill>
                  <a:srgbClr val="000000"/>
                </a:solidFill>
                <a:latin typeface="Canva Sans"/>
                <a:ea typeface="Canva Sans"/>
                <a:cs typeface="Canva Sans"/>
                <a:sym typeface="Canva Sans"/>
              </a:rPr>
              <a:t>The best hyperparameters (`max_depth: 5`, `max_features: 0.3`, etc.) were obtained, and the Random Forest's MAE was reduced to </a:t>
            </a:r>
            <a:r>
              <a:rPr lang="en-US" b="true" sz="2600">
                <a:solidFill>
                  <a:srgbClr val="000000"/>
                </a:solidFill>
                <a:latin typeface="Canva Sans Bold"/>
                <a:ea typeface="Canva Sans Bold"/>
                <a:cs typeface="Canva Sans Bold"/>
                <a:sym typeface="Canva Sans Bold"/>
              </a:rPr>
              <a:t>0.8536</a:t>
            </a:r>
            <a:r>
              <a:rPr lang="en-US" sz="2600">
                <a:solidFill>
                  <a:srgbClr val="000000"/>
                </a:solidFill>
                <a:latin typeface="Canva Sans"/>
                <a:ea typeface="Canva Sans"/>
                <a:cs typeface="Canva Sans"/>
                <a:sym typeface="Canva Sans"/>
              </a:rPr>
              <a:t>, a noticeable improvement over default settings</a:t>
            </a:r>
          </a:p>
        </p:txBody>
      </p:sp>
      <p:sp>
        <p:nvSpPr>
          <p:cNvPr name="TextBox 23" id="23"/>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117475"/>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69279" y="1453233"/>
            <a:ext cx="17928610" cy="7663779"/>
            <a:chOff x="0" y="0"/>
            <a:chExt cx="4721938" cy="2018444"/>
          </a:xfrm>
        </p:grpSpPr>
        <p:sp>
          <p:nvSpPr>
            <p:cNvPr name="Freeform 6" id="6"/>
            <p:cNvSpPr/>
            <p:nvPr/>
          </p:nvSpPr>
          <p:spPr>
            <a:xfrm flipH="false" flipV="false" rot="0">
              <a:off x="0" y="0"/>
              <a:ext cx="4721939" cy="2018444"/>
            </a:xfrm>
            <a:custGeom>
              <a:avLst/>
              <a:gdLst/>
              <a:ahLst/>
              <a:cxnLst/>
              <a:rect r="r" b="b" t="t" l="l"/>
              <a:pathLst>
                <a:path h="2018444" w="4721939">
                  <a:moveTo>
                    <a:pt x="0" y="0"/>
                  </a:moveTo>
                  <a:lnTo>
                    <a:pt x="4721939" y="0"/>
                  </a:lnTo>
                  <a:lnTo>
                    <a:pt x="4721939" y="2018444"/>
                  </a:lnTo>
                  <a:lnTo>
                    <a:pt x="0" y="2018444"/>
                  </a:lnTo>
                  <a:close/>
                </a:path>
              </a:pathLst>
            </a:custGeom>
            <a:solidFill>
              <a:srgbClr val="F1F2F2"/>
            </a:solidFill>
          </p:spPr>
        </p:sp>
        <p:sp>
          <p:nvSpPr>
            <p:cNvPr name="TextBox 7" id="7"/>
            <p:cNvSpPr txBox="true"/>
            <p:nvPr/>
          </p:nvSpPr>
          <p:spPr>
            <a:xfrm>
              <a:off x="0" y="-38100"/>
              <a:ext cx="4721938" cy="205654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320041" y="62287"/>
            <a:ext cx="6999156" cy="1599257"/>
            <a:chOff x="0" y="0"/>
            <a:chExt cx="1843399" cy="421203"/>
          </a:xfrm>
        </p:grpSpPr>
        <p:sp>
          <p:nvSpPr>
            <p:cNvPr name="Freeform 9" id="9"/>
            <p:cNvSpPr/>
            <p:nvPr/>
          </p:nvSpPr>
          <p:spPr>
            <a:xfrm flipH="false" flipV="false" rot="0">
              <a:off x="0" y="0"/>
              <a:ext cx="1843399" cy="421204"/>
            </a:xfrm>
            <a:custGeom>
              <a:avLst/>
              <a:gdLst/>
              <a:ahLst/>
              <a:cxnLst/>
              <a:rect r="r" b="b" t="t" l="l"/>
              <a:pathLst>
                <a:path h="421204" w="1843399">
                  <a:moveTo>
                    <a:pt x="0" y="0"/>
                  </a:moveTo>
                  <a:lnTo>
                    <a:pt x="1843399" y="0"/>
                  </a:lnTo>
                  <a:lnTo>
                    <a:pt x="1843399" y="421204"/>
                  </a:lnTo>
                  <a:lnTo>
                    <a:pt x="0" y="421204"/>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1843399" cy="459303"/>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492198" y="8644429"/>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99187"/>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4375957" y="343253"/>
            <a:ext cx="9200557" cy="995679"/>
          </a:xfrm>
          <a:prstGeom prst="rect">
            <a:avLst/>
          </a:prstGeom>
        </p:spPr>
        <p:txBody>
          <a:bodyPr anchor="t" rtlCol="false" tIns="0" lIns="0" bIns="0" rIns="0">
            <a:spAutoFit/>
          </a:bodyPr>
          <a:lstStyle/>
          <a:p>
            <a:pPr algn="ctr">
              <a:lnSpc>
                <a:spcPts val="8120"/>
              </a:lnSpc>
            </a:pPr>
            <a:r>
              <a:rPr lang="en-US" sz="5800">
                <a:solidFill>
                  <a:srgbClr val="000000"/>
                </a:solidFill>
                <a:latin typeface="Fredoka"/>
                <a:ea typeface="Fredoka"/>
                <a:cs typeface="Fredoka"/>
                <a:sym typeface="Fredoka"/>
              </a:rPr>
              <a:t>BACKGROUND </a:t>
            </a:r>
          </a:p>
        </p:txBody>
      </p:sp>
      <p:sp>
        <p:nvSpPr>
          <p:cNvPr name="TextBox 14" id="14"/>
          <p:cNvSpPr txBox="true"/>
          <p:nvPr/>
        </p:nvSpPr>
        <p:spPr>
          <a:xfrm rot="0">
            <a:off x="413721" y="1718694"/>
            <a:ext cx="6874371"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Importance of Stock Price Prediction</a:t>
            </a:r>
          </a:p>
        </p:txBody>
      </p:sp>
      <p:sp>
        <p:nvSpPr>
          <p:cNvPr name="TextBox 15" id="15"/>
          <p:cNvSpPr txBox="true"/>
          <p:nvPr/>
        </p:nvSpPr>
        <p:spPr>
          <a:xfrm rot="0">
            <a:off x="41123" y="2549525"/>
            <a:ext cx="4285415" cy="860425"/>
          </a:xfrm>
          <a:prstGeom prst="rect">
            <a:avLst/>
          </a:prstGeom>
        </p:spPr>
        <p:txBody>
          <a:bodyPr anchor="t" rtlCol="false" tIns="0" lIns="0" bIns="0" rIns="0">
            <a:spAutoFit/>
          </a:bodyPr>
          <a:lstStyle/>
          <a:p>
            <a:pPr algn="ctr">
              <a:lnSpc>
                <a:spcPts val="3499"/>
              </a:lnSpc>
            </a:pPr>
            <a:r>
              <a:rPr lang="en-US" sz="2499" b="true">
                <a:solidFill>
                  <a:srgbClr val="000000"/>
                </a:solidFill>
                <a:latin typeface="Canva Sans Bold"/>
                <a:ea typeface="Canva Sans Bold"/>
                <a:cs typeface="Canva Sans Bold"/>
                <a:sym typeface="Canva Sans Bold"/>
              </a:rPr>
              <a:t> • Investment Strategy: </a:t>
            </a:r>
          </a:p>
          <a:p>
            <a:pPr algn="ctr">
              <a:lnSpc>
                <a:spcPts val="3499"/>
              </a:lnSpc>
              <a:spcBef>
                <a:spcPct val="0"/>
              </a:spcBef>
            </a:pPr>
          </a:p>
        </p:txBody>
      </p:sp>
      <p:sp>
        <p:nvSpPr>
          <p:cNvPr name="TextBox 16" id="16"/>
          <p:cNvSpPr txBox="true"/>
          <p:nvPr/>
        </p:nvSpPr>
        <p:spPr>
          <a:xfrm rot="0">
            <a:off x="4111031" y="2648459"/>
            <a:ext cx="14876807" cy="42227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Canva Sans"/>
                <a:ea typeface="Canva Sans"/>
                <a:cs typeface="Canva Sans"/>
                <a:sym typeface="Canva Sans"/>
              </a:rPr>
              <a:t>Helps investors identify trends and make informed buy or sell decisions to maximize profits</a:t>
            </a:r>
          </a:p>
        </p:txBody>
      </p:sp>
      <p:sp>
        <p:nvSpPr>
          <p:cNvPr name="TextBox 17" id="17"/>
          <p:cNvSpPr txBox="true"/>
          <p:nvPr/>
        </p:nvSpPr>
        <p:spPr>
          <a:xfrm rot="0">
            <a:off x="41123" y="3313179"/>
            <a:ext cx="4069907" cy="1247775"/>
          </a:xfrm>
          <a:prstGeom prst="rect">
            <a:avLst/>
          </a:prstGeom>
        </p:spPr>
        <p:txBody>
          <a:bodyPr anchor="t" rtlCol="false" tIns="0" lIns="0" bIns="0" rIns="0">
            <a:spAutoFit/>
          </a:bodyPr>
          <a:lstStyle/>
          <a:p>
            <a:pPr algn="ctr">
              <a:lnSpc>
                <a:spcPts val="3639"/>
              </a:lnSpc>
            </a:pPr>
            <a:r>
              <a:rPr lang="en-US" sz="2599" b="true">
                <a:solidFill>
                  <a:srgbClr val="000000"/>
                </a:solidFill>
                <a:latin typeface="Canva Sans Bold"/>
                <a:ea typeface="Canva Sans Bold"/>
                <a:cs typeface="Canva Sans Bold"/>
                <a:sym typeface="Canva Sans Bold"/>
              </a:rPr>
              <a:t> • Risk Management :</a:t>
            </a:r>
          </a:p>
          <a:p>
            <a:pPr algn="ctr">
              <a:lnSpc>
                <a:spcPts val="3639"/>
              </a:lnSpc>
            </a:pPr>
          </a:p>
          <a:p>
            <a:pPr algn="ctr">
              <a:lnSpc>
                <a:spcPts val="2659"/>
              </a:lnSpc>
              <a:spcBef>
                <a:spcPct val="0"/>
              </a:spcBef>
            </a:pPr>
          </a:p>
        </p:txBody>
      </p:sp>
      <p:sp>
        <p:nvSpPr>
          <p:cNvPr name="TextBox 18" id="18"/>
          <p:cNvSpPr txBox="true"/>
          <p:nvPr/>
        </p:nvSpPr>
        <p:spPr>
          <a:xfrm rot="0">
            <a:off x="4111031" y="3357879"/>
            <a:ext cx="15546086" cy="763270"/>
          </a:xfrm>
          <a:prstGeom prst="rect">
            <a:avLst/>
          </a:prstGeom>
        </p:spPr>
        <p:txBody>
          <a:bodyPr anchor="t" rtlCol="false" tIns="0" lIns="0" bIns="0" rIns="0">
            <a:spAutoFit/>
          </a:bodyPr>
          <a:lstStyle/>
          <a:p>
            <a:pPr algn="l">
              <a:lnSpc>
                <a:spcPts val="3499"/>
              </a:lnSpc>
            </a:pPr>
            <a:r>
              <a:rPr lang="en-US" sz="2499">
                <a:solidFill>
                  <a:srgbClr val="000000"/>
                </a:solidFill>
                <a:latin typeface="Canva Sans"/>
                <a:ea typeface="Canva Sans"/>
                <a:cs typeface="Canva Sans"/>
                <a:sym typeface="Canva Sans"/>
              </a:rPr>
              <a:t>Prediction models help reduce financial risks by forecasting downturns.</a:t>
            </a:r>
          </a:p>
          <a:p>
            <a:pPr algn="l">
              <a:lnSpc>
                <a:spcPts val="2659"/>
              </a:lnSpc>
              <a:spcBef>
                <a:spcPct val="0"/>
              </a:spcBef>
            </a:pPr>
          </a:p>
        </p:txBody>
      </p:sp>
      <p:sp>
        <p:nvSpPr>
          <p:cNvPr name="TextBox 19" id="19"/>
          <p:cNvSpPr txBox="true"/>
          <p:nvPr/>
        </p:nvSpPr>
        <p:spPr>
          <a:xfrm rot="0">
            <a:off x="-668902" y="4178293"/>
            <a:ext cx="5044859" cy="2162175"/>
          </a:xfrm>
          <a:prstGeom prst="rect">
            <a:avLst/>
          </a:prstGeom>
        </p:spPr>
        <p:txBody>
          <a:bodyPr anchor="t" rtlCol="false" tIns="0" lIns="0" bIns="0" rIns="0">
            <a:spAutoFit/>
          </a:bodyPr>
          <a:lstStyle/>
          <a:p>
            <a:pPr algn="ctr">
              <a:lnSpc>
                <a:spcPts val="3639"/>
              </a:lnSpc>
            </a:pPr>
            <a:r>
              <a:rPr lang="en-US" sz="2599" b="true">
                <a:solidFill>
                  <a:srgbClr val="000000"/>
                </a:solidFill>
                <a:latin typeface="Canva Sans Bold"/>
                <a:ea typeface="Canva Sans Bold"/>
                <a:cs typeface="Canva Sans Bold"/>
                <a:sym typeface="Canva Sans Bold"/>
              </a:rPr>
              <a:t> • Market Analysis:</a:t>
            </a:r>
          </a:p>
          <a:p>
            <a:pPr algn="ctr">
              <a:lnSpc>
                <a:spcPts val="3639"/>
              </a:lnSpc>
            </a:pPr>
          </a:p>
          <a:p>
            <a:pPr algn="ctr">
              <a:lnSpc>
                <a:spcPts val="3639"/>
              </a:lnSpc>
            </a:pPr>
            <a:r>
              <a:rPr lang="en-US" sz="2599" b="true">
                <a:solidFill>
                  <a:srgbClr val="000000"/>
                </a:solidFill>
                <a:latin typeface="Canva Sans Bold"/>
                <a:ea typeface="Canva Sans Bold"/>
                <a:cs typeface="Canva Sans Bold"/>
                <a:sym typeface="Canva Sans Bold"/>
              </a:rPr>
              <a:t> </a:t>
            </a:r>
          </a:p>
          <a:p>
            <a:pPr algn="ctr">
              <a:lnSpc>
                <a:spcPts val="3639"/>
              </a:lnSpc>
            </a:pPr>
          </a:p>
          <a:p>
            <a:pPr algn="ctr">
              <a:lnSpc>
                <a:spcPts val="2659"/>
              </a:lnSpc>
              <a:spcBef>
                <a:spcPct val="0"/>
              </a:spcBef>
            </a:pPr>
          </a:p>
        </p:txBody>
      </p:sp>
      <p:sp>
        <p:nvSpPr>
          <p:cNvPr name="TextBox 20" id="20"/>
          <p:cNvSpPr txBox="true"/>
          <p:nvPr/>
        </p:nvSpPr>
        <p:spPr>
          <a:xfrm rot="0">
            <a:off x="4111031" y="4178293"/>
            <a:ext cx="14778171" cy="790575"/>
          </a:xfrm>
          <a:prstGeom prst="rect">
            <a:avLst/>
          </a:prstGeom>
        </p:spPr>
        <p:txBody>
          <a:bodyPr anchor="t" rtlCol="false" tIns="0" lIns="0" bIns="0" rIns="0">
            <a:spAutoFit/>
          </a:bodyPr>
          <a:lstStyle/>
          <a:p>
            <a:pPr algn="l">
              <a:lnSpc>
                <a:spcPts val="3639"/>
              </a:lnSpc>
            </a:pPr>
            <a:r>
              <a:rPr lang="en-US" sz="2599">
                <a:solidFill>
                  <a:srgbClr val="000000"/>
                </a:solidFill>
                <a:latin typeface="Canva Sans"/>
                <a:ea typeface="Canva Sans"/>
                <a:cs typeface="Canva Sans"/>
                <a:sym typeface="Canva Sans"/>
              </a:rPr>
              <a:t>Provides insights into company performance, economic conditions,investor sentiment.</a:t>
            </a:r>
          </a:p>
          <a:p>
            <a:pPr algn="l">
              <a:lnSpc>
                <a:spcPts val="2659"/>
              </a:lnSpc>
              <a:spcBef>
                <a:spcPct val="0"/>
              </a:spcBef>
            </a:pPr>
          </a:p>
        </p:txBody>
      </p:sp>
      <p:sp>
        <p:nvSpPr>
          <p:cNvPr name="TextBox 21" id="21"/>
          <p:cNvSpPr txBox="true"/>
          <p:nvPr/>
        </p:nvSpPr>
        <p:spPr>
          <a:xfrm rot="0">
            <a:off x="489581" y="5006968"/>
            <a:ext cx="6875711" cy="10477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Challenges in Predicting Stock Prices</a:t>
            </a:r>
          </a:p>
          <a:p>
            <a:pPr algn="ctr">
              <a:lnSpc>
                <a:spcPts val="4200"/>
              </a:lnSpc>
            </a:pPr>
          </a:p>
        </p:txBody>
      </p:sp>
      <p:sp>
        <p:nvSpPr>
          <p:cNvPr name="TextBox 22" id="22"/>
          <p:cNvSpPr txBox="true"/>
          <p:nvPr/>
        </p:nvSpPr>
        <p:spPr>
          <a:xfrm rot="0">
            <a:off x="-357978" y="6054718"/>
            <a:ext cx="4285415" cy="1298575"/>
          </a:xfrm>
          <a:prstGeom prst="rect">
            <a:avLst/>
          </a:prstGeom>
        </p:spPr>
        <p:txBody>
          <a:bodyPr anchor="t" rtlCol="false" tIns="0" lIns="0" bIns="0" rIns="0">
            <a:spAutoFit/>
          </a:bodyPr>
          <a:lstStyle/>
          <a:p>
            <a:pPr algn="ctr">
              <a:lnSpc>
                <a:spcPts val="3499"/>
              </a:lnSpc>
            </a:pPr>
            <a:r>
              <a:rPr lang="en-US" sz="2499" b="true">
                <a:solidFill>
                  <a:srgbClr val="000000"/>
                </a:solidFill>
                <a:latin typeface="Canva Sans Bold"/>
                <a:ea typeface="Canva Sans Bold"/>
                <a:cs typeface="Canva Sans Bold"/>
                <a:sym typeface="Canva Sans Bold"/>
              </a:rPr>
              <a:t> • High Volatility:</a:t>
            </a:r>
          </a:p>
          <a:p>
            <a:pPr algn="ctr">
              <a:lnSpc>
                <a:spcPts val="3499"/>
              </a:lnSpc>
            </a:pPr>
            <a:r>
              <a:rPr lang="en-US" sz="2499" b="true">
                <a:solidFill>
                  <a:srgbClr val="000000"/>
                </a:solidFill>
                <a:latin typeface="Canva Sans Bold"/>
                <a:ea typeface="Canva Sans Bold"/>
                <a:cs typeface="Canva Sans Bold"/>
                <a:sym typeface="Canva Sans Bold"/>
              </a:rPr>
              <a:t> </a:t>
            </a:r>
          </a:p>
          <a:p>
            <a:pPr algn="ctr">
              <a:lnSpc>
                <a:spcPts val="3499"/>
              </a:lnSpc>
              <a:spcBef>
                <a:spcPct val="0"/>
              </a:spcBef>
            </a:pPr>
          </a:p>
        </p:txBody>
      </p:sp>
      <p:sp>
        <p:nvSpPr>
          <p:cNvPr name="TextBox 23" id="23"/>
          <p:cNvSpPr txBox="true"/>
          <p:nvPr/>
        </p:nvSpPr>
        <p:spPr>
          <a:xfrm rot="0">
            <a:off x="4025945" y="5886443"/>
            <a:ext cx="13090213" cy="86042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Canva Sans"/>
                <a:ea typeface="Canva Sans"/>
                <a:cs typeface="Canva Sans"/>
                <a:sym typeface="Canva Sans"/>
              </a:rPr>
              <a:t>Stock prices are influenced by numerous unpredictable factors, including market sentiment, economic events, and political decisions</a:t>
            </a:r>
          </a:p>
        </p:txBody>
      </p:sp>
      <p:sp>
        <p:nvSpPr>
          <p:cNvPr name="TextBox 24" id="24"/>
          <p:cNvSpPr txBox="true"/>
          <p:nvPr/>
        </p:nvSpPr>
        <p:spPr>
          <a:xfrm rot="0">
            <a:off x="-434508" y="7121518"/>
            <a:ext cx="4285415" cy="1736725"/>
          </a:xfrm>
          <a:prstGeom prst="rect">
            <a:avLst/>
          </a:prstGeom>
        </p:spPr>
        <p:txBody>
          <a:bodyPr anchor="t" rtlCol="false" tIns="0" lIns="0" bIns="0" rIns="0">
            <a:spAutoFit/>
          </a:bodyPr>
          <a:lstStyle/>
          <a:p>
            <a:pPr algn="ctr">
              <a:lnSpc>
                <a:spcPts val="3499"/>
              </a:lnSpc>
            </a:pPr>
            <a:r>
              <a:rPr lang="en-US" sz="2499" b="true">
                <a:solidFill>
                  <a:srgbClr val="000000"/>
                </a:solidFill>
                <a:latin typeface="Canva Sans Bold"/>
                <a:ea typeface="Canva Sans Bold"/>
                <a:cs typeface="Canva Sans Bold"/>
                <a:sym typeface="Canva Sans Bold"/>
              </a:rPr>
              <a:t> • Noise in Data:</a:t>
            </a:r>
          </a:p>
          <a:p>
            <a:pPr algn="ctr">
              <a:lnSpc>
                <a:spcPts val="3499"/>
              </a:lnSpc>
            </a:pPr>
          </a:p>
          <a:p>
            <a:pPr algn="ctr">
              <a:lnSpc>
                <a:spcPts val="3499"/>
              </a:lnSpc>
            </a:pPr>
            <a:r>
              <a:rPr lang="en-US" sz="2499" b="true">
                <a:solidFill>
                  <a:srgbClr val="000000"/>
                </a:solidFill>
                <a:latin typeface="Canva Sans Bold"/>
                <a:ea typeface="Canva Sans Bold"/>
                <a:cs typeface="Canva Sans Bold"/>
                <a:sym typeface="Canva Sans Bold"/>
              </a:rPr>
              <a:t> </a:t>
            </a:r>
          </a:p>
          <a:p>
            <a:pPr algn="ctr">
              <a:lnSpc>
                <a:spcPts val="3499"/>
              </a:lnSpc>
              <a:spcBef>
                <a:spcPct val="0"/>
              </a:spcBef>
            </a:pPr>
          </a:p>
        </p:txBody>
      </p:sp>
      <p:sp>
        <p:nvSpPr>
          <p:cNvPr name="TextBox 25" id="25"/>
          <p:cNvSpPr txBox="true"/>
          <p:nvPr/>
        </p:nvSpPr>
        <p:spPr>
          <a:xfrm rot="0">
            <a:off x="4025945" y="7061193"/>
            <a:ext cx="15273081" cy="42227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Canva Sans"/>
                <a:ea typeface="Canva Sans"/>
                <a:cs typeface="Canva Sans"/>
                <a:sym typeface="Canva Sans"/>
              </a:rPr>
              <a:t>Financial time-series data is noisy,with random fluctuations that make prediction challenging.</a:t>
            </a:r>
          </a:p>
        </p:txBody>
      </p:sp>
      <p:sp>
        <p:nvSpPr>
          <p:cNvPr name="TextBox 26" id="26"/>
          <p:cNvSpPr txBox="true"/>
          <p:nvPr/>
        </p:nvSpPr>
        <p:spPr>
          <a:xfrm rot="0">
            <a:off x="-174384" y="8007350"/>
            <a:ext cx="4285415" cy="2162175"/>
          </a:xfrm>
          <a:prstGeom prst="rect">
            <a:avLst/>
          </a:prstGeom>
        </p:spPr>
        <p:txBody>
          <a:bodyPr anchor="t" rtlCol="false" tIns="0" lIns="0" bIns="0" rIns="0">
            <a:spAutoFit/>
          </a:bodyPr>
          <a:lstStyle/>
          <a:p>
            <a:pPr algn="ctr">
              <a:lnSpc>
                <a:spcPts val="3639"/>
              </a:lnSpc>
            </a:pPr>
            <a:r>
              <a:rPr lang="en-US" sz="2599" b="true">
                <a:solidFill>
                  <a:srgbClr val="000000"/>
                </a:solidFill>
                <a:latin typeface="Canva Sans Bold"/>
                <a:ea typeface="Canva Sans Bold"/>
                <a:cs typeface="Canva Sans Bold"/>
                <a:sym typeface="Canva Sans Bold"/>
              </a:rPr>
              <a:t> • Overfitting Risk:</a:t>
            </a:r>
          </a:p>
          <a:p>
            <a:pPr algn="ctr">
              <a:lnSpc>
                <a:spcPts val="3639"/>
              </a:lnSpc>
            </a:pPr>
          </a:p>
          <a:p>
            <a:pPr algn="ctr">
              <a:lnSpc>
                <a:spcPts val="3639"/>
              </a:lnSpc>
            </a:pPr>
          </a:p>
          <a:p>
            <a:pPr algn="ctr">
              <a:lnSpc>
                <a:spcPts val="3639"/>
              </a:lnSpc>
            </a:pPr>
            <a:r>
              <a:rPr lang="en-US" sz="2599" b="true">
                <a:solidFill>
                  <a:srgbClr val="000000"/>
                </a:solidFill>
                <a:latin typeface="Canva Sans Bold"/>
                <a:ea typeface="Canva Sans Bold"/>
                <a:cs typeface="Canva Sans Bold"/>
                <a:sym typeface="Canva Sans Bold"/>
              </a:rPr>
              <a:t> </a:t>
            </a:r>
          </a:p>
          <a:p>
            <a:pPr algn="ctr">
              <a:lnSpc>
                <a:spcPts val="2659"/>
              </a:lnSpc>
              <a:spcBef>
                <a:spcPct val="0"/>
              </a:spcBef>
            </a:pPr>
          </a:p>
        </p:txBody>
      </p:sp>
      <p:sp>
        <p:nvSpPr>
          <p:cNvPr name="TextBox 27" id="27"/>
          <p:cNvSpPr txBox="true"/>
          <p:nvPr/>
        </p:nvSpPr>
        <p:spPr>
          <a:xfrm rot="0">
            <a:off x="3927436" y="7950194"/>
            <a:ext cx="13749464" cy="1247775"/>
          </a:xfrm>
          <a:prstGeom prst="rect">
            <a:avLst/>
          </a:prstGeom>
        </p:spPr>
        <p:txBody>
          <a:bodyPr anchor="t" rtlCol="false" tIns="0" lIns="0" bIns="0" rIns="0">
            <a:spAutoFit/>
          </a:bodyPr>
          <a:lstStyle/>
          <a:p>
            <a:pPr algn="l">
              <a:lnSpc>
                <a:spcPts val="3639"/>
              </a:lnSpc>
            </a:pPr>
            <a:r>
              <a:rPr lang="en-US" sz="2599">
                <a:solidFill>
                  <a:srgbClr val="000000"/>
                </a:solidFill>
                <a:latin typeface="Canva Sans"/>
                <a:ea typeface="Canva Sans"/>
                <a:cs typeface="Canva Sans"/>
                <a:sym typeface="Canva Sans"/>
              </a:rPr>
              <a:t>Models may overfit to historical data and perform poorly on unseen data, reducing their practical usefulness.</a:t>
            </a:r>
          </a:p>
          <a:p>
            <a:pPr algn="l">
              <a:lnSpc>
                <a:spcPts val="2659"/>
              </a:lnSpc>
              <a:spcBef>
                <a:spcPct val="0"/>
              </a:spcBef>
            </a:pPr>
          </a:p>
        </p:txBody>
      </p:sp>
      <p:grpSp>
        <p:nvGrpSpPr>
          <p:cNvPr name="Group 28" id="28"/>
          <p:cNvGrpSpPr/>
          <p:nvPr/>
        </p:nvGrpSpPr>
        <p:grpSpPr>
          <a:xfrm rot="0">
            <a:off x="-576611" y="9397994"/>
            <a:ext cx="19974273" cy="1264401"/>
            <a:chOff x="0" y="0"/>
            <a:chExt cx="5260714" cy="333011"/>
          </a:xfrm>
        </p:grpSpPr>
        <p:sp>
          <p:nvSpPr>
            <p:cNvPr name="Freeform 29" id="29"/>
            <p:cNvSpPr/>
            <p:nvPr/>
          </p:nvSpPr>
          <p:spPr>
            <a:xfrm flipH="false" flipV="false" rot="0">
              <a:off x="0" y="0"/>
              <a:ext cx="5260714" cy="333011"/>
            </a:xfrm>
            <a:custGeom>
              <a:avLst/>
              <a:gdLst/>
              <a:ahLst/>
              <a:cxnLst/>
              <a:rect r="r" b="b" t="t" l="l"/>
              <a:pathLst>
                <a:path h="333011" w="5260714">
                  <a:moveTo>
                    <a:pt x="0" y="0"/>
                  </a:moveTo>
                  <a:lnTo>
                    <a:pt x="5260714" y="0"/>
                  </a:lnTo>
                  <a:lnTo>
                    <a:pt x="5260714" y="333011"/>
                  </a:lnTo>
                  <a:lnTo>
                    <a:pt x="0" y="333011"/>
                  </a:lnTo>
                  <a:close/>
                </a:path>
              </a:pathLst>
            </a:custGeom>
            <a:solidFill>
              <a:srgbClr val="F1F2F2"/>
            </a:solidFill>
          </p:spPr>
        </p:sp>
        <p:sp>
          <p:nvSpPr>
            <p:cNvPr name="TextBox 30" id="30"/>
            <p:cNvSpPr txBox="true"/>
            <p:nvPr/>
          </p:nvSpPr>
          <p:spPr>
            <a:xfrm>
              <a:off x="0" y="-38100"/>
              <a:ext cx="5260714" cy="371111"/>
            </a:xfrm>
            <a:prstGeom prst="rect">
              <a:avLst/>
            </a:prstGeom>
          </p:spPr>
          <p:txBody>
            <a:bodyPr anchor="ctr" rtlCol="false" tIns="50800" lIns="50800" bIns="50800" rIns="50800"/>
            <a:lstStyle/>
            <a:p>
              <a:pPr algn="ctr">
                <a:lnSpc>
                  <a:spcPts val="2659"/>
                </a:lnSpc>
                <a:spcBef>
                  <a:spcPct val="0"/>
                </a:spcBef>
              </a:pPr>
            </a:p>
          </p:txBody>
        </p:sp>
      </p:grpSp>
      <p:sp>
        <p:nvSpPr>
          <p:cNvPr name="TextBox 31" id="31"/>
          <p:cNvSpPr txBox="true"/>
          <p:nvPr/>
        </p:nvSpPr>
        <p:spPr>
          <a:xfrm rot="0">
            <a:off x="1324426" y="9578969"/>
            <a:ext cx="14990387"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Market Prediction | Deepcraft</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485902"/>
            <a:ext cx="17609919" cy="7068621"/>
            <a:chOff x="0" y="0"/>
            <a:chExt cx="4638003" cy="1861695"/>
          </a:xfrm>
        </p:grpSpPr>
        <p:sp>
          <p:nvSpPr>
            <p:cNvPr name="Freeform 6" id="6"/>
            <p:cNvSpPr/>
            <p:nvPr/>
          </p:nvSpPr>
          <p:spPr>
            <a:xfrm flipH="false" flipV="false" rot="0">
              <a:off x="0" y="0"/>
              <a:ext cx="4638003" cy="1861695"/>
            </a:xfrm>
            <a:custGeom>
              <a:avLst/>
              <a:gdLst/>
              <a:ahLst/>
              <a:cxnLst/>
              <a:rect r="r" b="b" t="t" l="l"/>
              <a:pathLst>
                <a:path h="1861695" w="4638003">
                  <a:moveTo>
                    <a:pt x="0" y="0"/>
                  </a:moveTo>
                  <a:lnTo>
                    <a:pt x="4638003" y="0"/>
                  </a:lnTo>
                  <a:lnTo>
                    <a:pt x="4638003" y="1861695"/>
                  </a:lnTo>
                  <a:lnTo>
                    <a:pt x="0" y="1861695"/>
                  </a:lnTo>
                  <a:close/>
                </a:path>
              </a:pathLst>
            </a:custGeom>
            <a:solidFill>
              <a:srgbClr val="F1F2F2"/>
            </a:solidFill>
          </p:spPr>
        </p:sp>
        <p:sp>
          <p:nvSpPr>
            <p:cNvPr name="TextBox 7" id="7"/>
            <p:cNvSpPr txBox="true"/>
            <p:nvPr/>
          </p:nvSpPr>
          <p:spPr>
            <a:xfrm>
              <a:off x="0" y="-38100"/>
              <a:ext cx="4638003" cy="18997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627570" y="303541"/>
            <a:ext cx="15146080" cy="1357838"/>
            <a:chOff x="0" y="0"/>
            <a:chExt cx="3989091" cy="357620"/>
          </a:xfrm>
        </p:grpSpPr>
        <p:sp>
          <p:nvSpPr>
            <p:cNvPr name="Freeform 9" id="9"/>
            <p:cNvSpPr/>
            <p:nvPr/>
          </p:nvSpPr>
          <p:spPr>
            <a:xfrm flipH="false" flipV="false" rot="0">
              <a:off x="0" y="0"/>
              <a:ext cx="3989091" cy="357620"/>
            </a:xfrm>
            <a:custGeom>
              <a:avLst/>
              <a:gdLst/>
              <a:ahLst/>
              <a:cxnLst/>
              <a:rect r="r" b="b" t="t" l="l"/>
              <a:pathLst>
                <a:path h="357620" w="3989091">
                  <a:moveTo>
                    <a:pt x="0" y="0"/>
                  </a:moveTo>
                  <a:lnTo>
                    <a:pt x="3989091" y="0"/>
                  </a:lnTo>
                  <a:lnTo>
                    <a:pt x="3989091"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989091"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028700" y="1969475"/>
            <a:ext cx="16648776"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b) Hypothesis 2: Incorporating Dropout and Regularization in LSTM Improves Generalization</a:t>
            </a:r>
          </a:p>
        </p:txBody>
      </p:sp>
      <p:sp>
        <p:nvSpPr>
          <p:cNvPr name="TextBox 17" id="17"/>
          <p:cNvSpPr txBox="true"/>
          <p:nvPr/>
        </p:nvSpPr>
        <p:spPr>
          <a:xfrm rot="0">
            <a:off x="1512987" y="2503610"/>
            <a:ext cx="16046497" cy="905510"/>
          </a:xfrm>
          <a:prstGeom prst="rect">
            <a:avLst/>
          </a:prstGeom>
        </p:spPr>
        <p:txBody>
          <a:bodyPr anchor="t" rtlCol="false" tIns="0" lIns="0" bIns="0" rIns="0">
            <a:spAutoFit/>
          </a:bodyPr>
          <a:lstStyle/>
          <a:p>
            <a:pPr algn="l" marL="561342" indent="-280671" lvl="1">
              <a:lnSpc>
                <a:spcPts val="3640"/>
              </a:lnSpc>
              <a:buFont typeface="Arial"/>
              <a:buChar char="•"/>
            </a:pPr>
            <a:r>
              <a:rPr lang="en-US" b="true" sz="2600">
                <a:solidFill>
                  <a:srgbClr val="000000"/>
                </a:solidFill>
                <a:latin typeface="Canva Sans Bold"/>
                <a:ea typeface="Canva Sans Bold"/>
                <a:cs typeface="Canva Sans Bold"/>
                <a:sym typeface="Canva Sans Bold"/>
              </a:rPr>
              <a:t>Hypothesis: </a:t>
            </a:r>
            <a:r>
              <a:rPr lang="en-US" sz="2600">
                <a:solidFill>
                  <a:srgbClr val="000000"/>
                </a:solidFill>
                <a:latin typeface="Canva Sans"/>
                <a:ea typeface="Canva Sans"/>
                <a:cs typeface="Canva Sans"/>
                <a:sym typeface="Canva Sans"/>
              </a:rPr>
              <a:t>Adding Dropout layers and L2 Regularization to the LSTM model would reduce overfitting and improve generalization, lowering the MAE for the testing dataset.</a:t>
            </a:r>
          </a:p>
        </p:txBody>
      </p:sp>
      <p:sp>
        <p:nvSpPr>
          <p:cNvPr name="TextBox 18" id="18"/>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VERIFICATION CONTENT</a:t>
            </a:r>
          </a:p>
        </p:txBody>
      </p:sp>
      <p:sp>
        <p:nvSpPr>
          <p:cNvPr name="TextBox 19" id="19"/>
          <p:cNvSpPr txBox="true"/>
          <p:nvPr/>
        </p:nvSpPr>
        <p:spPr>
          <a:xfrm rot="0">
            <a:off x="1512987" y="3675135"/>
            <a:ext cx="14961993" cy="905510"/>
          </a:xfrm>
          <a:prstGeom prst="rect">
            <a:avLst/>
          </a:prstGeom>
        </p:spPr>
        <p:txBody>
          <a:bodyPr anchor="t" rtlCol="false" tIns="0" lIns="0" bIns="0" rIns="0">
            <a:spAutoFit/>
          </a:bodyPr>
          <a:lstStyle/>
          <a:p>
            <a:pPr algn="l" marL="561342" indent="-280671" lvl="1">
              <a:lnSpc>
                <a:spcPts val="3640"/>
              </a:lnSpc>
              <a:buFont typeface="Arial"/>
              <a:buChar char="•"/>
            </a:pPr>
            <a:r>
              <a:rPr lang="en-US" b="true" sz="2600">
                <a:solidFill>
                  <a:srgbClr val="000000"/>
                </a:solidFill>
                <a:latin typeface="Canva Sans Bold"/>
                <a:ea typeface="Canva Sans Bold"/>
                <a:cs typeface="Canva Sans Bold"/>
                <a:sym typeface="Canva Sans Bold"/>
              </a:rPr>
              <a:t> Result: </a:t>
            </a:r>
            <a:r>
              <a:rPr lang="en-US" sz="2600">
                <a:solidFill>
                  <a:srgbClr val="000000"/>
                </a:solidFill>
                <a:latin typeface="Canva Sans"/>
                <a:ea typeface="Canva Sans"/>
                <a:cs typeface="Canva Sans"/>
                <a:sym typeface="Canva Sans"/>
              </a:rPr>
              <a:t>The LSTM model with these improvements achieved an MAE of </a:t>
            </a:r>
            <a:r>
              <a:rPr lang="en-US" b="true" sz="2600">
                <a:solidFill>
                  <a:srgbClr val="000000"/>
                </a:solidFill>
                <a:latin typeface="Canva Sans Bold"/>
                <a:ea typeface="Canva Sans Bold"/>
                <a:cs typeface="Canva Sans Bold"/>
                <a:sym typeface="Canva Sans Bold"/>
              </a:rPr>
              <a:t>1.3206</a:t>
            </a:r>
            <a:r>
              <a:rPr lang="en-US" sz="2600">
                <a:solidFill>
                  <a:srgbClr val="000000"/>
                </a:solidFill>
                <a:latin typeface="Canva Sans"/>
                <a:ea typeface="Canva Sans"/>
                <a:cs typeface="Canva Sans"/>
                <a:sym typeface="Canva Sans"/>
              </a:rPr>
              <a:t>, which was lower compared to a non-regularized model.</a:t>
            </a:r>
          </a:p>
        </p:txBody>
      </p:sp>
      <p:sp>
        <p:nvSpPr>
          <p:cNvPr name="TextBox 20" id="20"/>
          <p:cNvSpPr txBox="true"/>
          <p:nvPr/>
        </p:nvSpPr>
        <p:spPr>
          <a:xfrm rot="0">
            <a:off x="514350" y="4846661"/>
            <a:ext cx="16648776"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c) Hypothesis 3: Weighted Ensemble of LSTM and Random Forest Will Provide the Best</a:t>
            </a:r>
          </a:p>
        </p:txBody>
      </p:sp>
      <p:sp>
        <p:nvSpPr>
          <p:cNvPr name="TextBox 21" id="21"/>
          <p:cNvSpPr txBox="true"/>
          <p:nvPr/>
        </p:nvSpPr>
        <p:spPr>
          <a:xfrm rot="0">
            <a:off x="1512987" y="5537540"/>
            <a:ext cx="16046497" cy="905510"/>
          </a:xfrm>
          <a:prstGeom prst="rect">
            <a:avLst/>
          </a:prstGeom>
        </p:spPr>
        <p:txBody>
          <a:bodyPr anchor="t" rtlCol="false" tIns="0" lIns="0" bIns="0" rIns="0">
            <a:spAutoFit/>
          </a:bodyPr>
          <a:lstStyle/>
          <a:p>
            <a:pPr algn="l" marL="561342" indent="-280671" lvl="1">
              <a:lnSpc>
                <a:spcPts val="3640"/>
              </a:lnSpc>
              <a:buFont typeface="Arial"/>
              <a:buChar char="•"/>
            </a:pPr>
            <a:r>
              <a:rPr lang="en-US" b="true" sz="2600">
                <a:solidFill>
                  <a:srgbClr val="000000"/>
                </a:solidFill>
                <a:latin typeface="Canva Sans Bold"/>
                <a:ea typeface="Canva Sans Bold"/>
                <a:cs typeface="Canva Sans Bold"/>
                <a:sym typeface="Canva Sans Bold"/>
              </a:rPr>
              <a:t>Hypothesis: </a:t>
            </a:r>
            <a:r>
              <a:rPr lang="en-US" sz="2600">
                <a:solidFill>
                  <a:srgbClr val="000000"/>
                </a:solidFill>
                <a:latin typeface="Canva Sans"/>
                <a:ea typeface="Canva Sans"/>
                <a:cs typeface="Canva Sans"/>
                <a:sym typeface="Canva Sans"/>
              </a:rPr>
              <a:t>An ensemble model, using inverse MAE weighting for LSTM and Random Forest predictions, would leverage the strengths of both and minimize weaknesses.</a:t>
            </a:r>
          </a:p>
        </p:txBody>
      </p:sp>
      <p:sp>
        <p:nvSpPr>
          <p:cNvPr name="TextBox 22" id="22"/>
          <p:cNvSpPr txBox="true"/>
          <p:nvPr/>
        </p:nvSpPr>
        <p:spPr>
          <a:xfrm rot="0">
            <a:off x="1537294" y="6652600"/>
            <a:ext cx="15746464" cy="905510"/>
          </a:xfrm>
          <a:prstGeom prst="rect">
            <a:avLst/>
          </a:prstGeom>
        </p:spPr>
        <p:txBody>
          <a:bodyPr anchor="t" rtlCol="false" tIns="0" lIns="0" bIns="0" rIns="0">
            <a:spAutoFit/>
          </a:bodyPr>
          <a:lstStyle/>
          <a:p>
            <a:pPr algn="l" marL="561342" indent="-280671" lvl="1">
              <a:lnSpc>
                <a:spcPts val="3640"/>
              </a:lnSpc>
              <a:buFont typeface="Arial"/>
              <a:buChar char="•"/>
            </a:pPr>
            <a:r>
              <a:rPr lang="en-US" b="true" sz="2600">
                <a:solidFill>
                  <a:srgbClr val="000000"/>
                </a:solidFill>
                <a:latin typeface="Canva Sans Bold"/>
                <a:ea typeface="Canva Sans Bold"/>
                <a:cs typeface="Canva Sans Bold"/>
                <a:sym typeface="Canva Sans Bold"/>
              </a:rPr>
              <a:t> Result: </a:t>
            </a:r>
            <a:r>
              <a:rPr lang="en-US" sz="2600">
                <a:solidFill>
                  <a:srgbClr val="000000"/>
                </a:solidFill>
                <a:latin typeface="Canva Sans"/>
                <a:ea typeface="Canva Sans"/>
                <a:cs typeface="Canva Sans"/>
                <a:sym typeface="Canva Sans"/>
              </a:rPr>
              <a:t>The LSTM model with these improvements achieved an MAE of </a:t>
            </a:r>
            <a:r>
              <a:rPr lang="en-US" b="true" sz="2600">
                <a:solidFill>
                  <a:srgbClr val="000000"/>
                </a:solidFill>
                <a:latin typeface="Canva Sans Bold"/>
                <a:ea typeface="Canva Sans Bold"/>
                <a:cs typeface="Canva Sans Bold"/>
                <a:sym typeface="Canva Sans Bold"/>
              </a:rPr>
              <a:t>1.3206</a:t>
            </a:r>
            <a:r>
              <a:rPr lang="en-US" sz="2600">
                <a:solidFill>
                  <a:srgbClr val="000000"/>
                </a:solidFill>
                <a:latin typeface="Canva Sans"/>
                <a:ea typeface="Canva Sans"/>
                <a:cs typeface="Canva Sans"/>
                <a:sym typeface="Canva Sans"/>
              </a:rPr>
              <a:t>, which was lower compared to a non-regularized model.</a:t>
            </a:r>
          </a:p>
        </p:txBody>
      </p:sp>
      <p:sp>
        <p:nvSpPr>
          <p:cNvPr name="TextBox 23" id="23"/>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223230"/>
            <a:ext cx="17609919" cy="7331293"/>
            <a:chOff x="0" y="0"/>
            <a:chExt cx="4638003" cy="1930876"/>
          </a:xfrm>
        </p:grpSpPr>
        <p:sp>
          <p:nvSpPr>
            <p:cNvPr name="Freeform 6" id="6"/>
            <p:cNvSpPr/>
            <p:nvPr/>
          </p:nvSpPr>
          <p:spPr>
            <a:xfrm flipH="false" flipV="false" rot="0">
              <a:off x="0" y="0"/>
              <a:ext cx="4638003" cy="1930876"/>
            </a:xfrm>
            <a:custGeom>
              <a:avLst/>
              <a:gdLst/>
              <a:ahLst/>
              <a:cxnLst/>
              <a:rect r="r" b="b" t="t" l="l"/>
              <a:pathLst>
                <a:path h="1930876" w="4638003">
                  <a:moveTo>
                    <a:pt x="0" y="0"/>
                  </a:moveTo>
                  <a:lnTo>
                    <a:pt x="4638003" y="0"/>
                  </a:lnTo>
                  <a:lnTo>
                    <a:pt x="4638003" y="1930876"/>
                  </a:lnTo>
                  <a:lnTo>
                    <a:pt x="0" y="1930876"/>
                  </a:lnTo>
                  <a:close/>
                </a:path>
              </a:pathLst>
            </a:custGeom>
            <a:solidFill>
              <a:srgbClr val="F1F2F2"/>
            </a:solidFill>
          </p:spPr>
        </p:sp>
        <p:sp>
          <p:nvSpPr>
            <p:cNvPr name="TextBox 7" id="7"/>
            <p:cNvSpPr txBox="true"/>
            <p:nvPr/>
          </p:nvSpPr>
          <p:spPr>
            <a:xfrm>
              <a:off x="0" y="-38100"/>
              <a:ext cx="4638003" cy="1968976"/>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377044" y="324550"/>
            <a:ext cx="7377939" cy="1146330"/>
            <a:chOff x="0" y="0"/>
            <a:chExt cx="1943161" cy="301914"/>
          </a:xfrm>
        </p:grpSpPr>
        <p:sp>
          <p:nvSpPr>
            <p:cNvPr name="Freeform 9" id="9"/>
            <p:cNvSpPr/>
            <p:nvPr/>
          </p:nvSpPr>
          <p:spPr>
            <a:xfrm flipH="false" flipV="false" rot="0">
              <a:off x="0" y="0"/>
              <a:ext cx="1943161" cy="301914"/>
            </a:xfrm>
            <a:custGeom>
              <a:avLst/>
              <a:gdLst/>
              <a:ahLst/>
              <a:cxnLst/>
              <a:rect r="r" b="b" t="t" l="l"/>
              <a:pathLst>
                <a:path h="301914" w="1943161">
                  <a:moveTo>
                    <a:pt x="0" y="0"/>
                  </a:moveTo>
                  <a:lnTo>
                    <a:pt x="1943161" y="0"/>
                  </a:lnTo>
                  <a:lnTo>
                    <a:pt x="1943161" y="301914"/>
                  </a:lnTo>
                  <a:lnTo>
                    <a:pt x="0" y="301914"/>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1943161" cy="340014"/>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120751" y="1413730"/>
            <a:ext cx="16046497" cy="869950"/>
          </a:xfrm>
          <a:prstGeom prst="rect">
            <a:avLst/>
          </a:prstGeom>
        </p:spPr>
        <p:txBody>
          <a:bodyPr anchor="t" rtlCol="false" tIns="0" lIns="0" bIns="0" rIns="0">
            <a:spAutoFit/>
          </a:bodyPr>
          <a:lstStyle/>
          <a:p>
            <a:pPr algn="l">
              <a:lnSpc>
                <a:spcPts val="3500"/>
              </a:lnSpc>
            </a:pPr>
            <a:r>
              <a:rPr lang="en-US" sz="2500" b="true">
                <a:solidFill>
                  <a:srgbClr val="000000"/>
                </a:solidFill>
                <a:latin typeface="Canva Sans Bold"/>
                <a:ea typeface="Canva Sans Bold"/>
                <a:cs typeface="Canva Sans Bold"/>
                <a:sym typeface="Canva Sans Bold"/>
              </a:rPr>
              <a:t>Hypothesis: </a:t>
            </a:r>
            <a:r>
              <a:rPr lang="en-US" sz="2500">
                <a:solidFill>
                  <a:srgbClr val="000000"/>
                </a:solidFill>
                <a:latin typeface="Canva Sans"/>
                <a:ea typeface="Canva Sans"/>
                <a:cs typeface="Canva Sans"/>
                <a:sym typeface="Canva Sans"/>
              </a:rPr>
              <a:t>We hypothesized that tuning hyperparameters like `n_estimators`, `max_depth`, `min_samples_split`, etc., in the Random Forest model would lead to improved prediction accuracy</a:t>
            </a:r>
            <a:r>
              <a:rPr lang="en-US" sz="2500" b="true">
                <a:solidFill>
                  <a:srgbClr val="000000"/>
                </a:solidFill>
                <a:latin typeface="Canva Sans Bold"/>
                <a:ea typeface="Canva Sans Bold"/>
                <a:cs typeface="Canva Sans Bold"/>
                <a:sym typeface="Canva Sans Bold"/>
              </a:rPr>
              <a:t>.</a:t>
            </a:r>
          </a:p>
        </p:txBody>
      </p:sp>
      <p:sp>
        <p:nvSpPr>
          <p:cNvPr name="TextBox 17" id="17"/>
          <p:cNvSpPr txBox="true"/>
          <p:nvPr/>
        </p:nvSpPr>
        <p:spPr>
          <a:xfrm rot="0">
            <a:off x="-576611" y="560291"/>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VERIFICATION RESULT 1</a:t>
            </a:r>
          </a:p>
        </p:txBody>
      </p:sp>
      <p:sp>
        <p:nvSpPr>
          <p:cNvPr name="TextBox 18" id="18"/>
          <p:cNvSpPr txBox="true"/>
          <p:nvPr/>
        </p:nvSpPr>
        <p:spPr>
          <a:xfrm rot="0">
            <a:off x="1120751" y="2385914"/>
            <a:ext cx="16046497" cy="8153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Verification Approach: </a:t>
            </a:r>
            <a:r>
              <a:rPr lang="en-US" sz="2400">
                <a:solidFill>
                  <a:srgbClr val="000000"/>
                </a:solidFill>
                <a:latin typeface="Canva Sans"/>
                <a:ea typeface="Canva Sans"/>
                <a:cs typeface="Canva Sans"/>
                <a:sym typeface="Canva Sans"/>
              </a:rPr>
              <a:t>An ensemble model, using inverse MAE weighting for LSTM and Random Forest predictions, would leverage the strengths of both and minimize weaknesses.</a:t>
            </a:r>
          </a:p>
        </p:txBody>
      </p:sp>
      <p:sp>
        <p:nvSpPr>
          <p:cNvPr name="TextBox 19" id="19"/>
          <p:cNvSpPr txBox="true"/>
          <p:nvPr/>
        </p:nvSpPr>
        <p:spPr>
          <a:xfrm rot="0">
            <a:off x="1451196" y="3298594"/>
            <a:ext cx="16230468" cy="125222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Grid Search Cross-Validation  :Conducted on the Random Forest model, varying parameters systematically.</a:t>
            </a:r>
          </a:p>
          <a:p>
            <a:pPr algn="l">
              <a:lnSpc>
                <a:spcPts val="3500"/>
              </a:lnSpc>
            </a:pPr>
          </a:p>
        </p:txBody>
      </p:sp>
      <p:sp>
        <p:nvSpPr>
          <p:cNvPr name="TextBox 20" id="20"/>
          <p:cNvSpPr txBox="true"/>
          <p:nvPr/>
        </p:nvSpPr>
        <p:spPr>
          <a:xfrm rot="0">
            <a:off x="1451196" y="4086629"/>
            <a:ext cx="14846047" cy="3347720"/>
          </a:xfrm>
          <a:prstGeom prst="rect">
            <a:avLst/>
          </a:prstGeom>
        </p:spPr>
        <p:txBody>
          <a:bodyPr anchor="t" rtlCol="false" tIns="0" lIns="0" bIns="0" rIns="0">
            <a:spAutoFit/>
          </a:bodyPr>
          <a:lstStyle/>
          <a:p>
            <a:pPr algn="l" marL="518163" indent="-259082" lvl="1">
              <a:lnSpc>
                <a:spcPts val="3360"/>
              </a:lnSpc>
              <a:buFont typeface="Arial"/>
              <a:buChar char="•"/>
            </a:pPr>
            <a:r>
              <a:rPr lang="en-US" b="true" sz="2400">
                <a:solidFill>
                  <a:srgbClr val="000000"/>
                </a:solidFill>
                <a:latin typeface="Canva Sans Bold"/>
                <a:ea typeface="Canva Sans Bold"/>
                <a:cs typeface="Canva Sans Bold"/>
                <a:sym typeface="Canva Sans Bold"/>
              </a:rPr>
              <a:t>Key Metrics Monitored</a:t>
            </a:r>
            <a:r>
              <a:rPr lang="en-US" sz="2400">
                <a:solidFill>
                  <a:srgbClr val="000000"/>
                </a:solidFill>
                <a:latin typeface="Canva Sans"/>
                <a:ea typeface="Canva Sans"/>
                <a:cs typeface="Canva Sans"/>
                <a:sym typeface="Canva Sans"/>
              </a:rPr>
              <a:t>: Mean Absolute Error (MAE) and Mean Squared Error (MSE) during training and testing phases.</a:t>
            </a:r>
          </a:p>
          <a:p>
            <a:pPr algn="l">
              <a:lnSpc>
                <a:spcPts val="3360"/>
              </a:lnSpc>
            </a:pPr>
            <a:r>
              <a:rPr lang="en-US" sz="2400">
                <a:solidFill>
                  <a:srgbClr val="000000"/>
                </a:solidFill>
                <a:latin typeface="Canva Sans"/>
                <a:ea typeface="Canva Sans"/>
                <a:cs typeface="Canva Sans"/>
                <a:sym typeface="Canva Sans"/>
              </a:rPr>
              <a:t>  - </a:t>
            </a:r>
            <a:r>
              <a:rPr lang="en-US" sz="2400" b="true">
                <a:solidFill>
                  <a:srgbClr val="000000"/>
                </a:solidFill>
                <a:latin typeface="Canva Sans Bold"/>
                <a:ea typeface="Canva Sans Bold"/>
                <a:cs typeface="Canva Sans Bold"/>
                <a:sym typeface="Canva Sans Bold"/>
              </a:rPr>
              <a:t>Best Parameters Identified:</a:t>
            </a:r>
          </a:p>
          <a:p>
            <a:pPr algn="l">
              <a:lnSpc>
                <a:spcPts val="3360"/>
              </a:lnSpc>
            </a:pPr>
            <a:r>
              <a:rPr lang="en-US" sz="2400">
                <a:solidFill>
                  <a:srgbClr val="000000"/>
                </a:solidFill>
                <a:latin typeface="Canva Sans"/>
                <a:ea typeface="Canva Sans"/>
                <a:cs typeface="Canva Sans"/>
                <a:sym typeface="Canva Sans"/>
              </a:rPr>
              <a:t>    - Max Depth: 5</a:t>
            </a:r>
          </a:p>
          <a:p>
            <a:pPr algn="l">
              <a:lnSpc>
                <a:spcPts val="3360"/>
              </a:lnSpc>
            </a:pPr>
            <a:r>
              <a:rPr lang="en-US" sz="2400">
                <a:solidFill>
                  <a:srgbClr val="000000"/>
                </a:solidFill>
                <a:latin typeface="Canva Sans"/>
                <a:ea typeface="Canva Sans"/>
                <a:cs typeface="Canva Sans"/>
                <a:sym typeface="Canva Sans"/>
              </a:rPr>
              <a:t>    - Max Features: 0.3</a:t>
            </a:r>
          </a:p>
          <a:p>
            <a:pPr algn="l">
              <a:lnSpc>
                <a:spcPts val="3360"/>
              </a:lnSpc>
            </a:pPr>
            <a:r>
              <a:rPr lang="en-US" sz="2400">
                <a:solidFill>
                  <a:srgbClr val="000000"/>
                </a:solidFill>
                <a:latin typeface="Canva Sans"/>
                <a:ea typeface="Canva Sans"/>
                <a:cs typeface="Canva Sans"/>
                <a:sym typeface="Canva Sans"/>
              </a:rPr>
              <a:t>    - Min Samples Split: 10</a:t>
            </a:r>
          </a:p>
          <a:p>
            <a:pPr algn="l">
              <a:lnSpc>
                <a:spcPts val="3360"/>
              </a:lnSpc>
            </a:pPr>
            <a:r>
              <a:rPr lang="en-US" sz="2400">
                <a:solidFill>
                  <a:srgbClr val="000000"/>
                </a:solidFill>
                <a:latin typeface="Canva Sans"/>
                <a:ea typeface="Canva Sans"/>
                <a:cs typeface="Canva Sans"/>
                <a:sym typeface="Canva Sans"/>
              </a:rPr>
              <a:t>    - Number of Estimators: 50</a:t>
            </a:r>
          </a:p>
          <a:p>
            <a:pPr algn="l">
              <a:lnSpc>
                <a:spcPts val="3500"/>
              </a:lnSpc>
            </a:pPr>
          </a:p>
        </p:txBody>
      </p:sp>
      <p:sp>
        <p:nvSpPr>
          <p:cNvPr name="TextBox 21" id="21"/>
          <p:cNvSpPr txBox="true"/>
          <p:nvPr/>
        </p:nvSpPr>
        <p:spPr>
          <a:xfrm rot="0">
            <a:off x="1212803" y="7038109"/>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Verification Results</a:t>
            </a:r>
          </a:p>
        </p:txBody>
      </p:sp>
      <p:sp>
        <p:nvSpPr>
          <p:cNvPr name="TextBox 22" id="22"/>
          <p:cNvSpPr txBox="true"/>
          <p:nvPr/>
        </p:nvSpPr>
        <p:spPr>
          <a:xfrm rot="0">
            <a:off x="1635167" y="7529599"/>
            <a:ext cx="16046497" cy="815340"/>
          </a:xfrm>
          <a:prstGeom prst="rect">
            <a:avLst/>
          </a:prstGeom>
        </p:spPr>
        <p:txBody>
          <a:bodyPr anchor="t" rtlCol="false" tIns="0" lIns="0" bIns="0" rIns="0">
            <a:spAutoFit/>
          </a:bodyPr>
          <a:lstStyle/>
          <a:p>
            <a:pPr algn="l" marL="518163" indent="-259082" lvl="1">
              <a:lnSpc>
                <a:spcPts val="3360"/>
              </a:lnSpc>
              <a:buFont typeface="Arial"/>
              <a:buChar char="•"/>
            </a:pPr>
            <a:r>
              <a:rPr lang="en-US" b="true" sz="2400">
                <a:solidFill>
                  <a:srgbClr val="000000"/>
                </a:solidFill>
                <a:latin typeface="Canva Sans Bold"/>
                <a:ea typeface="Canva Sans Bold"/>
                <a:cs typeface="Canva Sans Bold"/>
                <a:sym typeface="Canva Sans Bold"/>
              </a:rPr>
              <a:t>MAE Reduction: </a:t>
            </a:r>
            <a:r>
              <a:rPr lang="en-US" sz="2400">
                <a:solidFill>
                  <a:srgbClr val="000000"/>
                </a:solidFill>
                <a:latin typeface="Canva Sans"/>
                <a:ea typeface="Canva Sans"/>
                <a:cs typeface="Canva Sans"/>
                <a:sym typeface="Canva Sans"/>
              </a:rPr>
              <a:t>The MAE for the Random Forest dropped to 0.8536, compared to higher errors without tuning.</a:t>
            </a:r>
          </a:p>
        </p:txBody>
      </p:sp>
      <p:sp>
        <p:nvSpPr>
          <p:cNvPr name="TextBox 23" id="23"/>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223230"/>
            <a:ext cx="17609919" cy="7750923"/>
            <a:chOff x="0" y="0"/>
            <a:chExt cx="4638003" cy="2041395"/>
          </a:xfrm>
        </p:grpSpPr>
        <p:sp>
          <p:nvSpPr>
            <p:cNvPr name="Freeform 6" id="6"/>
            <p:cNvSpPr/>
            <p:nvPr/>
          </p:nvSpPr>
          <p:spPr>
            <a:xfrm flipH="false" flipV="false" rot="0">
              <a:off x="0" y="0"/>
              <a:ext cx="4638003" cy="2041395"/>
            </a:xfrm>
            <a:custGeom>
              <a:avLst/>
              <a:gdLst/>
              <a:ahLst/>
              <a:cxnLst/>
              <a:rect r="r" b="b" t="t" l="l"/>
              <a:pathLst>
                <a:path h="2041395" w="4638003">
                  <a:moveTo>
                    <a:pt x="0" y="0"/>
                  </a:moveTo>
                  <a:lnTo>
                    <a:pt x="4638003" y="0"/>
                  </a:lnTo>
                  <a:lnTo>
                    <a:pt x="4638003" y="2041395"/>
                  </a:lnTo>
                  <a:lnTo>
                    <a:pt x="0" y="2041395"/>
                  </a:lnTo>
                  <a:close/>
                </a:path>
              </a:pathLst>
            </a:custGeom>
            <a:solidFill>
              <a:srgbClr val="F1F2F2"/>
            </a:solidFill>
          </p:spPr>
        </p:sp>
        <p:sp>
          <p:nvSpPr>
            <p:cNvPr name="TextBox 7" id="7"/>
            <p:cNvSpPr txBox="true"/>
            <p:nvPr/>
          </p:nvSpPr>
          <p:spPr>
            <a:xfrm>
              <a:off x="0" y="-38100"/>
              <a:ext cx="4638003" cy="20794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377044" y="324550"/>
            <a:ext cx="7377939" cy="1146330"/>
            <a:chOff x="0" y="0"/>
            <a:chExt cx="1943161" cy="301914"/>
          </a:xfrm>
        </p:grpSpPr>
        <p:sp>
          <p:nvSpPr>
            <p:cNvPr name="Freeform 9" id="9"/>
            <p:cNvSpPr/>
            <p:nvPr/>
          </p:nvSpPr>
          <p:spPr>
            <a:xfrm flipH="false" flipV="false" rot="0">
              <a:off x="0" y="0"/>
              <a:ext cx="1943161" cy="301914"/>
            </a:xfrm>
            <a:custGeom>
              <a:avLst/>
              <a:gdLst/>
              <a:ahLst/>
              <a:cxnLst/>
              <a:rect r="r" b="b" t="t" l="l"/>
              <a:pathLst>
                <a:path h="301914" w="1943161">
                  <a:moveTo>
                    <a:pt x="0" y="0"/>
                  </a:moveTo>
                  <a:lnTo>
                    <a:pt x="1943161" y="0"/>
                  </a:lnTo>
                  <a:lnTo>
                    <a:pt x="1943161" y="301914"/>
                  </a:lnTo>
                  <a:lnTo>
                    <a:pt x="0" y="301914"/>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1943161" cy="340014"/>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191625"/>
            <a:ext cx="19974273" cy="1470770"/>
            <a:chOff x="0" y="0"/>
            <a:chExt cx="5260714" cy="387363"/>
          </a:xfrm>
        </p:grpSpPr>
        <p:sp>
          <p:nvSpPr>
            <p:cNvPr name="Freeform 12" id="12"/>
            <p:cNvSpPr/>
            <p:nvPr/>
          </p:nvSpPr>
          <p:spPr>
            <a:xfrm flipH="false" flipV="false" rot="0">
              <a:off x="0" y="0"/>
              <a:ext cx="5260714" cy="387363"/>
            </a:xfrm>
            <a:custGeom>
              <a:avLst/>
              <a:gdLst/>
              <a:ahLst/>
              <a:cxnLst/>
              <a:rect r="r" b="b" t="t" l="l"/>
              <a:pathLst>
                <a:path h="387363" w="5260714">
                  <a:moveTo>
                    <a:pt x="0" y="0"/>
                  </a:moveTo>
                  <a:lnTo>
                    <a:pt x="5260714" y="0"/>
                  </a:lnTo>
                  <a:lnTo>
                    <a:pt x="5260714" y="387363"/>
                  </a:lnTo>
                  <a:lnTo>
                    <a:pt x="0" y="387363"/>
                  </a:lnTo>
                  <a:close/>
                </a:path>
              </a:pathLst>
            </a:custGeom>
            <a:solidFill>
              <a:srgbClr val="F1F2F2"/>
            </a:solidFill>
          </p:spPr>
        </p:sp>
        <p:sp>
          <p:nvSpPr>
            <p:cNvPr name="TextBox 13" id="13"/>
            <p:cNvSpPr txBox="true"/>
            <p:nvPr/>
          </p:nvSpPr>
          <p:spPr>
            <a:xfrm>
              <a:off x="0" y="-38100"/>
              <a:ext cx="5260714" cy="42546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028700" y="1628705"/>
            <a:ext cx="16046497" cy="869950"/>
          </a:xfrm>
          <a:prstGeom prst="rect">
            <a:avLst/>
          </a:prstGeom>
        </p:spPr>
        <p:txBody>
          <a:bodyPr anchor="t" rtlCol="false" tIns="0" lIns="0" bIns="0" rIns="0">
            <a:spAutoFit/>
          </a:bodyPr>
          <a:lstStyle/>
          <a:p>
            <a:pPr algn="l">
              <a:lnSpc>
                <a:spcPts val="3500"/>
              </a:lnSpc>
            </a:pPr>
            <a:r>
              <a:rPr lang="en-US" sz="2500" b="true">
                <a:solidFill>
                  <a:srgbClr val="000000"/>
                </a:solidFill>
                <a:latin typeface="Canva Sans Bold"/>
                <a:ea typeface="Canva Sans Bold"/>
                <a:cs typeface="Canva Sans Bold"/>
                <a:sym typeface="Canva Sans Bold"/>
              </a:rPr>
              <a:t>Testing Generalization: </a:t>
            </a:r>
            <a:r>
              <a:rPr lang="en-US" sz="2500">
                <a:solidFill>
                  <a:srgbClr val="000000"/>
                </a:solidFill>
                <a:latin typeface="Canva Sans"/>
                <a:ea typeface="Canva Sans"/>
                <a:cs typeface="Canva Sans"/>
                <a:sym typeface="Canva Sans"/>
              </a:rPr>
              <a:t>The Testing MAE (0.8536) was similar to the Training MAE (0.8956), indicating effective generalization without overfitting</a:t>
            </a:r>
          </a:p>
        </p:txBody>
      </p:sp>
      <p:sp>
        <p:nvSpPr>
          <p:cNvPr name="TextBox 17" id="17"/>
          <p:cNvSpPr txBox="true"/>
          <p:nvPr/>
        </p:nvSpPr>
        <p:spPr>
          <a:xfrm rot="0">
            <a:off x="-576611" y="560291"/>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VERIFICATION RESULT 2</a:t>
            </a:r>
          </a:p>
        </p:txBody>
      </p:sp>
      <p:sp>
        <p:nvSpPr>
          <p:cNvPr name="TextBox 18" id="18"/>
          <p:cNvSpPr txBox="true"/>
          <p:nvPr/>
        </p:nvSpPr>
        <p:spPr>
          <a:xfrm rot="0">
            <a:off x="1120751" y="4161353"/>
            <a:ext cx="16046497" cy="12344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Performance Limitation: </a:t>
            </a:r>
            <a:r>
              <a:rPr lang="en-US" sz="2400">
                <a:solidFill>
                  <a:srgbClr val="000000"/>
                </a:solidFill>
                <a:latin typeface="Canva Sans"/>
                <a:ea typeface="Canva Sans"/>
                <a:cs typeface="Canva Sans"/>
                <a:sym typeface="Canva Sans"/>
              </a:rPr>
              <a:t>Further reducing `max_depth` might have improved generalization, but could also risk underfitting. A balance was achieved with a depth of 5.</a:t>
            </a:r>
          </a:p>
          <a:p>
            <a:pPr algn="l">
              <a:lnSpc>
                <a:spcPts val="3360"/>
              </a:lnSpc>
            </a:pPr>
          </a:p>
        </p:txBody>
      </p:sp>
      <p:sp>
        <p:nvSpPr>
          <p:cNvPr name="TextBox 19" id="19"/>
          <p:cNvSpPr txBox="true"/>
          <p:nvPr/>
        </p:nvSpPr>
        <p:spPr>
          <a:xfrm rot="0">
            <a:off x="1120751" y="3177103"/>
            <a:ext cx="16230468" cy="869950"/>
          </a:xfrm>
          <a:prstGeom prst="rect">
            <a:avLst/>
          </a:prstGeom>
        </p:spPr>
        <p:txBody>
          <a:bodyPr anchor="t" rtlCol="false" tIns="0" lIns="0" bIns="0" rIns="0">
            <a:spAutoFit/>
          </a:bodyPr>
          <a:lstStyle/>
          <a:p>
            <a:pPr algn="l">
              <a:lnSpc>
                <a:spcPts val="3500"/>
              </a:lnSpc>
            </a:pPr>
            <a:r>
              <a:rPr lang="en-US" sz="2500" b="true">
                <a:solidFill>
                  <a:srgbClr val="000000"/>
                </a:solidFill>
                <a:latin typeface="Canva Sans Bold"/>
                <a:ea typeface="Canva Sans Bold"/>
                <a:cs typeface="Canva Sans Bold"/>
                <a:sym typeface="Canva Sans Bold"/>
              </a:rPr>
              <a:t>Impact of Hyperparameter Tuning</a:t>
            </a:r>
            <a:r>
              <a:rPr lang="en-US" sz="2500">
                <a:solidFill>
                  <a:srgbClr val="000000"/>
                </a:solidFill>
                <a:latin typeface="Canva Sans"/>
                <a:ea typeface="Canva Sans"/>
                <a:cs typeface="Canva Sans"/>
                <a:sym typeface="Canva Sans"/>
              </a:rPr>
              <a:t>: The decrease in both training and testing error highlights that optimal parameter settings can significantly improve a model's learning capacity without leading to overfitting</a:t>
            </a:r>
          </a:p>
        </p:txBody>
      </p:sp>
      <p:sp>
        <p:nvSpPr>
          <p:cNvPr name="TextBox 20" id="20"/>
          <p:cNvSpPr txBox="true"/>
          <p:nvPr/>
        </p:nvSpPr>
        <p:spPr>
          <a:xfrm rot="0">
            <a:off x="514350" y="2679630"/>
            <a:ext cx="16046497" cy="396240"/>
          </a:xfrm>
          <a:prstGeom prst="rect">
            <a:avLst/>
          </a:prstGeom>
        </p:spPr>
        <p:txBody>
          <a:bodyPr anchor="t" rtlCol="false" tIns="0" lIns="0" bIns="0" rIns="0">
            <a:spAutoFit/>
          </a:bodyPr>
          <a:lstStyle/>
          <a:p>
            <a:pPr algn="l">
              <a:lnSpc>
                <a:spcPts val="3360"/>
              </a:lnSpc>
            </a:pPr>
            <a:r>
              <a:rPr lang="en-US" sz="2400" u="sng" b="true">
                <a:solidFill>
                  <a:srgbClr val="000000"/>
                </a:solidFill>
                <a:latin typeface="Canva Sans Bold"/>
                <a:ea typeface="Canva Sans Bold"/>
                <a:cs typeface="Canva Sans Bold"/>
                <a:sym typeface="Canva Sans Bold"/>
              </a:rPr>
              <a:t>Considerations: </a:t>
            </a:r>
          </a:p>
        </p:txBody>
      </p:sp>
      <p:sp>
        <p:nvSpPr>
          <p:cNvPr name="TextBox 21" id="21"/>
          <p:cNvSpPr txBox="true"/>
          <p:nvPr/>
        </p:nvSpPr>
        <p:spPr>
          <a:xfrm rot="0">
            <a:off x="514350" y="5105400"/>
            <a:ext cx="16046497" cy="396240"/>
          </a:xfrm>
          <a:prstGeom prst="rect">
            <a:avLst/>
          </a:prstGeom>
        </p:spPr>
        <p:txBody>
          <a:bodyPr anchor="t" rtlCol="false" tIns="0" lIns="0" bIns="0" rIns="0">
            <a:spAutoFit/>
          </a:bodyPr>
          <a:lstStyle/>
          <a:p>
            <a:pPr algn="l">
              <a:lnSpc>
                <a:spcPts val="3360"/>
              </a:lnSpc>
            </a:pPr>
            <a:r>
              <a:rPr lang="en-US" sz="2400" u="sng" b="true">
                <a:solidFill>
                  <a:srgbClr val="000000"/>
                </a:solidFill>
                <a:latin typeface="Canva Sans Bold"/>
                <a:ea typeface="Canva Sans Bold"/>
                <a:cs typeface="Canva Sans Bold"/>
                <a:sym typeface="Canva Sans Bold"/>
              </a:rPr>
              <a:t>Verification Results and Considerations for Hypothesis 2</a:t>
            </a:r>
          </a:p>
        </p:txBody>
      </p:sp>
      <p:sp>
        <p:nvSpPr>
          <p:cNvPr name="TextBox 22" id="22"/>
          <p:cNvSpPr txBox="true"/>
          <p:nvPr/>
        </p:nvSpPr>
        <p:spPr>
          <a:xfrm rot="0">
            <a:off x="1120751" y="5682615"/>
            <a:ext cx="16046497" cy="8153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Hypothesis 2 Recap :</a:t>
            </a:r>
            <a:r>
              <a:rPr lang="en-US" sz="2400">
                <a:solidFill>
                  <a:srgbClr val="000000"/>
                </a:solidFill>
                <a:latin typeface="Canva Sans"/>
                <a:ea typeface="Canva Sans"/>
                <a:cs typeface="Canva Sans"/>
                <a:sym typeface="Canva Sans"/>
              </a:rPr>
              <a:t>We hypothesized that incorporating dropout layers and L2 regularization in the LSTM architecture would help </a:t>
            </a:r>
            <a:r>
              <a:rPr lang="en-US" sz="2400" b="true">
                <a:solidFill>
                  <a:srgbClr val="000000"/>
                </a:solidFill>
                <a:latin typeface="Canva Sans Bold"/>
                <a:ea typeface="Canva Sans Bold"/>
                <a:cs typeface="Canva Sans Bold"/>
                <a:sym typeface="Canva Sans Bold"/>
              </a:rPr>
              <a:t>prevent overfitting</a:t>
            </a:r>
            <a:r>
              <a:rPr lang="en-US" sz="2400">
                <a:solidFill>
                  <a:srgbClr val="000000"/>
                </a:solidFill>
                <a:latin typeface="Canva Sans"/>
                <a:ea typeface="Canva Sans"/>
                <a:cs typeface="Canva Sans"/>
                <a:sym typeface="Canva Sans"/>
              </a:rPr>
              <a:t> and </a:t>
            </a:r>
            <a:r>
              <a:rPr lang="en-US" sz="2400" b="true">
                <a:solidFill>
                  <a:srgbClr val="000000"/>
                </a:solidFill>
                <a:latin typeface="Canva Sans Bold"/>
                <a:ea typeface="Canva Sans Bold"/>
                <a:cs typeface="Canva Sans Bold"/>
                <a:sym typeface="Canva Sans Bold"/>
              </a:rPr>
              <a:t>improve generalization</a:t>
            </a:r>
            <a:r>
              <a:rPr lang="en-US" sz="2400">
                <a:solidFill>
                  <a:srgbClr val="000000"/>
                </a:solidFill>
                <a:latin typeface="Canva Sans"/>
                <a:ea typeface="Canva Sans"/>
                <a:cs typeface="Canva Sans"/>
                <a:sym typeface="Canva Sans"/>
              </a:rPr>
              <a:t> to unseen data.</a:t>
            </a:r>
          </a:p>
        </p:txBody>
      </p:sp>
      <p:sp>
        <p:nvSpPr>
          <p:cNvPr name="TextBox 23" id="23"/>
          <p:cNvSpPr txBox="true"/>
          <p:nvPr/>
        </p:nvSpPr>
        <p:spPr>
          <a:xfrm rot="0">
            <a:off x="1028700" y="6678929"/>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Verification Approach :</a:t>
            </a:r>
          </a:p>
        </p:txBody>
      </p:sp>
      <p:sp>
        <p:nvSpPr>
          <p:cNvPr name="TextBox 24" id="24"/>
          <p:cNvSpPr txBox="true"/>
          <p:nvPr/>
        </p:nvSpPr>
        <p:spPr>
          <a:xfrm rot="0">
            <a:off x="1120751" y="7122794"/>
            <a:ext cx="16046497" cy="8153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 Used </a:t>
            </a:r>
            <a:r>
              <a:rPr lang="en-US" b="true" sz="2400">
                <a:solidFill>
                  <a:srgbClr val="000000"/>
                </a:solidFill>
                <a:latin typeface="Canva Sans Bold"/>
                <a:ea typeface="Canva Sans Bold"/>
                <a:cs typeface="Canva Sans Bold"/>
                <a:sym typeface="Canva Sans Bold"/>
              </a:rPr>
              <a:t>L2 Regularization</a:t>
            </a:r>
            <a:r>
              <a:rPr lang="en-US" sz="2400">
                <a:solidFill>
                  <a:srgbClr val="000000"/>
                </a:solidFill>
                <a:latin typeface="Canva Sans"/>
                <a:ea typeface="Canva Sans"/>
                <a:cs typeface="Canva Sans"/>
                <a:sym typeface="Canva Sans"/>
              </a:rPr>
              <a:t> in the dense output layer to add a penalty for high weights.</a:t>
            </a:r>
          </a:p>
          <a:p>
            <a:pPr algn="l">
              <a:lnSpc>
                <a:spcPts val="3360"/>
              </a:lnSpc>
            </a:pPr>
          </a:p>
        </p:txBody>
      </p:sp>
      <p:sp>
        <p:nvSpPr>
          <p:cNvPr name="TextBox 25" id="25"/>
          <p:cNvSpPr txBox="true"/>
          <p:nvPr/>
        </p:nvSpPr>
        <p:spPr>
          <a:xfrm rot="0">
            <a:off x="1120751" y="7610308"/>
            <a:ext cx="16046497" cy="8153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Applied </a:t>
            </a:r>
            <a:r>
              <a:rPr lang="en-US" b="true" sz="2400">
                <a:solidFill>
                  <a:srgbClr val="000000"/>
                </a:solidFill>
                <a:latin typeface="Canva Sans Bold"/>
                <a:ea typeface="Canva Sans Bold"/>
                <a:cs typeface="Canva Sans Bold"/>
                <a:sym typeface="Canva Sans Bold"/>
              </a:rPr>
              <a:t>Early Stopping</a:t>
            </a:r>
            <a:r>
              <a:rPr lang="en-US" sz="2400">
                <a:solidFill>
                  <a:srgbClr val="000000"/>
                </a:solidFill>
                <a:latin typeface="Canva Sans"/>
                <a:ea typeface="Canva Sans"/>
                <a:cs typeface="Canva Sans"/>
                <a:sym typeface="Canva Sans"/>
              </a:rPr>
              <a:t> to terminate training when the validation loss stopped improving.</a:t>
            </a:r>
          </a:p>
          <a:p>
            <a:pPr algn="l">
              <a:lnSpc>
                <a:spcPts val="3360"/>
              </a:lnSpc>
            </a:pPr>
          </a:p>
        </p:txBody>
      </p:sp>
      <p:sp>
        <p:nvSpPr>
          <p:cNvPr name="TextBox 26" id="26"/>
          <p:cNvSpPr txBox="true"/>
          <p:nvPr/>
        </p:nvSpPr>
        <p:spPr>
          <a:xfrm rot="0">
            <a:off x="1120751" y="7998928"/>
            <a:ext cx="16046497" cy="396240"/>
          </a:xfrm>
          <a:prstGeom prst="rect">
            <a:avLst/>
          </a:prstGeom>
        </p:spPr>
        <p:txBody>
          <a:bodyPr anchor="t" rtlCol="false" tIns="0" lIns="0" bIns="0" rIns="0">
            <a:spAutoFit/>
          </a:bodyPr>
          <a:lstStyle/>
          <a:p>
            <a:pPr algn="l" marL="518163" indent="-259082" lvl="1">
              <a:lnSpc>
                <a:spcPts val="3360"/>
              </a:lnSpc>
              <a:buFont typeface="Arial"/>
              <a:buChar char="•"/>
            </a:pPr>
            <a:r>
              <a:rPr lang="en-US" b="true" sz="2400">
                <a:solidFill>
                  <a:srgbClr val="000000"/>
                </a:solidFill>
                <a:latin typeface="Canva Sans Bold"/>
                <a:ea typeface="Canva Sans Bold"/>
                <a:cs typeface="Canva Sans Bold"/>
                <a:sym typeface="Canva Sans Bold"/>
              </a:rPr>
              <a:t>Training and Validation Observations:</a:t>
            </a:r>
          </a:p>
        </p:txBody>
      </p:sp>
      <p:sp>
        <p:nvSpPr>
          <p:cNvPr name="TextBox 27" id="27"/>
          <p:cNvSpPr txBox="true"/>
          <p:nvPr/>
        </p:nvSpPr>
        <p:spPr>
          <a:xfrm rot="0">
            <a:off x="1120751" y="8366676"/>
            <a:ext cx="16681023" cy="8153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Early stopping was triggered after around </a:t>
            </a:r>
            <a:r>
              <a:rPr lang="en-US" b="true" sz="2400">
                <a:solidFill>
                  <a:srgbClr val="000000"/>
                </a:solidFill>
                <a:latin typeface="Canva Sans Bold"/>
                <a:ea typeface="Canva Sans Bold"/>
                <a:cs typeface="Canva Sans Bold"/>
                <a:sym typeface="Canva Sans Bold"/>
              </a:rPr>
              <a:t>20 epochs</a:t>
            </a:r>
            <a:r>
              <a:rPr lang="en-US" sz="2400">
                <a:solidFill>
                  <a:srgbClr val="000000"/>
                </a:solidFill>
                <a:latin typeface="Canva Sans"/>
                <a:ea typeface="Canva Sans"/>
                <a:cs typeface="Canva Sans"/>
                <a:sym typeface="Canva Sans"/>
              </a:rPr>
              <a:t>, with both training and validation loss converging.</a:t>
            </a:r>
          </a:p>
          <a:p>
            <a:pPr algn="l">
              <a:lnSpc>
                <a:spcPts val="3360"/>
              </a:lnSpc>
            </a:pPr>
          </a:p>
        </p:txBody>
      </p:sp>
      <p:sp>
        <p:nvSpPr>
          <p:cNvPr name="TextBox 28" id="28"/>
          <p:cNvSpPr txBox="true"/>
          <p:nvPr/>
        </p:nvSpPr>
        <p:spPr>
          <a:xfrm rot="0">
            <a:off x="514350" y="9448716"/>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223230"/>
            <a:ext cx="17609919" cy="7750923"/>
            <a:chOff x="0" y="0"/>
            <a:chExt cx="4638003" cy="2041395"/>
          </a:xfrm>
        </p:grpSpPr>
        <p:sp>
          <p:nvSpPr>
            <p:cNvPr name="Freeform 6" id="6"/>
            <p:cNvSpPr/>
            <p:nvPr/>
          </p:nvSpPr>
          <p:spPr>
            <a:xfrm flipH="false" flipV="false" rot="0">
              <a:off x="0" y="0"/>
              <a:ext cx="4638003" cy="2041395"/>
            </a:xfrm>
            <a:custGeom>
              <a:avLst/>
              <a:gdLst/>
              <a:ahLst/>
              <a:cxnLst/>
              <a:rect r="r" b="b" t="t" l="l"/>
              <a:pathLst>
                <a:path h="2041395" w="4638003">
                  <a:moveTo>
                    <a:pt x="0" y="0"/>
                  </a:moveTo>
                  <a:lnTo>
                    <a:pt x="4638003" y="0"/>
                  </a:lnTo>
                  <a:lnTo>
                    <a:pt x="4638003" y="2041395"/>
                  </a:lnTo>
                  <a:lnTo>
                    <a:pt x="0" y="2041395"/>
                  </a:lnTo>
                  <a:close/>
                </a:path>
              </a:pathLst>
            </a:custGeom>
            <a:solidFill>
              <a:srgbClr val="F1F2F2"/>
            </a:solidFill>
          </p:spPr>
        </p:sp>
        <p:sp>
          <p:nvSpPr>
            <p:cNvPr name="TextBox 7" id="7"/>
            <p:cNvSpPr txBox="true"/>
            <p:nvPr/>
          </p:nvSpPr>
          <p:spPr>
            <a:xfrm>
              <a:off x="0" y="-38100"/>
              <a:ext cx="4638003" cy="20794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377044" y="324550"/>
            <a:ext cx="7377939" cy="1146330"/>
            <a:chOff x="0" y="0"/>
            <a:chExt cx="1943161" cy="301914"/>
          </a:xfrm>
        </p:grpSpPr>
        <p:sp>
          <p:nvSpPr>
            <p:cNvPr name="Freeform 9" id="9"/>
            <p:cNvSpPr/>
            <p:nvPr/>
          </p:nvSpPr>
          <p:spPr>
            <a:xfrm flipH="false" flipV="false" rot="0">
              <a:off x="0" y="0"/>
              <a:ext cx="1943161" cy="301914"/>
            </a:xfrm>
            <a:custGeom>
              <a:avLst/>
              <a:gdLst/>
              <a:ahLst/>
              <a:cxnLst/>
              <a:rect r="r" b="b" t="t" l="l"/>
              <a:pathLst>
                <a:path h="301914" w="1943161">
                  <a:moveTo>
                    <a:pt x="0" y="0"/>
                  </a:moveTo>
                  <a:lnTo>
                    <a:pt x="1943161" y="0"/>
                  </a:lnTo>
                  <a:lnTo>
                    <a:pt x="1943161" y="301914"/>
                  </a:lnTo>
                  <a:lnTo>
                    <a:pt x="0" y="301914"/>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1943161" cy="340014"/>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191625"/>
            <a:ext cx="19974273" cy="1470770"/>
            <a:chOff x="0" y="0"/>
            <a:chExt cx="5260714" cy="387363"/>
          </a:xfrm>
        </p:grpSpPr>
        <p:sp>
          <p:nvSpPr>
            <p:cNvPr name="Freeform 12" id="12"/>
            <p:cNvSpPr/>
            <p:nvPr/>
          </p:nvSpPr>
          <p:spPr>
            <a:xfrm flipH="false" flipV="false" rot="0">
              <a:off x="0" y="0"/>
              <a:ext cx="5260714" cy="387363"/>
            </a:xfrm>
            <a:custGeom>
              <a:avLst/>
              <a:gdLst/>
              <a:ahLst/>
              <a:cxnLst/>
              <a:rect r="r" b="b" t="t" l="l"/>
              <a:pathLst>
                <a:path h="387363" w="5260714">
                  <a:moveTo>
                    <a:pt x="0" y="0"/>
                  </a:moveTo>
                  <a:lnTo>
                    <a:pt x="5260714" y="0"/>
                  </a:lnTo>
                  <a:lnTo>
                    <a:pt x="5260714" y="387363"/>
                  </a:lnTo>
                  <a:lnTo>
                    <a:pt x="0" y="387363"/>
                  </a:lnTo>
                  <a:close/>
                </a:path>
              </a:pathLst>
            </a:custGeom>
            <a:solidFill>
              <a:srgbClr val="F1F2F2"/>
            </a:solidFill>
          </p:spPr>
        </p:sp>
        <p:sp>
          <p:nvSpPr>
            <p:cNvPr name="TextBox 13" id="13"/>
            <p:cNvSpPr txBox="true"/>
            <p:nvPr/>
          </p:nvSpPr>
          <p:spPr>
            <a:xfrm>
              <a:off x="0" y="-38100"/>
              <a:ext cx="5260714" cy="42546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120751" y="4042696"/>
            <a:ext cx="7768141" cy="4800708"/>
          </a:xfrm>
          <a:custGeom>
            <a:avLst/>
            <a:gdLst/>
            <a:ahLst/>
            <a:cxnLst/>
            <a:rect r="r" b="b" t="t" l="l"/>
            <a:pathLst>
              <a:path h="4800708" w="7768141">
                <a:moveTo>
                  <a:pt x="0" y="0"/>
                </a:moveTo>
                <a:lnTo>
                  <a:pt x="7768142" y="0"/>
                </a:lnTo>
                <a:lnTo>
                  <a:pt x="7768142" y="4800708"/>
                </a:lnTo>
                <a:lnTo>
                  <a:pt x="0" y="4800708"/>
                </a:lnTo>
                <a:lnTo>
                  <a:pt x="0" y="0"/>
                </a:lnTo>
                <a:close/>
              </a:path>
            </a:pathLst>
          </a:custGeom>
          <a:blipFill>
            <a:blip r:embed="rId8"/>
            <a:stretch>
              <a:fillRect l="0" t="-1652" r="-3214" b="0"/>
            </a:stretch>
          </a:blipFill>
        </p:spPr>
      </p:sp>
      <p:sp>
        <p:nvSpPr>
          <p:cNvPr name="TextBox 17" id="17"/>
          <p:cNvSpPr txBox="true"/>
          <p:nvPr/>
        </p:nvSpPr>
        <p:spPr>
          <a:xfrm rot="0">
            <a:off x="721051" y="1362930"/>
            <a:ext cx="16046497" cy="431800"/>
          </a:xfrm>
          <a:prstGeom prst="rect">
            <a:avLst/>
          </a:prstGeom>
        </p:spPr>
        <p:txBody>
          <a:bodyPr anchor="t" rtlCol="false" tIns="0" lIns="0" bIns="0" rIns="0">
            <a:spAutoFit/>
          </a:bodyPr>
          <a:lstStyle/>
          <a:p>
            <a:pPr algn="l">
              <a:lnSpc>
                <a:spcPts val="3500"/>
              </a:lnSpc>
            </a:pPr>
            <a:r>
              <a:rPr lang="en-US" sz="2500" u="sng" b="true">
                <a:solidFill>
                  <a:srgbClr val="000000"/>
                </a:solidFill>
                <a:latin typeface="Canva Sans Bold"/>
                <a:ea typeface="Canva Sans Bold"/>
                <a:cs typeface="Canva Sans Bold"/>
                <a:sym typeface="Canva Sans Bold"/>
              </a:rPr>
              <a:t>Verification Results</a:t>
            </a:r>
          </a:p>
        </p:txBody>
      </p:sp>
      <p:sp>
        <p:nvSpPr>
          <p:cNvPr name="TextBox 18" id="18"/>
          <p:cNvSpPr txBox="true"/>
          <p:nvPr/>
        </p:nvSpPr>
        <p:spPr>
          <a:xfrm rot="0">
            <a:off x="-576611" y="560291"/>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VERIFICATION RESULT 2</a:t>
            </a:r>
          </a:p>
        </p:txBody>
      </p:sp>
      <p:sp>
        <p:nvSpPr>
          <p:cNvPr name="TextBox 19" id="19"/>
          <p:cNvSpPr txBox="true"/>
          <p:nvPr/>
        </p:nvSpPr>
        <p:spPr>
          <a:xfrm rot="0">
            <a:off x="1120686" y="2522660"/>
            <a:ext cx="17167314" cy="8153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Training vs. Validation Loss: Both curves followed a similar downward trend, suggesting improved generalization.</a:t>
            </a:r>
          </a:p>
          <a:p>
            <a:pPr algn="l">
              <a:lnSpc>
                <a:spcPts val="3360"/>
              </a:lnSpc>
            </a:pPr>
          </a:p>
        </p:txBody>
      </p:sp>
      <p:sp>
        <p:nvSpPr>
          <p:cNvPr name="TextBox 20" id="20"/>
          <p:cNvSpPr txBox="true"/>
          <p:nvPr/>
        </p:nvSpPr>
        <p:spPr>
          <a:xfrm rot="0">
            <a:off x="1120686" y="1937605"/>
            <a:ext cx="16230468" cy="869950"/>
          </a:xfrm>
          <a:prstGeom prst="rect">
            <a:avLst/>
          </a:prstGeom>
        </p:spPr>
        <p:txBody>
          <a:bodyPr anchor="t" rtlCol="false" tIns="0" lIns="0" bIns="0" rIns="0">
            <a:spAutoFit/>
          </a:bodyPr>
          <a:lstStyle/>
          <a:p>
            <a:pPr algn="l" marL="539753" indent="-269876" lvl="1">
              <a:lnSpc>
                <a:spcPts val="3500"/>
              </a:lnSpc>
              <a:buFont typeface="Arial"/>
              <a:buChar char="•"/>
            </a:pPr>
            <a:r>
              <a:rPr lang="en-US" b="true" sz="2500">
                <a:solidFill>
                  <a:srgbClr val="000000"/>
                </a:solidFill>
                <a:latin typeface="Canva Sans Bold"/>
                <a:ea typeface="Canva Sans Bold"/>
                <a:cs typeface="Canva Sans Bold"/>
                <a:sym typeface="Canva Sans Bold"/>
              </a:rPr>
              <a:t>Testing MAE</a:t>
            </a:r>
            <a:r>
              <a:rPr lang="en-US" sz="2500">
                <a:solidFill>
                  <a:srgbClr val="000000"/>
                </a:solidFill>
                <a:latin typeface="Canva Sans"/>
                <a:ea typeface="Canva Sans"/>
                <a:cs typeface="Canva Sans"/>
                <a:sym typeface="Canva Sans"/>
              </a:rPr>
              <a:t>: The LSTM model achieved a final testing MAE of 1.3206.</a:t>
            </a:r>
          </a:p>
          <a:p>
            <a:pPr algn="l">
              <a:lnSpc>
                <a:spcPts val="3500"/>
              </a:lnSpc>
            </a:pPr>
          </a:p>
        </p:txBody>
      </p:sp>
      <p:sp>
        <p:nvSpPr>
          <p:cNvPr name="TextBox 21" id="21"/>
          <p:cNvSpPr txBox="true"/>
          <p:nvPr/>
        </p:nvSpPr>
        <p:spPr>
          <a:xfrm rot="0">
            <a:off x="9410526" y="4455796"/>
            <a:ext cx="7608402" cy="2072640"/>
          </a:xfrm>
          <a:prstGeom prst="rect">
            <a:avLst/>
          </a:prstGeom>
        </p:spPr>
        <p:txBody>
          <a:bodyPr anchor="t" rtlCol="false" tIns="0" lIns="0" bIns="0" rIns="0">
            <a:spAutoFit/>
          </a:bodyPr>
          <a:lstStyle/>
          <a:p>
            <a:pPr algn="l" marL="518163" indent="-259082" lvl="1">
              <a:lnSpc>
                <a:spcPts val="3360"/>
              </a:lnSpc>
              <a:buFont typeface="Arial"/>
              <a:buChar char="•"/>
            </a:pPr>
            <a:r>
              <a:rPr lang="en-US" b="true" sz="2400">
                <a:solidFill>
                  <a:srgbClr val="000000"/>
                </a:solidFill>
                <a:latin typeface="Canva Sans Bold"/>
                <a:ea typeface="Canva Sans Bold"/>
                <a:cs typeface="Canva Sans Bold"/>
                <a:sym typeface="Canva Sans Bold"/>
              </a:rPr>
              <a:t>Overfitting Mitigation</a:t>
            </a:r>
            <a:r>
              <a:rPr lang="en-US" sz="2400">
                <a:solidFill>
                  <a:srgbClr val="000000"/>
                </a:solidFill>
                <a:latin typeface="Canva Sans"/>
                <a:ea typeface="Canva Sans"/>
                <a:cs typeface="Canva Sans"/>
                <a:sym typeface="Canva Sans"/>
              </a:rPr>
              <a:t>: Incorporating dropout and L2 regularization </a:t>
            </a:r>
            <a:r>
              <a:rPr lang="en-US" b="true" sz="2400">
                <a:solidFill>
                  <a:srgbClr val="000000"/>
                </a:solidFill>
                <a:latin typeface="Canva Sans Bold"/>
                <a:ea typeface="Canva Sans Bold"/>
                <a:cs typeface="Canva Sans Bold"/>
                <a:sym typeface="Canva Sans Bold"/>
              </a:rPr>
              <a:t>effectively balanced learning</a:t>
            </a:r>
            <a:r>
              <a:rPr lang="en-US" sz="2400">
                <a:solidFill>
                  <a:srgbClr val="000000"/>
                </a:solidFill>
                <a:latin typeface="Canva Sans"/>
                <a:ea typeface="Canva Sans"/>
                <a:cs typeface="Canva Sans"/>
                <a:sym typeface="Canva Sans"/>
              </a:rPr>
              <a:t>, especially in a sequence model like LSTM, which tends to memorize sequential data.</a:t>
            </a:r>
          </a:p>
          <a:p>
            <a:pPr algn="l">
              <a:lnSpc>
                <a:spcPts val="3360"/>
              </a:lnSpc>
            </a:pPr>
          </a:p>
        </p:txBody>
      </p:sp>
      <p:sp>
        <p:nvSpPr>
          <p:cNvPr name="TextBox 22" id="22"/>
          <p:cNvSpPr txBox="true"/>
          <p:nvPr/>
        </p:nvSpPr>
        <p:spPr>
          <a:xfrm rot="0">
            <a:off x="9410526" y="4044754"/>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Considerations:</a:t>
            </a:r>
          </a:p>
        </p:txBody>
      </p:sp>
      <p:sp>
        <p:nvSpPr>
          <p:cNvPr name="TextBox 23" id="23"/>
          <p:cNvSpPr txBox="true"/>
          <p:nvPr/>
        </p:nvSpPr>
        <p:spPr>
          <a:xfrm rot="0">
            <a:off x="1120751" y="3027485"/>
            <a:ext cx="16046497" cy="1234440"/>
          </a:xfrm>
          <a:prstGeom prst="rect">
            <a:avLst/>
          </a:prstGeom>
        </p:spPr>
        <p:txBody>
          <a:bodyPr anchor="t" rtlCol="false" tIns="0" lIns="0" bIns="0" rIns="0">
            <a:spAutoFit/>
          </a:bodyPr>
          <a:lstStyle/>
          <a:p>
            <a:pPr algn="l" marL="518163" indent="-259082" lvl="1">
              <a:lnSpc>
                <a:spcPts val="3360"/>
              </a:lnSpc>
              <a:buFont typeface="Arial"/>
              <a:buChar char="•"/>
            </a:pPr>
            <a:r>
              <a:rPr lang="en-US" b="true" sz="2400">
                <a:solidFill>
                  <a:srgbClr val="000000"/>
                </a:solidFill>
                <a:latin typeface="Canva Sans Bold"/>
                <a:ea typeface="Canva Sans Bold"/>
                <a:cs typeface="Canva Sans Bold"/>
                <a:sym typeface="Canva Sans Bold"/>
              </a:rPr>
              <a:t>Regularization Effectiveness</a:t>
            </a:r>
            <a:r>
              <a:rPr lang="en-US" sz="2400">
                <a:solidFill>
                  <a:srgbClr val="000000"/>
                </a:solidFill>
                <a:latin typeface="Canva Sans"/>
                <a:ea typeface="Canva Sans"/>
                <a:cs typeface="Canva Sans"/>
                <a:sym typeface="Canva Sans"/>
              </a:rPr>
              <a:t>: L2 Regularization helped prevent the model from memorizing the training data, while dropout induced additional randomness, encouraging better generalization.</a:t>
            </a:r>
          </a:p>
          <a:p>
            <a:pPr algn="l">
              <a:lnSpc>
                <a:spcPts val="3360"/>
              </a:lnSpc>
            </a:pPr>
          </a:p>
        </p:txBody>
      </p:sp>
      <p:sp>
        <p:nvSpPr>
          <p:cNvPr name="TextBox 24" id="24"/>
          <p:cNvSpPr txBox="true"/>
          <p:nvPr/>
        </p:nvSpPr>
        <p:spPr>
          <a:xfrm rot="0">
            <a:off x="9479339" y="6490335"/>
            <a:ext cx="7470777" cy="2491740"/>
          </a:xfrm>
          <a:prstGeom prst="rect">
            <a:avLst/>
          </a:prstGeom>
        </p:spPr>
        <p:txBody>
          <a:bodyPr anchor="t" rtlCol="false" tIns="0" lIns="0" bIns="0" rIns="0">
            <a:spAutoFit/>
          </a:bodyPr>
          <a:lstStyle/>
          <a:p>
            <a:pPr algn="l" marL="518163" indent="-259082" lvl="1">
              <a:lnSpc>
                <a:spcPts val="3360"/>
              </a:lnSpc>
              <a:buFont typeface="Arial"/>
              <a:buChar char="•"/>
            </a:pPr>
            <a:r>
              <a:rPr lang="en-US" b="true" sz="2400">
                <a:solidFill>
                  <a:srgbClr val="000000"/>
                </a:solidFill>
                <a:latin typeface="Canva Sans Bold"/>
                <a:ea typeface="Canva Sans Bold"/>
                <a:cs typeface="Canva Sans Bold"/>
                <a:sym typeface="Canva Sans Bold"/>
              </a:rPr>
              <a:t>Potential Improvements</a:t>
            </a:r>
            <a:r>
              <a:rPr lang="en-US" sz="2400">
                <a:solidFill>
                  <a:srgbClr val="000000"/>
                </a:solidFill>
                <a:latin typeface="Canva Sans"/>
                <a:ea typeface="Canva Sans"/>
                <a:cs typeface="Canva Sans"/>
                <a:sym typeface="Canva Sans"/>
              </a:rPr>
              <a:t>: Testing with a </a:t>
            </a:r>
            <a:r>
              <a:rPr lang="en-US" b="true" sz="2400">
                <a:solidFill>
                  <a:srgbClr val="000000"/>
                </a:solidFill>
                <a:latin typeface="Canva Sans Bold"/>
                <a:ea typeface="Canva Sans Bold"/>
                <a:cs typeface="Canva Sans Bold"/>
                <a:sym typeface="Canva Sans Bold"/>
              </a:rPr>
              <a:t>different dropout rate</a:t>
            </a:r>
            <a:r>
              <a:rPr lang="en-US" sz="2400">
                <a:solidFill>
                  <a:srgbClr val="000000"/>
                </a:solidFill>
                <a:latin typeface="Canva Sans"/>
                <a:ea typeface="Canva Sans"/>
                <a:cs typeface="Canva Sans"/>
                <a:sym typeface="Canva Sans"/>
              </a:rPr>
              <a:t> (e.g., 0.3 or 0.4) and a larger LSTM layer size could provide additional improvement opportunities.</a:t>
            </a:r>
          </a:p>
          <a:p>
            <a:pPr algn="l">
              <a:lnSpc>
                <a:spcPts val="3360"/>
              </a:lnSpc>
            </a:pPr>
          </a:p>
          <a:p>
            <a:pPr algn="l">
              <a:lnSpc>
                <a:spcPts val="3360"/>
              </a:lnSpc>
            </a:pPr>
          </a:p>
        </p:txBody>
      </p:sp>
      <p:sp>
        <p:nvSpPr>
          <p:cNvPr name="TextBox 25" id="25"/>
          <p:cNvSpPr txBox="true"/>
          <p:nvPr/>
        </p:nvSpPr>
        <p:spPr>
          <a:xfrm rot="0">
            <a:off x="514350" y="9448800"/>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094354"/>
            <a:ext cx="17609919" cy="7542802"/>
            <a:chOff x="0" y="0"/>
            <a:chExt cx="4638003" cy="1986582"/>
          </a:xfrm>
        </p:grpSpPr>
        <p:sp>
          <p:nvSpPr>
            <p:cNvPr name="Freeform 6" id="6"/>
            <p:cNvSpPr/>
            <p:nvPr/>
          </p:nvSpPr>
          <p:spPr>
            <a:xfrm flipH="false" flipV="false" rot="0">
              <a:off x="0" y="0"/>
              <a:ext cx="4638003" cy="1986582"/>
            </a:xfrm>
            <a:custGeom>
              <a:avLst/>
              <a:gdLst/>
              <a:ahLst/>
              <a:cxnLst/>
              <a:rect r="r" b="b" t="t" l="l"/>
              <a:pathLst>
                <a:path h="1986582" w="4638003">
                  <a:moveTo>
                    <a:pt x="0" y="0"/>
                  </a:moveTo>
                  <a:lnTo>
                    <a:pt x="4638003" y="0"/>
                  </a:lnTo>
                  <a:lnTo>
                    <a:pt x="4638003" y="1986582"/>
                  </a:lnTo>
                  <a:lnTo>
                    <a:pt x="0" y="1986582"/>
                  </a:lnTo>
                  <a:close/>
                </a:path>
              </a:pathLst>
            </a:custGeom>
            <a:solidFill>
              <a:srgbClr val="F1F2F2"/>
            </a:solidFill>
          </p:spPr>
        </p:sp>
        <p:sp>
          <p:nvSpPr>
            <p:cNvPr name="TextBox 7" id="7"/>
            <p:cNvSpPr txBox="true"/>
            <p:nvPr/>
          </p:nvSpPr>
          <p:spPr>
            <a:xfrm>
              <a:off x="0" y="-38100"/>
              <a:ext cx="4638003" cy="202468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377044" y="324550"/>
            <a:ext cx="7377939" cy="1146330"/>
            <a:chOff x="0" y="0"/>
            <a:chExt cx="1943161" cy="301914"/>
          </a:xfrm>
        </p:grpSpPr>
        <p:sp>
          <p:nvSpPr>
            <p:cNvPr name="Freeform 9" id="9"/>
            <p:cNvSpPr/>
            <p:nvPr/>
          </p:nvSpPr>
          <p:spPr>
            <a:xfrm flipH="false" flipV="false" rot="0">
              <a:off x="0" y="0"/>
              <a:ext cx="1943161" cy="301914"/>
            </a:xfrm>
            <a:custGeom>
              <a:avLst/>
              <a:gdLst/>
              <a:ahLst/>
              <a:cxnLst/>
              <a:rect r="r" b="b" t="t" l="l"/>
              <a:pathLst>
                <a:path h="301914" w="1943161">
                  <a:moveTo>
                    <a:pt x="0" y="0"/>
                  </a:moveTo>
                  <a:lnTo>
                    <a:pt x="1943161" y="0"/>
                  </a:lnTo>
                  <a:lnTo>
                    <a:pt x="1943161" y="301914"/>
                  </a:lnTo>
                  <a:lnTo>
                    <a:pt x="0" y="301914"/>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1943161" cy="340014"/>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718220" y="1553205"/>
            <a:ext cx="16046497" cy="2184400"/>
          </a:xfrm>
          <a:prstGeom prst="rect">
            <a:avLst/>
          </a:prstGeom>
        </p:spPr>
        <p:txBody>
          <a:bodyPr anchor="t" rtlCol="false" tIns="0" lIns="0" bIns="0" rIns="0">
            <a:spAutoFit/>
          </a:bodyPr>
          <a:lstStyle/>
          <a:p>
            <a:pPr algn="l">
              <a:lnSpc>
                <a:spcPts val="3500"/>
              </a:lnSpc>
            </a:pPr>
            <a:r>
              <a:rPr lang="en-US" sz="2500" u="sng" b="true">
                <a:solidFill>
                  <a:srgbClr val="000000"/>
                </a:solidFill>
                <a:latin typeface="Canva Sans Bold"/>
                <a:ea typeface="Canva Sans Bold"/>
                <a:cs typeface="Canva Sans Bold"/>
                <a:sym typeface="Canva Sans Bold"/>
              </a:rPr>
              <a:t>Hypothesis</a:t>
            </a:r>
            <a:r>
              <a:rPr lang="en-US" sz="2500" b="true">
                <a:solidFill>
                  <a:srgbClr val="000000"/>
                </a:solidFill>
                <a:latin typeface="Canva Sans Bold"/>
                <a:ea typeface="Canva Sans Bold"/>
                <a:cs typeface="Canva Sans Bold"/>
                <a:sym typeface="Canva Sans Bold"/>
              </a:rPr>
              <a:t> :</a:t>
            </a:r>
            <a:r>
              <a:rPr lang="en-US" sz="2500">
                <a:solidFill>
                  <a:srgbClr val="000000"/>
                </a:solidFill>
                <a:latin typeface="Canva Sans"/>
                <a:ea typeface="Canva Sans"/>
                <a:cs typeface="Canva Sans"/>
                <a:sym typeface="Canva Sans"/>
              </a:rPr>
              <a:t>We hypothesized that combining the LSTM and Random Forest models in a </a:t>
            </a:r>
            <a:r>
              <a:rPr lang="en-US" sz="2500" b="true">
                <a:solidFill>
                  <a:srgbClr val="000000"/>
                </a:solidFill>
                <a:latin typeface="Canva Sans Bold"/>
                <a:ea typeface="Canva Sans Bold"/>
                <a:cs typeface="Canva Sans Bold"/>
                <a:sym typeface="Canva Sans Bold"/>
              </a:rPr>
              <a:t>weighted ensemble</a:t>
            </a:r>
            <a:r>
              <a:rPr lang="en-US" sz="2500">
                <a:solidFill>
                  <a:srgbClr val="000000"/>
                </a:solidFill>
                <a:latin typeface="Canva Sans"/>
                <a:ea typeface="Canva Sans"/>
                <a:cs typeface="Canva Sans"/>
                <a:sym typeface="Canva Sans"/>
              </a:rPr>
              <a:t>, using inverse MAE as weights, would </a:t>
            </a:r>
            <a:r>
              <a:rPr lang="en-US" sz="2500" b="true">
                <a:solidFill>
                  <a:srgbClr val="000000"/>
                </a:solidFill>
                <a:latin typeface="Canva Sans Bold"/>
                <a:ea typeface="Canva Sans Bold"/>
                <a:cs typeface="Canva Sans Bold"/>
                <a:sym typeface="Canva Sans Bold"/>
              </a:rPr>
              <a:t>yield better predictive accuracy</a:t>
            </a:r>
            <a:r>
              <a:rPr lang="en-US" sz="2500">
                <a:solidFill>
                  <a:srgbClr val="000000"/>
                </a:solidFill>
                <a:latin typeface="Canva Sans"/>
                <a:ea typeface="Canva Sans"/>
                <a:cs typeface="Canva Sans"/>
                <a:sym typeface="Canva Sans"/>
              </a:rPr>
              <a:t> compared to individual models by leveraging the complementary strengths of each.</a:t>
            </a:r>
          </a:p>
          <a:p>
            <a:pPr algn="l">
              <a:lnSpc>
                <a:spcPts val="3500"/>
              </a:lnSpc>
            </a:pPr>
          </a:p>
          <a:p>
            <a:pPr algn="l">
              <a:lnSpc>
                <a:spcPts val="3500"/>
              </a:lnSpc>
            </a:pPr>
          </a:p>
        </p:txBody>
      </p:sp>
      <p:sp>
        <p:nvSpPr>
          <p:cNvPr name="TextBox 17" id="17"/>
          <p:cNvSpPr txBox="true"/>
          <p:nvPr/>
        </p:nvSpPr>
        <p:spPr>
          <a:xfrm rot="0">
            <a:off x="-576611" y="560291"/>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VERIFICATION RESULT 3</a:t>
            </a:r>
          </a:p>
        </p:txBody>
      </p:sp>
      <p:sp>
        <p:nvSpPr>
          <p:cNvPr name="TextBox 18" id="18"/>
          <p:cNvSpPr txBox="true"/>
          <p:nvPr/>
        </p:nvSpPr>
        <p:spPr>
          <a:xfrm rot="0">
            <a:off x="1318445" y="4850776"/>
            <a:ext cx="14846047" cy="4185920"/>
          </a:xfrm>
          <a:prstGeom prst="rect">
            <a:avLst/>
          </a:prstGeom>
        </p:spPr>
        <p:txBody>
          <a:bodyPr anchor="t" rtlCol="false" tIns="0" lIns="0" bIns="0" rIns="0">
            <a:spAutoFit/>
          </a:bodyPr>
          <a:lstStyle/>
          <a:p>
            <a:pPr algn="l" marL="518163" indent="-259082" lvl="1">
              <a:lnSpc>
                <a:spcPts val="3360"/>
              </a:lnSpc>
              <a:buFont typeface="Arial"/>
              <a:buChar char="•"/>
            </a:pPr>
            <a:r>
              <a:rPr lang="en-US" b="true" sz="2400">
                <a:solidFill>
                  <a:srgbClr val="000000"/>
                </a:solidFill>
                <a:latin typeface="Canva Sans Bold"/>
                <a:ea typeface="Canva Sans Bold"/>
                <a:cs typeface="Canva Sans Bold"/>
                <a:sym typeface="Canva Sans Bold"/>
              </a:rPr>
              <a:t> </a:t>
            </a:r>
            <a:r>
              <a:rPr lang="en-US" sz="2400">
                <a:solidFill>
                  <a:srgbClr val="000000"/>
                </a:solidFill>
                <a:latin typeface="Canva Sans"/>
                <a:ea typeface="Canva Sans"/>
                <a:cs typeface="Canva Sans"/>
                <a:sym typeface="Canva Sans"/>
              </a:rPr>
              <a:t>We calculated the weights for each model based on their i</a:t>
            </a:r>
            <a:r>
              <a:rPr lang="en-US" b="true" sz="2400">
                <a:solidFill>
                  <a:srgbClr val="000000"/>
                </a:solidFill>
                <a:latin typeface="Canva Sans Bold"/>
                <a:ea typeface="Canva Sans Bold"/>
                <a:cs typeface="Canva Sans Bold"/>
                <a:sym typeface="Canva Sans Bold"/>
              </a:rPr>
              <a:t>nverse MAE</a:t>
            </a:r>
            <a:r>
              <a:rPr lang="en-US" sz="2400">
                <a:solidFill>
                  <a:srgbClr val="000000"/>
                </a:solidFill>
                <a:latin typeface="Canva Sans"/>
                <a:ea typeface="Canva Sans"/>
                <a:cs typeface="Canva Sans"/>
                <a:sym typeface="Canva Sans"/>
              </a:rPr>
              <a:t>. This gave more influence to the model with lower MAE (Random Forest).</a:t>
            </a:r>
          </a:p>
          <a:p>
            <a:pPr algn="l">
              <a:lnSpc>
                <a:spcPts val="3360"/>
              </a:lnSpc>
            </a:pPr>
            <a:r>
              <a:rPr lang="en-US" sz="2400">
                <a:solidFill>
                  <a:srgbClr val="000000"/>
                </a:solidFill>
                <a:latin typeface="Canva Sans"/>
                <a:ea typeface="Canva Sans"/>
                <a:cs typeface="Canva Sans"/>
                <a:sym typeface="Canva Sans"/>
              </a:rPr>
              <a:t>        </a:t>
            </a:r>
            <a:r>
              <a:rPr lang="en-US" sz="2400">
                <a:solidFill>
                  <a:srgbClr val="000000"/>
                </a:solidFill>
                <a:latin typeface="Canva Sans"/>
                <a:ea typeface="Canva Sans"/>
                <a:cs typeface="Canva Sans"/>
                <a:sym typeface="Canva Sans"/>
              </a:rPr>
              <a:t> </a:t>
            </a:r>
            <a:r>
              <a:rPr lang="en-US" sz="2400" b="true">
                <a:solidFill>
                  <a:srgbClr val="000000"/>
                </a:solidFill>
                <a:latin typeface="Canva Sans Bold"/>
                <a:ea typeface="Canva Sans Bold"/>
                <a:cs typeface="Canva Sans Bold"/>
                <a:sym typeface="Canva Sans Bold"/>
              </a:rPr>
              <a:t>Weights Used</a:t>
            </a:r>
            <a:r>
              <a:rPr lang="en-US" sz="2400">
                <a:solidFill>
                  <a:srgbClr val="000000"/>
                </a:solidFill>
                <a:latin typeface="Canva Sans"/>
                <a:ea typeface="Canva Sans"/>
                <a:cs typeface="Canva Sans"/>
                <a:sym typeface="Canva Sans"/>
              </a:rPr>
              <a:t>:</a:t>
            </a:r>
          </a:p>
          <a:p>
            <a:pPr algn="l">
              <a:lnSpc>
                <a:spcPts val="3360"/>
              </a:lnSpc>
            </a:pPr>
            <a:r>
              <a:rPr lang="en-US" sz="2400">
                <a:solidFill>
                  <a:srgbClr val="000000"/>
                </a:solidFill>
                <a:latin typeface="Canva Sans"/>
                <a:ea typeface="Canva Sans"/>
                <a:cs typeface="Canva Sans"/>
                <a:sym typeface="Canva Sans"/>
              </a:rPr>
              <a:t>              - R</a:t>
            </a:r>
            <a:r>
              <a:rPr lang="en-US" sz="2400" b="true">
                <a:solidFill>
                  <a:srgbClr val="000000"/>
                </a:solidFill>
                <a:latin typeface="Canva Sans Bold"/>
                <a:ea typeface="Canva Sans Bold"/>
                <a:cs typeface="Canva Sans Bold"/>
                <a:sym typeface="Canva Sans Bold"/>
              </a:rPr>
              <a:t>andom Forest</a:t>
            </a:r>
            <a:r>
              <a:rPr lang="en-US" sz="2400">
                <a:solidFill>
                  <a:srgbClr val="000000"/>
                </a:solidFill>
                <a:latin typeface="Canva Sans"/>
                <a:ea typeface="Canva Sans"/>
                <a:cs typeface="Canva Sans"/>
                <a:sym typeface="Canva Sans"/>
              </a:rPr>
              <a:t>: 0.6074</a:t>
            </a:r>
          </a:p>
          <a:p>
            <a:pPr algn="l">
              <a:lnSpc>
                <a:spcPts val="3360"/>
              </a:lnSpc>
            </a:pPr>
            <a:r>
              <a:rPr lang="en-US" sz="2400">
                <a:solidFill>
                  <a:srgbClr val="000000"/>
                </a:solidFill>
                <a:latin typeface="Canva Sans"/>
                <a:ea typeface="Canva Sans"/>
                <a:cs typeface="Canva Sans"/>
                <a:sym typeface="Canva Sans"/>
              </a:rPr>
              <a:t>              - </a:t>
            </a:r>
            <a:r>
              <a:rPr lang="en-US" sz="2400" b="true">
                <a:solidFill>
                  <a:srgbClr val="000000"/>
                </a:solidFill>
                <a:latin typeface="Canva Sans Bold"/>
                <a:ea typeface="Canva Sans Bold"/>
                <a:cs typeface="Canva Sans Bold"/>
                <a:sym typeface="Canva Sans Bold"/>
              </a:rPr>
              <a:t>LSTM</a:t>
            </a:r>
            <a:r>
              <a:rPr lang="en-US" sz="2400">
                <a:solidFill>
                  <a:srgbClr val="000000"/>
                </a:solidFill>
                <a:latin typeface="Canva Sans"/>
                <a:ea typeface="Canva Sans"/>
                <a:cs typeface="Canva Sans"/>
                <a:sym typeface="Canva Sans"/>
              </a:rPr>
              <a:t>: 0.3926</a:t>
            </a:r>
          </a:p>
          <a:p>
            <a:pPr algn="l">
              <a:lnSpc>
                <a:spcPts val="3360"/>
              </a:lnSpc>
            </a:pPr>
            <a:r>
              <a:rPr lang="en-US" sz="2400">
                <a:solidFill>
                  <a:srgbClr val="000000"/>
                </a:solidFill>
                <a:latin typeface="Canva Sans"/>
                <a:ea typeface="Canva Sans"/>
                <a:cs typeface="Canva Sans"/>
                <a:sym typeface="Canva Sans"/>
              </a:rPr>
              <a:t>         </a:t>
            </a:r>
            <a:r>
              <a:rPr lang="en-US" sz="2400" b="true">
                <a:solidFill>
                  <a:srgbClr val="000000"/>
                </a:solidFill>
                <a:latin typeface="Canva Sans Bold"/>
                <a:ea typeface="Canva Sans Bold"/>
                <a:cs typeface="Canva Sans Bold"/>
                <a:sym typeface="Canva Sans Bold"/>
              </a:rPr>
              <a:t>Weighted Averaging</a:t>
            </a:r>
            <a:r>
              <a:rPr lang="en-US" sz="2400">
                <a:solidFill>
                  <a:srgbClr val="000000"/>
                </a:solidFill>
                <a:latin typeface="Canva Sans"/>
                <a:ea typeface="Canva Sans"/>
                <a:cs typeface="Canva Sans"/>
                <a:sym typeface="Canva Sans"/>
              </a:rPr>
              <a:t>:</a:t>
            </a:r>
          </a:p>
          <a:p>
            <a:pPr algn="l">
              <a:lnSpc>
                <a:spcPts val="3360"/>
              </a:lnSpc>
            </a:pPr>
            <a:r>
              <a:rPr lang="en-US" sz="2400">
                <a:solidFill>
                  <a:srgbClr val="000000"/>
                </a:solidFill>
                <a:latin typeface="Canva Sans"/>
                <a:ea typeface="Canva Sans"/>
                <a:cs typeface="Canva Sans"/>
                <a:sym typeface="Canva Sans"/>
              </a:rPr>
              <a:t>              - The final predictions were computed by taking a weighted average of the individual model         .                predictions, leading to an ensemble output.</a:t>
            </a:r>
          </a:p>
          <a:p>
            <a:pPr algn="l">
              <a:lnSpc>
                <a:spcPts val="3360"/>
              </a:lnSpc>
            </a:pPr>
          </a:p>
          <a:p>
            <a:pPr algn="l">
              <a:lnSpc>
                <a:spcPts val="3500"/>
              </a:lnSpc>
            </a:pPr>
          </a:p>
        </p:txBody>
      </p:sp>
      <p:sp>
        <p:nvSpPr>
          <p:cNvPr name="TextBox 19" id="19"/>
          <p:cNvSpPr txBox="true"/>
          <p:nvPr/>
        </p:nvSpPr>
        <p:spPr>
          <a:xfrm rot="0">
            <a:off x="718220" y="2983225"/>
            <a:ext cx="16046497" cy="396240"/>
          </a:xfrm>
          <a:prstGeom prst="rect">
            <a:avLst/>
          </a:prstGeom>
        </p:spPr>
        <p:txBody>
          <a:bodyPr anchor="t" rtlCol="false" tIns="0" lIns="0" bIns="0" rIns="0">
            <a:spAutoFit/>
          </a:bodyPr>
          <a:lstStyle/>
          <a:p>
            <a:pPr algn="l">
              <a:lnSpc>
                <a:spcPts val="3360"/>
              </a:lnSpc>
            </a:pPr>
            <a:r>
              <a:rPr lang="en-US" sz="2400" u="sng" b="true">
                <a:solidFill>
                  <a:srgbClr val="000000"/>
                </a:solidFill>
                <a:latin typeface="Canva Sans Bold"/>
                <a:ea typeface="Canva Sans Bold"/>
                <a:cs typeface="Canva Sans Bold"/>
                <a:sym typeface="Canva Sans Bold"/>
              </a:rPr>
              <a:t>Verification Approach</a:t>
            </a:r>
          </a:p>
        </p:txBody>
      </p:sp>
      <p:sp>
        <p:nvSpPr>
          <p:cNvPr name="TextBox 20" id="20"/>
          <p:cNvSpPr txBox="true"/>
          <p:nvPr/>
        </p:nvSpPr>
        <p:spPr>
          <a:xfrm rot="0">
            <a:off x="1028700" y="3341365"/>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Ensemble Construction :</a:t>
            </a:r>
          </a:p>
        </p:txBody>
      </p:sp>
      <p:sp>
        <p:nvSpPr>
          <p:cNvPr name="TextBox 21" id="21"/>
          <p:cNvSpPr txBox="true"/>
          <p:nvPr/>
        </p:nvSpPr>
        <p:spPr>
          <a:xfrm rot="0">
            <a:off x="1318445" y="3865635"/>
            <a:ext cx="16046497" cy="12344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The </a:t>
            </a:r>
            <a:r>
              <a:rPr lang="en-US" b="true" sz="2400">
                <a:solidFill>
                  <a:srgbClr val="000000"/>
                </a:solidFill>
                <a:latin typeface="Canva Sans Bold"/>
                <a:ea typeface="Canva Sans Bold"/>
                <a:cs typeface="Canva Sans Bold"/>
                <a:sym typeface="Canva Sans Bold"/>
              </a:rPr>
              <a:t>Random Forest</a:t>
            </a:r>
            <a:r>
              <a:rPr lang="en-US" sz="2400">
                <a:solidFill>
                  <a:srgbClr val="000000"/>
                </a:solidFill>
                <a:latin typeface="Canva Sans"/>
                <a:ea typeface="Canva Sans"/>
                <a:cs typeface="Canva Sans"/>
                <a:sym typeface="Canva Sans"/>
              </a:rPr>
              <a:t> model excelled at capturing non-linear relationships, while the </a:t>
            </a:r>
            <a:r>
              <a:rPr lang="en-US" b="true" sz="2400">
                <a:solidFill>
                  <a:srgbClr val="000000"/>
                </a:solidFill>
                <a:latin typeface="Canva Sans Bold"/>
                <a:ea typeface="Canva Sans Bold"/>
                <a:cs typeface="Canva Sans Bold"/>
                <a:sym typeface="Canva Sans Bold"/>
              </a:rPr>
              <a:t>LSTM</a:t>
            </a:r>
            <a:r>
              <a:rPr lang="en-US" sz="2400">
                <a:solidFill>
                  <a:srgbClr val="000000"/>
                </a:solidFill>
                <a:latin typeface="Canva Sans"/>
                <a:ea typeface="Canva Sans"/>
                <a:cs typeface="Canva Sans"/>
                <a:sym typeface="Canva Sans"/>
              </a:rPr>
              <a:t> model effectively captured sequential dependencies.</a:t>
            </a:r>
          </a:p>
          <a:p>
            <a:pPr algn="l">
              <a:lnSpc>
                <a:spcPts val="3360"/>
              </a:lnSpc>
            </a:pPr>
          </a:p>
        </p:txBody>
      </p:sp>
      <p:sp>
        <p:nvSpPr>
          <p:cNvPr name="TextBox 22" id="22"/>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223230"/>
            <a:ext cx="17609919" cy="7817840"/>
            <a:chOff x="0" y="0"/>
            <a:chExt cx="4638003" cy="2059020"/>
          </a:xfrm>
        </p:grpSpPr>
        <p:sp>
          <p:nvSpPr>
            <p:cNvPr name="Freeform 6" id="6"/>
            <p:cNvSpPr/>
            <p:nvPr/>
          </p:nvSpPr>
          <p:spPr>
            <a:xfrm flipH="false" flipV="false" rot="0">
              <a:off x="0" y="0"/>
              <a:ext cx="4638003" cy="2059020"/>
            </a:xfrm>
            <a:custGeom>
              <a:avLst/>
              <a:gdLst/>
              <a:ahLst/>
              <a:cxnLst/>
              <a:rect r="r" b="b" t="t" l="l"/>
              <a:pathLst>
                <a:path h="2059020" w="4638003">
                  <a:moveTo>
                    <a:pt x="0" y="0"/>
                  </a:moveTo>
                  <a:lnTo>
                    <a:pt x="4638003" y="0"/>
                  </a:lnTo>
                  <a:lnTo>
                    <a:pt x="4638003" y="2059020"/>
                  </a:lnTo>
                  <a:lnTo>
                    <a:pt x="0" y="2059020"/>
                  </a:lnTo>
                  <a:close/>
                </a:path>
              </a:pathLst>
            </a:custGeom>
            <a:solidFill>
              <a:srgbClr val="F1F2F2"/>
            </a:solidFill>
          </p:spPr>
        </p:sp>
        <p:sp>
          <p:nvSpPr>
            <p:cNvPr name="TextBox 7" id="7"/>
            <p:cNvSpPr txBox="true"/>
            <p:nvPr/>
          </p:nvSpPr>
          <p:spPr>
            <a:xfrm>
              <a:off x="0" y="-38100"/>
              <a:ext cx="4638003" cy="209712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377044" y="324550"/>
            <a:ext cx="7377939" cy="1146330"/>
            <a:chOff x="0" y="0"/>
            <a:chExt cx="1943161" cy="301914"/>
          </a:xfrm>
        </p:grpSpPr>
        <p:sp>
          <p:nvSpPr>
            <p:cNvPr name="Freeform 9" id="9"/>
            <p:cNvSpPr/>
            <p:nvPr/>
          </p:nvSpPr>
          <p:spPr>
            <a:xfrm flipH="false" flipV="false" rot="0">
              <a:off x="0" y="0"/>
              <a:ext cx="1943161" cy="301914"/>
            </a:xfrm>
            <a:custGeom>
              <a:avLst/>
              <a:gdLst/>
              <a:ahLst/>
              <a:cxnLst/>
              <a:rect r="r" b="b" t="t" l="l"/>
              <a:pathLst>
                <a:path h="301914" w="1943161">
                  <a:moveTo>
                    <a:pt x="0" y="0"/>
                  </a:moveTo>
                  <a:lnTo>
                    <a:pt x="1943161" y="0"/>
                  </a:lnTo>
                  <a:lnTo>
                    <a:pt x="1943161" y="301914"/>
                  </a:lnTo>
                  <a:lnTo>
                    <a:pt x="0" y="301914"/>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1943161" cy="340014"/>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274548"/>
            <a:ext cx="19974273" cy="1387848"/>
            <a:chOff x="0" y="0"/>
            <a:chExt cx="5260714" cy="365524"/>
          </a:xfrm>
        </p:grpSpPr>
        <p:sp>
          <p:nvSpPr>
            <p:cNvPr name="Freeform 12" id="12"/>
            <p:cNvSpPr/>
            <p:nvPr/>
          </p:nvSpPr>
          <p:spPr>
            <a:xfrm flipH="false" flipV="false" rot="0">
              <a:off x="0" y="0"/>
              <a:ext cx="5260714" cy="365524"/>
            </a:xfrm>
            <a:custGeom>
              <a:avLst/>
              <a:gdLst/>
              <a:ahLst/>
              <a:cxnLst/>
              <a:rect r="r" b="b" t="t" l="l"/>
              <a:pathLst>
                <a:path h="365524" w="5260714">
                  <a:moveTo>
                    <a:pt x="0" y="0"/>
                  </a:moveTo>
                  <a:lnTo>
                    <a:pt x="5260714" y="0"/>
                  </a:lnTo>
                  <a:lnTo>
                    <a:pt x="5260714" y="365524"/>
                  </a:lnTo>
                  <a:lnTo>
                    <a:pt x="0" y="365524"/>
                  </a:lnTo>
                  <a:close/>
                </a:path>
              </a:pathLst>
            </a:custGeom>
            <a:solidFill>
              <a:srgbClr val="F1F2F2"/>
            </a:solidFill>
          </p:spPr>
        </p:sp>
        <p:sp>
          <p:nvSpPr>
            <p:cNvPr name="TextBox 13" id="13"/>
            <p:cNvSpPr txBox="true"/>
            <p:nvPr/>
          </p:nvSpPr>
          <p:spPr>
            <a:xfrm>
              <a:off x="0" y="-38100"/>
              <a:ext cx="5260714" cy="403624"/>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576611" y="560291"/>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VERIFICATION RESULT 3</a:t>
            </a:r>
          </a:p>
        </p:txBody>
      </p:sp>
      <p:sp>
        <p:nvSpPr>
          <p:cNvPr name="TextBox 17" id="17"/>
          <p:cNvSpPr txBox="true"/>
          <p:nvPr/>
        </p:nvSpPr>
        <p:spPr>
          <a:xfrm rot="0">
            <a:off x="1241533" y="3337482"/>
            <a:ext cx="17364925" cy="1671320"/>
          </a:xfrm>
          <a:prstGeom prst="rect">
            <a:avLst/>
          </a:prstGeom>
        </p:spPr>
        <p:txBody>
          <a:bodyPr anchor="t" rtlCol="false" tIns="0" lIns="0" bIns="0" rIns="0">
            <a:spAutoFit/>
          </a:bodyPr>
          <a:lstStyle/>
          <a:p>
            <a:pPr algn="l" marL="518163" indent="-259082" lvl="1">
              <a:lnSpc>
                <a:spcPts val="3360"/>
              </a:lnSpc>
              <a:buFont typeface="Arial"/>
              <a:buChar char="•"/>
            </a:pPr>
            <a:r>
              <a:rPr lang="en-US" b="true" sz="2400">
                <a:solidFill>
                  <a:srgbClr val="000000"/>
                </a:solidFill>
                <a:latin typeface="Canva Sans Bold"/>
                <a:ea typeface="Canva Sans Bold"/>
                <a:cs typeface="Canva Sans Bold"/>
                <a:sym typeface="Canva Sans Bold"/>
              </a:rPr>
              <a:t>Mean Absolute Percentage Error (MAPE): </a:t>
            </a:r>
            <a:r>
              <a:rPr lang="en-US" sz="2400">
                <a:solidFill>
                  <a:srgbClr val="000000"/>
                </a:solidFill>
                <a:latin typeface="Canva Sans"/>
                <a:ea typeface="Canva Sans"/>
                <a:cs typeface="Canva Sans"/>
                <a:sym typeface="Canva Sans"/>
              </a:rPr>
              <a:t>0.6887%, indicating the smallest percentage error across different stock price ranges.</a:t>
            </a:r>
          </a:p>
          <a:p>
            <a:pPr algn="l" marL="518163" indent="-259082" lvl="1">
              <a:lnSpc>
                <a:spcPts val="3360"/>
              </a:lnSpc>
              <a:buFont typeface="Arial"/>
              <a:buChar char="•"/>
            </a:pPr>
            <a:r>
              <a:rPr lang="en-US" b="true" sz="2400">
                <a:solidFill>
                  <a:srgbClr val="000000"/>
                </a:solidFill>
                <a:latin typeface="Canva Sans Bold"/>
                <a:ea typeface="Canva Sans Bold"/>
                <a:cs typeface="Canva Sans Bold"/>
                <a:sym typeface="Canva Sans Bold"/>
              </a:rPr>
              <a:t>    - Root Mean Squared Error (RMSE): </a:t>
            </a:r>
            <a:r>
              <a:rPr lang="en-US" sz="2400">
                <a:solidFill>
                  <a:srgbClr val="000000"/>
                </a:solidFill>
                <a:latin typeface="Canva Sans"/>
                <a:ea typeface="Canva Sans"/>
                <a:cs typeface="Canva Sans"/>
                <a:sym typeface="Canva Sans"/>
              </a:rPr>
              <a:t>1.0965, reflecting improved consistency in predictions.</a:t>
            </a:r>
          </a:p>
          <a:p>
            <a:pPr algn="l">
              <a:lnSpc>
                <a:spcPts val="3500"/>
              </a:lnSpc>
            </a:pPr>
          </a:p>
        </p:txBody>
      </p:sp>
      <p:sp>
        <p:nvSpPr>
          <p:cNvPr name="TextBox 18" id="18"/>
          <p:cNvSpPr txBox="true"/>
          <p:nvPr/>
        </p:nvSpPr>
        <p:spPr>
          <a:xfrm rot="0">
            <a:off x="629718" y="1577560"/>
            <a:ext cx="16046497" cy="396240"/>
          </a:xfrm>
          <a:prstGeom prst="rect">
            <a:avLst/>
          </a:prstGeom>
        </p:spPr>
        <p:txBody>
          <a:bodyPr anchor="t" rtlCol="false" tIns="0" lIns="0" bIns="0" rIns="0">
            <a:spAutoFit/>
          </a:bodyPr>
          <a:lstStyle/>
          <a:p>
            <a:pPr algn="l">
              <a:lnSpc>
                <a:spcPts val="3360"/>
              </a:lnSpc>
            </a:pPr>
            <a:r>
              <a:rPr lang="en-US" sz="2400" u="sng" b="true">
                <a:solidFill>
                  <a:srgbClr val="000000"/>
                </a:solidFill>
                <a:latin typeface="Canva Sans Bold"/>
                <a:ea typeface="Canva Sans Bold"/>
                <a:cs typeface="Canva Sans Bold"/>
                <a:sym typeface="Canva Sans Bold"/>
              </a:rPr>
              <a:t>Verification Results</a:t>
            </a:r>
          </a:p>
        </p:txBody>
      </p:sp>
      <p:sp>
        <p:nvSpPr>
          <p:cNvPr name="TextBox 19" id="19"/>
          <p:cNvSpPr txBox="true"/>
          <p:nvPr/>
        </p:nvSpPr>
        <p:spPr>
          <a:xfrm rot="0">
            <a:off x="1337673" y="2910676"/>
            <a:ext cx="16046497" cy="8153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MAPE and RMSE:</a:t>
            </a:r>
          </a:p>
          <a:p>
            <a:pPr algn="l">
              <a:lnSpc>
                <a:spcPts val="3360"/>
              </a:lnSpc>
            </a:pPr>
          </a:p>
        </p:txBody>
      </p:sp>
      <p:sp>
        <p:nvSpPr>
          <p:cNvPr name="TextBox 20" id="20"/>
          <p:cNvSpPr txBox="true"/>
          <p:nvPr/>
        </p:nvSpPr>
        <p:spPr>
          <a:xfrm rot="0">
            <a:off x="514350" y="2017533"/>
            <a:ext cx="16046497" cy="1234440"/>
          </a:xfrm>
          <a:prstGeom prst="rect">
            <a:avLst/>
          </a:prstGeom>
        </p:spPr>
        <p:txBody>
          <a:bodyPr anchor="t" rtlCol="false" tIns="0" lIns="0" bIns="0" rIns="0">
            <a:spAutoFit/>
          </a:bodyPr>
          <a:lstStyle/>
          <a:p>
            <a:pPr algn="l" marL="518163" indent="-259082" lvl="1">
              <a:lnSpc>
                <a:spcPts val="3360"/>
              </a:lnSpc>
              <a:buFont typeface="Arial"/>
              <a:buChar char="•"/>
            </a:pPr>
            <a:r>
              <a:rPr lang="en-US" b="true" sz="2400">
                <a:solidFill>
                  <a:srgbClr val="000000"/>
                </a:solidFill>
                <a:latin typeface="Canva Sans Bold"/>
                <a:ea typeface="Canva Sans Bold"/>
                <a:cs typeface="Canva Sans Bold"/>
                <a:sym typeface="Canva Sans Bold"/>
              </a:rPr>
              <a:t>Ensemble MAE</a:t>
            </a:r>
            <a:r>
              <a:rPr lang="en-US" sz="2400">
                <a:solidFill>
                  <a:srgbClr val="000000"/>
                </a:solidFill>
                <a:latin typeface="Canva Sans"/>
                <a:ea typeface="Canva Sans"/>
                <a:cs typeface="Canva Sans"/>
                <a:sym typeface="Canva Sans"/>
              </a:rPr>
              <a:t>: </a:t>
            </a:r>
            <a:r>
              <a:rPr lang="en-US" b="true" sz="2400">
                <a:solidFill>
                  <a:srgbClr val="000000"/>
                </a:solidFill>
                <a:latin typeface="Canva Sans Bold"/>
                <a:ea typeface="Canva Sans Bold"/>
                <a:cs typeface="Canva Sans Bold"/>
                <a:sym typeface="Canva Sans Bold"/>
              </a:rPr>
              <a:t>0.8412</a:t>
            </a:r>
            <a:r>
              <a:rPr lang="en-US" sz="2400">
                <a:solidFill>
                  <a:srgbClr val="000000"/>
                </a:solidFill>
                <a:latin typeface="Canva Sans"/>
                <a:ea typeface="Canva Sans"/>
                <a:cs typeface="Canva Sans"/>
                <a:sym typeface="Canva Sans"/>
              </a:rPr>
              <a:t>, which was lower than the individual </a:t>
            </a:r>
            <a:r>
              <a:rPr lang="en-US" b="true" sz="2400">
                <a:solidFill>
                  <a:srgbClr val="000000"/>
                </a:solidFill>
                <a:latin typeface="Canva Sans Bold"/>
                <a:ea typeface="Canva Sans Bold"/>
                <a:cs typeface="Canva Sans Bold"/>
                <a:sym typeface="Canva Sans Bold"/>
              </a:rPr>
              <a:t>Random Forest (0.8536)</a:t>
            </a:r>
            <a:r>
              <a:rPr lang="en-US" sz="2400">
                <a:solidFill>
                  <a:srgbClr val="000000"/>
                </a:solidFill>
                <a:latin typeface="Canva Sans"/>
                <a:ea typeface="Canva Sans"/>
                <a:cs typeface="Canva Sans"/>
                <a:sym typeface="Canva Sans"/>
              </a:rPr>
              <a:t> and </a:t>
            </a:r>
            <a:r>
              <a:rPr lang="en-US" b="true" sz="2400">
                <a:solidFill>
                  <a:srgbClr val="000000"/>
                </a:solidFill>
                <a:latin typeface="Canva Sans Bold"/>
                <a:ea typeface="Canva Sans Bold"/>
                <a:cs typeface="Canva Sans Bold"/>
                <a:sym typeface="Canva Sans Bold"/>
              </a:rPr>
              <a:t>LSTM (1.3206)</a:t>
            </a:r>
            <a:r>
              <a:rPr lang="en-US" sz="2400">
                <a:solidFill>
                  <a:srgbClr val="000000"/>
                </a:solidFill>
                <a:latin typeface="Canva Sans"/>
                <a:ea typeface="Canva Sans"/>
                <a:cs typeface="Canva Sans"/>
                <a:sym typeface="Canva Sans"/>
              </a:rPr>
              <a:t> models.</a:t>
            </a:r>
          </a:p>
          <a:p>
            <a:pPr algn="l">
              <a:lnSpc>
                <a:spcPts val="3360"/>
              </a:lnSpc>
            </a:pPr>
          </a:p>
        </p:txBody>
      </p:sp>
      <p:sp>
        <p:nvSpPr>
          <p:cNvPr name="TextBox 21" id="21"/>
          <p:cNvSpPr txBox="true"/>
          <p:nvPr/>
        </p:nvSpPr>
        <p:spPr>
          <a:xfrm rot="0">
            <a:off x="1387277" y="4697566"/>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Generalization Performance</a:t>
            </a:r>
          </a:p>
        </p:txBody>
      </p:sp>
      <p:sp>
        <p:nvSpPr>
          <p:cNvPr name="TextBox 22" id="22"/>
          <p:cNvSpPr txBox="true"/>
          <p:nvPr/>
        </p:nvSpPr>
        <p:spPr>
          <a:xfrm rot="0">
            <a:off x="1241533" y="5170005"/>
            <a:ext cx="17172644" cy="209042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Training and testing errors showed a similar pattern, indicating robust performance without significant overfitting.</a:t>
            </a:r>
          </a:p>
          <a:p>
            <a:pPr algn="l">
              <a:lnSpc>
                <a:spcPts val="3360"/>
              </a:lnSpc>
            </a:pPr>
            <a:r>
              <a:rPr lang="en-US" sz="2400">
                <a:solidFill>
                  <a:srgbClr val="000000"/>
                </a:solidFill>
                <a:latin typeface="Canva Sans"/>
                <a:ea typeface="Canva Sans"/>
                <a:cs typeface="Canva Sans"/>
                <a:sym typeface="Canva Sans"/>
              </a:rPr>
              <a:t>   - </a:t>
            </a:r>
            <a:r>
              <a:rPr lang="en-US" sz="2400" b="true">
                <a:solidFill>
                  <a:srgbClr val="000000"/>
                </a:solidFill>
                <a:latin typeface="Canva Sans Bold"/>
                <a:ea typeface="Canva Sans Bold"/>
                <a:cs typeface="Canva Sans Bold"/>
                <a:sym typeface="Canva Sans Bold"/>
              </a:rPr>
              <a:t>Training MAE</a:t>
            </a:r>
            <a:r>
              <a:rPr lang="en-US" sz="2400">
                <a:solidFill>
                  <a:srgbClr val="000000"/>
                </a:solidFill>
                <a:latin typeface="Canva Sans"/>
                <a:ea typeface="Canva Sans"/>
                <a:cs typeface="Canva Sans"/>
                <a:sym typeface="Canva Sans"/>
              </a:rPr>
              <a:t>: 0.8807</a:t>
            </a:r>
          </a:p>
          <a:p>
            <a:pPr algn="l">
              <a:lnSpc>
                <a:spcPts val="3360"/>
              </a:lnSpc>
            </a:pPr>
            <a:r>
              <a:rPr lang="en-US" sz="2400">
                <a:solidFill>
                  <a:srgbClr val="000000"/>
                </a:solidFill>
                <a:latin typeface="Canva Sans"/>
                <a:ea typeface="Canva Sans"/>
                <a:cs typeface="Canva Sans"/>
                <a:sym typeface="Canva Sans"/>
              </a:rPr>
              <a:t>   - </a:t>
            </a:r>
            <a:r>
              <a:rPr lang="en-US" sz="2400" b="true">
                <a:solidFill>
                  <a:srgbClr val="000000"/>
                </a:solidFill>
                <a:latin typeface="Canva Sans Bold"/>
                <a:ea typeface="Canva Sans Bold"/>
                <a:cs typeface="Canva Sans Bold"/>
                <a:sym typeface="Canva Sans Bold"/>
              </a:rPr>
              <a:t>Testing MAE</a:t>
            </a:r>
            <a:r>
              <a:rPr lang="en-US" sz="2400">
                <a:solidFill>
                  <a:srgbClr val="000000"/>
                </a:solidFill>
                <a:latin typeface="Canva Sans"/>
                <a:ea typeface="Canva Sans"/>
                <a:cs typeface="Canva Sans"/>
                <a:sym typeface="Canva Sans"/>
              </a:rPr>
              <a:t>: 0.8412</a:t>
            </a:r>
          </a:p>
          <a:p>
            <a:pPr algn="l">
              <a:lnSpc>
                <a:spcPts val="3500"/>
              </a:lnSpc>
            </a:pPr>
          </a:p>
        </p:txBody>
      </p:sp>
      <p:sp>
        <p:nvSpPr>
          <p:cNvPr name="TextBox 23" id="23"/>
          <p:cNvSpPr txBox="true"/>
          <p:nvPr/>
        </p:nvSpPr>
        <p:spPr>
          <a:xfrm rot="0">
            <a:off x="898911" y="6864185"/>
            <a:ext cx="16046497" cy="396240"/>
          </a:xfrm>
          <a:prstGeom prst="rect">
            <a:avLst/>
          </a:prstGeom>
        </p:spPr>
        <p:txBody>
          <a:bodyPr anchor="t" rtlCol="false" tIns="0" lIns="0" bIns="0" rIns="0">
            <a:spAutoFit/>
          </a:bodyPr>
          <a:lstStyle/>
          <a:p>
            <a:pPr algn="l">
              <a:lnSpc>
                <a:spcPts val="3360"/>
              </a:lnSpc>
            </a:pPr>
            <a:r>
              <a:rPr lang="en-US" sz="2400" u="sng" b="true">
                <a:solidFill>
                  <a:srgbClr val="000000"/>
                </a:solidFill>
                <a:latin typeface="Canva Sans Bold"/>
                <a:ea typeface="Canva Sans Bold"/>
                <a:cs typeface="Canva Sans Bold"/>
                <a:sym typeface="Canva Sans Bold"/>
              </a:rPr>
              <a:t>Considerations</a:t>
            </a:r>
          </a:p>
        </p:txBody>
      </p:sp>
      <p:sp>
        <p:nvSpPr>
          <p:cNvPr name="TextBox 24" id="24"/>
          <p:cNvSpPr txBox="true"/>
          <p:nvPr/>
        </p:nvSpPr>
        <p:spPr>
          <a:xfrm rot="0">
            <a:off x="898911" y="7422350"/>
            <a:ext cx="16046497" cy="1653540"/>
          </a:xfrm>
          <a:prstGeom prst="rect">
            <a:avLst/>
          </a:prstGeom>
        </p:spPr>
        <p:txBody>
          <a:bodyPr anchor="t" rtlCol="false" tIns="0" lIns="0" bIns="0" rIns="0">
            <a:spAutoFit/>
          </a:bodyPr>
          <a:lstStyle/>
          <a:p>
            <a:pPr algn="l" marL="518163" indent="-259082" lvl="1">
              <a:lnSpc>
                <a:spcPts val="3360"/>
              </a:lnSpc>
              <a:buFont typeface="Arial"/>
              <a:buChar char="•"/>
            </a:pPr>
            <a:r>
              <a:rPr lang="en-US" b="true" sz="2400">
                <a:solidFill>
                  <a:srgbClr val="000000"/>
                </a:solidFill>
                <a:latin typeface="Canva Sans Bold"/>
                <a:ea typeface="Canva Sans Bold"/>
                <a:cs typeface="Canva Sans Bold"/>
                <a:sym typeface="Canva Sans Bold"/>
              </a:rPr>
              <a:t>Ensemble Effectiveness</a:t>
            </a:r>
            <a:r>
              <a:rPr lang="en-US" sz="2400">
                <a:solidFill>
                  <a:srgbClr val="000000"/>
                </a:solidFill>
                <a:latin typeface="Canva Sans"/>
                <a:ea typeface="Canva Sans"/>
                <a:cs typeface="Canva Sans"/>
                <a:sym typeface="Canva Sans"/>
              </a:rPr>
              <a:t>: The Ensemble Weighted Model performed better because it balanced the sequential learning of LSTM with the non-linear adaptability of Random Forest, mitigating each model's individual weaknesses.</a:t>
            </a:r>
          </a:p>
          <a:p>
            <a:pPr algn="l">
              <a:lnSpc>
                <a:spcPts val="3360"/>
              </a:lnSpc>
            </a:pPr>
          </a:p>
        </p:txBody>
      </p:sp>
      <p:sp>
        <p:nvSpPr>
          <p:cNvPr name="TextBox 25" id="25"/>
          <p:cNvSpPr txBox="true"/>
          <p:nvPr/>
        </p:nvSpPr>
        <p:spPr>
          <a:xfrm rot="0">
            <a:off x="514350" y="945707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223230"/>
            <a:ext cx="17609919" cy="7750923"/>
            <a:chOff x="0" y="0"/>
            <a:chExt cx="4638003" cy="2041395"/>
          </a:xfrm>
        </p:grpSpPr>
        <p:sp>
          <p:nvSpPr>
            <p:cNvPr name="Freeform 6" id="6"/>
            <p:cNvSpPr/>
            <p:nvPr/>
          </p:nvSpPr>
          <p:spPr>
            <a:xfrm flipH="false" flipV="false" rot="0">
              <a:off x="0" y="0"/>
              <a:ext cx="4638003" cy="2041395"/>
            </a:xfrm>
            <a:custGeom>
              <a:avLst/>
              <a:gdLst/>
              <a:ahLst/>
              <a:cxnLst/>
              <a:rect r="r" b="b" t="t" l="l"/>
              <a:pathLst>
                <a:path h="2041395" w="4638003">
                  <a:moveTo>
                    <a:pt x="0" y="0"/>
                  </a:moveTo>
                  <a:lnTo>
                    <a:pt x="4638003" y="0"/>
                  </a:lnTo>
                  <a:lnTo>
                    <a:pt x="4638003" y="2041395"/>
                  </a:lnTo>
                  <a:lnTo>
                    <a:pt x="0" y="2041395"/>
                  </a:lnTo>
                  <a:close/>
                </a:path>
              </a:pathLst>
            </a:custGeom>
            <a:solidFill>
              <a:srgbClr val="F1F2F2"/>
            </a:solidFill>
          </p:spPr>
        </p:sp>
        <p:sp>
          <p:nvSpPr>
            <p:cNvPr name="TextBox 7" id="7"/>
            <p:cNvSpPr txBox="true"/>
            <p:nvPr/>
          </p:nvSpPr>
          <p:spPr>
            <a:xfrm>
              <a:off x="0" y="-38100"/>
              <a:ext cx="4638003" cy="20794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377044" y="324550"/>
            <a:ext cx="7377939" cy="1146330"/>
            <a:chOff x="0" y="0"/>
            <a:chExt cx="1943161" cy="301914"/>
          </a:xfrm>
        </p:grpSpPr>
        <p:sp>
          <p:nvSpPr>
            <p:cNvPr name="Freeform 9" id="9"/>
            <p:cNvSpPr/>
            <p:nvPr/>
          </p:nvSpPr>
          <p:spPr>
            <a:xfrm flipH="false" flipV="false" rot="0">
              <a:off x="0" y="0"/>
              <a:ext cx="1943161" cy="301914"/>
            </a:xfrm>
            <a:custGeom>
              <a:avLst/>
              <a:gdLst/>
              <a:ahLst/>
              <a:cxnLst/>
              <a:rect r="r" b="b" t="t" l="l"/>
              <a:pathLst>
                <a:path h="301914" w="1943161">
                  <a:moveTo>
                    <a:pt x="0" y="0"/>
                  </a:moveTo>
                  <a:lnTo>
                    <a:pt x="1943161" y="0"/>
                  </a:lnTo>
                  <a:lnTo>
                    <a:pt x="1943161" y="301914"/>
                  </a:lnTo>
                  <a:lnTo>
                    <a:pt x="0" y="301914"/>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1943161" cy="340014"/>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191625"/>
            <a:ext cx="19974273" cy="1470770"/>
            <a:chOff x="0" y="0"/>
            <a:chExt cx="5260714" cy="387363"/>
          </a:xfrm>
        </p:grpSpPr>
        <p:sp>
          <p:nvSpPr>
            <p:cNvPr name="Freeform 12" id="12"/>
            <p:cNvSpPr/>
            <p:nvPr/>
          </p:nvSpPr>
          <p:spPr>
            <a:xfrm flipH="false" flipV="false" rot="0">
              <a:off x="0" y="0"/>
              <a:ext cx="5260714" cy="387363"/>
            </a:xfrm>
            <a:custGeom>
              <a:avLst/>
              <a:gdLst/>
              <a:ahLst/>
              <a:cxnLst/>
              <a:rect r="r" b="b" t="t" l="l"/>
              <a:pathLst>
                <a:path h="387363" w="5260714">
                  <a:moveTo>
                    <a:pt x="0" y="0"/>
                  </a:moveTo>
                  <a:lnTo>
                    <a:pt x="5260714" y="0"/>
                  </a:lnTo>
                  <a:lnTo>
                    <a:pt x="5260714" y="387363"/>
                  </a:lnTo>
                  <a:lnTo>
                    <a:pt x="0" y="387363"/>
                  </a:lnTo>
                  <a:close/>
                </a:path>
              </a:pathLst>
            </a:custGeom>
            <a:solidFill>
              <a:srgbClr val="F1F2F2"/>
            </a:solidFill>
          </p:spPr>
        </p:sp>
        <p:sp>
          <p:nvSpPr>
            <p:cNvPr name="TextBox 13" id="13"/>
            <p:cNvSpPr txBox="true"/>
            <p:nvPr/>
          </p:nvSpPr>
          <p:spPr>
            <a:xfrm>
              <a:off x="0" y="-38100"/>
              <a:ext cx="5260714" cy="42546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868315" y="2703635"/>
            <a:ext cx="5701009" cy="2940997"/>
          </a:xfrm>
          <a:custGeom>
            <a:avLst/>
            <a:gdLst/>
            <a:ahLst/>
            <a:cxnLst/>
            <a:rect r="r" b="b" t="t" l="l"/>
            <a:pathLst>
              <a:path h="2940997" w="5701009">
                <a:moveTo>
                  <a:pt x="0" y="0"/>
                </a:moveTo>
                <a:lnTo>
                  <a:pt x="5701010" y="0"/>
                </a:lnTo>
                <a:lnTo>
                  <a:pt x="5701010" y="2940996"/>
                </a:lnTo>
                <a:lnTo>
                  <a:pt x="0" y="2940996"/>
                </a:lnTo>
                <a:lnTo>
                  <a:pt x="0" y="0"/>
                </a:lnTo>
                <a:close/>
              </a:path>
            </a:pathLst>
          </a:custGeom>
          <a:blipFill>
            <a:blip r:embed="rId8"/>
            <a:stretch>
              <a:fillRect l="0" t="0" r="0" b="0"/>
            </a:stretch>
          </a:blipFill>
        </p:spPr>
      </p:sp>
      <p:sp>
        <p:nvSpPr>
          <p:cNvPr name="Freeform 17" id="17"/>
          <p:cNvSpPr/>
          <p:nvPr/>
        </p:nvSpPr>
        <p:spPr>
          <a:xfrm flipH="false" flipV="false" rot="0">
            <a:off x="868315" y="5859027"/>
            <a:ext cx="5701009" cy="2960539"/>
          </a:xfrm>
          <a:custGeom>
            <a:avLst/>
            <a:gdLst/>
            <a:ahLst/>
            <a:cxnLst/>
            <a:rect r="r" b="b" t="t" l="l"/>
            <a:pathLst>
              <a:path h="2960539" w="5701009">
                <a:moveTo>
                  <a:pt x="0" y="0"/>
                </a:moveTo>
                <a:lnTo>
                  <a:pt x="5701010" y="0"/>
                </a:lnTo>
                <a:lnTo>
                  <a:pt x="5701010" y="2960539"/>
                </a:lnTo>
                <a:lnTo>
                  <a:pt x="0" y="2960539"/>
                </a:lnTo>
                <a:lnTo>
                  <a:pt x="0" y="0"/>
                </a:lnTo>
                <a:close/>
              </a:path>
            </a:pathLst>
          </a:custGeom>
          <a:blipFill>
            <a:blip r:embed="rId9"/>
            <a:stretch>
              <a:fillRect l="0" t="-9040" r="0" b="0"/>
            </a:stretch>
          </a:blipFill>
        </p:spPr>
      </p:sp>
      <p:sp>
        <p:nvSpPr>
          <p:cNvPr name="TextBox 18" id="18"/>
          <p:cNvSpPr txBox="true"/>
          <p:nvPr/>
        </p:nvSpPr>
        <p:spPr>
          <a:xfrm rot="0">
            <a:off x="-576611" y="560291"/>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VERIFICATION RESULT 2</a:t>
            </a:r>
          </a:p>
        </p:txBody>
      </p:sp>
      <p:sp>
        <p:nvSpPr>
          <p:cNvPr name="TextBox 19" id="19"/>
          <p:cNvSpPr txBox="true"/>
          <p:nvPr/>
        </p:nvSpPr>
        <p:spPr>
          <a:xfrm rot="0">
            <a:off x="719647" y="1552270"/>
            <a:ext cx="16230468" cy="869950"/>
          </a:xfrm>
          <a:prstGeom prst="rect">
            <a:avLst/>
          </a:prstGeom>
        </p:spPr>
        <p:txBody>
          <a:bodyPr anchor="t" rtlCol="false" tIns="0" lIns="0" bIns="0" rIns="0">
            <a:spAutoFit/>
          </a:bodyPr>
          <a:lstStyle/>
          <a:p>
            <a:pPr algn="l" marL="539753" indent="-269876" lvl="1">
              <a:lnSpc>
                <a:spcPts val="3500"/>
              </a:lnSpc>
              <a:buFont typeface="Arial"/>
              <a:buChar char="•"/>
            </a:pPr>
            <a:r>
              <a:rPr lang="en-US" b="true" sz="2500">
                <a:solidFill>
                  <a:srgbClr val="000000"/>
                </a:solidFill>
                <a:latin typeface="Canva Sans Bold"/>
                <a:ea typeface="Canva Sans Bold"/>
                <a:cs typeface="Canva Sans Bold"/>
                <a:sym typeface="Canva Sans Bold"/>
              </a:rPr>
              <a:t> Reduced Overfitting : </a:t>
            </a:r>
            <a:r>
              <a:rPr lang="en-US" sz="2500">
                <a:solidFill>
                  <a:srgbClr val="000000"/>
                </a:solidFill>
                <a:latin typeface="Canva Sans"/>
                <a:ea typeface="Canva Sans"/>
                <a:cs typeface="Canva Sans"/>
                <a:sym typeface="Canva Sans"/>
              </a:rPr>
              <a:t>Compared to LSTM alone, the ensemble model effectively reduced overfitting, evident in the lower error metrics and similar training vs. testing MAE.</a:t>
            </a:r>
          </a:p>
        </p:txBody>
      </p:sp>
      <p:sp>
        <p:nvSpPr>
          <p:cNvPr name="TextBox 20" id="20"/>
          <p:cNvSpPr txBox="true"/>
          <p:nvPr/>
        </p:nvSpPr>
        <p:spPr>
          <a:xfrm rot="0">
            <a:off x="6854744" y="5222757"/>
            <a:ext cx="10723350" cy="1234440"/>
          </a:xfrm>
          <a:prstGeom prst="rect">
            <a:avLst/>
          </a:prstGeom>
        </p:spPr>
        <p:txBody>
          <a:bodyPr anchor="t" rtlCol="false" tIns="0" lIns="0" bIns="0" rIns="0">
            <a:spAutoFit/>
          </a:bodyPr>
          <a:lstStyle/>
          <a:p>
            <a:pPr algn="l" marL="518163" indent="-259082" lvl="1">
              <a:lnSpc>
                <a:spcPts val="3360"/>
              </a:lnSpc>
              <a:buFont typeface="Arial"/>
              <a:buChar char="•"/>
            </a:pPr>
            <a:r>
              <a:rPr lang="en-US" b="true" sz="2400">
                <a:solidFill>
                  <a:srgbClr val="000000"/>
                </a:solidFill>
                <a:latin typeface="Canva Sans Bold"/>
                <a:ea typeface="Canva Sans Bold"/>
                <a:cs typeface="Canva Sans Bold"/>
                <a:sym typeface="Canva Sans Bold"/>
              </a:rPr>
              <a:t>Diversity in Learning: </a:t>
            </a:r>
            <a:r>
              <a:rPr lang="en-US" sz="2400">
                <a:solidFill>
                  <a:srgbClr val="000000"/>
                </a:solidFill>
                <a:latin typeface="Canva Sans"/>
                <a:ea typeface="Canva Sans"/>
                <a:cs typeface="Canva Sans"/>
                <a:sym typeface="Canva Sans"/>
              </a:rPr>
              <a:t>The success of the ensemble lies in combining diverse perspectives—Random Forest for non-linear relationships and LSTM for sequential patterns</a:t>
            </a:r>
            <a:r>
              <a:rPr lang="en-US" b="true" sz="2400">
                <a:solidFill>
                  <a:srgbClr val="000000"/>
                </a:solidFill>
                <a:latin typeface="Canva Sans Bold"/>
                <a:ea typeface="Canva Sans Bold"/>
                <a:cs typeface="Canva Sans Bold"/>
                <a:sym typeface="Canva Sans Bold"/>
              </a:rPr>
              <a:t>.</a:t>
            </a:r>
          </a:p>
        </p:txBody>
      </p:sp>
      <p:sp>
        <p:nvSpPr>
          <p:cNvPr name="TextBox 21" id="21"/>
          <p:cNvSpPr txBox="true"/>
          <p:nvPr/>
        </p:nvSpPr>
        <p:spPr>
          <a:xfrm rot="0">
            <a:off x="6854744" y="4469648"/>
            <a:ext cx="16046497" cy="448310"/>
          </a:xfrm>
          <a:prstGeom prst="rect">
            <a:avLst/>
          </a:prstGeom>
        </p:spPr>
        <p:txBody>
          <a:bodyPr anchor="t" rtlCol="false" tIns="0" lIns="0" bIns="0" rIns="0">
            <a:spAutoFit/>
          </a:bodyPr>
          <a:lstStyle/>
          <a:p>
            <a:pPr algn="l">
              <a:lnSpc>
                <a:spcPts val="3640"/>
              </a:lnSpc>
            </a:pPr>
            <a:r>
              <a:rPr lang="en-US" sz="2600" b="true">
                <a:solidFill>
                  <a:srgbClr val="000000"/>
                </a:solidFill>
                <a:latin typeface="Canva Sans Bold"/>
                <a:ea typeface="Canva Sans Bold"/>
                <a:cs typeface="Canva Sans Bold"/>
                <a:sym typeface="Canva Sans Bold"/>
              </a:rPr>
              <a:t>Insights from Weighted Ensemble</a:t>
            </a:r>
          </a:p>
        </p:txBody>
      </p:sp>
      <p:sp>
        <p:nvSpPr>
          <p:cNvPr name="TextBox 22" id="22"/>
          <p:cNvSpPr txBox="true"/>
          <p:nvPr/>
        </p:nvSpPr>
        <p:spPr>
          <a:xfrm rot="0">
            <a:off x="6893297" y="6769041"/>
            <a:ext cx="10366003" cy="2072640"/>
          </a:xfrm>
          <a:prstGeom prst="rect">
            <a:avLst/>
          </a:prstGeom>
        </p:spPr>
        <p:txBody>
          <a:bodyPr anchor="t" rtlCol="false" tIns="0" lIns="0" bIns="0" rIns="0">
            <a:spAutoFit/>
          </a:bodyPr>
          <a:lstStyle/>
          <a:p>
            <a:pPr algn="l" marL="518163" indent="-259082" lvl="1">
              <a:lnSpc>
                <a:spcPts val="3360"/>
              </a:lnSpc>
              <a:buFont typeface="Arial"/>
              <a:buChar char="•"/>
            </a:pPr>
            <a:r>
              <a:rPr lang="en-US" b="true" sz="2400">
                <a:solidFill>
                  <a:srgbClr val="000000"/>
                </a:solidFill>
                <a:latin typeface="Canva Sans Bold"/>
                <a:ea typeface="Canva Sans Bold"/>
                <a:cs typeface="Canva Sans Bold"/>
                <a:sym typeface="Canva Sans Bold"/>
              </a:rPr>
              <a:t>Practical Application:</a:t>
            </a:r>
            <a:r>
              <a:rPr lang="en-US" sz="2400">
                <a:solidFill>
                  <a:srgbClr val="000000"/>
                </a:solidFill>
                <a:latin typeface="Canva Sans"/>
                <a:ea typeface="Canva Sans"/>
                <a:cs typeface="Canva Sans"/>
                <a:sym typeface="Canva Sans"/>
              </a:rPr>
              <a:t> For real-world scenarios, such a combined model offers better generalization, meaning it’s less likely to fail during extreme market conditions, thus providing more dependable predictions.</a:t>
            </a:r>
          </a:p>
          <a:p>
            <a:pPr algn="l">
              <a:lnSpc>
                <a:spcPts val="3360"/>
              </a:lnSpc>
            </a:pPr>
          </a:p>
        </p:txBody>
      </p:sp>
      <p:sp>
        <p:nvSpPr>
          <p:cNvPr name="TextBox 23" id="23"/>
          <p:cNvSpPr txBox="true"/>
          <p:nvPr/>
        </p:nvSpPr>
        <p:spPr>
          <a:xfrm rot="0">
            <a:off x="6720341" y="2507944"/>
            <a:ext cx="10538959" cy="2184400"/>
          </a:xfrm>
          <a:prstGeom prst="rect">
            <a:avLst/>
          </a:prstGeom>
        </p:spPr>
        <p:txBody>
          <a:bodyPr anchor="t" rtlCol="false" tIns="0" lIns="0" bIns="0" rIns="0">
            <a:spAutoFit/>
          </a:bodyPr>
          <a:lstStyle/>
          <a:p>
            <a:pPr algn="l" marL="539753" indent="-269876" lvl="1">
              <a:lnSpc>
                <a:spcPts val="3500"/>
              </a:lnSpc>
              <a:buFont typeface="Arial"/>
              <a:buChar char="•"/>
            </a:pPr>
            <a:r>
              <a:rPr lang="en-US" b="true" sz="2500">
                <a:solidFill>
                  <a:srgbClr val="000000"/>
                </a:solidFill>
                <a:latin typeface="Canva Sans Bold"/>
                <a:ea typeface="Canva Sans Bold"/>
                <a:cs typeface="Canva Sans Bold"/>
                <a:sym typeface="Canva Sans Bold"/>
              </a:rPr>
              <a:t>Practical Application: </a:t>
            </a:r>
            <a:r>
              <a:rPr lang="en-US" sz="2500">
                <a:solidFill>
                  <a:srgbClr val="000000"/>
                </a:solidFill>
                <a:latin typeface="Canva Sans"/>
                <a:ea typeface="Canva Sans"/>
                <a:cs typeface="Canva Sans"/>
                <a:sym typeface="Canva Sans"/>
              </a:rPr>
              <a:t>For real-world scenarios, such a combined model offers better generalization, meaning it’s less likely to fail during extreme market conditions, thus providing more dependable predictions.</a:t>
            </a:r>
          </a:p>
          <a:p>
            <a:pPr algn="l">
              <a:lnSpc>
                <a:spcPts val="3500"/>
              </a:lnSpc>
            </a:pPr>
          </a:p>
        </p:txBody>
      </p:sp>
      <p:sp>
        <p:nvSpPr>
          <p:cNvPr name="TextBox 24" id="24"/>
          <p:cNvSpPr txBox="true"/>
          <p:nvPr/>
        </p:nvSpPr>
        <p:spPr>
          <a:xfrm rot="0">
            <a:off x="514350" y="9488503"/>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485902"/>
            <a:ext cx="17609919" cy="7411339"/>
            <a:chOff x="0" y="0"/>
            <a:chExt cx="4638003" cy="1951958"/>
          </a:xfrm>
        </p:grpSpPr>
        <p:sp>
          <p:nvSpPr>
            <p:cNvPr name="Freeform 6" id="6"/>
            <p:cNvSpPr/>
            <p:nvPr/>
          </p:nvSpPr>
          <p:spPr>
            <a:xfrm flipH="false" flipV="false" rot="0">
              <a:off x="0" y="0"/>
              <a:ext cx="4638003" cy="1951958"/>
            </a:xfrm>
            <a:custGeom>
              <a:avLst/>
              <a:gdLst/>
              <a:ahLst/>
              <a:cxnLst/>
              <a:rect r="r" b="b" t="t" l="l"/>
              <a:pathLst>
                <a:path h="1951958" w="4638003">
                  <a:moveTo>
                    <a:pt x="0" y="0"/>
                  </a:moveTo>
                  <a:lnTo>
                    <a:pt x="4638003" y="0"/>
                  </a:lnTo>
                  <a:lnTo>
                    <a:pt x="4638003" y="1951958"/>
                  </a:lnTo>
                  <a:lnTo>
                    <a:pt x="0" y="1951958"/>
                  </a:lnTo>
                  <a:close/>
                </a:path>
              </a:pathLst>
            </a:custGeom>
            <a:solidFill>
              <a:srgbClr val="F1F2F2"/>
            </a:solidFill>
          </p:spPr>
        </p:sp>
        <p:sp>
          <p:nvSpPr>
            <p:cNvPr name="TextBox 7" id="7"/>
            <p:cNvSpPr txBox="true"/>
            <p:nvPr/>
          </p:nvSpPr>
          <p:spPr>
            <a:xfrm>
              <a:off x="0" y="-38100"/>
              <a:ext cx="4638003" cy="19900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684833" y="303541"/>
            <a:ext cx="7800957" cy="1357838"/>
            <a:chOff x="0" y="0"/>
            <a:chExt cx="2054573" cy="357620"/>
          </a:xfrm>
        </p:grpSpPr>
        <p:sp>
          <p:nvSpPr>
            <p:cNvPr name="Freeform 9" id="9"/>
            <p:cNvSpPr/>
            <p:nvPr/>
          </p:nvSpPr>
          <p:spPr>
            <a:xfrm flipH="false" flipV="false" rot="0">
              <a:off x="0" y="0"/>
              <a:ext cx="2054573" cy="357620"/>
            </a:xfrm>
            <a:custGeom>
              <a:avLst/>
              <a:gdLst/>
              <a:ahLst/>
              <a:cxnLst/>
              <a:rect r="r" b="b" t="t" l="l"/>
              <a:pathLst>
                <a:path h="357620" w="2054573">
                  <a:moveTo>
                    <a:pt x="0" y="0"/>
                  </a:moveTo>
                  <a:lnTo>
                    <a:pt x="2054573" y="0"/>
                  </a:lnTo>
                  <a:lnTo>
                    <a:pt x="2054573"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054573"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144000"/>
            <a:ext cx="19974273" cy="1518395"/>
            <a:chOff x="0" y="0"/>
            <a:chExt cx="5260714" cy="399907"/>
          </a:xfrm>
        </p:grpSpPr>
        <p:sp>
          <p:nvSpPr>
            <p:cNvPr name="Freeform 12" id="12"/>
            <p:cNvSpPr/>
            <p:nvPr/>
          </p:nvSpPr>
          <p:spPr>
            <a:xfrm flipH="false" flipV="false" rot="0">
              <a:off x="0" y="0"/>
              <a:ext cx="5260714" cy="399907"/>
            </a:xfrm>
            <a:custGeom>
              <a:avLst/>
              <a:gdLst/>
              <a:ahLst/>
              <a:cxnLst/>
              <a:rect r="r" b="b" t="t" l="l"/>
              <a:pathLst>
                <a:path h="399907" w="5260714">
                  <a:moveTo>
                    <a:pt x="0" y="0"/>
                  </a:moveTo>
                  <a:lnTo>
                    <a:pt x="5260714" y="0"/>
                  </a:lnTo>
                  <a:lnTo>
                    <a:pt x="5260714" y="399907"/>
                  </a:lnTo>
                  <a:lnTo>
                    <a:pt x="0" y="399907"/>
                  </a:lnTo>
                  <a:close/>
                </a:path>
              </a:pathLst>
            </a:custGeom>
            <a:solidFill>
              <a:srgbClr val="F1F2F2"/>
            </a:solidFill>
          </p:spPr>
        </p:sp>
        <p:sp>
          <p:nvSpPr>
            <p:cNvPr name="TextBox 13" id="13"/>
            <p:cNvSpPr txBox="true"/>
            <p:nvPr/>
          </p:nvSpPr>
          <p:spPr>
            <a:xfrm>
              <a:off x="0" y="-38100"/>
              <a:ext cx="5260714" cy="43800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SUMMARY OF RESULTS</a:t>
            </a:r>
          </a:p>
        </p:txBody>
      </p:sp>
      <p:sp>
        <p:nvSpPr>
          <p:cNvPr name="TextBox 17" id="17"/>
          <p:cNvSpPr txBox="true"/>
          <p:nvPr/>
        </p:nvSpPr>
        <p:spPr>
          <a:xfrm rot="0">
            <a:off x="514350" y="1545093"/>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1.Model Performance Overview</a:t>
            </a:r>
          </a:p>
        </p:txBody>
      </p:sp>
      <p:sp>
        <p:nvSpPr>
          <p:cNvPr name="TextBox 18" id="18"/>
          <p:cNvSpPr txBox="true"/>
          <p:nvPr/>
        </p:nvSpPr>
        <p:spPr>
          <a:xfrm rot="0">
            <a:off x="828241" y="2160050"/>
            <a:ext cx="16046497" cy="12344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We evaluated five different models for predicting NTT stock prices, including Baseline Naïve, ARIMA, Random Forest, LSTM, and an Ensemble Weighted Model.</a:t>
            </a:r>
          </a:p>
          <a:p>
            <a:pPr algn="l">
              <a:lnSpc>
                <a:spcPts val="3360"/>
              </a:lnSpc>
            </a:pPr>
          </a:p>
        </p:txBody>
      </p:sp>
      <p:sp>
        <p:nvSpPr>
          <p:cNvPr name="TextBox 19" id="19"/>
          <p:cNvSpPr txBox="true"/>
          <p:nvPr/>
        </p:nvSpPr>
        <p:spPr>
          <a:xfrm rot="0">
            <a:off x="828241" y="3057915"/>
            <a:ext cx="16945409" cy="1234440"/>
          </a:xfrm>
          <a:prstGeom prst="rect">
            <a:avLst/>
          </a:prstGeom>
        </p:spPr>
        <p:txBody>
          <a:bodyPr anchor="t" rtlCol="false" tIns="0" lIns="0" bIns="0" rIns="0">
            <a:spAutoFit/>
          </a:bodyPr>
          <a:lstStyle/>
          <a:p>
            <a:pPr algn="l" marL="518163" indent="-259082" lvl="1">
              <a:lnSpc>
                <a:spcPts val="3360"/>
              </a:lnSpc>
              <a:buFont typeface="Arial"/>
              <a:buChar char="•"/>
            </a:pPr>
            <a:r>
              <a:rPr lang="en-US" b="true" sz="2400">
                <a:solidFill>
                  <a:srgbClr val="000000"/>
                </a:solidFill>
                <a:latin typeface="Canva Sans Medium"/>
                <a:ea typeface="Canva Sans Medium"/>
                <a:cs typeface="Canva Sans Medium"/>
                <a:sym typeface="Canva Sans Medium"/>
              </a:rPr>
              <a:t>Ensemble Weighted Model e</a:t>
            </a:r>
            <a:r>
              <a:rPr lang="en-US" sz="2400">
                <a:solidFill>
                  <a:srgbClr val="000000"/>
                </a:solidFill>
                <a:latin typeface="Canva Sans"/>
                <a:ea typeface="Canva Sans"/>
                <a:cs typeface="Canva Sans"/>
                <a:sym typeface="Canva Sans"/>
              </a:rPr>
              <a:t>merged as the best performer, achieving the</a:t>
            </a:r>
            <a:r>
              <a:rPr lang="en-US" b="true" sz="2400">
                <a:solidFill>
                  <a:srgbClr val="000000"/>
                </a:solidFill>
                <a:latin typeface="Canva Sans Medium"/>
                <a:ea typeface="Canva Sans Medium"/>
                <a:cs typeface="Canva Sans Medium"/>
                <a:sym typeface="Canva Sans Medium"/>
              </a:rPr>
              <a:t> lowest Mean Absolute Error (MAE) of 0.8412, </a:t>
            </a:r>
            <a:r>
              <a:rPr lang="en-US" sz="2400">
                <a:solidFill>
                  <a:srgbClr val="000000"/>
                </a:solidFill>
                <a:latin typeface="Canva Sans"/>
                <a:ea typeface="Canva Sans"/>
                <a:cs typeface="Canva Sans"/>
                <a:sym typeface="Canva Sans"/>
              </a:rPr>
              <a:t>the lowest Mean Absolute Percentage Error (MAPE) of 0.6887%, and the lowest RMSE of 1.0965.</a:t>
            </a:r>
          </a:p>
          <a:p>
            <a:pPr algn="l">
              <a:lnSpc>
                <a:spcPts val="3360"/>
              </a:lnSpc>
            </a:pPr>
          </a:p>
        </p:txBody>
      </p:sp>
      <p:sp>
        <p:nvSpPr>
          <p:cNvPr name="TextBox 20" id="20"/>
          <p:cNvSpPr txBox="true"/>
          <p:nvPr/>
        </p:nvSpPr>
        <p:spPr>
          <a:xfrm rot="0">
            <a:off x="514350" y="3990181"/>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2. Key Insights:</a:t>
            </a:r>
          </a:p>
        </p:txBody>
      </p:sp>
      <p:sp>
        <p:nvSpPr>
          <p:cNvPr name="TextBox 21" id="21"/>
          <p:cNvSpPr txBox="true"/>
          <p:nvPr/>
        </p:nvSpPr>
        <p:spPr>
          <a:xfrm rot="0">
            <a:off x="828241" y="4486147"/>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Medium"/>
                <a:ea typeface="Canva Sans Medium"/>
                <a:cs typeface="Canva Sans Medium"/>
                <a:sym typeface="Canva Sans Medium"/>
              </a:rPr>
              <a:t>Random Forest vs. LSTM</a:t>
            </a:r>
          </a:p>
        </p:txBody>
      </p:sp>
      <p:sp>
        <p:nvSpPr>
          <p:cNvPr name="TextBox 22" id="22"/>
          <p:cNvSpPr txBox="true"/>
          <p:nvPr/>
        </p:nvSpPr>
        <p:spPr>
          <a:xfrm rot="0">
            <a:off x="706631" y="4844286"/>
            <a:ext cx="16046497" cy="16535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Random Forest performed better in capturing non-linear dependencies, resulting in a lower MAE (0.8536) compared to LSTM (1.3206).</a:t>
            </a:r>
          </a:p>
          <a:p>
            <a:pPr algn="l">
              <a:lnSpc>
                <a:spcPts val="3360"/>
              </a:lnSpc>
            </a:pPr>
          </a:p>
          <a:p>
            <a:pPr algn="l">
              <a:lnSpc>
                <a:spcPts val="3360"/>
              </a:lnSpc>
            </a:pPr>
          </a:p>
        </p:txBody>
      </p:sp>
      <p:sp>
        <p:nvSpPr>
          <p:cNvPr name="TextBox 23" id="23"/>
          <p:cNvSpPr txBox="true"/>
          <p:nvPr/>
        </p:nvSpPr>
        <p:spPr>
          <a:xfrm rot="0">
            <a:off x="706631" y="5789832"/>
            <a:ext cx="16046497" cy="12344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LSTM, despite its sequential learning capacity, showed a tendency to overfit, although applying dropout and regularization reduced this issue to some extent.</a:t>
            </a:r>
          </a:p>
          <a:p>
            <a:pPr algn="l">
              <a:lnSpc>
                <a:spcPts val="3360"/>
              </a:lnSpc>
            </a:pPr>
          </a:p>
        </p:txBody>
      </p:sp>
      <p:sp>
        <p:nvSpPr>
          <p:cNvPr name="TextBox 24" id="24"/>
          <p:cNvSpPr txBox="true"/>
          <p:nvPr/>
        </p:nvSpPr>
        <p:spPr>
          <a:xfrm rot="0">
            <a:off x="828241" y="6628032"/>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Medium"/>
                <a:ea typeface="Canva Sans Medium"/>
                <a:cs typeface="Canva Sans Medium"/>
                <a:sym typeface="Canva Sans Medium"/>
              </a:rPr>
              <a:t>Ensemble Effectiveness</a:t>
            </a:r>
          </a:p>
        </p:txBody>
      </p:sp>
      <p:sp>
        <p:nvSpPr>
          <p:cNvPr name="TextBox 25" id="25"/>
          <p:cNvSpPr txBox="true"/>
          <p:nvPr/>
        </p:nvSpPr>
        <p:spPr>
          <a:xfrm rot="0">
            <a:off x="706631" y="7052847"/>
            <a:ext cx="16046497" cy="12344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By combining Random Forest and LSTM, the Ensemble Model successfully reduced individual weaknesses, resulting in improved prediction accuracy and stability.</a:t>
            </a:r>
          </a:p>
          <a:p>
            <a:pPr algn="l">
              <a:lnSpc>
                <a:spcPts val="3360"/>
              </a:lnSpc>
            </a:pPr>
          </a:p>
        </p:txBody>
      </p:sp>
      <p:sp>
        <p:nvSpPr>
          <p:cNvPr name="TextBox 26" id="26"/>
          <p:cNvSpPr txBox="true"/>
          <p:nvPr/>
        </p:nvSpPr>
        <p:spPr>
          <a:xfrm rot="0">
            <a:off x="706631" y="7998928"/>
            <a:ext cx="16815620" cy="8153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The weighted approach allowed us to capitalize on both sequential dependencies (from LSTM) and non-linear adaptability (from Random Forest).</a:t>
            </a:r>
          </a:p>
        </p:txBody>
      </p:sp>
      <p:sp>
        <p:nvSpPr>
          <p:cNvPr name="TextBox 27" id="27"/>
          <p:cNvSpPr txBox="true"/>
          <p:nvPr/>
        </p:nvSpPr>
        <p:spPr>
          <a:xfrm rot="0">
            <a:off x="514350" y="9478265"/>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485902"/>
            <a:ext cx="17609919" cy="7411339"/>
            <a:chOff x="0" y="0"/>
            <a:chExt cx="4638003" cy="1951958"/>
          </a:xfrm>
        </p:grpSpPr>
        <p:sp>
          <p:nvSpPr>
            <p:cNvPr name="Freeform 6" id="6"/>
            <p:cNvSpPr/>
            <p:nvPr/>
          </p:nvSpPr>
          <p:spPr>
            <a:xfrm flipH="false" flipV="false" rot="0">
              <a:off x="0" y="0"/>
              <a:ext cx="4638003" cy="1951958"/>
            </a:xfrm>
            <a:custGeom>
              <a:avLst/>
              <a:gdLst/>
              <a:ahLst/>
              <a:cxnLst/>
              <a:rect r="r" b="b" t="t" l="l"/>
              <a:pathLst>
                <a:path h="1951958" w="4638003">
                  <a:moveTo>
                    <a:pt x="0" y="0"/>
                  </a:moveTo>
                  <a:lnTo>
                    <a:pt x="4638003" y="0"/>
                  </a:lnTo>
                  <a:lnTo>
                    <a:pt x="4638003" y="1951958"/>
                  </a:lnTo>
                  <a:lnTo>
                    <a:pt x="0" y="1951958"/>
                  </a:lnTo>
                  <a:close/>
                </a:path>
              </a:pathLst>
            </a:custGeom>
            <a:solidFill>
              <a:srgbClr val="F1F2F2"/>
            </a:solidFill>
          </p:spPr>
        </p:sp>
        <p:sp>
          <p:nvSpPr>
            <p:cNvPr name="TextBox 7" id="7"/>
            <p:cNvSpPr txBox="true"/>
            <p:nvPr/>
          </p:nvSpPr>
          <p:spPr>
            <a:xfrm>
              <a:off x="0" y="-38100"/>
              <a:ext cx="4638003" cy="19900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684833" y="303541"/>
            <a:ext cx="7800957" cy="1357838"/>
            <a:chOff x="0" y="0"/>
            <a:chExt cx="2054573" cy="357620"/>
          </a:xfrm>
        </p:grpSpPr>
        <p:sp>
          <p:nvSpPr>
            <p:cNvPr name="Freeform 9" id="9"/>
            <p:cNvSpPr/>
            <p:nvPr/>
          </p:nvSpPr>
          <p:spPr>
            <a:xfrm flipH="false" flipV="false" rot="0">
              <a:off x="0" y="0"/>
              <a:ext cx="2054573" cy="357620"/>
            </a:xfrm>
            <a:custGeom>
              <a:avLst/>
              <a:gdLst/>
              <a:ahLst/>
              <a:cxnLst/>
              <a:rect r="r" b="b" t="t" l="l"/>
              <a:pathLst>
                <a:path h="357620" w="2054573">
                  <a:moveTo>
                    <a:pt x="0" y="0"/>
                  </a:moveTo>
                  <a:lnTo>
                    <a:pt x="2054573" y="0"/>
                  </a:lnTo>
                  <a:lnTo>
                    <a:pt x="2054573"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054573"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144000"/>
            <a:ext cx="19974273" cy="1518395"/>
            <a:chOff x="0" y="0"/>
            <a:chExt cx="5260714" cy="399907"/>
          </a:xfrm>
        </p:grpSpPr>
        <p:sp>
          <p:nvSpPr>
            <p:cNvPr name="Freeform 12" id="12"/>
            <p:cNvSpPr/>
            <p:nvPr/>
          </p:nvSpPr>
          <p:spPr>
            <a:xfrm flipH="false" flipV="false" rot="0">
              <a:off x="0" y="0"/>
              <a:ext cx="5260714" cy="399907"/>
            </a:xfrm>
            <a:custGeom>
              <a:avLst/>
              <a:gdLst/>
              <a:ahLst/>
              <a:cxnLst/>
              <a:rect r="r" b="b" t="t" l="l"/>
              <a:pathLst>
                <a:path h="399907" w="5260714">
                  <a:moveTo>
                    <a:pt x="0" y="0"/>
                  </a:moveTo>
                  <a:lnTo>
                    <a:pt x="5260714" y="0"/>
                  </a:lnTo>
                  <a:lnTo>
                    <a:pt x="5260714" y="399907"/>
                  </a:lnTo>
                  <a:lnTo>
                    <a:pt x="0" y="399907"/>
                  </a:lnTo>
                  <a:close/>
                </a:path>
              </a:pathLst>
            </a:custGeom>
            <a:solidFill>
              <a:srgbClr val="F1F2F2"/>
            </a:solidFill>
          </p:spPr>
        </p:sp>
        <p:sp>
          <p:nvSpPr>
            <p:cNvPr name="TextBox 13" id="13"/>
            <p:cNvSpPr txBox="true"/>
            <p:nvPr/>
          </p:nvSpPr>
          <p:spPr>
            <a:xfrm>
              <a:off x="0" y="-38100"/>
              <a:ext cx="5260714" cy="43800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SUMMARY OF RESULTS</a:t>
            </a:r>
          </a:p>
        </p:txBody>
      </p:sp>
      <p:sp>
        <p:nvSpPr>
          <p:cNvPr name="TextBox 17" id="17"/>
          <p:cNvSpPr txBox="true"/>
          <p:nvPr/>
        </p:nvSpPr>
        <p:spPr>
          <a:xfrm rot="0">
            <a:off x="1028700" y="1790920"/>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Medium"/>
                <a:ea typeface="Canva Sans Medium"/>
                <a:cs typeface="Canva Sans Medium"/>
                <a:sym typeface="Canva Sans Medium"/>
              </a:rPr>
              <a:t>Residual and Error Distribution</a:t>
            </a:r>
          </a:p>
        </p:txBody>
      </p:sp>
      <p:sp>
        <p:nvSpPr>
          <p:cNvPr name="TextBox 18" id="18"/>
          <p:cNvSpPr txBox="true"/>
          <p:nvPr/>
        </p:nvSpPr>
        <p:spPr>
          <a:xfrm rot="0">
            <a:off x="847470" y="2316700"/>
            <a:ext cx="16046497" cy="12344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Ensemble Model Residuals were more uniformly distributed around zero, reflecting unbiased predictions, and exhibited the smallest error variance compared to other models.</a:t>
            </a:r>
          </a:p>
          <a:p>
            <a:pPr algn="l">
              <a:lnSpc>
                <a:spcPts val="3360"/>
              </a:lnSpc>
            </a:pPr>
          </a:p>
        </p:txBody>
      </p:sp>
      <p:sp>
        <p:nvSpPr>
          <p:cNvPr name="TextBox 19" id="19"/>
          <p:cNvSpPr txBox="true"/>
          <p:nvPr/>
        </p:nvSpPr>
        <p:spPr>
          <a:xfrm rot="0">
            <a:off x="514350" y="3268330"/>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3. Evaluation Indicators:</a:t>
            </a:r>
          </a:p>
        </p:txBody>
      </p:sp>
      <p:sp>
        <p:nvSpPr>
          <p:cNvPr name="TextBox 20" id="20"/>
          <p:cNvSpPr txBox="true"/>
          <p:nvPr/>
        </p:nvSpPr>
        <p:spPr>
          <a:xfrm rot="0">
            <a:off x="706631" y="3740770"/>
            <a:ext cx="16046497" cy="3962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Metrics used included </a:t>
            </a:r>
            <a:r>
              <a:rPr lang="en-US" b="true" sz="2400">
                <a:solidFill>
                  <a:srgbClr val="000000"/>
                </a:solidFill>
                <a:latin typeface="Canva Sans Medium"/>
                <a:ea typeface="Canva Sans Medium"/>
                <a:cs typeface="Canva Sans Medium"/>
                <a:sym typeface="Canva Sans Medium"/>
              </a:rPr>
              <a:t>MAE, MSE, RMSE, and MAPE.</a:t>
            </a:r>
          </a:p>
        </p:txBody>
      </p:sp>
      <p:sp>
        <p:nvSpPr>
          <p:cNvPr name="TextBox 21" id="21"/>
          <p:cNvSpPr txBox="true"/>
          <p:nvPr/>
        </p:nvSpPr>
        <p:spPr>
          <a:xfrm rot="0">
            <a:off x="706631" y="4214899"/>
            <a:ext cx="16046497" cy="8153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The </a:t>
            </a:r>
            <a:r>
              <a:rPr lang="en-US" b="true" sz="2400">
                <a:solidFill>
                  <a:srgbClr val="000000"/>
                </a:solidFill>
                <a:latin typeface="Canva Sans Medium"/>
                <a:ea typeface="Canva Sans Medium"/>
                <a:cs typeface="Canva Sans Medium"/>
                <a:sym typeface="Canva Sans Medium"/>
              </a:rPr>
              <a:t>Ensemble Weighted Model</a:t>
            </a:r>
            <a:r>
              <a:rPr lang="en-US" sz="2400">
                <a:solidFill>
                  <a:srgbClr val="000000"/>
                </a:solidFill>
                <a:latin typeface="Canva Sans"/>
                <a:ea typeface="Canva Sans"/>
                <a:cs typeface="Canva Sans"/>
                <a:sym typeface="Canva Sans"/>
              </a:rPr>
              <a:t> consistently outperformed others in each metric, suggesting robustness in varying market conditions.</a:t>
            </a:r>
          </a:p>
        </p:txBody>
      </p:sp>
      <p:sp>
        <p:nvSpPr>
          <p:cNvPr name="TextBox 22" id="22"/>
          <p:cNvSpPr txBox="true"/>
          <p:nvPr/>
        </p:nvSpPr>
        <p:spPr>
          <a:xfrm rot="0">
            <a:off x="514350" y="9430640"/>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485902"/>
            <a:ext cx="17609919" cy="7411339"/>
            <a:chOff x="0" y="0"/>
            <a:chExt cx="4638003" cy="1951958"/>
          </a:xfrm>
        </p:grpSpPr>
        <p:sp>
          <p:nvSpPr>
            <p:cNvPr name="Freeform 6" id="6"/>
            <p:cNvSpPr/>
            <p:nvPr/>
          </p:nvSpPr>
          <p:spPr>
            <a:xfrm flipH="false" flipV="false" rot="0">
              <a:off x="0" y="0"/>
              <a:ext cx="4638003" cy="1951958"/>
            </a:xfrm>
            <a:custGeom>
              <a:avLst/>
              <a:gdLst/>
              <a:ahLst/>
              <a:cxnLst/>
              <a:rect r="r" b="b" t="t" l="l"/>
              <a:pathLst>
                <a:path h="1951958" w="4638003">
                  <a:moveTo>
                    <a:pt x="0" y="0"/>
                  </a:moveTo>
                  <a:lnTo>
                    <a:pt x="4638003" y="0"/>
                  </a:lnTo>
                  <a:lnTo>
                    <a:pt x="4638003" y="1951958"/>
                  </a:lnTo>
                  <a:lnTo>
                    <a:pt x="0" y="1951958"/>
                  </a:lnTo>
                  <a:close/>
                </a:path>
              </a:pathLst>
            </a:custGeom>
            <a:solidFill>
              <a:srgbClr val="F1F2F2"/>
            </a:solidFill>
          </p:spPr>
        </p:sp>
        <p:sp>
          <p:nvSpPr>
            <p:cNvPr name="TextBox 7" id="7"/>
            <p:cNvSpPr txBox="true"/>
            <p:nvPr/>
          </p:nvSpPr>
          <p:spPr>
            <a:xfrm>
              <a:off x="0" y="-38100"/>
              <a:ext cx="4638003" cy="19900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684833" y="303541"/>
            <a:ext cx="7800957" cy="1357838"/>
            <a:chOff x="0" y="0"/>
            <a:chExt cx="2054573" cy="357620"/>
          </a:xfrm>
        </p:grpSpPr>
        <p:sp>
          <p:nvSpPr>
            <p:cNvPr name="Freeform 9" id="9"/>
            <p:cNvSpPr/>
            <p:nvPr/>
          </p:nvSpPr>
          <p:spPr>
            <a:xfrm flipH="false" flipV="false" rot="0">
              <a:off x="0" y="0"/>
              <a:ext cx="2054573" cy="357620"/>
            </a:xfrm>
            <a:custGeom>
              <a:avLst/>
              <a:gdLst/>
              <a:ahLst/>
              <a:cxnLst/>
              <a:rect r="r" b="b" t="t" l="l"/>
              <a:pathLst>
                <a:path h="357620" w="2054573">
                  <a:moveTo>
                    <a:pt x="0" y="0"/>
                  </a:moveTo>
                  <a:lnTo>
                    <a:pt x="2054573" y="0"/>
                  </a:lnTo>
                  <a:lnTo>
                    <a:pt x="2054573"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054573"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144000"/>
            <a:ext cx="19974273" cy="1518395"/>
            <a:chOff x="0" y="0"/>
            <a:chExt cx="5260714" cy="399907"/>
          </a:xfrm>
        </p:grpSpPr>
        <p:sp>
          <p:nvSpPr>
            <p:cNvPr name="Freeform 12" id="12"/>
            <p:cNvSpPr/>
            <p:nvPr/>
          </p:nvSpPr>
          <p:spPr>
            <a:xfrm flipH="false" flipV="false" rot="0">
              <a:off x="0" y="0"/>
              <a:ext cx="5260714" cy="399907"/>
            </a:xfrm>
            <a:custGeom>
              <a:avLst/>
              <a:gdLst/>
              <a:ahLst/>
              <a:cxnLst/>
              <a:rect r="r" b="b" t="t" l="l"/>
              <a:pathLst>
                <a:path h="399907" w="5260714">
                  <a:moveTo>
                    <a:pt x="0" y="0"/>
                  </a:moveTo>
                  <a:lnTo>
                    <a:pt x="5260714" y="0"/>
                  </a:lnTo>
                  <a:lnTo>
                    <a:pt x="5260714" y="399907"/>
                  </a:lnTo>
                  <a:lnTo>
                    <a:pt x="0" y="399907"/>
                  </a:lnTo>
                  <a:close/>
                </a:path>
              </a:pathLst>
            </a:custGeom>
            <a:solidFill>
              <a:srgbClr val="F1F2F2"/>
            </a:solidFill>
          </p:spPr>
        </p:sp>
        <p:sp>
          <p:nvSpPr>
            <p:cNvPr name="TextBox 13" id="13"/>
            <p:cNvSpPr txBox="true"/>
            <p:nvPr/>
          </p:nvSpPr>
          <p:spPr>
            <a:xfrm>
              <a:off x="0" y="-38100"/>
              <a:ext cx="5260714" cy="43800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FUTURE OUTLOOK</a:t>
            </a:r>
          </a:p>
        </p:txBody>
      </p:sp>
      <p:sp>
        <p:nvSpPr>
          <p:cNvPr name="TextBox 17" id="17"/>
          <p:cNvSpPr txBox="true"/>
          <p:nvPr/>
        </p:nvSpPr>
        <p:spPr>
          <a:xfrm rot="0">
            <a:off x="855647" y="2279613"/>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Medium"/>
                <a:ea typeface="Canva Sans Medium"/>
                <a:cs typeface="Canva Sans Medium"/>
                <a:sym typeface="Canva Sans Medium"/>
              </a:rPr>
              <a:t>Incorporate Transformer-Based Models</a:t>
            </a:r>
          </a:p>
        </p:txBody>
      </p:sp>
      <p:sp>
        <p:nvSpPr>
          <p:cNvPr name="TextBox 18" id="18"/>
          <p:cNvSpPr txBox="true"/>
          <p:nvPr/>
        </p:nvSpPr>
        <p:spPr>
          <a:xfrm rot="0">
            <a:off x="706631" y="4275161"/>
            <a:ext cx="16815620" cy="12344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The hypothesis is that a Transformer-based model may adapt better to sudden market shifts, given its self-attention mechanism.</a:t>
            </a:r>
          </a:p>
          <a:p>
            <a:pPr algn="l">
              <a:lnSpc>
                <a:spcPts val="3360"/>
              </a:lnSpc>
            </a:pPr>
          </a:p>
        </p:txBody>
      </p:sp>
      <p:sp>
        <p:nvSpPr>
          <p:cNvPr name="TextBox 19" id="19"/>
          <p:cNvSpPr txBox="true"/>
          <p:nvPr/>
        </p:nvSpPr>
        <p:spPr>
          <a:xfrm rot="0">
            <a:off x="706631" y="1756630"/>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1.Model Enhancements</a:t>
            </a:r>
          </a:p>
        </p:txBody>
      </p:sp>
      <p:sp>
        <p:nvSpPr>
          <p:cNvPr name="TextBox 20" id="20"/>
          <p:cNvSpPr txBox="true"/>
          <p:nvPr/>
        </p:nvSpPr>
        <p:spPr>
          <a:xfrm rot="0">
            <a:off x="706631" y="2802596"/>
            <a:ext cx="16815620" cy="12344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Given the success of Transformer architectures in sequential tasks, experimenting with Transformer models for time series prediction could enhance learning of complex temporal dependencies. Transformers offer advantages like better long-range pattern recognition, which could potentially outperform LSTMs.</a:t>
            </a:r>
          </a:p>
        </p:txBody>
      </p:sp>
      <p:sp>
        <p:nvSpPr>
          <p:cNvPr name="TextBox 21" id="21"/>
          <p:cNvSpPr txBox="true"/>
          <p:nvPr/>
        </p:nvSpPr>
        <p:spPr>
          <a:xfrm rot="0">
            <a:off x="706631" y="5292430"/>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2. Data Expansion</a:t>
            </a:r>
          </a:p>
        </p:txBody>
      </p:sp>
      <p:sp>
        <p:nvSpPr>
          <p:cNvPr name="TextBox 22" id="22"/>
          <p:cNvSpPr txBox="true"/>
          <p:nvPr/>
        </p:nvSpPr>
        <p:spPr>
          <a:xfrm rot="0">
            <a:off x="1028700" y="5787836"/>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Medium"/>
                <a:ea typeface="Canva Sans Medium"/>
                <a:cs typeface="Canva Sans Medium"/>
                <a:sym typeface="Canva Sans Medium"/>
              </a:rPr>
              <a:t>Broaden the Dataset</a:t>
            </a:r>
          </a:p>
        </p:txBody>
      </p:sp>
      <p:sp>
        <p:nvSpPr>
          <p:cNvPr name="TextBox 23" id="23"/>
          <p:cNvSpPr txBox="true"/>
          <p:nvPr/>
        </p:nvSpPr>
        <p:spPr>
          <a:xfrm rot="0">
            <a:off x="855647" y="6302133"/>
            <a:ext cx="16815620" cy="12344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Including additional features such as macroeconomic indicators, company financials, or market sentiment data (e.g., news or social media mentions) can help capture broader influences on stock price movement.</a:t>
            </a:r>
          </a:p>
          <a:p>
            <a:pPr algn="l">
              <a:lnSpc>
                <a:spcPts val="3360"/>
              </a:lnSpc>
            </a:pPr>
          </a:p>
        </p:txBody>
      </p:sp>
      <p:sp>
        <p:nvSpPr>
          <p:cNvPr name="TextBox 24" id="24"/>
          <p:cNvSpPr txBox="true"/>
          <p:nvPr/>
        </p:nvSpPr>
        <p:spPr>
          <a:xfrm rot="0">
            <a:off x="855647" y="7434432"/>
            <a:ext cx="16815620" cy="16535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Seasonal and Volatility Analysis: Introducing additional seasonal indicators or volatility indexes might improve the model’s predictive accuracy, especially during high fluctuation periods.</a:t>
            </a:r>
          </a:p>
          <a:p>
            <a:pPr algn="l">
              <a:lnSpc>
                <a:spcPts val="3360"/>
              </a:lnSpc>
            </a:pPr>
          </a:p>
          <a:p>
            <a:pPr algn="l">
              <a:lnSpc>
                <a:spcPts val="3360"/>
              </a:lnSpc>
            </a:pPr>
          </a:p>
        </p:txBody>
      </p:sp>
      <p:sp>
        <p:nvSpPr>
          <p:cNvPr name="TextBox 25" id="25"/>
          <p:cNvSpPr txBox="true"/>
          <p:nvPr/>
        </p:nvSpPr>
        <p:spPr>
          <a:xfrm rot="0">
            <a:off x="514350" y="9439275"/>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05567" y="1195688"/>
            <a:ext cx="17609919" cy="7068621"/>
            <a:chOff x="0" y="0"/>
            <a:chExt cx="4638003" cy="1861695"/>
          </a:xfrm>
        </p:grpSpPr>
        <p:sp>
          <p:nvSpPr>
            <p:cNvPr name="Freeform 6" id="6"/>
            <p:cNvSpPr/>
            <p:nvPr/>
          </p:nvSpPr>
          <p:spPr>
            <a:xfrm flipH="false" flipV="false" rot="0">
              <a:off x="0" y="0"/>
              <a:ext cx="4638003" cy="1861695"/>
            </a:xfrm>
            <a:custGeom>
              <a:avLst/>
              <a:gdLst/>
              <a:ahLst/>
              <a:cxnLst/>
              <a:rect r="r" b="b" t="t" l="l"/>
              <a:pathLst>
                <a:path h="1861695" w="4638003">
                  <a:moveTo>
                    <a:pt x="0" y="0"/>
                  </a:moveTo>
                  <a:lnTo>
                    <a:pt x="4638003" y="0"/>
                  </a:lnTo>
                  <a:lnTo>
                    <a:pt x="4638003" y="1861695"/>
                  </a:lnTo>
                  <a:lnTo>
                    <a:pt x="0" y="1861695"/>
                  </a:lnTo>
                  <a:close/>
                </a:path>
              </a:pathLst>
            </a:custGeom>
            <a:solidFill>
              <a:srgbClr val="F1F2F2"/>
            </a:solidFill>
          </p:spPr>
        </p:sp>
        <p:sp>
          <p:nvSpPr>
            <p:cNvPr name="TextBox 7" id="7"/>
            <p:cNvSpPr txBox="true"/>
            <p:nvPr/>
          </p:nvSpPr>
          <p:spPr>
            <a:xfrm>
              <a:off x="0" y="-38100"/>
              <a:ext cx="4638003" cy="18997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500660" y="303541"/>
            <a:ext cx="7736768" cy="1491188"/>
            <a:chOff x="0" y="0"/>
            <a:chExt cx="2037667" cy="392741"/>
          </a:xfrm>
        </p:grpSpPr>
        <p:sp>
          <p:nvSpPr>
            <p:cNvPr name="Freeform 9" id="9"/>
            <p:cNvSpPr/>
            <p:nvPr/>
          </p:nvSpPr>
          <p:spPr>
            <a:xfrm flipH="false" flipV="false" rot="0">
              <a:off x="0" y="0"/>
              <a:ext cx="2037667" cy="392741"/>
            </a:xfrm>
            <a:custGeom>
              <a:avLst/>
              <a:gdLst/>
              <a:ahLst/>
              <a:cxnLst/>
              <a:rect r="r" b="b" t="t" l="l"/>
              <a:pathLst>
                <a:path h="392741" w="2037667">
                  <a:moveTo>
                    <a:pt x="0" y="0"/>
                  </a:moveTo>
                  <a:lnTo>
                    <a:pt x="2037667" y="0"/>
                  </a:lnTo>
                  <a:lnTo>
                    <a:pt x="2037667" y="392741"/>
                  </a:lnTo>
                  <a:lnTo>
                    <a:pt x="0" y="392741"/>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037667" cy="430841"/>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28700" y="3167377"/>
            <a:ext cx="11301259" cy="4718276"/>
          </a:xfrm>
          <a:custGeom>
            <a:avLst/>
            <a:gdLst/>
            <a:ahLst/>
            <a:cxnLst/>
            <a:rect r="r" b="b" t="t" l="l"/>
            <a:pathLst>
              <a:path h="4718276" w="11301259">
                <a:moveTo>
                  <a:pt x="0" y="0"/>
                </a:moveTo>
                <a:lnTo>
                  <a:pt x="11301259" y="0"/>
                </a:lnTo>
                <a:lnTo>
                  <a:pt x="11301259" y="4718276"/>
                </a:lnTo>
                <a:lnTo>
                  <a:pt x="0" y="4718276"/>
                </a:lnTo>
                <a:lnTo>
                  <a:pt x="0" y="0"/>
                </a:lnTo>
                <a:close/>
              </a:path>
            </a:pathLst>
          </a:custGeom>
          <a:blipFill>
            <a:blip r:embed="rId8"/>
            <a:stretch>
              <a:fillRect l="0" t="-64" r="0" b="-64"/>
            </a:stretch>
          </a:blipFill>
        </p:spPr>
      </p:sp>
      <p:sp>
        <p:nvSpPr>
          <p:cNvPr name="TextBox 17" id="17"/>
          <p:cNvSpPr txBox="true"/>
          <p:nvPr/>
        </p:nvSpPr>
        <p:spPr>
          <a:xfrm rot="0">
            <a:off x="4743948" y="510264"/>
            <a:ext cx="9250191" cy="995679"/>
          </a:xfrm>
          <a:prstGeom prst="rect">
            <a:avLst/>
          </a:prstGeom>
        </p:spPr>
        <p:txBody>
          <a:bodyPr anchor="t" rtlCol="false" tIns="0" lIns="0" bIns="0" rIns="0">
            <a:spAutoFit/>
          </a:bodyPr>
          <a:lstStyle/>
          <a:p>
            <a:pPr algn="ctr">
              <a:lnSpc>
                <a:spcPts val="8120"/>
              </a:lnSpc>
            </a:pPr>
            <a:r>
              <a:rPr lang="en-US" sz="5800">
                <a:solidFill>
                  <a:srgbClr val="000000"/>
                </a:solidFill>
                <a:latin typeface="Fredoka"/>
                <a:ea typeface="Fredoka"/>
                <a:cs typeface="Fredoka"/>
                <a:sym typeface="Fredoka"/>
              </a:rPr>
              <a:t>DATA ANALYSIS</a:t>
            </a:r>
          </a:p>
        </p:txBody>
      </p:sp>
      <p:sp>
        <p:nvSpPr>
          <p:cNvPr name="TextBox 18" id="18"/>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
        <p:nvSpPr>
          <p:cNvPr name="TextBox 19" id="19"/>
          <p:cNvSpPr txBox="true"/>
          <p:nvPr/>
        </p:nvSpPr>
        <p:spPr>
          <a:xfrm rot="0">
            <a:off x="1028700" y="1737580"/>
            <a:ext cx="7411864"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Exploratory Data Analysis (EDA) Results</a:t>
            </a:r>
          </a:p>
        </p:txBody>
      </p:sp>
      <p:sp>
        <p:nvSpPr>
          <p:cNvPr name="TextBox 20" id="20"/>
          <p:cNvSpPr txBox="true"/>
          <p:nvPr/>
        </p:nvSpPr>
        <p:spPr>
          <a:xfrm rot="0">
            <a:off x="12913286" y="3400944"/>
            <a:ext cx="3457947"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a) Volume Analysis :</a:t>
            </a:r>
          </a:p>
        </p:txBody>
      </p:sp>
      <p:sp>
        <p:nvSpPr>
          <p:cNvPr name="TextBox 21" id="21"/>
          <p:cNvSpPr txBox="true"/>
          <p:nvPr/>
        </p:nvSpPr>
        <p:spPr>
          <a:xfrm rot="0">
            <a:off x="12913286" y="4258651"/>
            <a:ext cx="4860364" cy="218440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Trading volume shows clear seasonality and spikes during certain periods, possibly indicating important market events.</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39041" y="1485902"/>
            <a:ext cx="17609919" cy="7411339"/>
            <a:chOff x="0" y="0"/>
            <a:chExt cx="4638003" cy="1951958"/>
          </a:xfrm>
        </p:grpSpPr>
        <p:sp>
          <p:nvSpPr>
            <p:cNvPr name="Freeform 6" id="6"/>
            <p:cNvSpPr/>
            <p:nvPr/>
          </p:nvSpPr>
          <p:spPr>
            <a:xfrm flipH="false" flipV="false" rot="0">
              <a:off x="0" y="0"/>
              <a:ext cx="4638003" cy="1951958"/>
            </a:xfrm>
            <a:custGeom>
              <a:avLst/>
              <a:gdLst/>
              <a:ahLst/>
              <a:cxnLst/>
              <a:rect r="r" b="b" t="t" l="l"/>
              <a:pathLst>
                <a:path h="1951958" w="4638003">
                  <a:moveTo>
                    <a:pt x="0" y="0"/>
                  </a:moveTo>
                  <a:lnTo>
                    <a:pt x="4638003" y="0"/>
                  </a:lnTo>
                  <a:lnTo>
                    <a:pt x="4638003" y="1951958"/>
                  </a:lnTo>
                  <a:lnTo>
                    <a:pt x="0" y="1951958"/>
                  </a:lnTo>
                  <a:close/>
                </a:path>
              </a:pathLst>
            </a:custGeom>
            <a:solidFill>
              <a:srgbClr val="F1F2F2"/>
            </a:solidFill>
          </p:spPr>
        </p:sp>
        <p:sp>
          <p:nvSpPr>
            <p:cNvPr name="TextBox 7" id="7"/>
            <p:cNvSpPr txBox="true"/>
            <p:nvPr/>
          </p:nvSpPr>
          <p:spPr>
            <a:xfrm>
              <a:off x="0" y="-38100"/>
              <a:ext cx="4638003" cy="19900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684833" y="303541"/>
            <a:ext cx="7800957" cy="1357838"/>
            <a:chOff x="0" y="0"/>
            <a:chExt cx="2054573" cy="357620"/>
          </a:xfrm>
        </p:grpSpPr>
        <p:sp>
          <p:nvSpPr>
            <p:cNvPr name="Freeform 9" id="9"/>
            <p:cNvSpPr/>
            <p:nvPr/>
          </p:nvSpPr>
          <p:spPr>
            <a:xfrm flipH="false" flipV="false" rot="0">
              <a:off x="0" y="0"/>
              <a:ext cx="2054573" cy="357620"/>
            </a:xfrm>
            <a:custGeom>
              <a:avLst/>
              <a:gdLst/>
              <a:ahLst/>
              <a:cxnLst/>
              <a:rect r="r" b="b" t="t" l="l"/>
              <a:pathLst>
                <a:path h="357620" w="2054573">
                  <a:moveTo>
                    <a:pt x="0" y="0"/>
                  </a:moveTo>
                  <a:lnTo>
                    <a:pt x="2054573" y="0"/>
                  </a:lnTo>
                  <a:lnTo>
                    <a:pt x="2054573" y="357620"/>
                  </a:lnTo>
                  <a:lnTo>
                    <a:pt x="0" y="357620"/>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054573" cy="39572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144000"/>
            <a:ext cx="19974273" cy="1518395"/>
            <a:chOff x="0" y="0"/>
            <a:chExt cx="5260714" cy="399907"/>
          </a:xfrm>
        </p:grpSpPr>
        <p:sp>
          <p:nvSpPr>
            <p:cNvPr name="Freeform 12" id="12"/>
            <p:cNvSpPr/>
            <p:nvPr/>
          </p:nvSpPr>
          <p:spPr>
            <a:xfrm flipH="false" flipV="false" rot="0">
              <a:off x="0" y="0"/>
              <a:ext cx="5260714" cy="399907"/>
            </a:xfrm>
            <a:custGeom>
              <a:avLst/>
              <a:gdLst/>
              <a:ahLst/>
              <a:cxnLst/>
              <a:rect r="r" b="b" t="t" l="l"/>
              <a:pathLst>
                <a:path h="399907" w="5260714">
                  <a:moveTo>
                    <a:pt x="0" y="0"/>
                  </a:moveTo>
                  <a:lnTo>
                    <a:pt x="5260714" y="0"/>
                  </a:lnTo>
                  <a:lnTo>
                    <a:pt x="5260714" y="399907"/>
                  </a:lnTo>
                  <a:lnTo>
                    <a:pt x="0" y="399907"/>
                  </a:lnTo>
                  <a:close/>
                </a:path>
              </a:pathLst>
            </a:custGeom>
            <a:solidFill>
              <a:srgbClr val="F1F2F2"/>
            </a:solidFill>
          </p:spPr>
        </p:sp>
        <p:sp>
          <p:nvSpPr>
            <p:cNvPr name="TextBox 13" id="13"/>
            <p:cNvSpPr txBox="true"/>
            <p:nvPr/>
          </p:nvSpPr>
          <p:spPr>
            <a:xfrm>
              <a:off x="0" y="-38100"/>
              <a:ext cx="5260714" cy="43800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576611" y="576386"/>
            <a:ext cx="21391600" cy="662938"/>
          </a:xfrm>
          <a:prstGeom prst="rect">
            <a:avLst/>
          </a:prstGeom>
        </p:spPr>
        <p:txBody>
          <a:bodyPr anchor="t" rtlCol="false" tIns="0" lIns="0" bIns="0" rIns="0">
            <a:spAutoFit/>
          </a:bodyPr>
          <a:lstStyle/>
          <a:p>
            <a:pPr algn="ctr">
              <a:lnSpc>
                <a:spcPts val="5460"/>
              </a:lnSpc>
            </a:pPr>
            <a:r>
              <a:rPr lang="en-US" sz="3900">
                <a:solidFill>
                  <a:srgbClr val="000000"/>
                </a:solidFill>
                <a:latin typeface="Fredoka"/>
                <a:ea typeface="Fredoka"/>
                <a:cs typeface="Fredoka"/>
                <a:sym typeface="Fredoka"/>
              </a:rPr>
              <a:t>FUTURE OUTLOOK</a:t>
            </a:r>
          </a:p>
        </p:txBody>
      </p:sp>
      <p:sp>
        <p:nvSpPr>
          <p:cNvPr name="TextBox 17" id="17"/>
          <p:cNvSpPr txBox="true"/>
          <p:nvPr/>
        </p:nvSpPr>
        <p:spPr>
          <a:xfrm rot="0">
            <a:off x="898911" y="2314917"/>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Medium"/>
                <a:ea typeface="Canva Sans Medium"/>
                <a:cs typeface="Canva Sans Medium"/>
                <a:sym typeface="Canva Sans Medium"/>
              </a:rPr>
              <a:t>Diversify the Ensemble :</a:t>
            </a:r>
          </a:p>
        </p:txBody>
      </p:sp>
      <p:sp>
        <p:nvSpPr>
          <p:cNvPr name="TextBox 18" id="18"/>
          <p:cNvSpPr txBox="true"/>
          <p:nvPr/>
        </p:nvSpPr>
        <p:spPr>
          <a:xfrm rot="0">
            <a:off x="514350" y="1819617"/>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3.  Ensemble Learning Expansion</a:t>
            </a:r>
          </a:p>
        </p:txBody>
      </p:sp>
      <p:sp>
        <p:nvSpPr>
          <p:cNvPr name="TextBox 19" id="19"/>
          <p:cNvSpPr txBox="true"/>
          <p:nvPr/>
        </p:nvSpPr>
        <p:spPr>
          <a:xfrm rot="0">
            <a:off x="706631" y="2863556"/>
            <a:ext cx="16815620" cy="8153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Stacking Ensemble**: Experimenting with **stacking** (a multi-layered ensemble approach) may further improve accuracy by allowing higher-level models to learn from the outputs of base models.</a:t>
            </a:r>
          </a:p>
        </p:txBody>
      </p:sp>
      <p:sp>
        <p:nvSpPr>
          <p:cNvPr name="TextBox 20" id="20"/>
          <p:cNvSpPr txBox="true"/>
          <p:nvPr/>
        </p:nvSpPr>
        <p:spPr>
          <a:xfrm rot="0">
            <a:off x="514350" y="3869396"/>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Bold"/>
                <a:ea typeface="Canva Sans Bold"/>
                <a:cs typeface="Canva Sans Bold"/>
                <a:sym typeface="Canva Sans Bold"/>
              </a:rPr>
              <a:t>4.  Practical Applications</a:t>
            </a:r>
          </a:p>
        </p:txBody>
      </p:sp>
      <p:sp>
        <p:nvSpPr>
          <p:cNvPr name="TextBox 21" id="21"/>
          <p:cNvSpPr txBox="true"/>
          <p:nvPr/>
        </p:nvSpPr>
        <p:spPr>
          <a:xfrm rot="0">
            <a:off x="898911" y="4456136"/>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Medium"/>
                <a:ea typeface="Canva Sans Medium"/>
                <a:cs typeface="Canva Sans Medium"/>
                <a:sym typeface="Canva Sans Medium"/>
              </a:rPr>
              <a:t>Deploying as a Real-Time Prediction Tool :</a:t>
            </a:r>
          </a:p>
        </p:txBody>
      </p:sp>
      <p:sp>
        <p:nvSpPr>
          <p:cNvPr name="TextBox 22" id="22"/>
          <p:cNvSpPr txBox="true"/>
          <p:nvPr/>
        </p:nvSpPr>
        <p:spPr>
          <a:xfrm rot="0">
            <a:off x="706631" y="4947625"/>
            <a:ext cx="16815620" cy="16535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The final ensemble model can be deployed for real-time stock price predictions, where daily retraining ensures that the model stays updated with the latest data trends.</a:t>
            </a:r>
          </a:p>
          <a:p>
            <a:pPr algn="l">
              <a:lnSpc>
                <a:spcPts val="3360"/>
              </a:lnSpc>
            </a:pPr>
          </a:p>
          <a:p>
            <a:pPr algn="l">
              <a:lnSpc>
                <a:spcPts val="3360"/>
              </a:lnSpc>
            </a:pPr>
          </a:p>
        </p:txBody>
      </p:sp>
      <p:sp>
        <p:nvSpPr>
          <p:cNvPr name="TextBox 23" id="23"/>
          <p:cNvSpPr txBox="true"/>
          <p:nvPr/>
        </p:nvSpPr>
        <p:spPr>
          <a:xfrm rot="0">
            <a:off x="706631" y="6499946"/>
            <a:ext cx="16815620" cy="2072640"/>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000000"/>
                </a:solidFill>
                <a:latin typeface="Canva Sans"/>
                <a:ea typeface="Canva Sans"/>
                <a:cs typeface="Canva Sans"/>
                <a:sym typeface="Canva Sans"/>
              </a:rPr>
              <a:t>Building a user-friendly dashboard that provides real-time predictions and explanations (using SHAP values for feature importance) could be valuable for investors and analysts to understand model predictions better.</a:t>
            </a:r>
          </a:p>
          <a:p>
            <a:pPr algn="l">
              <a:lnSpc>
                <a:spcPts val="3360"/>
              </a:lnSpc>
            </a:pPr>
          </a:p>
          <a:p>
            <a:pPr algn="l">
              <a:lnSpc>
                <a:spcPts val="3360"/>
              </a:lnSpc>
            </a:pPr>
          </a:p>
          <a:p>
            <a:pPr algn="l">
              <a:lnSpc>
                <a:spcPts val="3360"/>
              </a:lnSpc>
            </a:pPr>
          </a:p>
        </p:txBody>
      </p:sp>
      <p:sp>
        <p:nvSpPr>
          <p:cNvPr name="TextBox 24" id="24"/>
          <p:cNvSpPr txBox="true"/>
          <p:nvPr/>
        </p:nvSpPr>
        <p:spPr>
          <a:xfrm rot="0">
            <a:off x="898911" y="5913207"/>
            <a:ext cx="16046497"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Canva Sans Medium"/>
                <a:ea typeface="Canva Sans Medium"/>
                <a:cs typeface="Canva Sans Medium"/>
                <a:sym typeface="Canva Sans Medium"/>
              </a:rPr>
              <a:t>User Interface for Insights : </a:t>
            </a:r>
          </a:p>
        </p:txBody>
      </p:sp>
      <p:sp>
        <p:nvSpPr>
          <p:cNvPr name="TextBox 25" id="25"/>
          <p:cNvSpPr txBox="true"/>
          <p:nvPr/>
        </p:nvSpPr>
        <p:spPr>
          <a:xfrm rot="0">
            <a:off x="514350" y="9497315"/>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5260714" cy="4123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3269473" y="2924194"/>
            <a:ext cx="11749054"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a:ea typeface="Fredoka"/>
                <a:cs typeface="Fredoka"/>
                <a:sym typeface="Fredoka"/>
              </a:rPr>
              <a:t>THANK YOU</a:t>
            </a:r>
          </a:p>
        </p:txBody>
      </p:sp>
      <p:sp>
        <p:nvSpPr>
          <p:cNvPr name="TextBox 11" id="11"/>
          <p:cNvSpPr txBox="true"/>
          <p:nvPr/>
        </p:nvSpPr>
        <p:spPr>
          <a:xfrm rot="0">
            <a:off x="4190453" y="4762704"/>
            <a:ext cx="9907094" cy="685391"/>
          </a:xfrm>
          <a:prstGeom prst="rect">
            <a:avLst/>
          </a:prstGeom>
        </p:spPr>
        <p:txBody>
          <a:bodyPr anchor="t" rtlCol="false" tIns="0" lIns="0" bIns="0" rIns="0">
            <a:spAutoFit/>
          </a:bodyPr>
          <a:lstStyle/>
          <a:p>
            <a:pPr algn="ctr">
              <a:lnSpc>
                <a:spcPts val="5604"/>
              </a:lnSpc>
            </a:pPr>
            <a:r>
              <a:rPr lang="en-US" b="true" sz="4002">
                <a:solidFill>
                  <a:srgbClr val="000000"/>
                </a:solidFill>
                <a:latin typeface="Nunito Bold"/>
                <a:ea typeface="Nunito Bold"/>
                <a:cs typeface="Nunito Bold"/>
                <a:sym typeface="Nunito Bold"/>
              </a:rPr>
              <a:t>Presentation by Saurav Raj</a:t>
            </a:r>
          </a:p>
        </p:txBody>
      </p:sp>
      <p:sp>
        <p:nvSpPr>
          <p:cNvPr name="TextBox 12" id="12"/>
          <p:cNvSpPr txBox="true"/>
          <p:nvPr/>
        </p:nvSpPr>
        <p:spPr>
          <a:xfrm rot="0">
            <a:off x="1028700" y="8743950"/>
            <a:ext cx="5577893" cy="514350"/>
          </a:xfrm>
          <a:prstGeom prst="rect">
            <a:avLst/>
          </a:prstGeom>
        </p:spPr>
        <p:txBody>
          <a:bodyPr anchor="t" rtlCol="false" tIns="0" lIns="0" bIns="0" rIns="0">
            <a:spAutoFit/>
          </a:bodyPr>
          <a:lstStyle/>
          <a:p>
            <a:pPr algn="l">
              <a:lnSpc>
                <a:spcPts val="4200"/>
              </a:lnSpc>
            </a:pPr>
            <a:r>
              <a:rPr lang="en-US" sz="3000">
                <a:solidFill>
                  <a:srgbClr val="000000"/>
                </a:solidFill>
                <a:latin typeface="Nunito"/>
                <a:ea typeface="Nunito"/>
                <a:cs typeface="Nunito"/>
                <a:sym typeface="Nunito"/>
              </a:rPr>
              <a:t>NTT Stock Market Prediction</a:t>
            </a:r>
          </a:p>
        </p:txBody>
      </p:sp>
      <p:sp>
        <p:nvSpPr>
          <p:cNvPr name="TextBox 13" id="13"/>
          <p:cNvSpPr txBox="true"/>
          <p:nvPr/>
        </p:nvSpPr>
        <p:spPr>
          <a:xfrm rot="0">
            <a:off x="12777754" y="8743950"/>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ea typeface="Nunito"/>
                <a:cs typeface="Nunito"/>
                <a:sym typeface="Nunito"/>
              </a:rPr>
              <a:t>Deepcraft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05567" y="1195688"/>
            <a:ext cx="17609919" cy="7068621"/>
            <a:chOff x="0" y="0"/>
            <a:chExt cx="4638003" cy="1861695"/>
          </a:xfrm>
        </p:grpSpPr>
        <p:sp>
          <p:nvSpPr>
            <p:cNvPr name="Freeform 6" id="6"/>
            <p:cNvSpPr/>
            <p:nvPr/>
          </p:nvSpPr>
          <p:spPr>
            <a:xfrm flipH="false" flipV="false" rot="0">
              <a:off x="0" y="0"/>
              <a:ext cx="4638003" cy="1861695"/>
            </a:xfrm>
            <a:custGeom>
              <a:avLst/>
              <a:gdLst/>
              <a:ahLst/>
              <a:cxnLst/>
              <a:rect r="r" b="b" t="t" l="l"/>
              <a:pathLst>
                <a:path h="1861695" w="4638003">
                  <a:moveTo>
                    <a:pt x="0" y="0"/>
                  </a:moveTo>
                  <a:lnTo>
                    <a:pt x="4638003" y="0"/>
                  </a:lnTo>
                  <a:lnTo>
                    <a:pt x="4638003" y="1861695"/>
                  </a:lnTo>
                  <a:lnTo>
                    <a:pt x="0" y="1861695"/>
                  </a:lnTo>
                  <a:close/>
                </a:path>
              </a:pathLst>
            </a:custGeom>
            <a:solidFill>
              <a:srgbClr val="F1F2F2"/>
            </a:solidFill>
          </p:spPr>
        </p:sp>
        <p:sp>
          <p:nvSpPr>
            <p:cNvPr name="TextBox 7" id="7"/>
            <p:cNvSpPr txBox="true"/>
            <p:nvPr/>
          </p:nvSpPr>
          <p:spPr>
            <a:xfrm>
              <a:off x="0" y="-38100"/>
              <a:ext cx="4638003" cy="18997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500660" y="303541"/>
            <a:ext cx="7736768" cy="1491188"/>
            <a:chOff x="0" y="0"/>
            <a:chExt cx="2037667" cy="392741"/>
          </a:xfrm>
        </p:grpSpPr>
        <p:sp>
          <p:nvSpPr>
            <p:cNvPr name="Freeform 9" id="9"/>
            <p:cNvSpPr/>
            <p:nvPr/>
          </p:nvSpPr>
          <p:spPr>
            <a:xfrm flipH="false" flipV="false" rot="0">
              <a:off x="0" y="0"/>
              <a:ext cx="2037667" cy="392741"/>
            </a:xfrm>
            <a:custGeom>
              <a:avLst/>
              <a:gdLst/>
              <a:ahLst/>
              <a:cxnLst/>
              <a:rect r="r" b="b" t="t" l="l"/>
              <a:pathLst>
                <a:path h="392741" w="2037667">
                  <a:moveTo>
                    <a:pt x="0" y="0"/>
                  </a:moveTo>
                  <a:lnTo>
                    <a:pt x="2037667" y="0"/>
                  </a:lnTo>
                  <a:lnTo>
                    <a:pt x="2037667" y="392741"/>
                  </a:lnTo>
                  <a:lnTo>
                    <a:pt x="0" y="392741"/>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037667" cy="430841"/>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78421" y="2846510"/>
            <a:ext cx="9804301" cy="4964308"/>
          </a:xfrm>
          <a:custGeom>
            <a:avLst/>
            <a:gdLst/>
            <a:ahLst/>
            <a:cxnLst/>
            <a:rect r="r" b="b" t="t" l="l"/>
            <a:pathLst>
              <a:path h="4964308" w="9804301">
                <a:moveTo>
                  <a:pt x="0" y="0"/>
                </a:moveTo>
                <a:lnTo>
                  <a:pt x="9804300" y="0"/>
                </a:lnTo>
                <a:lnTo>
                  <a:pt x="9804300" y="4964307"/>
                </a:lnTo>
                <a:lnTo>
                  <a:pt x="0" y="4964307"/>
                </a:lnTo>
                <a:lnTo>
                  <a:pt x="0" y="0"/>
                </a:lnTo>
                <a:close/>
              </a:path>
            </a:pathLst>
          </a:custGeom>
          <a:blipFill>
            <a:blip r:embed="rId8"/>
            <a:stretch>
              <a:fillRect l="0" t="0" r="0" b="0"/>
            </a:stretch>
          </a:blipFill>
        </p:spPr>
      </p:sp>
      <p:sp>
        <p:nvSpPr>
          <p:cNvPr name="TextBox 17" id="17"/>
          <p:cNvSpPr txBox="true"/>
          <p:nvPr/>
        </p:nvSpPr>
        <p:spPr>
          <a:xfrm rot="0">
            <a:off x="4743948" y="510264"/>
            <a:ext cx="9250191" cy="995679"/>
          </a:xfrm>
          <a:prstGeom prst="rect">
            <a:avLst/>
          </a:prstGeom>
        </p:spPr>
        <p:txBody>
          <a:bodyPr anchor="t" rtlCol="false" tIns="0" lIns="0" bIns="0" rIns="0">
            <a:spAutoFit/>
          </a:bodyPr>
          <a:lstStyle/>
          <a:p>
            <a:pPr algn="ctr">
              <a:lnSpc>
                <a:spcPts val="8120"/>
              </a:lnSpc>
            </a:pPr>
            <a:r>
              <a:rPr lang="en-US" sz="5800">
                <a:solidFill>
                  <a:srgbClr val="000000"/>
                </a:solidFill>
                <a:latin typeface="Fredoka"/>
                <a:ea typeface="Fredoka"/>
                <a:cs typeface="Fredoka"/>
                <a:sym typeface="Fredoka"/>
              </a:rPr>
              <a:t>DATA ANALYSIS</a:t>
            </a:r>
          </a:p>
        </p:txBody>
      </p:sp>
      <p:sp>
        <p:nvSpPr>
          <p:cNvPr name="TextBox 18" id="18"/>
          <p:cNvSpPr txBox="true"/>
          <p:nvPr/>
        </p:nvSpPr>
        <p:spPr>
          <a:xfrm rot="0">
            <a:off x="1028700" y="1737580"/>
            <a:ext cx="7411864"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Exploratory Data Analysis (EDA) Results</a:t>
            </a:r>
          </a:p>
        </p:txBody>
      </p:sp>
      <p:sp>
        <p:nvSpPr>
          <p:cNvPr name="TextBox 19" id="19"/>
          <p:cNvSpPr txBox="true"/>
          <p:nvPr/>
        </p:nvSpPr>
        <p:spPr>
          <a:xfrm rot="0">
            <a:off x="11912183" y="3228948"/>
            <a:ext cx="4163913"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b) Closing Price Trends :</a:t>
            </a:r>
          </a:p>
        </p:txBody>
      </p:sp>
      <p:sp>
        <p:nvSpPr>
          <p:cNvPr name="TextBox 20" id="20"/>
          <p:cNvSpPr txBox="true"/>
          <p:nvPr/>
        </p:nvSpPr>
        <p:spPr>
          <a:xfrm rot="0">
            <a:off x="12110639" y="4148982"/>
            <a:ext cx="4860364" cy="130810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Identified long-term upward and downward trends along with short-term fluctuations</a:t>
            </a:r>
          </a:p>
        </p:txBody>
      </p:sp>
      <p:sp>
        <p:nvSpPr>
          <p:cNvPr name="TextBox 21" id="21"/>
          <p:cNvSpPr txBox="true"/>
          <p:nvPr/>
        </p:nvSpPr>
        <p:spPr>
          <a:xfrm rot="0">
            <a:off x="12110639" y="5895232"/>
            <a:ext cx="4860364" cy="130810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Moving averages (20-day and 50-day) were computed to smooth out noise.</a:t>
            </a:r>
          </a:p>
        </p:txBody>
      </p:sp>
      <p:sp>
        <p:nvSpPr>
          <p:cNvPr name="TextBox 22" id="22"/>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05567" y="1195688"/>
            <a:ext cx="17609919" cy="7068621"/>
            <a:chOff x="0" y="0"/>
            <a:chExt cx="4638003" cy="1861695"/>
          </a:xfrm>
        </p:grpSpPr>
        <p:sp>
          <p:nvSpPr>
            <p:cNvPr name="Freeform 6" id="6"/>
            <p:cNvSpPr/>
            <p:nvPr/>
          </p:nvSpPr>
          <p:spPr>
            <a:xfrm flipH="false" flipV="false" rot="0">
              <a:off x="0" y="0"/>
              <a:ext cx="4638003" cy="1861695"/>
            </a:xfrm>
            <a:custGeom>
              <a:avLst/>
              <a:gdLst/>
              <a:ahLst/>
              <a:cxnLst/>
              <a:rect r="r" b="b" t="t" l="l"/>
              <a:pathLst>
                <a:path h="1861695" w="4638003">
                  <a:moveTo>
                    <a:pt x="0" y="0"/>
                  </a:moveTo>
                  <a:lnTo>
                    <a:pt x="4638003" y="0"/>
                  </a:lnTo>
                  <a:lnTo>
                    <a:pt x="4638003" y="1861695"/>
                  </a:lnTo>
                  <a:lnTo>
                    <a:pt x="0" y="1861695"/>
                  </a:lnTo>
                  <a:close/>
                </a:path>
              </a:pathLst>
            </a:custGeom>
            <a:solidFill>
              <a:srgbClr val="F1F2F2"/>
            </a:solidFill>
          </p:spPr>
        </p:sp>
        <p:sp>
          <p:nvSpPr>
            <p:cNvPr name="TextBox 7" id="7"/>
            <p:cNvSpPr txBox="true"/>
            <p:nvPr/>
          </p:nvSpPr>
          <p:spPr>
            <a:xfrm>
              <a:off x="0" y="-38100"/>
              <a:ext cx="4638003" cy="18997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500660" y="303541"/>
            <a:ext cx="7736768" cy="1491188"/>
            <a:chOff x="0" y="0"/>
            <a:chExt cx="2037667" cy="392741"/>
          </a:xfrm>
        </p:grpSpPr>
        <p:sp>
          <p:nvSpPr>
            <p:cNvPr name="Freeform 9" id="9"/>
            <p:cNvSpPr/>
            <p:nvPr/>
          </p:nvSpPr>
          <p:spPr>
            <a:xfrm flipH="false" flipV="false" rot="0">
              <a:off x="0" y="0"/>
              <a:ext cx="2037667" cy="392741"/>
            </a:xfrm>
            <a:custGeom>
              <a:avLst/>
              <a:gdLst/>
              <a:ahLst/>
              <a:cxnLst/>
              <a:rect r="r" b="b" t="t" l="l"/>
              <a:pathLst>
                <a:path h="392741" w="2037667">
                  <a:moveTo>
                    <a:pt x="0" y="0"/>
                  </a:moveTo>
                  <a:lnTo>
                    <a:pt x="2037667" y="0"/>
                  </a:lnTo>
                  <a:lnTo>
                    <a:pt x="2037667" y="392741"/>
                  </a:lnTo>
                  <a:lnTo>
                    <a:pt x="0" y="392741"/>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037667" cy="430841"/>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190986" y="2330959"/>
            <a:ext cx="7953014" cy="5625082"/>
          </a:xfrm>
          <a:custGeom>
            <a:avLst/>
            <a:gdLst/>
            <a:ahLst/>
            <a:cxnLst/>
            <a:rect r="r" b="b" t="t" l="l"/>
            <a:pathLst>
              <a:path h="5625082" w="7953014">
                <a:moveTo>
                  <a:pt x="0" y="0"/>
                </a:moveTo>
                <a:lnTo>
                  <a:pt x="7953014" y="0"/>
                </a:lnTo>
                <a:lnTo>
                  <a:pt x="7953014" y="5625082"/>
                </a:lnTo>
                <a:lnTo>
                  <a:pt x="0" y="5625082"/>
                </a:lnTo>
                <a:lnTo>
                  <a:pt x="0" y="0"/>
                </a:lnTo>
                <a:close/>
              </a:path>
            </a:pathLst>
          </a:custGeom>
          <a:blipFill>
            <a:blip r:embed="rId8"/>
            <a:stretch>
              <a:fillRect l="0" t="0" r="0" b="0"/>
            </a:stretch>
          </a:blipFill>
        </p:spPr>
      </p:sp>
      <p:sp>
        <p:nvSpPr>
          <p:cNvPr name="TextBox 17" id="17"/>
          <p:cNvSpPr txBox="true"/>
          <p:nvPr/>
        </p:nvSpPr>
        <p:spPr>
          <a:xfrm rot="0">
            <a:off x="4743948" y="510264"/>
            <a:ext cx="9250191" cy="995679"/>
          </a:xfrm>
          <a:prstGeom prst="rect">
            <a:avLst/>
          </a:prstGeom>
        </p:spPr>
        <p:txBody>
          <a:bodyPr anchor="t" rtlCol="false" tIns="0" lIns="0" bIns="0" rIns="0">
            <a:spAutoFit/>
          </a:bodyPr>
          <a:lstStyle/>
          <a:p>
            <a:pPr algn="ctr">
              <a:lnSpc>
                <a:spcPts val="8120"/>
              </a:lnSpc>
            </a:pPr>
            <a:r>
              <a:rPr lang="en-US" sz="5800">
                <a:solidFill>
                  <a:srgbClr val="000000"/>
                </a:solidFill>
                <a:latin typeface="Fredoka"/>
                <a:ea typeface="Fredoka"/>
                <a:cs typeface="Fredoka"/>
                <a:sym typeface="Fredoka"/>
              </a:rPr>
              <a:t>DATA ANALYSIS</a:t>
            </a:r>
          </a:p>
        </p:txBody>
      </p:sp>
      <p:sp>
        <p:nvSpPr>
          <p:cNvPr name="TextBox 18" id="18"/>
          <p:cNvSpPr txBox="true"/>
          <p:nvPr/>
        </p:nvSpPr>
        <p:spPr>
          <a:xfrm rot="0">
            <a:off x="1028700" y="1632701"/>
            <a:ext cx="7411864"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Exploratory Data Analysis (EDA) Results</a:t>
            </a:r>
          </a:p>
        </p:txBody>
      </p:sp>
      <p:sp>
        <p:nvSpPr>
          <p:cNvPr name="TextBox 19" id="19"/>
          <p:cNvSpPr txBox="true"/>
          <p:nvPr/>
        </p:nvSpPr>
        <p:spPr>
          <a:xfrm rot="0">
            <a:off x="9592326" y="2397816"/>
            <a:ext cx="4633168"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c) Seasonality and Trends :</a:t>
            </a:r>
          </a:p>
        </p:txBody>
      </p:sp>
      <p:sp>
        <p:nvSpPr>
          <p:cNvPr name="TextBox 20" id="20"/>
          <p:cNvSpPr txBox="true"/>
          <p:nvPr/>
        </p:nvSpPr>
        <p:spPr>
          <a:xfrm rot="0">
            <a:off x="9947266" y="3186957"/>
            <a:ext cx="6580323" cy="86995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Seasonal decomposition showed significant seasonal patterns in the data.</a:t>
            </a:r>
          </a:p>
        </p:txBody>
      </p:sp>
      <p:sp>
        <p:nvSpPr>
          <p:cNvPr name="TextBox 21" id="21"/>
          <p:cNvSpPr txBox="true"/>
          <p:nvPr/>
        </p:nvSpPr>
        <p:spPr>
          <a:xfrm rot="0">
            <a:off x="9947266" y="4460875"/>
            <a:ext cx="6868620" cy="1308100"/>
          </a:xfrm>
          <a:prstGeom prst="rect">
            <a:avLst/>
          </a:prstGeom>
        </p:spPr>
        <p:txBody>
          <a:bodyPr anchor="t" rtlCol="false" tIns="0" lIns="0" bIns="0" rIns="0">
            <a:spAutoFit/>
          </a:bodyPr>
          <a:lstStyle/>
          <a:p>
            <a:pPr algn="l">
              <a:lnSpc>
                <a:spcPts val="3500"/>
              </a:lnSpc>
            </a:pPr>
            <a:r>
              <a:rPr lang="en-US" sz="2500">
                <a:solidFill>
                  <a:srgbClr val="000000"/>
                </a:solidFill>
                <a:latin typeface="Canva Sans"/>
                <a:ea typeface="Canva Sans"/>
                <a:cs typeface="Canva Sans"/>
                <a:sym typeface="Canva Sans"/>
              </a:rPr>
              <a:t> Autocorrelation plots indicated a high correlation with recent past values, suggesting predictability.</a:t>
            </a:r>
          </a:p>
        </p:txBody>
      </p:sp>
      <p:sp>
        <p:nvSpPr>
          <p:cNvPr name="TextBox 22" id="22"/>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05567" y="1195688"/>
            <a:ext cx="17609919" cy="7068621"/>
            <a:chOff x="0" y="0"/>
            <a:chExt cx="4638003" cy="1861695"/>
          </a:xfrm>
        </p:grpSpPr>
        <p:sp>
          <p:nvSpPr>
            <p:cNvPr name="Freeform 6" id="6"/>
            <p:cNvSpPr/>
            <p:nvPr/>
          </p:nvSpPr>
          <p:spPr>
            <a:xfrm flipH="false" flipV="false" rot="0">
              <a:off x="0" y="0"/>
              <a:ext cx="4638003" cy="1861695"/>
            </a:xfrm>
            <a:custGeom>
              <a:avLst/>
              <a:gdLst/>
              <a:ahLst/>
              <a:cxnLst/>
              <a:rect r="r" b="b" t="t" l="l"/>
              <a:pathLst>
                <a:path h="1861695" w="4638003">
                  <a:moveTo>
                    <a:pt x="0" y="0"/>
                  </a:moveTo>
                  <a:lnTo>
                    <a:pt x="4638003" y="0"/>
                  </a:lnTo>
                  <a:lnTo>
                    <a:pt x="4638003" y="1861695"/>
                  </a:lnTo>
                  <a:lnTo>
                    <a:pt x="0" y="1861695"/>
                  </a:lnTo>
                  <a:close/>
                </a:path>
              </a:pathLst>
            </a:custGeom>
            <a:solidFill>
              <a:srgbClr val="F1F2F2"/>
            </a:solidFill>
          </p:spPr>
        </p:sp>
        <p:sp>
          <p:nvSpPr>
            <p:cNvPr name="TextBox 7" id="7"/>
            <p:cNvSpPr txBox="true"/>
            <p:nvPr/>
          </p:nvSpPr>
          <p:spPr>
            <a:xfrm>
              <a:off x="0" y="-38100"/>
              <a:ext cx="4638003" cy="18997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500660" y="303541"/>
            <a:ext cx="7736768" cy="1491188"/>
            <a:chOff x="0" y="0"/>
            <a:chExt cx="2037667" cy="392741"/>
          </a:xfrm>
        </p:grpSpPr>
        <p:sp>
          <p:nvSpPr>
            <p:cNvPr name="Freeform 9" id="9"/>
            <p:cNvSpPr/>
            <p:nvPr/>
          </p:nvSpPr>
          <p:spPr>
            <a:xfrm flipH="false" flipV="false" rot="0">
              <a:off x="0" y="0"/>
              <a:ext cx="2037667" cy="392741"/>
            </a:xfrm>
            <a:custGeom>
              <a:avLst/>
              <a:gdLst/>
              <a:ahLst/>
              <a:cxnLst/>
              <a:rect r="r" b="b" t="t" l="l"/>
              <a:pathLst>
                <a:path h="392741" w="2037667">
                  <a:moveTo>
                    <a:pt x="0" y="0"/>
                  </a:moveTo>
                  <a:lnTo>
                    <a:pt x="2037667" y="0"/>
                  </a:lnTo>
                  <a:lnTo>
                    <a:pt x="2037667" y="392741"/>
                  </a:lnTo>
                  <a:lnTo>
                    <a:pt x="0" y="392741"/>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037667" cy="430841"/>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853098" y="3349992"/>
            <a:ext cx="5366191" cy="3895847"/>
          </a:xfrm>
          <a:custGeom>
            <a:avLst/>
            <a:gdLst/>
            <a:ahLst/>
            <a:cxnLst/>
            <a:rect r="r" b="b" t="t" l="l"/>
            <a:pathLst>
              <a:path h="3895847" w="5366191">
                <a:moveTo>
                  <a:pt x="0" y="0"/>
                </a:moveTo>
                <a:lnTo>
                  <a:pt x="5366191" y="0"/>
                </a:lnTo>
                <a:lnTo>
                  <a:pt x="5366191" y="3895846"/>
                </a:lnTo>
                <a:lnTo>
                  <a:pt x="0" y="3895846"/>
                </a:lnTo>
                <a:lnTo>
                  <a:pt x="0" y="0"/>
                </a:lnTo>
                <a:close/>
              </a:path>
            </a:pathLst>
          </a:custGeom>
          <a:blipFill>
            <a:blip r:embed="rId8"/>
            <a:stretch>
              <a:fillRect l="-5011" t="0" r="-29457" b="-101599"/>
            </a:stretch>
          </a:blipFill>
        </p:spPr>
      </p:sp>
      <p:sp>
        <p:nvSpPr>
          <p:cNvPr name="Freeform 17" id="17"/>
          <p:cNvSpPr/>
          <p:nvPr/>
        </p:nvSpPr>
        <p:spPr>
          <a:xfrm flipH="false" flipV="false" rot="0">
            <a:off x="6457414" y="3467223"/>
            <a:ext cx="5561003" cy="3778615"/>
          </a:xfrm>
          <a:custGeom>
            <a:avLst/>
            <a:gdLst/>
            <a:ahLst/>
            <a:cxnLst/>
            <a:rect r="r" b="b" t="t" l="l"/>
            <a:pathLst>
              <a:path h="3778615" w="5561003">
                <a:moveTo>
                  <a:pt x="0" y="0"/>
                </a:moveTo>
                <a:lnTo>
                  <a:pt x="5561003" y="0"/>
                </a:lnTo>
                <a:lnTo>
                  <a:pt x="5561003" y="3778615"/>
                </a:lnTo>
                <a:lnTo>
                  <a:pt x="0" y="3778615"/>
                </a:lnTo>
                <a:lnTo>
                  <a:pt x="0" y="0"/>
                </a:lnTo>
                <a:close/>
              </a:path>
            </a:pathLst>
          </a:custGeom>
          <a:blipFill>
            <a:blip r:embed="rId8"/>
            <a:stretch>
              <a:fillRect l="0" t="-97172" r="-26047" b="-4859"/>
            </a:stretch>
          </a:blipFill>
        </p:spPr>
      </p:sp>
      <p:sp>
        <p:nvSpPr>
          <p:cNvPr name="TextBox 18" id="18"/>
          <p:cNvSpPr txBox="true"/>
          <p:nvPr/>
        </p:nvSpPr>
        <p:spPr>
          <a:xfrm rot="0">
            <a:off x="4743948" y="510264"/>
            <a:ext cx="9250191" cy="995679"/>
          </a:xfrm>
          <a:prstGeom prst="rect">
            <a:avLst/>
          </a:prstGeom>
        </p:spPr>
        <p:txBody>
          <a:bodyPr anchor="t" rtlCol="false" tIns="0" lIns="0" bIns="0" rIns="0">
            <a:spAutoFit/>
          </a:bodyPr>
          <a:lstStyle/>
          <a:p>
            <a:pPr algn="ctr">
              <a:lnSpc>
                <a:spcPts val="8120"/>
              </a:lnSpc>
            </a:pPr>
            <a:r>
              <a:rPr lang="en-US" sz="5800">
                <a:solidFill>
                  <a:srgbClr val="000000"/>
                </a:solidFill>
                <a:latin typeface="Fredoka"/>
                <a:ea typeface="Fredoka"/>
                <a:cs typeface="Fredoka"/>
                <a:sym typeface="Fredoka"/>
              </a:rPr>
              <a:t>DATA ANALYSIS</a:t>
            </a:r>
          </a:p>
        </p:txBody>
      </p:sp>
      <p:sp>
        <p:nvSpPr>
          <p:cNvPr name="TextBox 19" id="19"/>
          <p:cNvSpPr txBox="true"/>
          <p:nvPr/>
        </p:nvSpPr>
        <p:spPr>
          <a:xfrm rot="0">
            <a:off x="1028700" y="2119433"/>
            <a:ext cx="7411864"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Exploratory Data Analysis (EDA) Results</a:t>
            </a:r>
          </a:p>
        </p:txBody>
      </p:sp>
      <p:sp>
        <p:nvSpPr>
          <p:cNvPr name="TextBox 20" id="20"/>
          <p:cNvSpPr txBox="true"/>
          <p:nvPr/>
        </p:nvSpPr>
        <p:spPr>
          <a:xfrm rot="0">
            <a:off x="12240469" y="3849650"/>
            <a:ext cx="4665315"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d) Seasonality and Trends :</a:t>
            </a:r>
          </a:p>
        </p:txBody>
      </p:sp>
      <p:sp>
        <p:nvSpPr>
          <p:cNvPr name="TextBox 21" id="21"/>
          <p:cNvSpPr txBox="true"/>
          <p:nvPr/>
        </p:nvSpPr>
        <p:spPr>
          <a:xfrm rot="0">
            <a:off x="12723077" y="4466574"/>
            <a:ext cx="4536223" cy="1783733"/>
          </a:xfrm>
          <a:prstGeom prst="rect">
            <a:avLst/>
          </a:prstGeom>
        </p:spPr>
        <p:txBody>
          <a:bodyPr anchor="t" rtlCol="false" tIns="0" lIns="0" bIns="0" rIns="0">
            <a:spAutoFit/>
          </a:bodyPr>
          <a:lstStyle/>
          <a:p>
            <a:pPr algn="l">
              <a:lnSpc>
                <a:spcPts val="3534"/>
              </a:lnSpc>
            </a:pPr>
            <a:r>
              <a:rPr lang="en-US" sz="2524">
                <a:solidFill>
                  <a:srgbClr val="000000"/>
                </a:solidFill>
                <a:latin typeface="Canva Sans"/>
                <a:ea typeface="Canva Sans"/>
                <a:cs typeface="Canva Sans"/>
                <a:sym typeface="Canva Sans"/>
              </a:rPr>
              <a:t> Autocorrelation plots indicated a high correlation with recent past values, suggesting predictability.</a:t>
            </a:r>
          </a:p>
        </p:txBody>
      </p:sp>
      <p:sp>
        <p:nvSpPr>
          <p:cNvPr name="TextBox 22" id="22"/>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05567" y="1195688"/>
            <a:ext cx="17609919" cy="7068621"/>
            <a:chOff x="0" y="0"/>
            <a:chExt cx="4638003" cy="1861695"/>
          </a:xfrm>
        </p:grpSpPr>
        <p:sp>
          <p:nvSpPr>
            <p:cNvPr name="Freeform 6" id="6"/>
            <p:cNvSpPr/>
            <p:nvPr/>
          </p:nvSpPr>
          <p:spPr>
            <a:xfrm flipH="false" flipV="false" rot="0">
              <a:off x="0" y="0"/>
              <a:ext cx="4638003" cy="1861695"/>
            </a:xfrm>
            <a:custGeom>
              <a:avLst/>
              <a:gdLst/>
              <a:ahLst/>
              <a:cxnLst/>
              <a:rect r="r" b="b" t="t" l="l"/>
              <a:pathLst>
                <a:path h="1861695" w="4638003">
                  <a:moveTo>
                    <a:pt x="0" y="0"/>
                  </a:moveTo>
                  <a:lnTo>
                    <a:pt x="4638003" y="0"/>
                  </a:lnTo>
                  <a:lnTo>
                    <a:pt x="4638003" y="1861695"/>
                  </a:lnTo>
                  <a:lnTo>
                    <a:pt x="0" y="1861695"/>
                  </a:lnTo>
                  <a:close/>
                </a:path>
              </a:pathLst>
            </a:custGeom>
            <a:solidFill>
              <a:srgbClr val="F1F2F2"/>
            </a:solidFill>
          </p:spPr>
        </p:sp>
        <p:sp>
          <p:nvSpPr>
            <p:cNvPr name="TextBox 7" id="7"/>
            <p:cNvSpPr txBox="true"/>
            <p:nvPr/>
          </p:nvSpPr>
          <p:spPr>
            <a:xfrm>
              <a:off x="0" y="-38100"/>
              <a:ext cx="4638003" cy="18997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500660" y="303541"/>
            <a:ext cx="7736768" cy="1491188"/>
            <a:chOff x="0" y="0"/>
            <a:chExt cx="2037667" cy="392741"/>
          </a:xfrm>
        </p:grpSpPr>
        <p:sp>
          <p:nvSpPr>
            <p:cNvPr name="Freeform 9" id="9"/>
            <p:cNvSpPr/>
            <p:nvPr/>
          </p:nvSpPr>
          <p:spPr>
            <a:xfrm flipH="false" flipV="false" rot="0">
              <a:off x="0" y="0"/>
              <a:ext cx="2037667" cy="392741"/>
            </a:xfrm>
            <a:custGeom>
              <a:avLst/>
              <a:gdLst/>
              <a:ahLst/>
              <a:cxnLst/>
              <a:rect r="r" b="b" t="t" l="l"/>
              <a:pathLst>
                <a:path h="392741" w="2037667">
                  <a:moveTo>
                    <a:pt x="0" y="0"/>
                  </a:moveTo>
                  <a:lnTo>
                    <a:pt x="2037667" y="0"/>
                  </a:lnTo>
                  <a:lnTo>
                    <a:pt x="2037667" y="392741"/>
                  </a:lnTo>
                  <a:lnTo>
                    <a:pt x="0" y="392741"/>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037667" cy="430841"/>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308935" y="3014783"/>
            <a:ext cx="6025982" cy="4930959"/>
          </a:xfrm>
          <a:custGeom>
            <a:avLst/>
            <a:gdLst/>
            <a:ahLst/>
            <a:cxnLst/>
            <a:rect r="r" b="b" t="t" l="l"/>
            <a:pathLst>
              <a:path h="4930959" w="6025982">
                <a:moveTo>
                  <a:pt x="0" y="0"/>
                </a:moveTo>
                <a:lnTo>
                  <a:pt x="6025981" y="0"/>
                </a:lnTo>
                <a:lnTo>
                  <a:pt x="6025981" y="4930959"/>
                </a:lnTo>
                <a:lnTo>
                  <a:pt x="0" y="4930959"/>
                </a:lnTo>
                <a:lnTo>
                  <a:pt x="0" y="0"/>
                </a:lnTo>
                <a:close/>
              </a:path>
            </a:pathLst>
          </a:custGeom>
          <a:blipFill>
            <a:blip r:embed="rId8"/>
            <a:stretch>
              <a:fillRect l="0" t="0" r="0" b="0"/>
            </a:stretch>
          </a:blipFill>
        </p:spPr>
      </p:sp>
      <p:sp>
        <p:nvSpPr>
          <p:cNvPr name="TextBox 17" id="17"/>
          <p:cNvSpPr txBox="true"/>
          <p:nvPr/>
        </p:nvSpPr>
        <p:spPr>
          <a:xfrm rot="0">
            <a:off x="4743948" y="510264"/>
            <a:ext cx="9250191" cy="995679"/>
          </a:xfrm>
          <a:prstGeom prst="rect">
            <a:avLst/>
          </a:prstGeom>
        </p:spPr>
        <p:txBody>
          <a:bodyPr anchor="t" rtlCol="false" tIns="0" lIns="0" bIns="0" rIns="0">
            <a:spAutoFit/>
          </a:bodyPr>
          <a:lstStyle/>
          <a:p>
            <a:pPr algn="ctr">
              <a:lnSpc>
                <a:spcPts val="8120"/>
              </a:lnSpc>
            </a:pPr>
            <a:r>
              <a:rPr lang="en-US" sz="5800">
                <a:solidFill>
                  <a:srgbClr val="000000"/>
                </a:solidFill>
                <a:latin typeface="Fredoka"/>
                <a:ea typeface="Fredoka"/>
                <a:cs typeface="Fredoka"/>
                <a:sym typeface="Fredoka"/>
              </a:rPr>
              <a:t>DATA ANALYSIS</a:t>
            </a:r>
          </a:p>
        </p:txBody>
      </p:sp>
      <p:sp>
        <p:nvSpPr>
          <p:cNvPr name="TextBox 18" id="18"/>
          <p:cNvSpPr txBox="true"/>
          <p:nvPr/>
        </p:nvSpPr>
        <p:spPr>
          <a:xfrm rot="0">
            <a:off x="1028700" y="2119433"/>
            <a:ext cx="7411864"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Exploratory Data Analysis (EDA) Results</a:t>
            </a:r>
          </a:p>
        </p:txBody>
      </p:sp>
      <p:sp>
        <p:nvSpPr>
          <p:cNvPr name="TextBox 19" id="19"/>
          <p:cNvSpPr txBox="true"/>
          <p:nvPr/>
        </p:nvSpPr>
        <p:spPr>
          <a:xfrm rot="0">
            <a:off x="7873983" y="3243383"/>
            <a:ext cx="3938513"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e) Correlation Analysis</a:t>
            </a:r>
          </a:p>
        </p:txBody>
      </p:sp>
      <p:sp>
        <p:nvSpPr>
          <p:cNvPr name="TextBox 20" id="20"/>
          <p:cNvSpPr txBox="true"/>
          <p:nvPr/>
        </p:nvSpPr>
        <p:spPr>
          <a:xfrm rot="0">
            <a:off x="8207296" y="4048563"/>
            <a:ext cx="9340180" cy="888383"/>
          </a:xfrm>
          <a:prstGeom prst="rect">
            <a:avLst/>
          </a:prstGeom>
        </p:spPr>
        <p:txBody>
          <a:bodyPr anchor="t" rtlCol="false" tIns="0" lIns="0" bIns="0" rIns="0">
            <a:spAutoFit/>
          </a:bodyPr>
          <a:lstStyle/>
          <a:p>
            <a:pPr algn="l">
              <a:lnSpc>
                <a:spcPts val="3534"/>
              </a:lnSpc>
            </a:pPr>
            <a:r>
              <a:rPr lang="en-US" sz="2524">
                <a:solidFill>
                  <a:srgbClr val="000000"/>
                </a:solidFill>
                <a:latin typeface="Canva Sans"/>
                <a:ea typeface="Canva Sans"/>
                <a:cs typeface="Canva Sans"/>
                <a:sym typeface="Canva Sans"/>
              </a:rPr>
              <a:t>Strong correlations were found between features like Open, High, Low, and Close, leading to multicollinearity concerns.</a:t>
            </a:r>
          </a:p>
        </p:txBody>
      </p:sp>
      <p:sp>
        <p:nvSpPr>
          <p:cNvPr name="TextBox 21" id="21"/>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05567" y="1195688"/>
            <a:ext cx="17609919" cy="7068621"/>
            <a:chOff x="0" y="0"/>
            <a:chExt cx="4638003" cy="1861695"/>
          </a:xfrm>
        </p:grpSpPr>
        <p:sp>
          <p:nvSpPr>
            <p:cNvPr name="Freeform 6" id="6"/>
            <p:cNvSpPr/>
            <p:nvPr/>
          </p:nvSpPr>
          <p:spPr>
            <a:xfrm flipH="false" flipV="false" rot="0">
              <a:off x="0" y="0"/>
              <a:ext cx="4638003" cy="1861695"/>
            </a:xfrm>
            <a:custGeom>
              <a:avLst/>
              <a:gdLst/>
              <a:ahLst/>
              <a:cxnLst/>
              <a:rect r="r" b="b" t="t" l="l"/>
              <a:pathLst>
                <a:path h="1861695" w="4638003">
                  <a:moveTo>
                    <a:pt x="0" y="0"/>
                  </a:moveTo>
                  <a:lnTo>
                    <a:pt x="4638003" y="0"/>
                  </a:lnTo>
                  <a:lnTo>
                    <a:pt x="4638003" y="1861695"/>
                  </a:lnTo>
                  <a:lnTo>
                    <a:pt x="0" y="1861695"/>
                  </a:lnTo>
                  <a:close/>
                </a:path>
              </a:pathLst>
            </a:custGeom>
            <a:solidFill>
              <a:srgbClr val="F1F2F2"/>
            </a:solidFill>
          </p:spPr>
        </p:sp>
        <p:sp>
          <p:nvSpPr>
            <p:cNvPr name="TextBox 7" id="7"/>
            <p:cNvSpPr txBox="true"/>
            <p:nvPr/>
          </p:nvSpPr>
          <p:spPr>
            <a:xfrm>
              <a:off x="0" y="-38100"/>
              <a:ext cx="4638003" cy="189979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500660" y="303541"/>
            <a:ext cx="7736768" cy="1491188"/>
            <a:chOff x="0" y="0"/>
            <a:chExt cx="2037667" cy="392741"/>
          </a:xfrm>
        </p:grpSpPr>
        <p:sp>
          <p:nvSpPr>
            <p:cNvPr name="Freeform 9" id="9"/>
            <p:cNvSpPr/>
            <p:nvPr/>
          </p:nvSpPr>
          <p:spPr>
            <a:xfrm flipH="false" flipV="false" rot="0">
              <a:off x="0" y="0"/>
              <a:ext cx="2037667" cy="392741"/>
            </a:xfrm>
            <a:custGeom>
              <a:avLst/>
              <a:gdLst/>
              <a:ahLst/>
              <a:cxnLst/>
              <a:rect r="r" b="b" t="t" l="l"/>
              <a:pathLst>
                <a:path h="392741" w="2037667">
                  <a:moveTo>
                    <a:pt x="0" y="0"/>
                  </a:moveTo>
                  <a:lnTo>
                    <a:pt x="2037667" y="0"/>
                  </a:lnTo>
                  <a:lnTo>
                    <a:pt x="2037667" y="392741"/>
                  </a:lnTo>
                  <a:lnTo>
                    <a:pt x="0" y="392741"/>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037667" cy="430841"/>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28700" y="2720929"/>
            <a:ext cx="5161131" cy="5428422"/>
          </a:xfrm>
          <a:custGeom>
            <a:avLst/>
            <a:gdLst/>
            <a:ahLst/>
            <a:cxnLst/>
            <a:rect r="r" b="b" t="t" l="l"/>
            <a:pathLst>
              <a:path h="5428422" w="5161131">
                <a:moveTo>
                  <a:pt x="0" y="0"/>
                </a:moveTo>
                <a:lnTo>
                  <a:pt x="5161131" y="0"/>
                </a:lnTo>
                <a:lnTo>
                  <a:pt x="5161131" y="5428422"/>
                </a:lnTo>
                <a:lnTo>
                  <a:pt x="0" y="5428422"/>
                </a:lnTo>
                <a:lnTo>
                  <a:pt x="0" y="0"/>
                </a:lnTo>
                <a:close/>
              </a:path>
            </a:pathLst>
          </a:custGeom>
          <a:blipFill>
            <a:blip r:embed="rId8"/>
            <a:stretch>
              <a:fillRect l="0" t="0" r="-9688" b="0"/>
            </a:stretch>
          </a:blipFill>
        </p:spPr>
      </p:sp>
      <p:sp>
        <p:nvSpPr>
          <p:cNvPr name="TextBox 17" id="17"/>
          <p:cNvSpPr txBox="true"/>
          <p:nvPr/>
        </p:nvSpPr>
        <p:spPr>
          <a:xfrm rot="0">
            <a:off x="4743948" y="510264"/>
            <a:ext cx="9250191" cy="995679"/>
          </a:xfrm>
          <a:prstGeom prst="rect">
            <a:avLst/>
          </a:prstGeom>
        </p:spPr>
        <p:txBody>
          <a:bodyPr anchor="t" rtlCol="false" tIns="0" lIns="0" bIns="0" rIns="0">
            <a:spAutoFit/>
          </a:bodyPr>
          <a:lstStyle/>
          <a:p>
            <a:pPr algn="ctr">
              <a:lnSpc>
                <a:spcPts val="8120"/>
              </a:lnSpc>
            </a:pPr>
            <a:r>
              <a:rPr lang="en-US" sz="5800">
                <a:solidFill>
                  <a:srgbClr val="000000"/>
                </a:solidFill>
                <a:latin typeface="Fredoka"/>
                <a:ea typeface="Fredoka"/>
                <a:cs typeface="Fredoka"/>
                <a:sym typeface="Fredoka"/>
              </a:rPr>
              <a:t>DATA ANALYSIS</a:t>
            </a:r>
          </a:p>
        </p:txBody>
      </p:sp>
      <p:sp>
        <p:nvSpPr>
          <p:cNvPr name="TextBox 18" id="18"/>
          <p:cNvSpPr txBox="true"/>
          <p:nvPr/>
        </p:nvSpPr>
        <p:spPr>
          <a:xfrm rot="0">
            <a:off x="1308935" y="2046410"/>
            <a:ext cx="3074045" cy="514350"/>
          </a:xfrm>
          <a:prstGeom prst="rect">
            <a:avLst/>
          </a:prstGeom>
        </p:spPr>
        <p:txBody>
          <a:bodyPr anchor="t" rtlCol="false" tIns="0" lIns="0" bIns="0" rIns="0">
            <a:spAutoFit/>
          </a:bodyPr>
          <a:lstStyle/>
          <a:p>
            <a:pPr algn="ctr">
              <a:lnSpc>
                <a:spcPts val="4200"/>
              </a:lnSpc>
            </a:pPr>
            <a:r>
              <a:rPr lang="en-US" b="true" sz="3000" u="sng">
                <a:solidFill>
                  <a:srgbClr val="000000"/>
                </a:solidFill>
                <a:latin typeface="Canva Sans Bold"/>
                <a:ea typeface="Canva Sans Bold"/>
                <a:cs typeface="Canva Sans Bold"/>
                <a:sym typeface="Canva Sans Bold"/>
              </a:rPr>
              <a:t>Identified Issues</a:t>
            </a:r>
          </a:p>
        </p:txBody>
      </p:sp>
      <p:sp>
        <p:nvSpPr>
          <p:cNvPr name="TextBox 19" id="19"/>
          <p:cNvSpPr txBox="true"/>
          <p:nvPr/>
        </p:nvSpPr>
        <p:spPr>
          <a:xfrm rot="0">
            <a:off x="6855113" y="2956723"/>
            <a:ext cx="4198962"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a) High Multicollinearity</a:t>
            </a:r>
          </a:p>
        </p:txBody>
      </p:sp>
      <p:sp>
        <p:nvSpPr>
          <p:cNvPr name="TextBox 20" id="20"/>
          <p:cNvSpPr txBox="true"/>
          <p:nvPr/>
        </p:nvSpPr>
        <p:spPr>
          <a:xfrm rot="0">
            <a:off x="7089323" y="3787463"/>
            <a:ext cx="9340180" cy="2231408"/>
          </a:xfrm>
          <a:prstGeom prst="rect">
            <a:avLst/>
          </a:prstGeom>
        </p:spPr>
        <p:txBody>
          <a:bodyPr anchor="t" rtlCol="false" tIns="0" lIns="0" bIns="0" rIns="0">
            <a:spAutoFit/>
          </a:bodyPr>
          <a:lstStyle/>
          <a:p>
            <a:pPr algn="l">
              <a:lnSpc>
                <a:spcPts val="3534"/>
              </a:lnSpc>
            </a:pPr>
            <a:r>
              <a:rPr lang="en-US" sz="2524">
                <a:solidFill>
                  <a:srgbClr val="000000"/>
                </a:solidFill>
                <a:latin typeface="Canva Sans"/>
                <a:ea typeface="Canva Sans"/>
                <a:cs typeface="Canva Sans"/>
                <a:sym typeface="Canva Sans"/>
              </a:rPr>
              <a:t>Many features like Open, High, Low, and Close had correlations close to 1. This required careful feature selection to avoid redundancy and improve model efficiency.</a:t>
            </a:r>
          </a:p>
          <a:p>
            <a:pPr algn="l">
              <a:lnSpc>
                <a:spcPts val="3534"/>
              </a:lnSpc>
            </a:pPr>
          </a:p>
        </p:txBody>
      </p:sp>
      <p:sp>
        <p:nvSpPr>
          <p:cNvPr name="TextBox 21" id="21"/>
          <p:cNvSpPr txBox="true"/>
          <p:nvPr/>
        </p:nvSpPr>
        <p:spPr>
          <a:xfrm rot="0">
            <a:off x="6855113" y="5961720"/>
            <a:ext cx="1834455"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Canva Sans Bold"/>
                <a:ea typeface="Canva Sans Bold"/>
                <a:cs typeface="Canva Sans Bold"/>
                <a:sym typeface="Canva Sans Bold"/>
              </a:rPr>
              <a:t>b) Outliers</a:t>
            </a:r>
          </a:p>
        </p:txBody>
      </p:sp>
      <p:sp>
        <p:nvSpPr>
          <p:cNvPr name="TextBox 22" id="22"/>
          <p:cNvSpPr txBox="true"/>
          <p:nvPr/>
        </p:nvSpPr>
        <p:spPr>
          <a:xfrm rot="0">
            <a:off x="7089323" y="6545966"/>
            <a:ext cx="9340180" cy="888383"/>
          </a:xfrm>
          <a:prstGeom prst="rect">
            <a:avLst/>
          </a:prstGeom>
        </p:spPr>
        <p:txBody>
          <a:bodyPr anchor="t" rtlCol="false" tIns="0" lIns="0" bIns="0" rIns="0">
            <a:spAutoFit/>
          </a:bodyPr>
          <a:lstStyle/>
          <a:p>
            <a:pPr algn="l">
              <a:lnSpc>
                <a:spcPts val="3534"/>
              </a:lnSpc>
            </a:pPr>
            <a:r>
              <a:rPr lang="en-US" sz="2524">
                <a:solidFill>
                  <a:srgbClr val="000000"/>
                </a:solidFill>
                <a:latin typeface="Canva Sans"/>
                <a:ea typeface="Canva Sans"/>
                <a:cs typeface="Canva Sans"/>
                <a:sym typeface="Canva Sans"/>
              </a:rPr>
              <a:t>Outliers were detected in the closing price and trading volume, indicating potential market anomalies.</a:t>
            </a:r>
          </a:p>
        </p:txBody>
      </p:sp>
      <p:sp>
        <p:nvSpPr>
          <p:cNvPr name="TextBox 23" id="23"/>
          <p:cNvSpPr txBox="true"/>
          <p:nvPr/>
        </p:nvSpPr>
        <p:spPr>
          <a:xfrm rot="0">
            <a:off x="514350" y="9217398"/>
            <a:ext cx="17259300"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Presentation by Saurav Raj | NTT Stock Price Prediction | Deepcraft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DAGTMG8U6E0</dc:identifier>
  <dcterms:modified xsi:type="dcterms:W3CDTF">2011-08-01T06:04:30Z</dcterms:modified>
  <cp:revision>1</cp:revision>
  <dc:title>NTT STOCK PRICE PREDICTION</dc:title>
</cp:coreProperties>
</file>