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8D88BA-9F04-4694-8752-02AD6963006C}">
  <a:tblStyle styleId="{2A8D88BA-9F04-4694-8752-02AD6963006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a01d66ba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1a01d66ba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a01d66ba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a01d66ba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txBox="1"/>
          <p:nvPr>
            <p:ph idx="1" type="body"/>
          </p:nvPr>
        </p:nvSpPr>
        <p:spPr>
          <a:xfrm>
            <a:off x="4021250" y="200025"/>
            <a:ext cx="2361900" cy="44631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0"/>
              </a:spcBef>
              <a:spcAft>
                <a:spcPts val="0"/>
              </a:spcAft>
              <a:buClr>
                <a:schemeClr val="dk2"/>
              </a:buClr>
              <a:buSzPts val="1200"/>
              <a:buChar char="○"/>
              <a:defRPr sz="1200">
                <a:solidFill>
                  <a:schemeClr val="dk2"/>
                </a:solidFill>
              </a:defRPr>
            </a:lvl2pPr>
            <a:lvl3pPr indent="-304800" lvl="2" marL="1371600" rtl="0" algn="l">
              <a:lnSpc>
                <a:spcPct val="115000"/>
              </a:lnSpc>
              <a:spcBef>
                <a:spcPts val="0"/>
              </a:spcBef>
              <a:spcAft>
                <a:spcPts val="0"/>
              </a:spcAft>
              <a:buClr>
                <a:schemeClr val="dk2"/>
              </a:buClr>
              <a:buSzPts val="1200"/>
              <a:buChar char="■"/>
              <a:defRPr sz="1200">
                <a:solidFill>
                  <a:schemeClr val="dk2"/>
                </a:solidFill>
              </a:defRPr>
            </a:lvl3pPr>
            <a:lvl4pPr indent="-304800" lvl="3" marL="1828800" rtl="0" algn="l">
              <a:lnSpc>
                <a:spcPct val="115000"/>
              </a:lnSpc>
              <a:spcBef>
                <a:spcPts val="0"/>
              </a:spcBef>
              <a:spcAft>
                <a:spcPts val="0"/>
              </a:spcAft>
              <a:buClr>
                <a:schemeClr val="dk2"/>
              </a:buClr>
              <a:buSzPts val="1200"/>
              <a:buChar char="●"/>
              <a:defRPr sz="1200">
                <a:solidFill>
                  <a:schemeClr val="dk2"/>
                </a:solidFill>
              </a:defRPr>
            </a:lvl4pPr>
            <a:lvl5pPr indent="-304800" lvl="4" marL="2286000" rtl="0" algn="l">
              <a:lnSpc>
                <a:spcPct val="115000"/>
              </a:lnSpc>
              <a:spcBef>
                <a:spcPts val="0"/>
              </a:spcBef>
              <a:spcAft>
                <a:spcPts val="0"/>
              </a:spcAft>
              <a:buClr>
                <a:schemeClr val="dk2"/>
              </a:buClr>
              <a:buSzPts val="1200"/>
              <a:buChar char="○"/>
              <a:defRPr sz="1200">
                <a:solidFill>
                  <a:schemeClr val="dk2"/>
                </a:solidFill>
              </a:defRPr>
            </a:lvl5pPr>
            <a:lvl6pPr indent="-304800" lvl="5" marL="2743200" rtl="0" algn="l">
              <a:lnSpc>
                <a:spcPct val="115000"/>
              </a:lnSpc>
              <a:spcBef>
                <a:spcPts val="0"/>
              </a:spcBef>
              <a:spcAft>
                <a:spcPts val="0"/>
              </a:spcAft>
              <a:buClr>
                <a:schemeClr val="dk2"/>
              </a:buClr>
              <a:buSzPts val="1200"/>
              <a:buChar char="■"/>
              <a:defRPr sz="1200">
                <a:solidFill>
                  <a:schemeClr val="dk2"/>
                </a:solidFill>
              </a:defRPr>
            </a:lvl6pPr>
            <a:lvl7pPr indent="-304800" lvl="6" marL="3200400" rtl="0" algn="l">
              <a:lnSpc>
                <a:spcPct val="115000"/>
              </a:lnSpc>
              <a:spcBef>
                <a:spcPts val="0"/>
              </a:spcBef>
              <a:spcAft>
                <a:spcPts val="0"/>
              </a:spcAft>
              <a:buClr>
                <a:schemeClr val="dk2"/>
              </a:buClr>
              <a:buSzPts val="1200"/>
              <a:buChar char="●"/>
              <a:defRPr sz="1200">
                <a:solidFill>
                  <a:schemeClr val="dk2"/>
                </a:solidFill>
              </a:defRPr>
            </a:lvl7pPr>
            <a:lvl8pPr indent="-304800" lvl="7" marL="3657600" rtl="0" algn="l">
              <a:lnSpc>
                <a:spcPct val="115000"/>
              </a:lnSpc>
              <a:spcBef>
                <a:spcPts val="0"/>
              </a:spcBef>
              <a:spcAft>
                <a:spcPts val="0"/>
              </a:spcAft>
              <a:buClr>
                <a:schemeClr val="dk2"/>
              </a:buClr>
              <a:buSzPts val="1200"/>
              <a:buChar char="○"/>
              <a:defRPr sz="1200">
                <a:solidFill>
                  <a:schemeClr val="dk2"/>
                </a:solidFill>
              </a:defRPr>
            </a:lvl8pPr>
            <a:lvl9pPr indent="-304800" lvl="8" marL="4114800" rtl="0" algn="l">
              <a:lnSpc>
                <a:spcPct val="115000"/>
              </a:lnSpc>
              <a:spcBef>
                <a:spcPts val="0"/>
              </a:spcBef>
              <a:spcAft>
                <a:spcPts val="0"/>
              </a:spcAft>
              <a:buClr>
                <a:schemeClr val="dk2"/>
              </a:buClr>
              <a:buSzPts val="1200"/>
              <a:buChar char="■"/>
              <a:defRPr sz="1200">
                <a:solidFill>
                  <a:schemeClr val="dk2"/>
                </a:solidFill>
              </a:defRPr>
            </a:lvl9pPr>
          </a:lstStyle>
          <a:p/>
        </p:txBody>
      </p:sp>
      <p:sp>
        <p:nvSpPr>
          <p:cNvPr id="53" name="Google Shape;53;p13"/>
          <p:cNvSpPr txBox="1"/>
          <p:nvPr>
            <p:ph idx="2" type="body"/>
          </p:nvPr>
        </p:nvSpPr>
        <p:spPr>
          <a:xfrm>
            <a:off x="6461200" y="200025"/>
            <a:ext cx="2361900" cy="44631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0"/>
              </a:spcBef>
              <a:spcAft>
                <a:spcPts val="0"/>
              </a:spcAft>
              <a:buClr>
                <a:schemeClr val="dk2"/>
              </a:buClr>
              <a:buSzPts val="1200"/>
              <a:buChar char="○"/>
              <a:defRPr sz="1200">
                <a:solidFill>
                  <a:schemeClr val="dk2"/>
                </a:solidFill>
              </a:defRPr>
            </a:lvl2pPr>
            <a:lvl3pPr indent="-304800" lvl="2" marL="1371600" rtl="0" algn="l">
              <a:lnSpc>
                <a:spcPct val="115000"/>
              </a:lnSpc>
              <a:spcBef>
                <a:spcPts val="0"/>
              </a:spcBef>
              <a:spcAft>
                <a:spcPts val="0"/>
              </a:spcAft>
              <a:buClr>
                <a:schemeClr val="dk2"/>
              </a:buClr>
              <a:buSzPts val="1200"/>
              <a:buChar char="■"/>
              <a:defRPr sz="1200">
                <a:solidFill>
                  <a:schemeClr val="dk2"/>
                </a:solidFill>
              </a:defRPr>
            </a:lvl3pPr>
            <a:lvl4pPr indent="-304800" lvl="3" marL="1828800" rtl="0" algn="l">
              <a:lnSpc>
                <a:spcPct val="115000"/>
              </a:lnSpc>
              <a:spcBef>
                <a:spcPts val="0"/>
              </a:spcBef>
              <a:spcAft>
                <a:spcPts val="0"/>
              </a:spcAft>
              <a:buClr>
                <a:schemeClr val="dk2"/>
              </a:buClr>
              <a:buSzPts val="1200"/>
              <a:buChar char="●"/>
              <a:defRPr sz="1200">
                <a:solidFill>
                  <a:schemeClr val="dk2"/>
                </a:solidFill>
              </a:defRPr>
            </a:lvl4pPr>
            <a:lvl5pPr indent="-304800" lvl="4" marL="2286000" rtl="0" algn="l">
              <a:lnSpc>
                <a:spcPct val="115000"/>
              </a:lnSpc>
              <a:spcBef>
                <a:spcPts val="0"/>
              </a:spcBef>
              <a:spcAft>
                <a:spcPts val="0"/>
              </a:spcAft>
              <a:buClr>
                <a:schemeClr val="dk2"/>
              </a:buClr>
              <a:buSzPts val="1200"/>
              <a:buChar char="○"/>
              <a:defRPr sz="1200">
                <a:solidFill>
                  <a:schemeClr val="dk2"/>
                </a:solidFill>
              </a:defRPr>
            </a:lvl5pPr>
            <a:lvl6pPr indent="-304800" lvl="5" marL="2743200" rtl="0" algn="l">
              <a:lnSpc>
                <a:spcPct val="115000"/>
              </a:lnSpc>
              <a:spcBef>
                <a:spcPts val="0"/>
              </a:spcBef>
              <a:spcAft>
                <a:spcPts val="0"/>
              </a:spcAft>
              <a:buClr>
                <a:schemeClr val="dk2"/>
              </a:buClr>
              <a:buSzPts val="1200"/>
              <a:buChar char="■"/>
              <a:defRPr sz="1200">
                <a:solidFill>
                  <a:schemeClr val="dk2"/>
                </a:solidFill>
              </a:defRPr>
            </a:lvl6pPr>
            <a:lvl7pPr indent="-304800" lvl="6" marL="3200400" rtl="0" algn="l">
              <a:lnSpc>
                <a:spcPct val="115000"/>
              </a:lnSpc>
              <a:spcBef>
                <a:spcPts val="0"/>
              </a:spcBef>
              <a:spcAft>
                <a:spcPts val="0"/>
              </a:spcAft>
              <a:buClr>
                <a:schemeClr val="dk2"/>
              </a:buClr>
              <a:buSzPts val="1200"/>
              <a:buChar char="●"/>
              <a:defRPr sz="1200">
                <a:solidFill>
                  <a:schemeClr val="dk2"/>
                </a:solidFill>
              </a:defRPr>
            </a:lvl7pPr>
            <a:lvl8pPr indent="-304800" lvl="7" marL="3657600" rtl="0" algn="l">
              <a:lnSpc>
                <a:spcPct val="115000"/>
              </a:lnSpc>
              <a:spcBef>
                <a:spcPts val="0"/>
              </a:spcBef>
              <a:spcAft>
                <a:spcPts val="0"/>
              </a:spcAft>
              <a:buClr>
                <a:schemeClr val="dk2"/>
              </a:buClr>
              <a:buSzPts val="1200"/>
              <a:buChar char="○"/>
              <a:defRPr sz="1200">
                <a:solidFill>
                  <a:schemeClr val="dk2"/>
                </a:solidFill>
              </a:defRPr>
            </a:lvl8pPr>
            <a:lvl9pPr indent="-304800" lvl="8" marL="4114800" rtl="0" algn="l">
              <a:lnSpc>
                <a:spcPct val="115000"/>
              </a:lnSpc>
              <a:spcBef>
                <a:spcPts val="0"/>
              </a:spcBef>
              <a:spcAft>
                <a:spcPts val="0"/>
              </a:spcAft>
              <a:buClr>
                <a:schemeClr val="dk2"/>
              </a:buClr>
              <a:buSzPts val="1200"/>
              <a:buChar char="■"/>
              <a:defRPr sz="1200">
                <a:solidFill>
                  <a:schemeClr val="dk2"/>
                </a:solidFill>
              </a:defRPr>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0" y="25"/>
            <a:ext cx="4011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txBox="1"/>
          <p:nvPr>
            <p:ph type="ctrTitle"/>
          </p:nvPr>
        </p:nvSpPr>
        <p:spPr>
          <a:xfrm>
            <a:off x="315175" y="318675"/>
            <a:ext cx="3224400" cy="3020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3000"/>
              <a:buNone/>
              <a:defRPr sz="3000">
                <a:solidFill>
                  <a:schemeClr val="lt1"/>
                </a:solidFill>
              </a:defRPr>
            </a:lvl1pPr>
            <a:lvl2pPr lvl="1" rtl="0" algn="l">
              <a:lnSpc>
                <a:spcPct val="100000"/>
              </a:lnSpc>
              <a:spcBef>
                <a:spcPts val="0"/>
              </a:spcBef>
              <a:spcAft>
                <a:spcPts val="0"/>
              </a:spcAft>
              <a:buClr>
                <a:schemeClr val="lt1"/>
              </a:buClr>
              <a:buSzPts val="3000"/>
              <a:buNone/>
              <a:defRPr sz="3000">
                <a:solidFill>
                  <a:schemeClr val="lt1"/>
                </a:solidFill>
              </a:defRPr>
            </a:lvl2pPr>
            <a:lvl3pPr lvl="2" rtl="0" algn="l">
              <a:lnSpc>
                <a:spcPct val="100000"/>
              </a:lnSpc>
              <a:spcBef>
                <a:spcPts val="0"/>
              </a:spcBef>
              <a:spcAft>
                <a:spcPts val="0"/>
              </a:spcAft>
              <a:buClr>
                <a:schemeClr val="lt1"/>
              </a:buClr>
              <a:buSzPts val="3000"/>
              <a:buNone/>
              <a:defRPr sz="3000">
                <a:solidFill>
                  <a:schemeClr val="lt1"/>
                </a:solidFill>
              </a:defRPr>
            </a:lvl3pPr>
            <a:lvl4pPr lvl="3" rtl="0" algn="l">
              <a:lnSpc>
                <a:spcPct val="100000"/>
              </a:lnSpc>
              <a:spcBef>
                <a:spcPts val="0"/>
              </a:spcBef>
              <a:spcAft>
                <a:spcPts val="0"/>
              </a:spcAft>
              <a:buClr>
                <a:schemeClr val="lt1"/>
              </a:buClr>
              <a:buSzPts val="3000"/>
              <a:buNone/>
              <a:defRPr sz="3000">
                <a:solidFill>
                  <a:schemeClr val="lt1"/>
                </a:solidFill>
              </a:defRPr>
            </a:lvl4pPr>
            <a:lvl5pPr lvl="4" rtl="0" algn="l">
              <a:lnSpc>
                <a:spcPct val="100000"/>
              </a:lnSpc>
              <a:spcBef>
                <a:spcPts val="0"/>
              </a:spcBef>
              <a:spcAft>
                <a:spcPts val="0"/>
              </a:spcAft>
              <a:buClr>
                <a:schemeClr val="lt1"/>
              </a:buClr>
              <a:buSzPts val="3000"/>
              <a:buNone/>
              <a:defRPr sz="3000">
                <a:solidFill>
                  <a:schemeClr val="lt1"/>
                </a:solidFill>
              </a:defRPr>
            </a:lvl5pPr>
            <a:lvl6pPr lvl="5" rtl="0" algn="l">
              <a:lnSpc>
                <a:spcPct val="100000"/>
              </a:lnSpc>
              <a:spcBef>
                <a:spcPts val="0"/>
              </a:spcBef>
              <a:spcAft>
                <a:spcPts val="0"/>
              </a:spcAft>
              <a:buClr>
                <a:schemeClr val="lt1"/>
              </a:buClr>
              <a:buSzPts val="3000"/>
              <a:buNone/>
              <a:defRPr sz="3000">
                <a:solidFill>
                  <a:schemeClr val="lt1"/>
                </a:solidFill>
              </a:defRPr>
            </a:lvl6pPr>
            <a:lvl7pPr lvl="6" rtl="0" algn="l">
              <a:lnSpc>
                <a:spcPct val="100000"/>
              </a:lnSpc>
              <a:spcBef>
                <a:spcPts val="0"/>
              </a:spcBef>
              <a:spcAft>
                <a:spcPts val="0"/>
              </a:spcAft>
              <a:buClr>
                <a:schemeClr val="lt1"/>
              </a:buClr>
              <a:buSzPts val="3000"/>
              <a:buNone/>
              <a:defRPr sz="3000">
                <a:solidFill>
                  <a:schemeClr val="lt1"/>
                </a:solidFill>
              </a:defRPr>
            </a:lvl7pPr>
            <a:lvl8pPr lvl="7" rtl="0" algn="l">
              <a:lnSpc>
                <a:spcPct val="100000"/>
              </a:lnSpc>
              <a:spcBef>
                <a:spcPts val="0"/>
              </a:spcBef>
              <a:spcAft>
                <a:spcPts val="0"/>
              </a:spcAft>
              <a:buClr>
                <a:schemeClr val="lt1"/>
              </a:buClr>
              <a:buSzPts val="3000"/>
              <a:buNone/>
              <a:defRPr sz="3000">
                <a:solidFill>
                  <a:schemeClr val="lt1"/>
                </a:solidFill>
              </a:defRPr>
            </a:lvl8pPr>
            <a:lvl9pPr lvl="8" rtl="0" algn="l">
              <a:lnSpc>
                <a:spcPct val="100000"/>
              </a:lnSpc>
              <a:spcBef>
                <a:spcPts val="0"/>
              </a:spcBef>
              <a:spcAft>
                <a:spcPts val="0"/>
              </a:spcAft>
              <a:buClr>
                <a:schemeClr val="lt1"/>
              </a:buClr>
              <a:buSzPts val="3000"/>
              <a:buNone/>
              <a:defRPr sz="3000">
                <a:solidFill>
                  <a:schemeClr val="lt1"/>
                </a:solidFill>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1819475" y="2195425"/>
            <a:ext cx="7380900" cy="492600"/>
          </a:xfrm>
          <a:prstGeom prst="rect">
            <a:avLst/>
          </a:prstGeom>
          <a:noFill/>
          <a:ln>
            <a:noFill/>
          </a:ln>
        </p:spPr>
        <p:txBody>
          <a:bodyPr anchorCtr="0" anchor="t" bIns="91425" lIns="91425" spcFirstLastPara="1" rIns="91425" wrap="square" tIns="91425">
            <a:spAutoFit/>
          </a:bodyPr>
          <a:lstStyle/>
          <a:p>
            <a:pPr indent="0" lvl="0" marL="100965" rtl="0" algn="l">
              <a:lnSpc>
                <a:spcPct val="115000"/>
              </a:lnSpc>
              <a:spcBef>
                <a:spcPts val="0"/>
              </a:spcBef>
              <a:spcAft>
                <a:spcPts val="1600"/>
              </a:spcAft>
              <a:buSzPts val="1400"/>
              <a:buNone/>
            </a:pPr>
            <a:r>
              <a:rPr b="1" lang="en" sz="2000">
                <a:solidFill>
                  <a:schemeClr val="dk1"/>
                </a:solidFill>
              </a:rPr>
              <a:t>DEPARTMENT OF COMPUTER SCIENCE &amp; ENGINEERING</a:t>
            </a:r>
            <a:endParaRPr b="1" sz="2000">
              <a:solidFill>
                <a:schemeClr val="dk1"/>
              </a:solidFill>
            </a:endParaRPr>
          </a:p>
        </p:txBody>
      </p:sp>
      <p:sp>
        <p:nvSpPr>
          <p:cNvPr id="65" name="Google Shape;65;p15"/>
          <p:cNvSpPr txBox="1"/>
          <p:nvPr>
            <p:ph idx="2" type="body"/>
          </p:nvPr>
        </p:nvSpPr>
        <p:spPr>
          <a:xfrm>
            <a:off x="1924800" y="74975"/>
            <a:ext cx="7025400" cy="1749600"/>
          </a:xfrm>
          <a:prstGeom prst="rect">
            <a:avLst/>
          </a:prstGeom>
          <a:noFill/>
          <a:ln>
            <a:noFill/>
          </a:ln>
        </p:spPr>
        <p:txBody>
          <a:bodyPr anchorCtr="0" anchor="t" bIns="91425" lIns="91425" spcFirstLastPara="1" rIns="91425" wrap="square" tIns="91425">
            <a:spAutoFit/>
          </a:bodyPr>
          <a:lstStyle/>
          <a:p>
            <a:pPr indent="0" lvl="0" marL="88265" marR="90170" rtl="0" algn="ctr">
              <a:lnSpc>
                <a:spcPct val="100000"/>
              </a:lnSpc>
              <a:spcBef>
                <a:spcPts val="0"/>
              </a:spcBef>
              <a:spcAft>
                <a:spcPts val="0"/>
              </a:spcAft>
              <a:buSzPts val="1400"/>
              <a:buNone/>
            </a:pPr>
            <a:r>
              <a:rPr b="1" lang="en" sz="2500">
                <a:solidFill>
                  <a:schemeClr val="dk1"/>
                </a:solidFill>
              </a:rPr>
              <a:t>MAULANA AZAD </a:t>
            </a:r>
            <a:endParaRPr b="1" sz="2500">
              <a:solidFill>
                <a:schemeClr val="dk1"/>
              </a:solidFill>
            </a:endParaRPr>
          </a:p>
          <a:p>
            <a:pPr indent="0" lvl="0" marL="88265" marR="90170" rtl="0" algn="ctr">
              <a:lnSpc>
                <a:spcPct val="100000"/>
              </a:lnSpc>
              <a:spcBef>
                <a:spcPts val="1600"/>
              </a:spcBef>
              <a:spcAft>
                <a:spcPts val="0"/>
              </a:spcAft>
              <a:buSzPts val="1400"/>
              <a:buNone/>
            </a:pPr>
            <a:r>
              <a:rPr b="1" lang="en" sz="2500">
                <a:solidFill>
                  <a:schemeClr val="dk1"/>
                </a:solidFill>
              </a:rPr>
              <a:t>NATIONAL INSTITUTE OF TECHNOLOGY </a:t>
            </a:r>
            <a:endParaRPr b="1" sz="2500">
              <a:solidFill>
                <a:schemeClr val="dk1"/>
              </a:solidFill>
            </a:endParaRPr>
          </a:p>
          <a:p>
            <a:pPr indent="0" lvl="0" marL="88265" marR="90170" rtl="0" algn="ctr">
              <a:lnSpc>
                <a:spcPct val="100000"/>
              </a:lnSpc>
              <a:spcBef>
                <a:spcPts val="1600"/>
              </a:spcBef>
              <a:spcAft>
                <a:spcPts val="1600"/>
              </a:spcAft>
              <a:buSzPts val="1400"/>
              <a:buNone/>
            </a:pPr>
            <a:r>
              <a:rPr b="1" lang="en" sz="2500">
                <a:solidFill>
                  <a:schemeClr val="dk1"/>
                </a:solidFill>
              </a:rPr>
              <a:t>BHOPAL, INDIA, 462003</a:t>
            </a:r>
            <a:endParaRPr b="1" sz="2500">
              <a:solidFill>
                <a:schemeClr val="dk1"/>
              </a:solidFill>
            </a:endParaRPr>
          </a:p>
        </p:txBody>
      </p:sp>
      <p:pic>
        <p:nvPicPr>
          <p:cNvPr id="66" name="Google Shape;66;p15"/>
          <p:cNvPicPr preferRelativeResize="0"/>
          <p:nvPr/>
        </p:nvPicPr>
        <p:blipFill rotWithShape="1">
          <a:blip r:embed="rId3">
            <a:alphaModFix/>
          </a:blip>
          <a:srcRect b="0" l="0" r="0" t="0"/>
          <a:stretch/>
        </p:blipFill>
        <p:spPr>
          <a:xfrm>
            <a:off x="248500" y="226600"/>
            <a:ext cx="1926450" cy="2026075"/>
          </a:xfrm>
          <a:prstGeom prst="rect">
            <a:avLst/>
          </a:prstGeom>
          <a:noFill/>
          <a:ln>
            <a:noFill/>
          </a:ln>
        </p:spPr>
      </p:pic>
      <p:graphicFrame>
        <p:nvGraphicFramePr>
          <p:cNvPr id="67" name="Google Shape;67;p15"/>
          <p:cNvGraphicFramePr/>
          <p:nvPr/>
        </p:nvGraphicFramePr>
        <p:xfrm>
          <a:off x="248500" y="3306385"/>
          <a:ext cx="3000000" cy="3000000"/>
        </p:xfrm>
        <a:graphic>
          <a:graphicData uri="http://schemas.openxmlformats.org/drawingml/2006/table">
            <a:tbl>
              <a:tblPr>
                <a:noFill/>
                <a:tableStyleId>{2A8D88BA-9F04-4694-8752-02AD6963006C}</a:tableStyleId>
              </a:tblPr>
              <a:tblGrid>
                <a:gridCol w="1925725"/>
                <a:gridCol w="1474175"/>
              </a:tblGrid>
              <a:tr h="42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Archit Badola</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201112278</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r>
              <a:tr h="42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Shubham Singh</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201112251</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r>
              <a:tr h="42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Saurav Pawar</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201112253</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r>
              <a:tr h="42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Prabhudeba Nath</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201112203</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r>
            </a:tbl>
          </a:graphicData>
        </a:graphic>
      </p:graphicFrame>
      <p:sp>
        <p:nvSpPr>
          <p:cNvPr id="68" name="Google Shape;68;p15"/>
          <p:cNvSpPr txBox="1"/>
          <p:nvPr/>
        </p:nvSpPr>
        <p:spPr>
          <a:xfrm>
            <a:off x="741350" y="2890875"/>
            <a:ext cx="2239800" cy="415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Arial"/>
                <a:ea typeface="Arial"/>
                <a:cs typeface="Arial"/>
                <a:sym typeface="Arial"/>
              </a:rPr>
              <a:t>TEAM MEMBERS</a:t>
            </a:r>
            <a:endParaRPr b="1" i="0" sz="1500" u="none" cap="none" strike="noStrike">
              <a:solidFill>
                <a:schemeClr val="dk1"/>
              </a:solidFill>
              <a:latin typeface="Arial"/>
              <a:ea typeface="Arial"/>
              <a:cs typeface="Arial"/>
              <a:sym typeface="Arial"/>
            </a:endParaRPr>
          </a:p>
        </p:txBody>
      </p:sp>
      <p:graphicFrame>
        <p:nvGraphicFramePr>
          <p:cNvPr id="69" name="Google Shape;69;p15"/>
          <p:cNvGraphicFramePr/>
          <p:nvPr/>
        </p:nvGraphicFramePr>
        <p:xfrm>
          <a:off x="4535113" y="3796075"/>
          <a:ext cx="3000000" cy="3000000"/>
        </p:xfrm>
        <a:graphic>
          <a:graphicData uri="http://schemas.openxmlformats.org/drawingml/2006/table">
            <a:tbl>
              <a:tblPr>
                <a:noFill/>
                <a:tableStyleId>{2A8D88BA-9F04-4694-8752-02AD6963006C}</a:tableStyleId>
              </a:tblPr>
              <a:tblGrid>
                <a:gridCol w="1690825"/>
                <a:gridCol w="2724250"/>
              </a:tblGrid>
              <a:tr h="473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Project Mentor</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Dr. Vaibhav Soni</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r>
              <a:tr h="6705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Project Expert</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Dr. Vijay Bhaskar Semwal</a:t>
                      </a:r>
                      <a:endParaRPr sz="1400" u="none" cap="none" strike="noStrike">
                        <a:solidFill>
                          <a:schemeClr val="dk1"/>
                        </a:solidFill>
                      </a:endParaRPr>
                    </a:p>
                  </a:txBody>
                  <a:tcPr marT="91425" marB="91425" marR="91425" marL="91425">
                    <a:lnL cap="flat" cmpd="sng" w="9525">
                      <a:solidFill>
                        <a:schemeClr val="lt1"/>
                      </a:solidFill>
                      <a:prstDash val="lgDashDot"/>
                      <a:round/>
                      <a:headEnd len="sm" w="sm" type="none"/>
                      <a:tailEnd len="sm" w="sm" type="none"/>
                    </a:lnL>
                    <a:lnR cap="flat" cmpd="sng" w="9525">
                      <a:solidFill>
                        <a:schemeClr val="lt1"/>
                      </a:solidFill>
                      <a:prstDash val="lgDashDot"/>
                      <a:round/>
                      <a:headEnd len="sm" w="sm" type="none"/>
                      <a:tailEnd len="sm" w="sm" type="none"/>
                    </a:lnR>
                    <a:lnT cap="flat" cmpd="sng" w="9525">
                      <a:solidFill>
                        <a:schemeClr val="lt1"/>
                      </a:solidFill>
                      <a:prstDash val="lgDashDot"/>
                      <a:round/>
                      <a:headEnd len="sm" w="sm" type="none"/>
                      <a:tailEnd len="sm" w="sm" type="none"/>
                    </a:lnT>
                    <a:lnB cap="flat" cmpd="sng" w="9525">
                      <a:solidFill>
                        <a:schemeClr val="lt1"/>
                      </a:solidFill>
                      <a:prstDash val="lgDashDot"/>
                      <a:round/>
                      <a:headEnd len="sm" w="sm" type="none"/>
                      <a:tailEnd len="sm" w="sm" type="none"/>
                    </a:lnB>
                  </a:tcPr>
                </a:tc>
              </a:tr>
            </a:tbl>
          </a:graphicData>
        </a:graphic>
      </p:graphicFrame>
      <p:sp>
        <p:nvSpPr>
          <p:cNvPr id="70" name="Google Shape;70;p15"/>
          <p:cNvSpPr txBox="1"/>
          <p:nvPr/>
        </p:nvSpPr>
        <p:spPr>
          <a:xfrm>
            <a:off x="5435475" y="3380563"/>
            <a:ext cx="1735200" cy="415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Arial"/>
                <a:ea typeface="Arial"/>
                <a:cs typeface="Arial"/>
                <a:sym typeface="Arial"/>
              </a:rPr>
              <a:t>FACULTY</a:t>
            </a:r>
            <a:endParaRPr b="1" i="0" sz="15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267900" y="899967"/>
            <a:ext cx="8584500" cy="3998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SzPts val="1100"/>
              <a:buNone/>
            </a:pPr>
            <a:r>
              <a:rPr lang="en" sz="1700">
                <a:solidFill>
                  <a:schemeClr val="dk1"/>
                </a:solidFill>
              </a:rPr>
              <a:t>ResUNet is a modified version of the UNet architecture.</a:t>
            </a:r>
            <a:endParaRPr sz="1700">
              <a:solidFill>
                <a:schemeClr val="dk1"/>
              </a:solidFill>
            </a:endParaRPr>
          </a:p>
          <a:p>
            <a:pPr indent="0" lvl="0" marL="0" rtl="0" algn="just">
              <a:lnSpc>
                <a:spcPct val="150000"/>
              </a:lnSpc>
              <a:spcBef>
                <a:spcPts val="1200"/>
              </a:spcBef>
              <a:spcAft>
                <a:spcPts val="0"/>
              </a:spcAft>
              <a:buSzPts val="1100"/>
              <a:buNone/>
            </a:pPr>
            <a:r>
              <a:rPr lang="en" sz="1700">
                <a:solidFill>
                  <a:schemeClr val="dk1"/>
                </a:solidFill>
              </a:rPr>
              <a:t>ResUNet incorporates residual connections, which allow the model to learn more effectively and improve the accuracy of segmentation results.</a:t>
            </a:r>
            <a:endParaRPr sz="1700">
              <a:solidFill>
                <a:schemeClr val="dk1"/>
              </a:solidFill>
            </a:endParaRPr>
          </a:p>
          <a:p>
            <a:pPr indent="0" lvl="0" marL="0" rtl="0" algn="just">
              <a:lnSpc>
                <a:spcPct val="150000"/>
              </a:lnSpc>
              <a:spcBef>
                <a:spcPts val="1200"/>
              </a:spcBef>
              <a:spcAft>
                <a:spcPts val="0"/>
              </a:spcAft>
              <a:buSzPts val="1100"/>
              <a:buNone/>
            </a:pPr>
            <a:r>
              <a:rPr lang="en" sz="1700">
                <a:solidFill>
                  <a:schemeClr val="dk1"/>
                </a:solidFill>
              </a:rPr>
              <a:t>Used LGG-MRI dataset, 1167 training and 206 testing images</a:t>
            </a:r>
            <a:endParaRPr sz="1700">
              <a:solidFill>
                <a:schemeClr val="dk1"/>
              </a:solidFill>
            </a:endParaRPr>
          </a:p>
          <a:p>
            <a:pPr indent="0" lvl="0" marL="0" rtl="0" algn="just">
              <a:lnSpc>
                <a:spcPct val="150000"/>
              </a:lnSpc>
              <a:spcBef>
                <a:spcPts val="1200"/>
              </a:spcBef>
              <a:spcAft>
                <a:spcPts val="0"/>
              </a:spcAft>
              <a:buSzPts val="1100"/>
              <a:buNone/>
            </a:pPr>
            <a:r>
              <a:rPr lang="en" sz="1700">
                <a:solidFill>
                  <a:schemeClr val="dk1"/>
                </a:solidFill>
              </a:rPr>
              <a:t>M</a:t>
            </a:r>
            <a:r>
              <a:rPr lang="en" sz="1700">
                <a:solidFill>
                  <a:schemeClr val="dk1"/>
                </a:solidFill>
              </a:rPr>
              <a:t>odel was trained for 75 epochs .</a:t>
            </a:r>
            <a:endParaRPr sz="1700">
              <a:solidFill>
                <a:schemeClr val="dk1"/>
              </a:solidFill>
            </a:endParaRPr>
          </a:p>
          <a:p>
            <a:pPr indent="0" lvl="0" marL="0" rtl="0" algn="just">
              <a:lnSpc>
                <a:spcPct val="150000"/>
              </a:lnSpc>
              <a:spcBef>
                <a:spcPts val="1200"/>
              </a:spcBef>
              <a:spcAft>
                <a:spcPts val="0"/>
              </a:spcAft>
              <a:buSzPts val="1100"/>
              <a:buNone/>
            </a:pPr>
            <a:r>
              <a:rPr lang="en" sz="1700">
                <a:solidFill>
                  <a:schemeClr val="dk1"/>
                </a:solidFill>
              </a:rPr>
              <a:t>Batch size of 32.</a:t>
            </a:r>
            <a:endParaRPr sz="1700">
              <a:solidFill>
                <a:schemeClr val="dk1"/>
              </a:solidFill>
            </a:endParaRPr>
          </a:p>
          <a:p>
            <a:pPr indent="0" lvl="0" marL="0" rtl="0" algn="just">
              <a:lnSpc>
                <a:spcPct val="150000"/>
              </a:lnSpc>
              <a:spcBef>
                <a:spcPts val="1200"/>
              </a:spcBef>
              <a:spcAft>
                <a:spcPts val="1200"/>
              </a:spcAft>
              <a:buSzPts val="1100"/>
              <a:buNone/>
            </a:pPr>
            <a:r>
              <a:rPr lang="en" sz="1700">
                <a:solidFill>
                  <a:schemeClr val="dk1"/>
                </a:solidFill>
              </a:rPr>
              <a:t>Learning Rate of 0.05.</a:t>
            </a:r>
            <a:endParaRPr sz="1700">
              <a:solidFill>
                <a:schemeClr val="dk1"/>
              </a:solidFill>
            </a:endParaRPr>
          </a:p>
        </p:txBody>
      </p:sp>
      <p:sp>
        <p:nvSpPr>
          <p:cNvPr id="125" name="Google Shape;125;p24"/>
          <p:cNvSpPr txBox="1"/>
          <p:nvPr>
            <p:ph type="title"/>
          </p:nvPr>
        </p:nvSpPr>
        <p:spPr>
          <a:xfrm>
            <a:off x="267825" y="299825"/>
            <a:ext cx="8584500" cy="600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89011"/>
              <a:buFont typeface="Arial"/>
              <a:buNone/>
            </a:pPr>
            <a:r>
              <a:rPr b="1" lang="en" sz="2022">
                <a:solidFill>
                  <a:srgbClr val="FF0000"/>
                </a:solidFill>
              </a:rPr>
              <a:t>Model 2</a:t>
            </a:r>
            <a:r>
              <a:rPr b="1" lang="en" sz="2022"/>
              <a:t> : RESUNET ARCHITECTURE</a:t>
            </a:r>
            <a:endParaRPr b="1" sz="30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nvSpPr>
        <p:spPr>
          <a:xfrm>
            <a:off x="319700" y="237775"/>
            <a:ext cx="84600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 sz="2500"/>
              <a:t>RESUNET ARCHITECTURE</a:t>
            </a:r>
            <a:endParaRPr b="1" i="0" sz="2500" u="none" cap="none" strike="noStrike">
              <a:solidFill>
                <a:srgbClr val="000000"/>
              </a:solidFill>
              <a:latin typeface="Arial"/>
              <a:ea typeface="Arial"/>
              <a:cs typeface="Arial"/>
              <a:sym typeface="Arial"/>
            </a:endParaRPr>
          </a:p>
        </p:txBody>
      </p:sp>
      <p:sp>
        <p:nvSpPr>
          <p:cNvPr id="131" name="Google Shape;131;p25"/>
          <p:cNvSpPr txBox="1"/>
          <p:nvPr/>
        </p:nvSpPr>
        <p:spPr>
          <a:xfrm>
            <a:off x="618850" y="4422875"/>
            <a:ext cx="8160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t>ResUNet Architecture</a:t>
            </a:r>
            <a:endParaRPr b="0" i="0" sz="1400" u="none" cap="none" strike="noStrike">
              <a:solidFill>
                <a:srgbClr val="000000"/>
              </a:solidFill>
              <a:latin typeface="Arial"/>
              <a:ea typeface="Arial"/>
              <a:cs typeface="Arial"/>
              <a:sym typeface="Arial"/>
            </a:endParaRPr>
          </a:p>
        </p:txBody>
      </p:sp>
      <p:pic>
        <p:nvPicPr>
          <p:cNvPr id="132" name="Google Shape;132;p25"/>
          <p:cNvPicPr preferRelativeResize="0"/>
          <p:nvPr/>
        </p:nvPicPr>
        <p:blipFill rotWithShape="1">
          <a:blip r:embed="rId3">
            <a:alphaModFix/>
          </a:blip>
          <a:srcRect b="0" l="7349" r="6190" t="0"/>
          <a:stretch/>
        </p:blipFill>
        <p:spPr>
          <a:xfrm rot="5400000">
            <a:off x="2804450" y="-1615025"/>
            <a:ext cx="3490800" cy="846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nvSpPr>
        <p:spPr>
          <a:xfrm>
            <a:off x="304900" y="665574"/>
            <a:ext cx="8577600" cy="3059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FF0000"/>
                </a:solidFill>
              </a:rPr>
              <a:t> DICE SCORE</a:t>
            </a:r>
            <a:endParaRPr b="1" sz="1800">
              <a:solidFill>
                <a:srgbClr val="FF0000"/>
              </a:solidFill>
            </a:endParaRPr>
          </a:p>
          <a:p>
            <a:pPr indent="0" lvl="0" marL="457200" rtl="0" algn="just">
              <a:spcBef>
                <a:spcPts val="0"/>
              </a:spcBef>
              <a:spcAft>
                <a:spcPts val="0"/>
              </a:spcAft>
              <a:buNone/>
            </a:pPr>
            <a:r>
              <a:t/>
            </a:r>
            <a:endParaRPr sz="18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It measures the similarity between the two masks, with a value of 1 indicating a perfect match between the two masks.</a:t>
            </a:r>
            <a:endParaRPr sz="1700">
              <a:solidFill>
                <a:schemeClr val="dk1"/>
              </a:solidFill>
            </a:endParaRPr>
          </a:p>
          <a:p>
            <a:pPr indent="0" lvl="0" marL="457200" rtl="0" algn="just">
              <a:spcBef>
                <a:spcPts val="0"/>
              </a:spcBef>
              <a:spcAft>
                <a:spcPts val="0"/>
              </a:spcAft>
              <a:buNone/>
            </a:pPr>
            <a:r>
              <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It accounts for both true positives and false positives, which is helpful in datasets with an uneven ratio of background to foreground pixels. In these circumstances, identifying all pixels as background may yield a high accuracy, but the Dice Score will penalise such a prediction because it misses the foreground objects.</a:t>
            </a:r>
            <a:endParaRPr sz="1800">
              <a:solidFill>
                <a:schemeClr val="dk1"/>
              </a:solidFill>
            </a:endParaRPr>
          </a:p>
        </p:txBody>
      </p:sp>
      <p:sp>
        <p:nvSpPr>
          <p:cNvPr id="138" name="Google Shape;138;p26"/>
          <p:cNvSpPr txBox="1"/>
          <p:nvPr/>
        </p:nvSpPr>
        <p:spPr>
          <a:xfrm>
            <a:off x="304900" y="105725"/>
            <a:ext cx="85776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 sz="2500"/>
              <a:t>Evaluation metrics</a:t>
            </a:r>
            <a:r>
              <a:rPr b="1" i="0" lang="en" sz="2500" u="none" cap="none" strike="noStrike">
                <a:solidFill>
                  <a:srgbClr val="000000"/>
                </a:solidFill>
                <a:latin typeface="Arial"/>
                <a:ea typeface="Arial"/>
                <a:cs typeface="Arial"/>
                <a:sym typeface="Arial"/>
              </a:rPr>
              <a:t>:</a:t>
            </a:r>
            <a:endParaRPr b="1" i="0" sz="2500" u="none" cap="none" strike="noStrike">
              <a:solidFill>
                <a:srgbClr val="000000"/>
              </a:solidFill>
              <a:latin typeface="Arial"/>
              <a:ea typeface="Arial"/>
              <a:cs typeface="Arial"/>
              <a:sym typeface="Arial"/>
            </a:endParaRPr>
          </a:p>
        </p:txBody>
      </p:sp>
      <p:pic>
        <p:nvPicPr>
          <p:cNvPr id="139" name="Google Shape;139;p26"/>
          <p:cNvPicPr preferRelativeResize="0"/>
          <p:nvPr/>
        </p:nvPicPr>
        <p:blipFill>
          <a:blip r:embed="rId3">
            <a:alphaModFix/>
          </a:blip>
          <a:stretch>
            <a:fillRect/>
          </a:stretch>
        </p:blipFill>
        <p:spPr>
          <a:xfrm>
            <a:off x="2767835" y="3205452"/>
            <a:ext cx="3608329" cy="18460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900"/>
            </a:gs>
            <a:gs pos="32000">
              <a:srgbClr val="FFFF00"/>
            </a:gs>
            <a:gs pos="64000">
              <a:srgbClr val="80FF80"/>
            </a:gs>
            <a:gs pos="100000">
              <a:srgbClr val="00FFFF"/>
            </a:gs>
          </a:gsLst>
          <a:lin ang="10800025" scaled="0"/>
        </a:gradFill>
      </p:bgPr>
    </p:bg>
    <p:spTree>
      <p:nvGrpSpPr>
        <p:cNvPr id="143" name="Shape 143"/>
        <p:cNvGrpSpPr/>
        <p:nvPr/>
      </p:nvGrpSpPr>
      <p:grpSpPr>
        <a:xfrm>
          <a:off x="0" y="0"/>
          <a:ext cx="0" cy="0"/>
          <a:chOff x="0" y="0"/>
          <a:chExt cx="0" cy="0"/>
        </a:xfrm>
      </p:grpSpPr>
      <p:sp>
        <p:nvSpPr>
          <p:cNvPr id="144" name="Google Shape;144;p27"/>
          <p:cNvSpPr txBox="1"/>
          <p:nvPr/>
        </p:nvSpPr>
        <p:spPr>
          <a:xfrm>
            <a:off x="152400" y="105725"/>
            <a:ext cx="8820000" cy="569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lang="en" sz="2500"/>
              <a:t>Observations</a:t>
            </a:r>
            <a:r>
              <a:rPr b="1" i="0" lang="en" sz="2500" u="none" cap="none" strike="noStrike">
                <a:solidFill>
                  <a:srgbClr val="000000"/>
                </a:solidFill>
                <a:latin typeface="Arial"/>
                <a:ea typeface="Arial"/>
                <a:cs typeface="Arial"/>
                <a:sym typeface="Arial"/>
              </a:rPr>
              <a:t>:</a:t>
            </a:r>
            <a:endParaRPr b="1" i="0" sz="2500" u="none" cap="none" strike="noStrike">
              <a:solidFill>
                <a:srgbClr val="000000"/>
              </a:solidFill>
              <a:latin typeface="Arial"/>
              <a:ea typeface="Arial"/>
              <a:cs typeface="Arial"/>
              <a:sym typeface="Arial"/>
            </a:endParaRPr>
          </a:p>
        </p:txBody>
      </p:sp>
      <p:pic>
        <p:nvPicPr>
          <p:cNvPr id="145" name="Google Shape;145;p27"/>
          <p:cNvPicPr preferRelativeResize="0"/>
          <p:nvPr/>
        </p:nvPicPr>
        <p:blipFill rotWithShape="1">
          <a:blip r:embed="rId3">
            <a:alphaModFix/>
          </a:blip>
          <a:srcRect b="0" l="0" r="1671" t="0"/>
          <a:stretch/>
        </p:blipFill>
        <p:spPr>
          <a:xfrm>
            <a:off x="1830900" y="743675"/>
            <a:ext cx="7062925" cy="2066925"/>
          </a:xfrm>
          <a:prstGeom prst="rect">
            <a:avLst/>
          </a:prstGeom>
          <a:noFill/>
          <a:ln>
            <a:noFill/>
          </a:ln>
        </p:spPr>
      </p:pic>
      <p:pic>
        <p:nvPicPr>
          <p:cNvPr id="146" name="Google Shape;146;p27"/>
          <p:cNvPicPr preferRelativeResize="0"/>
          <p:nvPr/>
        </p:nvPicPr>
        <p:blipFill rotWithShape="1">
          <a:blip r:embed="rId4">
            <a:alphaModFix/>
          </a:blip>
          <a:srcRect b="0" l="0" r="1719" t="0"/>
          <a:stretch/>
        </p:blipFill>
        <p:spPr>
          <a:xfrm>
            <a:off x="2017525" y="2879150"/>
            <a:ext cx="6834901" cy="1971125"/>
          </a:xfrm>
          <a:prstGeom prst="rect">
            <a:avLst/>
          </a:prstGeom>
          <a:noFill/>
          <a:ln>
            <a:noFill/>
          </a:ln>
        </p:spPr>
      </p:pic>
      <p:sp>
        <p:nvSpPr>
          <p:cNvPr id="147" name="Google Shape;147;p27"/>
          <p:cNvSpPr txBox="1"/>
          <p:nvPr>
            <p:ph idx="1" type="body"/>
          </p:nvPr>
        </p:nvSpPr>
        <p:spPr>
          <a:xfrm>
            <a:off x="152400" y="743675"/>
            <a:ext cx="1412100" cy="6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200">
                <a:solidFill>
                  <a:srgbClr val="FF0000"/>
                </a:solidFill>
              </a:rPr>
              <a:t>Model 1</a:t>
            </a:r>
            <a:r>
              <a:rPr b="1" lang="en" sz="1200">
                <a:solidFill>
                  <a:schemeClr val="dk1"/>
                </a:solidFill>
              </a:rPr>
              <a:t>: UNET ARCHITECTURE</a:t>
            </a:r>
            <a:endParaRPr/>
          </a:p>
        </p:txBody>
      </p:sp>
      <p:sp>
        <p:nvSpPr>
          <p:cNvPr id="148" name="Google Shape;148;p27"/>
          <p:cNvSpPr txBox="1"/>
          <p:nvPr>
            <p:ph idx="2" type="body"/>
          </p:nvPr>
        </p:nvSpPr>
        <p:spPr>
          <a:xfrm>
            <a:off x="152400" y="2879150"/>
            <a:ext cx="1637100" cy="6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b="1" lang="en" sz="1200">
                <a:solidFill>
                  <a:srgbClr val="FF0000"/>
                </a:solidFill>
              </a:rPr>
              <a:t>Model 2</a:t>
            </a:r>
            <a:r>
              <a:rPr b="1" lang="en" sz="1200">
                <a:solidFill>
                  <a:schemeClr val="dk1"/>
                </a:solidFill>
              </a:rPr>
              <a:t>: RESUNET ARCHITECTURE</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nvSpPr>
        <p:spPr>
          <a:xfrm>
            <a:off x="1186450" y="4632800"/>
            <a:ext cx="3461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t>      </a:t>
            </a:r>
            <a:r>
              <a:rPr lang="en"/>
              <a:t>Dice Loss curve of UNet</a:t>
            </a:r>
            <a:endParaRPr b="0" i="0" sz="1400" u="none" cap="none" strike="noStrike">
              <a:solidFill>
                <a:srgbClr val="000000"/>
              </a:solidFill>
              <a:latin typeface="Arial"/>
              <a:ea typeface="Arial"/>
              <a:cs typeface="Arial"/>
              <a:sym typeface="Arial"/>
            </a:endParaRPr>
          </a:p>
        </p:txBody>
      </p:sp>
      <p:sp>
        <p:nvSpPr>
          <p:cNvPr id="154" name="Google Shape;154;p28"/>
          <p:cNvSpPr txBox="1"/>
          <p:nvPr/>
        </p:nvSpPr>
        <p:spPr>
          <a:xfrm>
            <a:off x="5105400" y="4632800"/>
            <a:ext cx="3288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t>Dice Score</a:t>
            </a:r>
            <a:r>
              <a:rPr b="0" i="0" lang="en" sz="1400" u="none" cap="none" strike="noStrike">
                <a:solidFill>
                  <a:srgbClr val="000000"/>
                </a:solidFill>
                <a:latin typeface="Arial"/>
                <a:ea typeface="Arial"/>
                <a:cs typeface="Arial"/>
                <a:sym typeface="Arial"/>
              </a:rPr>
              <a:t> curve of </a:t>
            </a:r>
            <a:r>
              <a:rPr lang="en"/>
              <a:t>UNet</a:t>
            </a:r>
            <a:endParaRPr b="0" i="0" sz="1400" u="none" cap="none" strike="noStrike">
              <a:solidFill>
                <a:srgbClr val="000000"/>
              </a:solidFill>
              <a:latin typeface="Arial"/>
              <a:ea typeface="Arial"/>
              <a:cs typeface="Arial"/>
              <a:sym typeface="Arial"/>
            </a:endParaRPr>
          </a:p>
        </p:txBody>
      </p:sp>
      <p:pic>
        <p:nvPicPr>
          <p:cNvPr id="155" name="Google Shape;155;p28"/>
          <p:cNvPicPr preferRelativeResize="0"/>
          <p:nvPr/>
        </p:nvPicPr>
        <p:blipFill rotWithShape="1">
          <a:blip r:embed="rId3">
            <a:alphaModFix/>
          </a:blip>
          <a:srcRect b="0" l="2566" r="3422" t="0"/>
          <a:stretch/>
        </p:blipFill>
        <p:spPr>
          <a:xfrm>
            <a:off x="419575" y="959725"/>
            <a:ext cx="8109500" cy="3763375"/>
          </a:xfrm>
          <a:prstGeom prst="rect">
            <a:avLst/>
          </a:prstGeom>
          <a:noFill/>
          <a:ln>
            <a:noFill/>
          </a:ln>
        </p:spPr>
      </p:pic>
      <p:sp>
        <p:nvSpPr>
          <p:cNvPr id="156" name="Google Shape;156;p28"/>
          <p:cNvSpPr txBox="1"/>
          <p:nvPr/>
        </p:nvSpPr>
        <p:spPr>
          <a:xfrm>
            <a:off x="89925" y="0"/>
            <a:ext cx="9144000" cy="44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sz="1722">
                <a:solidFill>
                  <a:srgbClr val="FF0000"/>
                </a:solidFill>
              </a:rPr>
              <a:t>                                           Model 1</a:t>
            </a:r>
            <a:r>
              <a:rPr b="1" lang="en" sz="1722">
                <a:solidFill>
                  <a:schemeClr val="dk1"/>
                </a:solidFill>
              </a:rPr>
              <a:t> : UNET ARCHITECTURE</a:t>
            </a:r>
            <a:endParaRPr/>
          </a:p>
        </p:txBody>
      </p:sp>
      <p:sp>
        <p:nvSpPr>
          <p:cNvPr id="157" name="Google Shape;157;p28"/>
          <p:cNvSpPr txBox="1"/>
          <p:nvPr/>
        </p:nvSpPr>
        <p:spPr>
          <a:xfrm>
            <a:off x="89925" y="508513"/>
            <a:ext cx="9144000" cy="3924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1600"/>
              </a:spcBef>
              <a:spcAft>
                <a:spcPts val="0"/>
              </a:spcAft>
              <a:buNone/>
            </a:pPr>
            <a:r>
              <a:rPr lang="en" sz="1500">
                <a:solidFill>
                  <a:schemeClr val="dk1"/>
                </a:solidFill>
              </a:rPr>
              <a:t>                                                              </a:t>
            </a:r>
            <a:r>
              <a:rPr lang="en" sz="1500">
                <a:solidFill>
                  <a:schemeClr val="dk1"/>
                </a:solidFill>
              </a:rPr>
              <a:t>Dice Score:       </a:t>
            </a:r>
            <a:r>
              <a:rPr lang="en" sz="1100">
                <a:solidFill>
                  <a:schemeClr val="dk1"/>
                </a:solidFill>
              </a:rPr>
              <a:t> </a:t>
            </a:r>
            <a:r>
              <a:rPr lang="en" sz="1500">
                <a:solidFill>
                  <a:schemeClr val="dk1"/>
                </a:solidFill>
              </a:rPr>
              <a:t>  </a:t>
            </a:r>
            <a:r>
              <a:rPr b="1" lang="en" sz="1500">
                <a:solidFill>
                  <a:srgbClr val="FF0000"/>
                </a:solidFill>
              </a:rPr>
              <a:t>0.82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nvSpPr>
        <p:spPr>
          <a:xfrm>
            <a:off x="533400" y="4653400"/>
            <a:ext cx="388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t>        </a:t>
            </a:r>
            <a:r>
              <a:rPr b="0" i="0" lang="en" sz="1400" u="none" cap="none" strike="noStrike">
                <a:solidFill>
                  <a:srgbClr val="000000"/>
                </a:solidFill>
                <a:latin typeface="Arial"/>
                <a:ea typeface="Arial"/>
                <a:cs typeface="Arial"/>
                <a:sym typeface="Arial"/>
              </a:rPr>
              <a:t> </a:t>
            </a:r>
            <a:r>
              <a:rPr lang="en"/>
              <a:t>Dice Loss Curve of ResUNet</a:t>
            </a:r>
            <a:endParaRPr b="0" i="0" sz="1400" u="none" cap="none" strike="noStrike">
              <a:solidFill>
                <a:srgbClr val="000000"/>
              </a:solidFill>
              <a:latin typeface="Arial"/>
              <a:ea typeface="Arial"/>
              <a:cs typeface="Arial"/>
              <a:sym typeface="Arial"/>
            </a:endParaRPr>
          </a:p>
        </p:txBody>
      </p:sp>
      <p:sp>
        <p:nvSpPr>
          <p:cNvPr id="163" name="Google Shape;163;p29"/>
          <p:cNvSpPr txBox="1"/>
          <p:nvPr/>
        </p:nvSpPr>
        <p:spPr>
          <a:xfrm>
            <a:off x="5176050" y="4653400"/>
            <a:ext cx="322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t>       </a:t>
            </a:r>
            <a:r>
              <a:rPr lang="en"/>
              <a:t>Dice Score</a:t>
            </a:r>
            <a:r>
              <a:rPr b="0" i="0" lang="en" sz="1400" u="none" cap="none" strike="noStrike">
                <a:solidFill>
                  <a:srgbClr val="000000"/>
                </a:solidFill>
                <a:latin typeface="Arial"/>
                <a:ea typeface="Arial"/>
                <a:cs typeface="Arial"/>
                <a:sym typeface="Arial"/>
              </a:rPr>
              <a:t> curve of </a:t>
            </a:r>
            <a:r>
              <a:rPr lang="en"/>
              <a:t>ResUNet</a:t>
            </a:r>
            <a:endParaRPr b="0" i="0" sz="1400" u="none" cap="none" strike="noStrike">
              <a:solidFill>
                <a:srgbClr val="000000"/>
              </a:solidFill>
              <a:latin typeface="Arial"/>
              <a:ea typeface="Arial"/>
              <a:cs typeface="Arial"/>
              <a:sym typeface="Arial"/>
            </a:endParaRPr>
          </a:p>
        </p:txBody>
      </p:sp>
      <p:pic>
        <p:nvPicPr>
          <p:cNvPr id="164" name="Google Shape;164;p29"/>
          <p:cNvPicPr preferRelativeResize="0"/>
          <p:nvPr/>
        </p:nvPicPr>
        <p:blipFill rotWithShape="1">
          <a:blip r:embed="rId3">
            <a:alphaModFix/>
          </a:blip>
          <a:srcRect b="4418" l="2047" r="2714" t="2158"/>
          <a:stretch/>
        </p:blipFill>
        <p:spPr>
          <a:xfrm>
            <a:off x="408800" y="1013350"/>
            <a:ext cx="8157624" cy="3716250"/>
          </a:xfrm>
          <a:prstGeom prst="rect">
            <a:avLst/>
          </a:prstGeom>
          <a:noFill/>
          <a:ln>
            <a:noFill/>
          </a:ln>
        </p:spPr>
      </p:pic>
      <p:sp>
        <p:nvSpPr>
          <p:cNvPr id="165" name="Google Shape;165;p29"/>
          <p:cNvSpPr txBox="1"/>
          <p:nvPr/>
        </p:nvSpPr>
        <p:spPr>
          <a:xfrm>
            <a:off x="0" y="0"/>
            <a:ext cx="9144000" cy="44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22">
                <a:solidFill>
                  <a:srgbClr val="FF0000"/>
                </a:solidFill>
              </a:rPr>
              <a:t>                                            </a:t>
            </a:r>
            <a:r>
              <a:rPr b="1" lang="en" sz="1722">
                <a:solidFill>
                  <a:srgbClr val="FF0000"/>
                </a:solidFill>
              </a:rPr>
              <a:t>Model 2</a:t>
            </a:r>
            <a:r>
              <a:rPr b="1" lang="en" sz="1722">
                <a:solidFill>
                  <a:schemeClr val="dk1"/>
                </a:solidFill>
              </a:rPr>
              <a:t> : RESUNET ARCHITECTURE</a:t>
            </a:r>
            <a:endParaRPr sz="1100"/>
          </a:p>
        </p:txBody>
      </p:sp>
      <p:sp>
        <p:nvSpPr>
          <p:cNvPr id="166" name="Google Shape;166;p29"/>
          <p:cNvSpPr txBox="1"/>
          <p:nvPr/>
        </p:nvSpPr>
        <p:spPr>
          <a:xfrm>
            <a:off x="0" y="508925"/>
            <a:ext cx="9144000" cy="3924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1600"/>
              </a:spcBef>
              <a:spcAft>
                <a:spcPts val="0"/>
              </a:spcAft>
              <a:buClr>
                <a:schemeClr val="dk1"/>
              </a:buClr>
              <a:buSzPts val="1100"/>
              <a:buFont typeface="Arial"/>
              <a:buNone/>
            </a:pPr>
            <a:r>
              <a:rPr lang="en" sz="1500">
                <a:solidFill>
                  <a:schemeClr val="dk1"/>
                </a:solidFill>
              </a:rPr>
              <a:t>                                                               </a:t>
            </a:r>
            <a:r>
              <a:rPr lang="en" sz="1500">
                <a:solidFill>
                  <a:schemeClr val="dk1"/>
                </a:solidFill>
              </a:rPr>
              <a:t>Dice Score:       </a:t>
            </a:r>
            <a:r>
              <a:rPr lang="en" sz="1100">
                <a:solidFill>
                  <a:schemeClr val="dk1"/>
                </a:solidFill>
              </a:rPr>
              <a:t> </a:t>
            </a:r>
            <a:r>
              <a:rPr lang="en" sz="1500">
                <a:solidFill>
                  <a:schemeClr val="dk1"/>
                </a:solidFill>
              </a:rPr>
              <a:t>   </a:t>
            </a:r>
            <a:r>
              <a:rPr b="1" lang="en" sz="1500">
                <a:solidFill>
                  <a:srgbClr val="FF0000"/>
                </a:solidFill>
              </a:rPr>
              <a:t>0.86</a:t>
            </a:r>
            <a:endParaRPr b="1" sz="11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206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500"/>
              <a:t>Conclusion:</a:t>
            </a:r>
            <a:endParaRPr b="1" sz="2500"/>
          </a:p>
        </p:txBody>
      </p:sp>
      <p:sp>
        <p:nvSpPr>
          <p:cNvPr id="172" name="Google Shape;172;p30"/>
          <p:cNvSpPr txBox="1"/>
          <p:nvPr>
            <p:ph idx="1" type="body"/>
          </p:nvPr>
        </p:nvSpPr>
        <p:spPr>
          <a:xfrm>
            <a:off x="311700" y="937200"/>
            <a:ext cx="8520600" cy="32415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Char char="●"/>
            </a:pPr>
            <a:r>
              <a:rPr lang="en">
                <a:solidFill>
                  <a:schemeClr val="dk1"/>
                </a:solidFill>
              </a:rPr>
              <a:t>We developed two models for brain tumor segmentation: one using UNet and another using ResUNet. The BraTS 2020 dataset was used for Model 1, while the LGG-MRI Segmentation dataset was used for Model 2. </a:t>
            </a:r>
            <a:endParaRPr>
              <a:solidFill>
                <a:schemeClr val="dk1"/>
              </a:solidFill>
            </a:endParaRPr>
          </a:p>
          <a:p>
            <a:pPr indent="0" lvl="0" marL="457200" rtl="0" algn="just">
              <a:lnSpc>
                <a:spcPct val="115000"/>
              </a:lnSpc>
              <a:spcBef>
                <a:spcPts val="1200"/>
              </a:spcBef>
              <a:spcAft>
                <a:spcPts val="0"/>
              </a:spcAft>
              <a:buNone/>
            </a:pPr>
            <a:r>
              <a:t/>
            </a:r>
            <a:endParaRPr sz="600">
              <a:solidFill>
                <a:schemeClr val="dk1"/>
              </a:solidFill>
            </a:endParaRPr>
          </a:p>
          <a:p>
            <a:pPr indent="-342900" lvl="0" marL="457200" rtl="0" algn="just">
              <a:lnSpc>
                <a:spcPct val="115000"/>
              </a:lnSpc>
              <a:spcBef>
                <a:spcPts val="1200"/>
              </a:spcBef>
              <a:spcAft>
                <a:spcPts val="0"/>
              </a:spcAft>
              <a:buClr>
                <a:schemeClr val="dk1"/>
              </a:buClr>
              <a:buSzPts val="1800"/>
              <a:buChar char="●"/>
            </a:pPr>
            <a:r>
              <a:rPr lang="en">
                <a:solidFill>
                  <a:schemeClr val="dk1"/>
                </a:solidFill>
              </a:rPr>
              <a:t>The models were implemented and achieved promising results with dice scores of 0.82 and 0.86, respectively.</a:t>
            </a:r>
            <a:endParaRPr>
              <a:solidFill>
                <a:schemeClr val="dk1"/>
              </a:solidFill>
            </a:endParaRPr>
          </a:p>
          <a:p>
            <a:pPr indent="0" lvl="0" marL="457200" rtl="0" algn="just">
              <a:lnSpc>
                <a:spcPct val="115000"/>
              </a:lnSpc>
              <a:spcBef>
                <a:spcPts val="1200"/>
              </a:spcBef>
              <a:spcAft>
                <a:spcPts val="0"/>
              </a:spcAft>
              <a:buNone/>
            </a:pPr>
            <a:r>
              <a:t/>
            </a:r>
            <a:endParaRPr sz="600">
              <a:solidFill>
                <a:schemeClr val="dk1"/>
              </a:solidFill>
            </a:endParaRPr>
          </a:p>
          <a:p>
            <a:pPr indent="-342900" lvl="0" marL="457200" rtl="0" algn="just">
              <a:lnSpc>
                <a:spcPct val="115000"/>
              </a:lnSpc>
              <a:spcBef>
                <a:spcPts val="1200"/>
              </a:spcBef>
              <a:spcAft>
                <a:spcPts val="0"/>
              </a:spcAft>
              <a:buClr>
                <a:schemeClr val="dk1"/>
              </a:buClr>
              <a:buSzPts val="1800"/>
              <a:buChar char="●"/>
            </a:pPr>
            <a:r>
              <a:rPr lang="en">
                <a:solidFill>
                  <a:schemeClr val="dk1"/>
                </a:solidFill>
              </a:rPr>
              <a:t>This indicate the potential of these models to assist medical professionals in accurate tumor detection and diagnosis.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196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Future Work:</a:t>
            </a:r>
            <a:endParaRPr b="1"/>
          </a:p>
        </p:txBody>
      </p:sp>
      <p:sp>
        <p:nvSpPr>
          <p:cNvPr id="178" name="Google Shape;178;p31"/>
          <p:cNvSpPr txBox="1"/>
          <p:nvPr>
            <p:ph idx="1" type="body"/>
          </p:nvPr>
        </p:nvSpPr>
        <p:spPr>
          <a:xfrm>
            <a:off x="311700" y="614075"/>
            <a:ext cx="8520600" cy="3194700"/>
          </a:xfrm>
          <a:prstGeom prst="rect">
            <a:avLst/>
          </a:prstGeom>
          <a:noFill/>
          <a:ln>
            <a:noFill/>
          </a:ln>
        </p:spPr>
        <p:txBody>
          <a:bodyPr anchorCtr="0" anchor="ctr" bIns="91425" lIns="91425" spcFirstLastPara="1" rIns="91425" wrap="square" tIns="91425">
            <a:normAutofit/>
          </a:bodyPr>
          <a:lstStyle/>
          <a:p>
            <a:pPr indent="-342900" lvl="0" marL="457200" rtl="0" algn="just">
              <a:lnSpc>
                <a:spcPct val="115000"/>
              </a:lnSpc>
              <a:spcBef>
                <a:spcPts val="0"/>
              </a:spcBef>
              <a:spcAft>
                <a:spcPts val="0"/>
              </a:spcAft>
              <a:buClr>
                <a:schemeClr val="dk1"/>
              </a:buClr>
              <a:buSzPts val="1800"/>
              <a:buChar char="●"/>
            </a:pPr>
            <a:r>
              <a:rPr lang="en">
                <a:solidFill>
                  <a:schemeClr val="dk1"/>
                </a:solidFill>
              </a:rPr>
              <a:t>Incorporating attention mechanisms to improve the segmentation accuracy.</a:t>
            </a:r>
            <a:endParaRPr>
              <a:solidFill>
                <a:schemeClr val="dk1"/>
              </a:solidFill>
            </a:endParaRPr>
          </a:p>
          <a:p>
            <a:pPr indent="0" lvl="0" marL="457200" rtl="0" algn="just">
              <a:lnSpc>
                <a:spcPct val="115000"/>
              </a:lnSpc>
              <a:spcBef>
                <a:spcPts val="1200"/>
              </a:spcBef>
              <a:spcAft>
                <a:spcPts val="0"/>
              </a:spcAft>
              <a:buNone/>
            </a:pPr>
            <a:r>
              <a:t/>
            </a:r>
            <a:endParaRPr sz="600">
              <a:solidFill>
                <a:schemeClr val="dk1"/>
              </a:solidFill>
            </a:endParaRPr>
          </a:p>
          <a:p>
            <a:pPr indent="-342900" lvl="0" marL="457200" rtl="0" algn="just">
              <a:lnSpc>
                <a:spcPct val="115000"/>
              </a:lnSpc>
              <a:spcBef>
                <a:spcPts val="1200"/>
              </a:spcBef>
              <a:spcAft>
                <a:spcPts val="0"/>
              </a:spcAft>
              <a:buClr>
                <a:schemeClr val="dk1"/>
              </a:buClr>
              <a:buSzPts val="1800"/>
              <a:buChar char="●"/>
            </a:pPr>
            <a:r>
              <a:rPr lang="en">
                <a:solidFill>
                  <a:schemeClr val="dk1"/>
                </a:solidFill>
              </a:rPr>
              <a:t>Evaluating the models on a larger dataset with a greater variety of tumor types to ensure the generalization of the models.</a:t>
            </a:r>
            <a:endParaRPr>
              <a:solidFill>
                <a:schemeClr val="dk1"/>
              </a:solidFill>
            </a:endParaRPr>
          </a:p>
          <a:p>
            <a:pPr indent="0" lvl="0" marL="457200" rtl="0" algn="just">
              <a:lnSpc>
                <a:spcPct val="115000"/>
              </a:lnSpc>
              <a:spcBef>
                <a:spcPts val="1200"/>
              </a:spcBef>
              <a:spcAft>
                <a:spcPts val="0"/>
              </a:spcAft>
              <a:buNone/>
            </a:pPr>
            <a:r>
              <a:t/>
            </a:r>
            <a:endParaRPr sz="600">
              <a:solidFill>
                <a:schemeClr val="dk1"/>
              </a:solidFill>
            </a:endParaRPr>
          </a:p>
          <a:p>
            <a:pPr indent="-342900" lvl="0" marL="457200" rtl="0" algn="just">
              <a:lnSpc>
                <a:spcPct val="115000"/>
              </a:lnSpc>
              <a:spcBef>
                <a:spcPts val="1200"/>
              </a:spcBef>
              <a:spcAft>
                <a:spcPts val="0"/>
              </a:spcAft>
              <a:buClr>
                <a:schemeClr val="dk1"/>
              </a:buClr>
              <a:buSzPts val="1800"/>
              <a:buChar char="●"/>
            </a:pPr>
            <a:r>
              <a:rPr lang="en">
                <a:solidFill>
                  <a:schemeClr val="dk1"/>
                </a:solidFill>
              </a:rPr>
              <a:t>Investigating the potential of using multi-modal imaging data such as MRI, CT and PET scans to improve the accuracy of segmentation.</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597450" y="412375"/>
            <a:ext cx="3706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Technology used:</a:t>
            </a:r>
            <a:endParaRPr b="1"/>
          </a:p>
        </p:txBody>
      </p:sp>
      <p:sp>
        <p:nvSpPr>
          <p:cNvPr id="184" name="Google Shape;184;p32"/>
          <p:cNvSpPr txBox="1"/>
          <p:nvPr>
            <p:ph idx="1" type="body"/>
          </p:nvPr>
        </p:nvSpPr>
        <p:spPr>
          <a:xfrm>
            <a:off x="597450" y="1119825"/>
            <a:ext cx="3706800" cy="3090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Python</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Kaggle</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Jupyter Notebook</a:t>
            </a:r>
            <a:endParaRPr>
              <a:solidFill>
                <a:schemeClr val="dk1"/>
              </a:solidFill>
            </a:endParaRPr>
          </a:p>
          <a:p>
            <a:pPr indent="0" lvl="0" marL="0" rtl="0" algn="l">
              <a:spcBef>
                <a:spcPts val="1200"/>
              </a:spcBef>
              <a:spcAft>
                <a:spcPts val="0"/>
              </a:spcAft>
              <a:buSzPts val="1800"/>
              <a:buNone/>
            </a:pPr>
            <a:r>
              <a:rPr lang="en">
                <a:solidFill>
                  <a:schemeClr val="dk1"/>
                </a:solidFill>
              </a:rPr>
              <a:t>HPC</a:t>
            </a:r>
            <a:endParaRPr>
              <a:solidFill>
                <a:schemeClr val="dk1"/>
              </a:solidFill>
            </a:endParaRPr>
          </a:p>
        </p:txBody>
      </p:sp>
      <p:sp>
        <p:nvSpPr>
          <p:cNvPr id="185" name="Google Shape;185;p32"/>
          <p:cNvSpPr txBox="1"/>
          <p:nvPr>
            <p:ph idx="1" type="body"/>
          </p:nvPr>
        </p:nvSpPr>
        <p:spPr>
          <a:xfrm>
            <a:off x="4304250" y="1119825"/>
            <a:ext cx="4536900" cy="3090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We used following python libraries:</a:t>
            </a:r>
            <a:endParaRPr>
              <a:solidFill>
                <a:schemeClr val="dk1"/>
              </a:solidFill>
            </a:endParaRPr>
          </a:p>
          <a:p>
            <a:pPr indent="-285750" lvl="0" marL="400050" rtl="0" algn="l">
              <a:lnSpc>
                <a:spcPct val="115000"/>
              </a:lnSpc>
              <a:spcBef>
                <a:spcPts val="1200"/>
              </a:spcBef>
              <a:spcAft>
                <a:spcPts val="0"/>
              </a:spcAft>
              <a:buClr>
                <a:schemeClr val="dk1"/>
              </a:buClr>
              <a:buSzPts val="1800"/>
              <a:buAutoNum type="arabicPeriod"/>
            </a:pPr>
            <a:r>
              <a:rPr lang="en">
                <a:solidFill>
                  <a:schemeClr val="dk1"/>
                </a:solidFill>
              </a:rPr>
              <a:t>Numpy</a:t>
            </a:r>
            <a:endParaRPr>
              <a:solidFill>
                <a:schemeClr val="dk1"/>
              </a:solidFill>
            </a:endParaRPr>
          </a:p>
          <a:p>
            <a:pPr indent="-285750" lvl="0" marL="400050" rtl="0" algn="l">
              <a:lnSpc>
                <a:spcPct val="115000"/>
              </a:lnSpc>
              <a:spcBef>
                <a:spcPts val="0"/>
              </a:spcBef>
              <a:spcAft>
                <a:spcPts val="0"/>
              </a:spcAft>
              <a:buClr>
                <a:schemeClr val="dk1"/>
              </a:buClr>
              <a:buSzPts val="1800"/>
              <a:buAutoNum type="arabicPeriod"/>
            </a:pPr>
            <a:r>
              <a:rPr lang="en">
                <a:solidFill>
                  <a:schemeClr val="dk1"/>
                </a:solidFill>
              </a:rPr>
              <a:t>Pandas</a:t>
            </a:r>
            <a:endParaRPr>
              <a:solidFill>
                <a:schemeClr val="dk1"/>
              </a:solidFill>
            </a:endParaRPr>
          </a:p>
          <a:p>
            <a:pPr indent="-285750" lvl="0" marL="400050" rtl="0" algn="l">
              <a:lnSpc>
                <a:spcPct val="115000"/>
              </a:lnSpc>
              <a:spcBef>
                <a:spcPts val="0"/>
              </a:spcBef>
              <a:spcAft>
                <a:spcPts val="0"/>
              </a:spcAft>
              <a:buClr>
                <a:schemeClr val="dk1"/>
              </a:buClr>
              <a:buSzPts val="1800"/>
              <a:buAutoNum type="arabicPeriod"/>
            </a:pPr>
            <a:r>
              <a:rPr lang="en">
                <a:solidFill>
                  <a:schemeClr val="dk1"/>
                </a:solidFill>
              </a:rPr>
              <a:t>Matplotlib</a:t>
            </a:r>
            <a:endParaRPr>
              <a:solidFill>
                <a:schemeClr val="dk1"/>
              </a:solidFill>
            </a:endParaRPr>
          </a:p>
          <a:p>
            <a:pPr indent="-285750" lvl="0" marL="400050" rtl="0" algn="l">
              <a:lnSpc>
                <a:spcPct val="115000"/>
              </a:lnSpc>
              <a:spcBef>
                <a:spcPts val="0"/>
              </a:spcBef>
              <a:spcAft>
                <a:spcPts val="0"/>
              </a:spcAft>
              <a:buClr>
                <a:schemeClr val="dk1"/>
              </a:buClr>
              <a:buSzPts val="1800"/>
              <a:buAutoNum type="arabicPeriod"/>
            </a:pPr>
            <a:r>
              <a:rPr lang="en">
                <a:solidFill>
                  <a:schemeClr val="dk1"/>
                </a:solidFill>
              </a:rPr>
              <a:t>Seaborn</a:t>
            </a:r>
            <a:endParaRPr>
              <a:solidFill>
                <a:schemeClr val="dk1"/>
              </a:solidFill>
            </a:endParaRPr>
          </a:p>
          <a:p>
            <a:pPr indent="-285750" lvl="0" marL="400050" rtl="0" algn="l">
              <a:lnSpc>
                <a:spcPct val="115000"/>
              </a:lnSpc>
              <a:spcBef>
                <a:spcPts val="0"/>
              </a:spcBef>
              <a:spcAft>
                <a:spcPts val="0"/>
              </a:spcAft>
              <a:buClr>
                <a:schemeClr val="dk1"/>
              </a:buClr>
              <a:buSzPts val="1800"/>
              <a:buAutoNum type="arabicPeriod"/>
            </a:pPr>
            <a:r>
              <a:rPr lang="en">
                <a:solidFill>
                  <a:schemeClr val="dk1"/>
                </a:solidFill>
              </a:rPr>
              <a:t>S</a:t>
            </a:r>
            <a:r>
              <a:rPr lang="en">
                <a:solidFill>
                  <a:schemeClr val="dk1"/>
                </a:solidFill>
              </a:rPr>
              <a:t>klearn</a:t>
            </a:r>
            <a:endParaRPr>
              <a:solidFill>
                <a:schemeClr val="dk1"/>
              </a:solidFill>
            </a:endParaRPr>
          </a:p>
          <a:p>
            <a:pPr indent="-285750" lvl="0" marL="400050" rtl="0" algn="l">
              <a:spcBef>
                <a:spcPts val="0"/>
              </a:spcBef>
              <a:spcAft>
                <a:spcPts val="0"/>
              </a:spcAft>
              <a:buClr>
                <a:schemeClr val="dk1"/>
              </a:buClr>
              <a:buSzPts val="1800"/>
              <a:buAutoNum type="arabicPeriod"/>
            </a:pPr>
            <a:r>
              <a:rPr lang="en">
                <a:solidFill>
                  <a:schemeClr val="dk1"/>
                </a:solidFill>
              </a:rPr>
              <a:t>Tensorflow</a:t>
            </a:r>
            <a:endParaRPr>
              <a:solidFill>
                <a:schemeClr val="dk1"/>
              </a:solidFill>
            </a:endParaRPr>
          </a:p>
          <a:p>
            <a:pPr indent="-285750" lvl="0" marL="400050" rtl="0" algn="l">
              <a:spcBef>
                <a:spcPts val="0"/>
              </a:spcBef>
              <a:spcAft>
                <a:spcPts val="0"/>
              </a:spcAft>
              <a:buClr>
                <a:schemeClr val="dk1"/>
              </a:buClr>
              <a:buSzPts val="1800"/>
              <a:buAutoNum type="arabicPeriod"/>
            </a:pPr>
            <a:r>
              <a:rPr lang="en">
                <a:solidFill>
                  <a:schemeClr val="dk1"/>
                </a:solidFill>
              </a:rPr>
              <a:t>Keras</a:t>
            </a:r>
            <a:endParaRPr>
              <a:solidFill>
                <a:schemeClr val="dk1"/>
              </a:solidFill>
            </a:endParaRPr>
          </a:p>
        </p:txBody>
      </p:sp>
      <p:sp>
        <p:nvSpPr>
          <p:cNvPr id="186" name="Google Shape;186;p32"/>
          <p:cNvSpPr txBox="1"/>
          <p:nvPr>
            <p:ph type="title"/>
          </p:nvPr>
        </p:nvSpPr>
        <p:spPr>
          <a:xfrm>
            <a:off x="4304250" y="412375"/>
            <a:ext cx="4536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Modules and libraries used:</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159300" y="0"/>
            <a:ext cx="8673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References:</a:t>
            </a:r>
            <a:endParaRPr b="1"/>
          </a:p>
        </p:txBody>
      </p:sp>
      <p:sp>
        <p:nvSpPr>
          <p:cNvPr id="192" name="Google Shape;192;p33"/>
          <p:cNvSpPr txBox="1"/>
          <p:nvPr/>
        </p:nvSpPr>
        <p:spPr>
          <a:xfrm>
            <a:off x="152400" y="572700"/>
            <a:ext cx="8679900" cy="4343400"/>
          </a:xfrm>
          <a:prstGeom prst="rect">
            <a:avLst/>
          </a:prstGeom>
          <a:noFill/>
          <a:ln>
            <a:noFill/>
          </a:ln>
        </p:spPr>
        <p:txBody>
          <a:bodyPr anchorCtr="0" anchor="t" bIns="91425" lIns="91425" spcFirstLastPara="1" rIns="91425" wrap="square" tIns="91425">
            <a:noAutofit/>
          </a:bodyPr>
          <a:lstStyle/>
          <a:p>
            <a:pPr indent="0" lvl="0" marL="0" marR="76200" rtl="0" algn="just">
              <a:lnSpc>
                <a:spcPct val="1075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[1] Maji, D., Sigedar, P., &amp; Singh, M. (2022). Attention Res-UNet with Guided Decoder for semantic segmentation of brain tumors. </a:t>
            </a:r>
            <a:r>
              <a:rPr i="1" lang="en">
                <a:solidFill>
                  <a:schemeClr val="dk1"/>
                </a:solidFill>
                <a:latin typeface="Times New Roman"/>
                <a:ea typeface="Times New Roman"/>
                <a:cs typeface="Times New Roman"/>
                <a:sym typeface="Times New Roman"/>
              </a:rPr>
              <a:t>Biomedical Signal Processing and Control</a:t>
            </a:r>
            <a:r>
              <a:rPr lang="en">
                <a:solidFill>
                  <a:schemeClr val="dk1"/>
                </a:solidFill>
                <a:latin typeface="Times New Roman"/>
                <a:ea typeface="Times New Roman"/>
                <a:cs typeface="Times New Roman"/>
                <a:sym typeface="Times New Roman"/>
              </a:rPr>
              <a:t>, </a:t>
            </a:r>
            <a:r>
              <a:rPr i="1" lang="en">
                <a:solidFill>
                  <a:schemeClr val="dk1"/>
                </a:solidFill>
                <a:latin typeface="Times New Roman"/>
                <a:ea typeface="Times New Roman"/>
                <a:cs typeface="Times New Roman"/>
                <a:sym typeface="Times New Roman"/>
              </a:rPr>
              <a:t>71</a:t>
            </a:r>
            <a:r>
              <a:rPr lang="en">
                <a:solidFill>
                  <a:schemeClr val="dk1"/>
                </a:solidFill>
                <a:latin typeface="Times New Roman"/>
                <a:ea typeface="Times New Roman"/>
                <a:cs typeface="Times New Roman"/>
                <a:sym typeface="Times New Roman"/>
              </a:rPr>
              <a:t>, 103077.</a:t>
            </a:r>
            <a:endParaRPr>
              <a:solidFill>
                <a:schemeClr val="dk1"/>
              </a:solidFill>
              <a:latin typeface="Times New Roman"/>
              <a:ea typeface="Times New Roman"/>
              <a:cs typeface="Times New Roman"/>
              <a:sym typeface="Times New Roman"/>
            </a:endParaRPr>
          </a:p>
          <a:p>
            <a:pPr indent="0" lvl="0" marL="0" marR="76200" rtl="0" algn="just">
              <a:lnSpc>
                <a:spcPct val="1075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[2] Li, S., Liu, J., &amp; Song, Z. (2022). Brain tumor segmentation based on region of interest-aided localization and segmentation U-Net. </a:t>
            </a:r>
            <a:r>
              <a:rPr i="1" lang="en">
                <a:solidFill>
                  <a:schemeClr val="dk1"/>
                </a:solidFill>
                <a:latin typeface="Times New Roman"/>
                <a:ea typeface="Times New Roman"/>
                <a:cs typeface="Times New Roman"/>
                <a:sym typeface="Times New Roman"/>
              </a:rPr>
              <a:t>International Journal of Machine Learning and Cybernetics</a:t>
            </a:r>
            <a:r>
              <a:rPr lang="en">
                <a:solidFill>
                  <a:schemeClr val="dk1"/>
                </a:solidFill>
                <a:latin typeface="Times New Roman"/>
                <a:ea typeface="Times New Roman"/>
                <a:cs typeface="Times New Roman"/>
                <a:sym typeface="Times New Roman"/>
              </a:rPr>
              <a:t>, </a:t>
            </a:r>
            <a:r>
              <a:rPr i="1" lang="en">
                <a:solidFill>
                  <a:schemeClr val="dk1"/>
                </a:solidFill>
                <a:latin typeface="Times New Roman"/>
                <a:ea typeface="Times New Roman"/>
                <a:cs typeface="Times New Roman"/>
                <a:sym typeface="Times New Roman"/>
              </a:rPr>
              <a:t>13</a:t>
            </a:r>
            <a:r>
              <a:rPr lang="en">
                <a:solidFill>
                  <a:schemeClr val="dk1"/>
                </a:solidFill>
                <a:latin typeface="Times New Roman"/>
                <a:ea typeface="Times New Roman"/>
                <a:cs typeface="Times New Roman"/>
                <a:sym typeface="Times New Roman"/>
              </a:rPr>
              <a:t>(9), 2435-2445.</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marR="76200" rtl="0" algn="just">
              <a:lnSpc>
                <a:spcPct val="1075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[3] Das, S., Swain, M. K., Nayak, G. K., Saxena, S., &amp; Satpathy, S. C. (2022). Effect of learning parameters on the performance of U-Net Model in segmentation of Brain tumor. </a:t>
            </a:r>
            <a:r>
              <a:rPr i="1" lang="en">
                <a:solidFill>
                  <a:schemeClr val="dk1"/>
                </a:solidFill>
                <a:latin typeface="Times New Roman"/>
                <a:ea typeface="Times New Roman"/>
                <a:cs typeface="Times New Roman"/>
                <a:sym typeface="Times New Roman"/>
              </a:rPr>
              <a:t>Multimedia Tools and Applications</a:t>
            </a:r>
            <a:r>
              <a:rPr lang="en">
                <a:solidFill>
                  <a:schemeClr val="dk1"/>
                </a:solidFill>
                <a:latin typeface="Times New Roman"/>
                <a:ea typeface="Times New Roman"/>
                <a:cs typeface="Times New Roman"/>
                <a:sym typeface="Times New Roman"/>
              </a:rPr>
              <a:t>, </a:t>
            </a:r>
            <a:r>
              <a:rPr i="1" lang="en">
                <a:solidFill>
                  <a:schemeClr val="dk1"/>
                </a:solidFill>
                <a:latin typeface="Times New Roman"/>
                <a:ea typeface="Times New Roman"/>
                <a:cs typeface="Times New Roman"/>
                <a:sym typeface="Times New Roman"/>
              </a:rPr>
              <a:t>81</a:t>
            </a:r>
            <a:r>
              <a:rPr lang="en">
                <a:solidFill>
                  <a:schemeClr val="dk1"/>
                </a:solidFill>
                <a:latin typeface="Times New Roman"/>
                <a:ea typeface="Times New Roman"/>
                <a:cs typeface="Times New Roman"/>
                <a:sym typeface="Times New Roman"/>
              </a:rPr>
              <a:t>(24), 34717-34735.</a:t>
            </a:r>
            <a:endParaRPr>
              <a:solidFill>
                <a:schemeClr val="dk1"/>
              </a:solidFill>
              <a:latin typeface="Times New Roman"/>
              <a:ea typeface="Times New Roman"/>
              <a:cs typeface="Times New Roman"/>
              <a:sym typeface="Times New Roman"/>
            </a:endParaRPr>
          </a:p>
          <a:p>
            <a:pPr indent="0" lvl="0" marL="0" marR="76200" rtl="0" algn="just">
              <a:lnSpc>
                <a:spcPct val="1075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marR="76200" rtl="0" algn="just">
              <a:lnSpc>
                <a:spcPct val="1075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[4] Ghosh, S., Chaki, A., &amp; Santosh, K. C. (2021). Improved U-Net architecture with VGG-16 for brain tumor segmentation. </a:t>
            </a:r>
            <a:r>
              <a:rPr i="1" lang="en">
                <a:solidFill>
                  <a:schemeClr val="dk1"/>
                </a:solidFill>
                <a:latin typeface="Times New Roman"/>
                <a:ea typeface="Times New Roman"/>
                <a:cs typeface="Times New Roman"/>
                <a:sym typeface="Times New Roman"/>
              </a:rPr>
              <a:t>Physical and Engineering Sciences in Medicine</a:t>
            </a:r>
            <a:r>
              <a:rPr lang="en">
                <a:solidFill>
                  <a:schemeClr val="dk1"/>
                </a:solidFill>
                <a:latin typeface="Times New Roman"/>
                <a:ea typeface="Times New Roman"/>
                <a:cs typeface="Times New Roman"/>
                <a:sym typeface="Times New Roman"/>
              </a:rPr>
              <a:t>, </a:t>
            </a:r>
            <a:r>
              <a:rPr i="1" lang="en">
                <a:solidFill>
                  <a:schemeClr val="dk1"/>
                </a:solidFill>
                <a:latin typeface="Times New Roman"/>
                <a:ea typeface="Times New Roman"/>
                <a:cs typeface="Times New Roman"/>
                <a:sym typeface="Times New Roman"/>
              </a:rPr>
              <a:t>44</a:t>
            </a:r>
            <a:r>
              <a:rPr lang="en">
                <a:solidFill>
                  <a:schemeClr val="dk1"/>
                </a:solidFill>
                <a:latin typeface="Times New Roman"/>
                <a:ea typeface="Times New Roman"/>
                <a:cs typeface="Times New Roman"/>
                <a:sym typeface="Times New Roman"/>
              </a:rPr>
              <a:t>(3), 703-712.</a:t>
            </a:r>
            <a:endParaRPr>
              <a:solidFill>
                <a:schemeClr val="dk1"/>
              </a:solidFill>
              <a:latin typeface="Times New Roman"/>
              <a:ea typeface="Times New Roman"/>
              <a:cs typeface="Times New Roman"/>
              <a:sym typeface="Times New Roman"/>
            </a:endParaRPr>
          </a:p>
          <a:p>
            <a:pPr indent="0" lvl="0" marL="0" marR="76200" rtl="0" algn="just">
              <a:lnSpc>
                <a:spcPct val="1075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[5] Aghalari, M., Aghagolzadeh, A., &amp; Ezoji, M. (2021). Brain tumor image segmentation via asymmetric/symmetric UNet based on two-pathway-residual blocks. </a:t>
            </a:r>
            <a:r>
              <a:rPr i="1" lang="en">
                <a:solidFill>
                  <a:schemeClr val="dk1"/>
                </a:solidFill>
                <a:latin typeface="Times New Roman"/>
                <a:ea typeface="Times New Roman"/>
                <a:cs typeface="Times New Roman"/>
                <a:sym typeface="Times New Roman"/>
              </a:rPr>
              <a:t>Biomedical Signal Processing and Control</a:t>
            </a:r>
            <a:r>
              <a:rPr lang="en">
                <a:solidFill>
                  <a:schemeClr val="dk1"/>
                </a:solidFill>
                <a:latin typeface="Times New Roman"/>
                <a:ea typeface="Times New Roman"/>
                <a:cs typeface="Times New Roman"/>
                <a:sym typeface="Times New Roman"/>
              </a:rPr>
              <a:t>, </a:t>
            </a:r>
            <a:r>
              <a:rPr i="1" lang="en">
                <a:solidFill>
                  <a:schemeClr val="dk1"/>
                </a:solidFill>
                <a:latin typeface="Times New Roman"/>
                <a:ea typeface="Times New Roman"/>
                <a:cs typeface="Times New Roman"/>
                <a:sym typeface="Times New Roman"/>
              </a:rPr>
              <a:t>69</a:t>
            </a:r>
            <a:r>
              <a:rPr lang="en">
                <a:solidFill>
                  <a:schemeClr val="dk1"/>
                </a:solidFill>
                <a:latin typeface="Times New Roman"/>
                <a:ea typeface="Times New Roman"/>
                <a:cs typeface="Times New Roman"/>
                <a:sym typeface="Times New Roman"/>
              </a:rPr>
              <a:t>, 102841.</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[6] Al Nasim, M.A., Al Munem, A., Islam, M., Palash, M.A.H., Haque, M.M.A. and Shah, F.M., 2022, December. Brain Tumor Segmentation using Enhanced U-Net Model with Empirical Analysis. In </a:t>
            </a:r>
            <a:r>
              <a:rPr i="1" lang="en">
                <a:solidFill>
                  <a:schemeClr val="dk1"/>
                </a:solidFill>
                <a:latin typeface="Times New Roman"/>
                <a:ea typeface="Times New Roman"/>
                <a:cs typeface="Times New Roman"/>
                <a:sym typeface="Times New Roman"/>
              </a:rPr>
              <a:t>2022 25th International Conference on Computer and Information Technology (ICCIT)</a:t>
            </a:r>
            <a:r>
              <a:rPr lang="en">
                <a:solidFill>
                  <a:schemeClr val="dk1"/>
                </a:solidFill>
                <a:latin typeface="Times New Roman"/>
                <a:ea typeface="Times New Roman"/>
                <a:cs typeface="Times New Roman"/>
                <a:sym typeface="Times New Roman"/>
              </a:rPr>
              <a:t> (pp. 1027-1032). IEEE.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0" l="19622" r="19628" t="0"/>
          <a:stretch/>
        </p:blipFill>
        <p:spPr>
          <a:xfrm>
            <a:off x="4011000" y="25"/>
            <a:ext cx="5133001" cy="5143501"/>
          </a:xfrm>
          <a:prstGeom prst="rect">
            <a:avLst/>
          </a:prstGeom>
          <a:noFill/>
          <a:ln>
            <a:noFill/>
          </a:ln>
        </p:spPr>
      </p:pic>
      <p:sp>
        <p:nvSpPr>
          <p:cNvPr id="76" name="Google Shape;76;p16"/>
          <p:cNvSpPr txBox="1"/>
          <p:nvPr>
            <p:ph type="ctrTitle"/>
          </p:nvPr>
        </p:nvSpPr>
        <p:spPr>
          <a:xfrm>
            <a:off x="388450" y="1324975"/>
            <a:ext cx="3224400" cy="2493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3000"/>
              <a:buNone/>
            </a:pPr>
            <a:r>
              <a:rPr b="1" lang="en"/>
              <a:t>Brain Tumor Segmentation Using </a:t>
            </a:r>
            <a:endParaRPr b="1"/>
          </a:p>
          <a:p>
            <a:pPr indent="0" lvl="0" marL="0" rtl="0" algn="l">
              <a:lnSpc>
                <a:spcPct val="100000"/>
              </a:lnSpc>
              <a:spcBef>
                <a:spcPts val="0"/>
              </a:spcBef>
              <a:spcAft>
                <a:spcPts val="0"/>
              </a:spcAft>
              <a:buSzPts val="3000"/>
              <a:buNone/>
            </a:pPr>
            <a:r>
              <a:rPr b="1" lang="en"/>
              <a:t>Deep Learning Approach</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42400" y="128500"/>
            <a:ext cx="8589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Brain Tumor Segmentation</a:t>
            </a:r>
            <a:endParaRPr b="1"/>
          </a:p>
        </p:txBody>
      </p:sp>
      <p:sp>
        <p:nvSpPr>
          <p:cNvPr id="82" name="Google Shape;82;p17"/>
          <p:cNvSpPr txBox="1"/>
          <p:nvPr>
            <p:ph idx="1" type="body"/>
          </p:nvPr>
        </p:nvSpPr>
        <p:spPr>
          <a:xfrm>
            <a:off x="242275" y="755100"/>
            <a:ext cx="8589900" cy="3633300"/>
          </a:xfrm>
          <a:prstGeom prst="rect">
            <a:avLst/>
          </a:prstGeom>
          <a:noFill/>
          <a:ln>
            <a:noFill/>
          </a:ln>
        </p:spPr>
        <p:txBody>
          <a:bodyPr anchorCtr="0" anchor="t" bIns="91425" lIns="91425" spcFirstLastPara="1" rIns="91425" wrap="square" tIns="91425">
            <a:noAutofit/>
          </a:bodyPr>
          <a:lstStyle/>
          <a:p>
            <a:pPr indent="-342900" lvl="0" marL="457200" rtl="0" algn="just">
              <a:lnSpc>
                <a:spcPct val="105000"/>
              </a:lnSpc>
              <a:spcBef>
                <a:spcPts val="1200"/>
              </a:spcBef>
              <a:spcAft>
                <a:spcPts val="0"/>
              </a:spcAft>
              <a:buClr>
                <a:schemeClr val="dk1"/>
              </a:buClr>
              <a:buSzPts val="1800"/>
              <a:buChar char="●"/>
            </a:pPr>
            <a:r>
              <a:rPr lang="en">
                <a:solidFill>
                  <a:schemeClr val="dk1"/>
                </a:solidFill>
              </a:rPr>
              <a:t>Brain tumors are abnormal growths of cells that develops within the brain tissue.</a:t>
            </a:r>
            <a:endParaRPr>
              <a:solidFill>
                <a:schemeClr val="dk1"/>
              </a:solidFill>
            </a:endParaRPr>
          </a:p>
          <a:p>
            <a:pPr indent="-342900" lvl="0" marL="457200" rtl="0" algn="just">
              <a:lnSpc>
                <a:spcPct val="105000"/>
              </a:lnSpc>
              <a:spcBef>
                <a:spcPts val="1000"/>
              </a:spcBef>
              <a:spcAft>
                <a:spcPts val="0"/>
              </a:spcAft>
              <a:buClr>
                <a:schemeClr val="dk1"/>
              </a:buClr>
              <a:buSzPts val="1800"/>
              <a:buChar char="●"/>
            </a:pPr>
            <a:r>
              <a:rPr lang="en">
                <a:solidFill>
                  <a:schemeClr val="dk1"/>
                </a:solidFill>
              </a:rPr>
              <a:t>Segmentation is the process of identifying and delineating the boundaries of a tumor within a medical image of the brain.</a:t>
            </a:r>
            <a:endParaRPr>
              <a:solidFill>
                <a:schemeClr val="dk1"/>
              </a:solidFill>
            </a:endParaRPr>
          </a:p>
          <a:p>
            <a:pPr indent="-342900" lvl="0" marL="457200" rtl="0" algn="just">
              <a:lnSpc>
                <a:spcPct val="105000"/>
              </a:lnSpc>
              <a:spcBef>
                <a:spcPts val="1000"/>
              </a:spcBef>
              <a:spcAft>
                <a:spcPts val="0"/>
              </a:spcAft>
              <a:buClr>
                <a:schemeClr val="dk1"/>
              </a:buClr>
              <a:buSzPts val="1800"/>
              <a:buChar char="●"/>
            </a:pPr>
            <a:r>
              <a:rPr lang="en">
                <a:solidFill>
                  <a:schemeClr val="dk1"/>
                </a:solidFill>
              </a:rPr>
              <a:t>It is important because it can help cli</a:t>
            </a:r>
            <a:r>
              <a:rPr lang="en">
                <a:solidFill>
                  <a:schemeClr val="dk1"/>
                </a:solidFill>
              </a:rPr>
              <a:t>nicians </a:t>
            </a:r>
            <a:r>
              <a:rPr lang="en">
                <a:solidFill>
                  <a:schemeClr val="dk1"/>
                </a:solidFill>
              </a:rPr>
              <a:t> better understand the size, shape, and location of a tumor.</a:t>
            </a:r>
            <a:endParaRPr>
              <a:solidFill>
                <a:schemeClr val="dk1"/>
              </a:solidFill>
            </a:endParaRPr>
          </a:p>
          <a:p>
            <a:pPr indent="-342900" lvl="0" marL="457200" rtl="0" algn="just">
              <a:lnSpc>
                <a:spcPct val="105000"/>
              </a:lnSpc>
              <a:spcBef>
                <a:spcPts val="1000"/>
              </a:spcBef>
              <a:spcAft>
                <a:spcPts val="0"/>
              </a:spcAft>
              <a:buClr>
                <a:schemeClr val="dk1"/>
              </a:buClr>
              <a:buSzPts val="1800"/>
              <a:buChar char="●"/>
            </a:pPr>
            <a:r>
              <a:rPr lang="en">
                <a:solidFill>
                  <a:schemeClr val="dk1"/>
                </a:solidFill>
              </a:rPr>
              <a:t>Accurate segmentation helps with the assessment of treatment response, by enabling the detection of changes in tumor volume or shape over time.</a:t>
            </a:r>
            <a:endParaRPr>
              <a:solidFill>
                <a:schemeClr val="dk1"/>
              </a:solidFill>
            </a:endParaRPr>
          </a:p>
          <a:p>
            <a:pPr indent="-342900" lvl="0" marL="457200" rtl="0" algn="just">
              <a:lnSpc>
                <a:spcPct val="105000"/>
              </a:lnSpc>
              <a:spcBef>
                <a:spcPts val="1200"/>
              </a:spcBef>
              <a:spcAft>
                <a:spcPts val="1000"/>
              </a:spcAft>
              <a:buClr>
                <a:schemeClr val="dk1"/>
              </a:buClr>
              <a:buSzPts val="1800"/>
              <a:buChar char="●"/>
            </a:pPr>
            <a:r>
              <a:rPr lang="en">
                <a:solidFill>
                  <a:schemeClr val="dk1"/>
                </a:solidFill>
              </a:rPr>
              <a:t>It can be performed using a variety of techniques, ranging from manual segmentation to fully automated algorithms.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35500" y="141500"/>
            <a:ext cx="8661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b="1" lang="en"/>
              <a:t> </a:t>
            </a:r>
            <a:r>
              <a:rPr b="1" lang="en"/>
              <a:t>Why Machine Learning?</a:t>
            </a:r>
            <a:endParaRPr b="1"/>
          </a:p>
        </p:txBody>
      </p:sp>
      <p:sp>
        <p:nvSpPr>
          <p:cNvPr id="88" name="Google Shape;88;p18"/>
          <p:cNvSpPr txBox="1"/>
          <p:nvPr>
            <p:ph idx="1" type="body"/>
          </p:nvPr>
        </p:nvSpPr>
        <p:spPr>
          <a:xfrm>
            <a:off x="235500" y="802025"/>
            <a:ext cx="8661300" cy="40689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1200"/>
              </a:spcBef>
              <a:spcAft>
                <a:spcPts val="0"/>
              </a:spcAft>
              <a:buSzPts val="1800"/>
              <a:buChar char="●"/>
            </a:pPr>
            <a:r>
              <a:rPr lang="en">
                <a:solidFill>
                  <a:schemeClr val="dk1"/>
                </a:solidFill>
              </a:rPr>
              <a:t>Accurate and precise segmentation of brain tumors is crucial for diagnosis and treatment planning.</a:t>
            </a:r>
            <a:endParaRPr>
              <a:solidFill>
                <a:schemeClr val="dk1"/>
              </a:solidFill>
            </a:endParaRPr>
          </a:p>
          <a:p>
            <a:pPr indent="-342900" lvl="0" marL="457200" rtl="0" algn="just">
              <a:lnSpc>
                <a:spcPct val="115000"/>
              </a:lnSpc>
              <a:spcBef>
                <a:spcPts val="1000"/>
              </a:spcBef>
              <a:spcAft>
                <a:spcPts val="0"/>
              </a:spcAft>
              <a:buSzPts val="1800"/>
              <a:buChar char="●"/>
            </a:pPr>
            <a:r>
              <a:rPr lang="en">
                <a:solidFill>
                  <a:schemeClr val="dk1"/>
                </a:solidFill>
              </a:rPr>
              <a:t>Manual segmentation of brain tumors is time-consuming and prone to inter- and intra-observer variability.</a:t>
            </a:r>
            <a:endParaRPr>
              <a:solidFill>
                <a:schemeClr val="dk1"/>
              </a:solidFill>
            </a:endParaRPr>
          </a:p>
          <a:p>
            <a:pPr indent="-342900" lvl="0" marL="457200" rtl="0" algn="just">
              <a:lnSpc>
                <a:spcPct val="115000"/>
              </a:lnSpc>
              <a:spcBef>
                <a:spcPts val="1000"/>
              </a:spcBef>
              <a:spcAft>
                <a:spcPts val="0"/>
              </a:spcAft>
              <a:buSzPts val="1800"/>
              <a:buChar char="●"/>
            </a:pPr>
            <a:r>
              <a:rPr lang="en">
                <a:solidFill>
                  <a:schemeClr val="dk1"/>
                </a:solidFill>
              </a:rPr>
              <a:t>Machine learning algorithms can automate and speed up the segmentation process while minimizing variability.</a:t>
            </a:r>
            <a:endParaRPr>
              <a:solidFill>
                <a:schemeClr val="dk1"/>
              </a:solidFill>
            </a:endParaRPr>
          </a:p>
          <a:p>
            <a:pPr indent="-342900" lvl="0" marL="457200" rtl="0" algn="just">
              <a:lnSpc>
                <a:spcPct val="115000"/>
              </a:lnSpc>
              <a:spcBef>
                <a:spcPts val="1000"/>
              </a:spcBef>
              <a:spcAft>
                <a:spcPts val="0"/>
              </a:spcAft>
              <a:buSzPts val="1800"/>
              <a:buChar char="●"/>
            </a:pPr>
            <a:r>
              <a:rPr lang="en">
                <a:solidFill>
                  <a:schemeClr val="dk1"/>
                </a:solidFill>
              </a:rPr>
              <a:t>Machine learning algorithms can be trained on large datasets to identify subtle features that may be missed by human observers.</a:t>
            </a:r>
            <a:endParaRPr>
              <a:solidFill>
                <a:schemeClr val="dk1"/>
              </a:solidFill>
            </a:endParaRPr>
          </a:p>
          <a:p>
            <a:pPr indent="-342900" lvl="0" marL="457200" rtl="0" algn="just">
              <a:lnSpc>
                <a:spcPct val="115000"/>
              </a:lnSpc>
              <a:spcBef>
                <a:spcPts val="1200"/>
              </a:spcBef>
              <a:spcAft>
                <a:spcPts val="1000"/>
              </a:spcAft>
              <a:buSzPts val="1800"/>
              <a:buChar char="●"/>
            </a:pPr>
            <a:r>
              <a:rPr lang="en">
                <a:solidFill>
                  <a:schemeClr val="dk1"/>
                </a:solidFill>
              </a:rPr>
              <a:t>By using machine learning, researchers can potentially improve the accuracy and consistency of brain tumor segmentation.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26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PROBLEM STATEMENT</a:t>
            </a:r>
            <a:endParaRPr b="1"/>
          </a:p>
        </p:txBody>
      </p:sp>
      <p:sp>
        <p:nvSpPr>
          <p:cNvPr id="94" name="Google Shape;94;p19"/>
          <p:cNvSpPr txBox="1"/>
          <p:nvPr>
            <p:ph idx="1" type="body"/>
          </p:nvPr>
        </p:nvSpPr>
        <p:spPr>
          <a:xfrm>
            <a:off x="311700" y="911775"/>
            <a:ext cx="8520600" cy="3716400"/>
          </a:xfrm>
          <a:prstGeom prst="rect">
            <a:avLst/>
          </a:prstGeom>
        </p:spPr>
        <p:txBody>
          <a:bodyPr anchorCtr="0" anchor="t" bIns="91425" lIns="91425" spcFirstLastPara="1" rIns="91425" wrap="square" tIns="91425">
            <a:normAutofit lnSpcReduction="10000"/>
          </a:bodyPr>
          <a:lstStyle/>
          <a:p>
            <a:pPr indent="-342900" lvl="0" marL="457200" rtl="0" algn="just">
              <a:lnSpc>
                <a:spcPct val="150000"/>
              </a:lnSpc>
              <a:spcBef>
                <a:spcPts val="0"/>
              </a:spcBef>
              <a:spcAft>
                <a:spcPts val="0"/>
              </a:spcAft>
              <a:buClr>
                <a:schemeClr val="dk1"/>
              </a:buClr>
              <a:buSzPts val="1800"/>
              <a:buChar char="●"/>
            </a:pPr>
            <a:r>
              <a:rPr lang="en">
                <a:solidFill>
                  <a:schemeClr val="dk1"/>
                </a:solidFill>
              </a:rPr>
              <a:t>The problem addressed in this project is the accurate segmentation of brain tumors from magnetic resonance imaging (MRI) scans using deep learning techniques.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rPr>
              <a:t>Deep learning-based methods, such as the UNet and ResUNet architectures, have shown promising results in accurately segmenting brain tumors from MRI scans.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rPr>
              <a:t>In this project, we aim to compare the performance of two deep learning architectures, UNet and ResUNet, in brain tumor segmentation tasks using two different datasets, BraTS 2020 and LGG-MRI.</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281850" y="676000"/>
            <a:ext cx="8633700" cy="2255400"/>
          </a:xfrm>
          <a:prstGeom prst="rect">
            <a:avLst/>
          </a:prstGeom>
          <a:noFill/>
          <a:ln>
            <a:noFill/>
          </a:ln>
        </p:spPr>
        <p:txBody>
          <a:bodyPr anchorCtr="0" anchor="t" bIns="91425" lIns="91425" spcFirstLastPara="1" rIns="91425" wrap="square" tIns="91425">
            <a:spAutoFit/>
          </a:bodyPr>
          <a:lstStyle/>
          <a:p>
            <a:pPr indent="457200" lvl="0" marL="0" rtl="0" algn="just">
              <a:lnSpc>
                <a:spcPct val="105416"/>
              </a:lnSpc>
              <a:spcBef>
                <a:spcPts val="1200"/>
              </a:spcBef>
              <a:spcAft>
                <a:spcPts val="0"/>
              </a:spcAft>
              <a:buNone/>
            </a:pPr>
            <a:r>
              <a:rPr b="1" lang="en" sz="1700">
                <a:solidFill>
                  <a:schemeClr val="dk1"/>
                </a:solidFill>
              </a:rPr>
              <a:t>BraTS 2020 dataset</a:t>
            </a:r>
            <a:endParaRPr b="1" sz="1700">
              <a:solidFill>
                <a:schemeClr val="dk1"/>
              </a:solidFill>
            </a:endParaRPr>
          </a:p>
          <a:p>
            <a:pPr indent="-336550" lvl="0" marL="457200" rtl="0" algn="just">
              <a:lnSpc>
                <a:spcPct val="105416"/>
              </a:lnSpc>
              <a:spcBef>
                <a:spcPts val="1200"/>
              </a:spcBef>
              <a:spcAft>
                <a:spcPts val="0"/>
              </a:spcAft>
              <a:buClr>
                <a:schemeClr val="dk1"/>
              </a:buClr>
              <a:buSzPts val="1700"/>
              <a:buChar char="●"/>
            </a:pPr>
            <a:r>
              <a:rPr lang="en" sz="1700">
                <a:solidFill>
                  <a:schemeClr val="dk1"/>
                </a:solidFill>
              </a:rPr>
              <a:t>It includes four MRI modalities: T1-weighted, T1-weighted contrast-enhanced, T2-weighted, and FLAIR.</a:t>
            </a:r>
            <a:endParaRPr sz="1700">
              <a:solidFill>
                <a:schemeClr val="dk1"/>
              </a:solidFill>
            </a:endParaRPr>
          </a:p>
          <a:p>
            <a:pPr indent="-336550" lvl="0" marL="457200" rtl="0" algn="just">
              <a:lnSpc>
                <a:spcPct val="105416"/>
              </a:lnSpc>
              <a:spcBef>
                <a:spcPts val="0"/>
              </a:spcBef>
              <a:spcAft>
                <a:spcPts val="0"/>
              </a:spcAft>
              <a:buClr>
                <a:schemeClr val="dk1"/>
              </a:buClr>
              <a:buSzPts val="1700"/>
              <a:buChar char="●"/>
            </a:pPr>
            <a:r>
              <a:rPr lang="en" sz="1700">
                <a:solidFill>
                  <a:schemeClr val="dk1"/>
                </a:solidFill>
              </a:rPr>
              <a:t>A training set and a validation set. The training set contains MRI scans from 369 patients, while the validation set contains MRI scans from 125 patients.</a:t>
            </a:r>
            <a:endParaRPr sz="1700">
              <a:solidFill>
                <a:schemeClr val="dk1"/>
              </a:solidFill>
            </a:endParaRPr>
          </a:p>
          <a:p>
            <a:pPr indent="-336550" lvl="0" marL="457200" rtl="0" algn="just">
              <a:lnSpc>
                <a:spcPct val="105416"/>
              </a:lnSpc>
              <a:spcBef>
                <a:spcPts val="0"/>
              </a:spcBef>
              <a:spcAft>
                <a:spcPts val="0"/>
              </a:spcAft>
              <a:buClr>
                <a:schemeClr val="dk1"/>
              </a:buClr>
              <a:buSzPts val="1700"/>
              <a:buChar char="●"/>
            </a:pPr>
            <a:r>
              <a:rPr lang="en" sz="1700">
                <a:solidFill>
                  <a:schemeClr val="dk1"/>
                </a:solidFill>
              </a:rPr>
              <a:t>Each MRI scan has a corresponding manual segmentation of the tumor regions performed by medical experts.</a:t>
            </a:r>
            <a:endParaRPr i="0" sz="2000" u="none" cap="none" strike="noStrike">
              <a:solidFill>
                <a:schemeClr val="dk1"/>
              </a:solidFill>
            </a:endParaRPr>
          </a:p>
        </p:txBody>
      </p:sp>
      <p:sp>
        <p:nvSpPr>
          <p:cNvPr id="100" name="Google Shape;100;p20"/>
          <p:cNvSpPr txBox="1"/>
          <p:nvPr>
            <p:ph type="title"/>
          </p:nvPr>
        </p:nvSpPr>
        <p:spPr>
          <a:xfrm>
            <a:off x="281850" y="53600"/>
            <a:ext cx="8633700" cy="52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DATASET USED:</a:t>
            </a:r>
            <a:endParaRPr b="1"/>
          </a:p>
        </p:txBody>
      </p:sp>
      <p:sp>
        <p:nvSpPr>
          <p:cNvPr id="101" name="Google Shape;101;p20"/>
          <p:cNvSpPr txBox="1"/>
          <p:nvPr/>
        </p:nvSpPr>
        <p:spPr>
          <a:xfrm>
            <a:off x="281850" y="2970350"/>
            <a:ext cx="8633700" cy="1949400"/>
          </a:xfrm>
          <a:prstGeom prst="rect">
            <a:avLst/>
          </a:prstGeom>
          <a:noFill/>
          <a:ln>
            <a:noFill/>
          </a:ln>
        </p:spPr>
        <p:txBody>
          <a:bodyPr anchorCtr="0" anchor="t" bIns="91425" lIns="91425" spcFirstLastPara="1" rIns="91425" wrap="square" tIns="91425">
            <a:spAutoFit/>
          </a:bodyPr>
          <a:lstStyle/>
          <a:p>
            <a:pPr indent="457200" lvl="0" marL="0" rtl="0" algn="just">
              <a:lnSpc>
                <a:spcPct val="105000"/>
              </a:lnSpc>
              <a:spcBef>
                <a:spcPts val="0"/>
              </a:spcBef>
              <a:spcAft>
                <a:spcPts val="0"/>
              </a:spcAft>
              <a:buClr>
                <a:schemeClr val="dk1"/>
              </a:buClr>
              <a:buSzPts val="1100"/>
              <a:buFont typeface="Arial"/>
              <a:buNone/>
            </a:pPr>
            <a:r>
              <a:rPr b="1" lang="en" sz="1700">
                <a:solidFill>
                  <a:schemeClr val="dk1"/>
                </a:solidFill>
              </a:rPr>
              <a:t>LGG-MRI dataset </a:t>
            </a:r>
            <a:endParaRPr b="1" sz="1700">
              <a:solidFill>
                <a:schemeClr val="dk1"/>
              </a:solidFill>
            </a:endParaRPr>
          </a:p>
          <a:p>
            <a:pPr indent="0" lvl="0" marL="0" rtl="0" algn="just">
              <a:lnSpc>
                <a:spcPct val="105000"/>
              </a:lnSpc>
              <a:spcBef>
                <a:spcPts val="0"/>
              </a:spcBef>
              <a:spcAft>
                <a:spcPts val="0"/>
              </a:spcAft>
              <a:buClr>
                <a:schemeClr val="dk1"/>
              </a:buClr>
              <a:buSzPts val="1100"/>
              <a:buFont typeface="Arial"/>
              <a:buNone/>
            </a:pPr>
            <a:r>
              <a:t/>
            </a:r>
            <a:endParaRPr b="1" sz="800">
              <a:solidFill>
                <a:schemeClr val="dk1"/>
              </a:solidFill>
            </a:endParaRPr>
          </a:p>
          <a:p>
            <a:pPr indent="-336550" lvl="0" marL="457200" rtl="0" algn="just">
              <a:lnSpc>
                <a:spcPct val="105000"/>
              </a:lnSpc>
              <a:spcBef>
                <a:spcPts val="0"/>
              </a:spcBef>
              <a:spcAft>
                <a:spcPts val="0"/>
              </a:spcAft>
              <a:buClr>
                <a:schemeClr val="dk1"/>
              </a:buClr>
              <a:buSzPts val="1700"/>
              <a:buChar char="●"/>
            </a:pPr>
            <a:r>
              <a:rPr lang="en" sz="1700">
                <a:solidFill>
                  <a:schemeClr val="dk1"/>
                </a:solidFill>
              </a:rPr>
              <a:t>It is a publicly available dataset of MRI scans of brain tumors.</a:t>
            </a:r>
            <a:endParaRPr sz="1700">
              <a:solidFill>
                <a:schemeClr val="dk1"/>
              </a:solidFill>
            </a:endParaRPr>
          </a:p>
          <a:p>
            <a:pPr indent="-336550" lvl="0" marL="457200" rtl="0" algn="just">
              <a:lnSpc>
                <a:spcPct val="105000"/>
              </a:lnSpc>
              <a:spcBef>
                <a:spcPts val="0"/>
              </a:spcBef>
              <a:spcAft>
                <a:spcPts val="0"/>
              </a:spcAft>
              <a:buClr>
                <a:schemeClr val="dk1"/>
              </a:buClr>
              <a:buSzPts val="1700"/>
              <a:buChar char="●"/>
            </a:pPr>
            <a:r>
              <a:rPr lang="en" sz="1700">
                <a:solidFill>
                  <a:schemeClr val="dk1"/>
                </a:solidFill>
              </a:rPr>
              <a:t>The dataset contains preoperative MRI scans of 110 patients along with segmentation masks for the tumors. </a:t>
            </a:r>
            <a:endParaRPr sz="1700">
              <a:solidFill>
                <a:schemeClr val="dk1"/>
              </a:solidFill>
            </a:endParaRPr>
          </a:p>
          <a:p>
            <a:pPr indent="-336550" lvl="0" marL="457200" rtl="0" algn="just">
              <a:lnSpc>
                <a:spcPct val="105000"/>
              </a:lnSpc>
              <a:spcBef>
                <a:spcPts val="0"/>
              </a:spcBef>
              <a:spcAft>
                <a:spcPts val="0"/>
              </a:spcAft>
              <a:buClr>
                <a:schemeClr val="dk1"/>
              </a:buClr>
              <a:buSzPts val="1700"/>
              <a:buChar char="●"/>
            </a:pPr>
            <a:r>
              <a:rPr lang="en" sz="1700">
                <a:solidFill>
                  <a:schemeClr val="dk1"/>
                </a:solidFill>
              </a:rPr>
              <a:t>The images were acquired using three different MRI protocols: T1-weighted, T1-weighted with contrast enhancement, and T2-weighted.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10050"/>
            <a:ext cx="8520600" cy="44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Research Gaps:</a:t>
            </a:r>
            <a:endParaRPr b="1"/>
          </a:p>
          <a:p>
            <a:pPr indent="0" lvl="0" marL="0" rtl="0" algn="l">
              <a:lnSpc>
                <a:spcPct val="100000"/>
              </a:lnSpc>
              <a:spcBef>
                <a:spcPts val="0"/>
              </a:spcBef>
              <a:spcAft>
                <a:spcPts val="0"/>
              </a:spcAft>
              <a:buSzPct val="111111"/>
              <a:buNone/>
            </a:pPr>
            <a:r>
              <a:t/>
            </a:r>
            <a:endParaRPr/>
          </a:p>
        </p:txBody>
      </p:sp>
      <p:sp>
        <p:nvSpPr>
          <p:cNvPr id="107" name="Google Shape;107;p21"/>
          <p:cNvSpPr txBox="1"/>
          <p:nvPr>
            <p:ph idx="1" type="body"/>
          </p:nvPr>
        </p:nvSpPr>
        <p:spPr>
          <a:xfrm>
            <a:off x="311700" y="7959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The proposed models in the papers need to be tested on a large scale datasets that include different ages to increase its portability and extend it in other medical applications.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Less work has been done with 3D MRIs for classification of brain tumor as the size of 3D MRIs dataset are large and there is lack of extensive studies.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Different combination of parameters and layers must be tested to check best suited models.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305250" y="313225"/>
            <a:ext cx="8197200" cy="4722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b="1" lang="en">
                <a:solidFill>
                  <a:srgbClr val="FF0000"/>
                </a:solidFill>
              </a:rPr>
              <a:t>Model 1:</a:t>
            </a:r>
            <a:r>
              <a:rPr b="1" lang="en">
                <a:solidFill>
                  <a:schemeClr val="dk1"/>
                </a:solidFill>
              </a:rPr>
              <a:t> UNET ARCHITECTURE</a:t>
            </a:r>
            <a:endParaRPr b="1">
              <a:solidFill>
                <a:schemeClr val="dk1"/>
              </a:solidFill>
            </a:endParaRPr>
          </a:p>
          <a:p>
            <a:pPr indent="0" lvl="0" marL="0" rtl="0" algn="just">
              <a:lnSpc>
                <a:spcPct val="100000"/>
              </a:lnSpc>
              <a:spcBef>
                <a:spcPts val="0"/>
              </a:spcBef>
              <a:spcAft>
                <a:spcPts val="0"/>
              </a:spcAft>
              <a:buSzPts val="1800"/>
              <a:buNone/>
            </a:pPr>
            <a:r>
              <a:t/>
            </a:r>
            <a:endParaRPr b="1" sz="1500">
              <a:solidFill>
                <a:schemeClr val="dk1"/>
              </a:solidFill>
            </a:endParaRPr>
          </a:p>
          <a:p>
            <a:pPr indent="0" lvl="0" marL="0" rtl="0" algn="just">
              <a:spcBef>
                <a:spcPts val="1200"/>
              </a:spcBef>
              <a:spcAft>
                <a:spcPts val="0"/>
              </a:spcAft>
              <a:buClr>
                <a:schemeClr val="dk1"/>
              </a:buClr>
              <a:buSzPts val="1100"/>
              <a:buFont typeface="Arial"/>
              <a:buNone/>
            </a:pPr>
            <a:r>
              <a:rPr lang="en" sz="1700">
                <a:solidFill>
                  <a:schemeClr val="dk1"/>
                </a:solidFill>
              </a:rPr>
              <a:t>The 3D UNet model has an encoder and decoder like the 2D version, but it works on 3D volumes instead of 2D images.</a:t>
            </a:r>
            <a:endParaRPr sz="1700">
              <a:solidFill>
                <a:schemeClr val="dk1"/>
              </a:solidFill>
            </a:endParaRPr>
          </a:p>
          <a:p>
            <a:pPr indent="0" lvl="0" marL="0" rtl="0" algn="just">
              <a:spcBef>
                <a:spcPts val="1200"/>
              </a:spcBef>
              <a:spcAft>
                <a:spcPts val="0"/>
              </a:spcAft>
              <a:buClr>
                <a:schemeClr val="dk1"/>
              </a:buClr>
              <a:buSzPts val="1100"/>
              <a:buFont typeface="Arial"/>
              <a:buNone/>
            </a:pPr>
            <a:r>
              <a:rPr lang="en" sz="1700">
                <a:solidFill>
                  <a:schemeClr val="dk1"/>
                </a:solidFill>
              </a:rPr>
              <a:t>The encoder reduces spatial dimensions and increases feature maps through convolution and pooling.</a:t>
            </a:r>
            <a:endParaRPr sz="1700">
              <a:solidFill>
                <a:schemeClr val="dk1"/>
              </a:solidFill>
            </a:endParaRPr>
          </a:p>
          <a:p>
            <a:pPr indent="0" lvl="0" marL="0" rtl="0" algn="just">
              <a:spcBef>
                <a:spcPts val="1200"/>
              </a:spcBef>
              <a:spcAft>
                <a:spcPts val="0"/>
              </a:spcAft>
              <a:buClr>
                <a:schemeClr val="dk1"/>
              </a:buClr>
              <a:buSzPts val="1100"/>
              <a:buFont typeface="Arial"/>
              <a:buNone/>
            </a:pPr>
            <a:r>
              <a:rPr lang="en" sz="1700">
                <a:solidFill>
                  <a:schemeClr val="dk1"/>
                </a:solidFill>
              </a:rPr>
              <a:t>The decoder increases spatial dimensions and reduces feature maps through upsampling and convolution.</a:t>
            </a:r>
            <a:endParaRPr sz="1700">
              <a:solidFill>
                <a:schemeClr val="dk1"/>
              </a:solidFill>
            </a:endParaRPr>
          </a:p>
          <a:p>
            <a:pPr indent="0" lvl="0" marL="0" rtl="0" algn="just">
              <a:lnSpc>
                <a:spcPct val="100000"/>
              </a:lnSpc>
              <a:spcBef>
                <a:spcPts val="1200"/>
              </a:spcBef>
              <a:spcAft>
                <a:spcPts val="0"/>
              </a:spcAft>
              <a:buClr>
                <a:schemeClr val="dk1"/>
              </a:buClr>
              <a:buSzPts val="1100"/>
              <a:buFont typeface="Arial"/>
              <a:buNone/>
            </a:pPr>
            <a:r>
              <a:rPr lang="en" sz="1700">
                <a:solidFill>
                  <a:schemeClr val="dk1"/>
                </a:solidFill>
              </a:rPr>
              <a:t>Used BraTS2020 Dataset, 258 MRIs for training and 86 for validation of model.</a:t>
            </a:r>
            <a:endParaRPr b="1" sz="1700">
              <a:solidFill>
                <a:schemeClr val="dk1"/>
              </a:solidFill>
            </a:endParaRPr>
          </a:p>
          <a:p>
            <a:pPr indent="0" lvl="0" marL="0" rtl="0" algn="just">
              <a:lnSpc>
                <a:spcPct val="100000"/>
              </a:lnSpc>
              <a:spcBef>
                <a:spcPts val="1200"/>
              </a:spcBef>
              <a:spcAft>
                <a:spcPts val="0"/>
              </a:spcAft>
              <a:buClr>
                <a:schemeClr val="dk1"/>
              </a:buClr>
              <a:buSzPts val="1800"/>
              <a:buFont typeface="Arial"/>
              <a:buNone/>
            </a:pPr>
            <a:r>
              <a:rPr lang="en" sz="1700">
                <a:solidFill>
                  <a:schemeClr val="dk1"/>
                </a:solidFill>
              </a:rPr>
              <a:t>We ran 75 epochs on the dataset.</a:t>
            </a:r>
            <a:endParaRPr sz="1700">
              <a:solidFill>
                <a:schemeClr val="dk1"/>
              </a:solidFill>
            </a:endParaRPr>
          </a:p>
          <a:p>
            <a:pPr indent="0" lvl="0" marL="0" rtl="0" algn="just">
              <a:lnSpc>
                <a:spcPct val="100000"/>
              </a:lnSpc>
              <a:spcBef>
                <a:spcPts val="1200"/>
              </a:spcBef>
              <a:spcAft>
                <a:spcPts val="0"/>
              </a:spcAft>
              <a:buClr>
                <a:schemeClr val="dk1"/>
              </a:buClr>
              <a:buSzPts val="1800"/>
              <a:buFont typeface="Arial"/>
              <a:buNone/>
            </a:pPr>
            <a:r>
              <a:rPr lang="en" sz="1700">
                <a:solidFill>
                  <a:schemeClr val="dk1"/>
                </a:solidFill>
              </a:rPr>
              <a:t>Batch Size: 16</a:t>
            </a:r>
            <a:endParaRPr sz="1700">
              <a:solidFill>
                <a:schemeClr val="dk1"/>
              </a:solidFill>
            </a:endParaRPr>
          </a:p>
          <a:p>
            <a:pPr indent="0" lvl="0" marL="0" rtl="0" algn="just">
              <a:lnSpc>
                <a:spcPct val="100000"/>
              </a:lnSpc>
              <a:spcBef>
                <a:spcPts val="1200"/>
              </a:spcBef>
              <a:spcAft>
                <a:spcPts val="0"/>
              </a:spcAft>
              <a:buClr>
                <a:schemeClr val="dk1"/>
              </a:buClr>
              <a:buSzPts val="1800"/>
              <a:buFont typeface="Arial"/>
              <a:buNone/>
            </a:pPr>
            <a:r>
              <a:rPr lang="en" sz="1700">
                <a:solidFill>
                  <a:schemeClr val="dk1"/>
                </a:solidFill>
              </a:rPr>
              <a:t>Learning Rate: 0.0001</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422325" y="278325"/>
            <a:ext cx="6850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 sz="2500"/>
              <a:t>UNET </a:t>
            </a:r>
            <a:r>
              <a:rPr b="1" i="0" lang="en" sz="2500" u="none" cap="none" strike="noStrike">
                <a:solidFill>
                  <a:srgbClr val="000000"/>
                </a:solidFill>
                <a:latin typeface="Arial"/>
                <a:ea typeface="Arial"/>
                <a:cs typeface="Arial"/>
                <a:sym typeface="Arial"/>
              </a:rPr>
              <a:t>ARCHITECTURE</a:t>
            </a:r>
            <a:endParaRPr b="1" i="0" sz="2500" u="none" cap="none" strike="noStrike">
              <a:solidFill>
                <a:srgbClr val="000000"/>
              </a:solidFill>
              <a:latin typeface="Arial"/>
              <a:ea typeface="Arial"/>
              <a:cs typeface="Arial"/>
              <a:sym typeface="Arial"/>
            </a:endParaRPr>
          </a:p>
        </p:txBody>
      </p:sp>
      <p:sp>
        <p:nvSpPr>
          <p:cNvPr id="118" name="Google Shape;118;p23"/>
          <p:cNvSpPr txBox="1"/>
          <p:nvPr/>
        </p:nvSpPr>
        <p:spPr>
          <a:xfrm>
            <a:off x="1146975" y="4590900"/>
            <a:ext cx="6850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t>UNet </a:t>
            </a:r>
            <a:r>
              <a:rPr b="0" i="0" lang="en" sz="1400" u="none" cap="none" strike="noStrike">
                <a:solidFill>
                  <a:srgbClr val="000000"/>
                </a:solidFill>
                <a:latin typeface="Arial"/>
                <a:ea typeface="Arial"/>
                <a:cs typeface="Arial"/>
                <a:sym typeface="Arial"/>
              </a:rPr>
              <a:t>Architecture</a:t>
            </a:r>
            <a:endParaRPr b="0" i="0" sz="1400" u="none" cap="none" strike="noStrike">
              <a:solidFill>
                <a:srgbClr val="000000"/>
              </a:solidFill>
              <a:latin typeface="Arial"/>
              <a:ea typeface="Arial"/>
              <a:cs typeface="Arial"/>
              <a:sym typeface="Arial"/>
            </a:endParaRPr>
          </a:p>
        </p:txBody>
      </p:sp>
      <p:pic>
        <p:nvPicPr>
          <p:cNvPr id="119" name="Google Shape;119;p23"/>
          <p:cNvPicPr preferRelativeResize="0"/>
          <p:nvPr/>
        </p:nvPicPr>
        <p:blipFill>
          <a:blip r:embed="rId3">
            <a:alphaModFix/>
          </a:blip>
          <a:stretch>
            <a:fillRect/>
          </a:stretch>
        </p:blipFill>
        <p:spPr>
          <a:xfrm>
            <a:off x="1146825" y="1240900"/>
            <a:ext cx="6850275" cy="326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