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6593512-8071-4C73-822F-5725454DA7D8}">
  <a:tblStyle styleId="{46593512-8071-4C73-822F-5725454DA7D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Clr>
                <a:schemeClr val="dk1"/>
              </a:buClr>
              <a:buFont typeface="Arial"/>
              <a:buNone/>
            </a:pPr>
            <a:r>
              <a:rPr lang="en-US"/>
              <a:t>1.Finalizing the right hardware - sensor, controller, communication module. This is a challenge because we need to explore the low power option, range, sensor reliability, resolution, interfacing, current consumption factor.</a:t>
            </a:r>
          </a:p>
          <a:p>
            <a:pPr lvl="0">
              <a:spcBef>
                <a:spcPts val="0"/>
              </a:spcBef>
              <a:buClr>
                <a:schemeClr val="dk1"/>
              </a:buClr>
              <a:buFont typeface="Arial"/>
              <a:buNone/>
            </a:pPr>
            <a:r>
              <a:rPr lang="en-US"/>
              <a:t>2.Design of System architecture and task of each components(Raspberry Pi and microcontroller). We need to think about how different sensor node can communicate amongst themselves/central server specifically deciding the topology (Star, Mesh, Tree), data flow path. </a:t>
            </a:r>
          </a:p>
          <a:p>
            <a:pPr lvl="0">
              <a:spcBef>
                <a:spcPts val="0"/>
              </a:spcBef>
              <a:buClr>
                <a:schemeClr val="dk1"/>
              </a:buClr>
              <a:buFont typeface="Arial"/>
              <a:buNone/>
            </a:pPr>
            <a:r>
              <a:rPr lang="en-US"/>
              <a:t>3.Designing test cases and resolving issues. For example, what will happen if particular sensor node stops responding due to some reason, intermittent loss of data packets, interference for external sources.</a:t>
            </a:r>
          </a:p>
          <a:p>
            <a:pPr lvl="0">
              <a:spcBef>
                <a:spcPts val="0"/>
              </a:spcBef>
              <a:buClr>
                <a:schemeClr val="dk1"/>
              </a:buClr>
              <a:buFont typeface="Arial"/>
              <a:buNone/>
            </a:pPr>
            <a:r>
              <a:rPr lang="en-US"/>
              <a:t>4.Sensor interfacing and calibration. Interfacing can be easily resolved by reading datasheet. Calibration is challenging. We need find a standard device which can be used for calibration purpose. These standard devices are costly. We have read about system some test setup available with Prof. Virendar Sethi in Energy Science. We will try to explore the option available by further discussion.</a:t>
            </a:r>
          </a:p>
          <a:p>
            <a:pPr lvl="0">
              <a:spcBef>
                <a:spcPts val="0"/>
              </a:spcBef>
              <a:buClr>
                <a:schemeClr val="dk1"/>
              </a:buClr>
              <a:buFont typeface="Arial"/>
              <a:buNone/>
            </a:pPr>
            <a:r>
              <a:rPr lang="en-US"/>
              <a:t>5.Demonstration of project - environment with dust and CO will have to be created to demonstrated working of the project.</a:t>
            </a:r>
          </a:p>
          <a:p>
            <a:pPr lvl="0">
              <a:spcBef>
                <a:spcPts val="0"/>
              </a:spcBef>
              <a:buClr>
                <a:schemeClr val="dk1"/>
              </a:buClr>
              <a:buFont typeface="Arial"/>
              <a:buNone/>
            </a:pPr>
            <a:r>
              <a:rPr lang="en-US"/>
              <a:t>6.Solar powering of system </a:t>
            </a:r>
          </a:p>
          <a:p>
            <a:pPr lvl="0">
              <a:spcBef>
                <a:spcPts val="0"/>
              </a:spcBef>
              <a:buClr>
                <a:schemeClr val="dk1"/>
              </a:buClr>
              <a:buFont typeface="Arial"/>
              <a:buNone/>
            </a:pPr>
            <a:r>
              <a:rPr lang="en-US"/>
              <a:t>7. Case design to keep form factor as small as possible, stackable design</a:t>
            </a:r>
          </a:p>
          <a:p>
            <a:pPr lvl="0">
              <a:spcBef>
                <a:spcPts val="0"/>
              </a:spcBef>
              <a:buClr>
                <a:schemeClr val="dk1"/>
              </a:buClr>
              <a:buFont typeface="Arial"/>
              <a:buNone/>
            </a:pPr>
            <a:r>
              <a:t/>
            </a:r>
            <a:endParaRPr/>
          </a:p>
          <a:p>
            <a:pPr lvl="0">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2" name="Shape 1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lang="en-US"/>
              <a:t>Air Quality Monitoring </a:t>
            </a:r>
          </a:p>
        </p:txBody>
      </p:sp>
      <p:sp>
        <p:nvSpPr>
          <p:cNvPr id="85" name="Shape 85"/>
          <p:cNvSpPr txBox="1"/>
          <p:nvPr>
            <p:ph idx="1" type="subTitle"/>
          </p:nvPr>
        </p:nvSpPr>
        <p:spPr>
          <a:xfrm>
            <a:off x="1524000" y="3602037"/>
            <a:ext cx="9144000" cy="1655761"/>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Author: Saurav, Naveen, Parin</a:t>
            </a:r>
          </a:p>
          <a:p>
            <a:pPr indent="0" lvl="0" marL="0" marR="0" rtl="0" algn="ctr">
              <a:lnSpc>
                <a:spcPct val="90000"/>
              </a:lnSpc>
              <a:spcBef>
                <a:spcPts val="1000"/>
              </a:spcBef>
              <a:spcAft>
                <a:spcPts val="0"/>
              </a:spcAft>
              <a:buClr>
                <a:schemeClr val="dk1"/>
              </a:buClr>
              <a:buSzPct val="25000"/>
              <a:buFont typeface="Arial"/>
              <a:buNone/>
            </a:pPr>
            <a:r>
              <a:rPr b="0" i="0" lang="en-US" sz="2400" u="none" cap="none" strike="noStrike">
                <a:solidFill>
                  <a:schemeClr val="dk1"/>
                </a:solidFill>
                <a:latin typeface="Calibri"/>
                <a:ea typeface="Calibri"/>
                <a:cs typeface="Calibri"/>
                <a:sym typeface="Calibri"/>
              </a:rPr>
              <a:t>Date: 02/03/2017</a:t>
            </a:r>
          </a:p>
          <a:p>
            <a:pPr indent="0" lvl="0" marL="0" marR="0" rtl="0" algn="ctr">
              <a:lnSpc>
                <a:spcPct val="90000"/>
              </a:lnSpc>
              <a:spcBef>
                <a:spcPts val="1000"/>
              </a:spcBef>
              <a:buClr>
                <a:schemeClr val="dk1"/>
              </a:buClr>
              <a:buSzPct val="25000"/>
              <a:buFont typeface="Arial"/>
              <a:buNone/>
            </a:pPr>
            <a:r>
              <a:rPr b="0" i="0" lang="en-US" sz="2400" u="none" cap="none" strike="noStrike">
                <a:solidFill>
                  <a:schemeClr val="dk1"/>
                </a:solidFill>
                <a:latin typeface="Calibri"/>
                <a:ea typeface="Calibri"/>
                <a:cs typeface="Calibri"/>
                <a:sym typeface="Calibri"/>
              </a:rPr>
              <a:t>Version: 1.0</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66900" y="289850"/>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Problem statement</a:t>
            </a:r>
          </a:p>
        </p:txBody>
      </p:sp>
      <p:sp>
        <p:nvSpPr>
          <p:cNvPr id="91" name="Shape 91"/>
          <p:cNvSpPr txBox="1"/>
          <p:nvPr>
            <p:ph idx="1" type="body"/>
          </p:nvPr>
        </p:nvSpPr>
        <p:spPr>
          <a:xfrm>
            <a:off x="366900" y="1543400"/>
            <a:ext cx="10986900" cy="4910100"/>
          </a:xfrm>
          <a:prstGeom prst="rect">
            <a:avLst/>
          </a:prstGeom>
          <a:noFill/>
          <a:ln>
            <a:noFill/>
          </a:ln>
        </p:spPr>
        <p:txBody>
          <a:bodyPr anchorCtr="0" anchor="t" bIns="45700" lIns="91425" rIns="91425" tIns="45700">
            <a:noAutofit/>
          </a:bodyPr>
          <a:lstStyle/>
          <a:p>
            <a:pPr indent="-69850" lvl="0" marL="0" marR="0" rtl="0" algn="l">
              <a:lnSpc>
                <a:spcPct val="90000"/>
              </a:lnSpc>
              <a:spcBef>
                <a:spcPts val="0"/>
              </a:spcBef>
              <a:buClr>
                <a:schemeClr val="dk1"/>
              </a:buClr>
              <a:buSzPct val="36666"/>
              <a:buFont typeface="Arial"/>
              <a:buNone/>
            </a:pPr>
            <a:r>
              <a:rPr lang="en-US" sz="3000"/>
              <a:t>Goal of the project is to develop Wireless Sensor Node that has the following features :</a:t>
            </a:r>
          </a:p>
          <a:p>
            <a:pPr indent="-381000" lvl="0" marL="457200" rtl="0">
              <a:lnSpc>
                <a:spcPct val="115000"/>
              </a:lnSpc>
              <a:spcBef>
                <a:spcPts val="0"/>
              </a:spcBef>
              <a:buSzPct val="100000"/>
            </a:pPr>
            <a:r>
              <a:rPr lang="en-US" sz="2400"/>
              <a:t>On board sensors for measuring various parameter of air quality such as Particulate Matter (2.5), CO emission, Temperature and Humidity</a:t>
            </a:r>
          </a:p>
          <a:p>
            <a:pPr indent="-381000" lvl="0" marL="457200" rtl="0">
              <a:lnSpc>
                <a:spcPct val="115000"/>
              </a:lnSpc>
              <a:spcBef>
                <a:spcPts val="0"/>
              </a:spcBef>
              <a:buSzPct val="100000"/>
            </a:pPr>
            <a:r>
              <a:rPr lang="en-US" sz="2400"/>
              <a:t>On board communication</a:t>
            </a:r>
          </a:p>
          <a:p>
            <a:pPr indent="-381000" lvl="0" marL="457200" rtl="0">
              <a:lnSpc>
                <a:spcPct val="115000"/>
              </a:lnSpc>
              <a:spcBef>
                <a:spcPts val="0"/>
              </a:spcBef>
              <a:buSzPct val="100000"/>
            </a:pPr>
            <a:r>
              <a:rPr lang="en-US" sz="2400"/>
              <a:t>Low power operation and using solar panel as alternate source of power</a:t>
            </a:r>
          </a:p>
          <a:p>
            <a:pPr indent="-381000" lvl="0" marL="457200" rtl="0">
              <a:lnSpc>
                <a:spcPct val="115000"/>
              </a:lnSpc>
              <a:spcBef>
                <a:spcPts val="0"/>
              </a:spcBef>
              <a:buSzPct val="100000"/>
            </a:pPr>
            <a:r>
              <a:rPr lang="en-US" sz="2400"/>
              <a:t>Small form factor</a:t>
            </a:r>
          </a:p>
          <a:p>
            <a:pPr indent="-381000" lvl="0" marL="457200" rtl="0">
              <a:lnSpc>
                <a:spcPct val="115000"/>
              </a:lnSpc>
              <a:spcBef>
                <a:spcPts val="0"/>
              </a:spcBef>
              <a:buSzPct val="100000"/>
            </a:pPr>
            <a:r>
              <a:rPr lang="en-US" sz="2400"/>
              <a:t>Sensor stack - provision for add extra sensors in future</a:t>
            </a:r>
          </a:p>
          <a:p>
            <a:pPr indent="-381000" lvl="0" marL="457200" rtl="0">
              <a:lnSpc>
                <a:spcPct val="115000"/>
              </a:lnSpc>
              <a:spcBef>
                <a:spcPts val="0"/>
              </a:spcBef>
              <a:buSzPct val="100000"/>
            </a:pPr>
            <a:r>
              <a:rPr lang="en-US" sz="2400"/>
              <a:t>A web based data visualization tool for interpreting sensor data and Air Quality Index</a:t>
            </a:r>
          </a:p>
          <a:p>
            <a:pPr indent="-381000" lvl="0" marL="457200" rtl="0">
              <a:lnSpc>
                <a:spcPct val="115000"/>
              </a:lnSpc>
              <a:spcBef>
                <a:spcPts val="0"/>
              </a:spcBef>
              <a:buSzPct val="100000"/>
            </a:pPr>
            <a:r>
              <a:rPr lang="en-US" sz="2400"/>
              <a:t>A desktop tool for debugging the sensor node or to run it in standalone mode</a:t>
            </a:r>
          </a:p>
          <a:p>
            <a:pPr indent="-228600" lvl="0" marL="228600" marR="0" rtl="0" algn="l">
              <a:lnSpc>
                <a:spcPct val="90000"/>
              </a:lnSpc>
              <a:spcBef>
                <a:spcPts val="0"/>
              </a:spcBef>
              <a:buClr>
                <a:schemeClr val="dk1"/>
              </a:buClr>
              <a:buSzPct val="1000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Solution concept</a:t>
            </a:r>
          </a:p>
        </p:txBody>
      </p:sp>
      <p:sp>
        <p:nvSpPr>
          <p:cNvPr id="97" name="Shape 9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406400" lvl="0" marL="457200" marR="0" rtl="0" algn="l">
              <a:lnSpc>
                <a:spcPct val="90000"/>
              </a:lnSpc>
              <a:spcBef>
                <a:spcPts val="0"/>
              </a:spcBef>
              <a:buClr>
                <a:schemeClr val="dk1"/>
              </a:buClr>
              <a:buSzPct val="100000"/>
              <a:buFont typeface="Calibri"/>
            </a:pPr>
            <a:r>
              <a:rPr b="1" lang="en-US"/>
              <a:t>Four (04)</a:t>
            </a:r>
            <a:r>
              <a:rPr lang="en-US"/>
              <a:t> sensor node with air quality monitoring sensors (CO, PM2.5, temperature and humidity)</a:t>
            </a:r>
          </a:p>
          <a:p>
            <a:pPr indent="-228600" lvl="0" marL="457200" rtl="0">
              <a:spcBef>
                <a:spcPts val="0"/>
              </a:spcBef>
            </a:pPr>
            <a:r>
              <a:rPr b="1" lang="en-US"/>
              <a:t>One (01)</a:t>
            </a:r>
            <a:r>
              <a:rPr lang="en-US"/>
              <a:t> centralized server</a:t>
            </a:r>
          </a:p>
          <a:p>
            <a:pPr indent="-228600" lvl="0" marL="457200" marR="0" rtl="0" algn="l">
              <a:lnSpc>
                <a:spcPct val="90000"/>
              </a:lnSpc>
              <a:spcBef>
                <a:spcPts val="0"/>
              </a:spcBef>
            </a:pPr>
            <a:r>
              <a:rPr lang="en-US"/>
              <a:t>sensor node senses the surrounding air quality communicates the sensed data to centralized server</a:t>
            </a:r>
          </a:p>
          <a:p>
            <a:pPr indent="-228600" lvl="0" marL="457200" marR="0" rtl="0" algn="l">
              <a:lnSpc>
                <a:spcPct val="90000"/>
              </a:lnSpc>
              <a:spcBef>
                <a:spcPts val="0"/>
              </a:spcBef>
            </a:pPr>
            <a:r>
              <a:rPr lang="en-US"/>
              <a:t>web-server will pick this data from database on centralized server and displays it to the user as real-time graphical plots which include monthly, weekly and daily viewing facility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Milestones and how far you are?</a:t>
            </a:r>
          </a:p>
        </p:txBody>
      </p:sp>
      <p:sp>
        <p:nvSpPr>
          <p:cNvPr id="103" name="Shape 103"/>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457200" marR="0" rtl="0" algn="l">
              <a:lnSpc>
                <a:spcPct val="90000"/>
              </a:lnSpc>
              <a:spcBef>
                <a:spcPts val="0"/>
              </a:spcBef>
              <a:buClr>
                <a:srgbClr val="4A86E8"/>
              </a:buClr>
            </a:pPr>
            <a:r>
              <a:rPr lang="en-US">
                <a:solidFill>
                  <a:srgbClr val="4A86E8"/>
                </a:solidFill>
              </a:rPr>
              <a:t>Literature Survey and Finalizing Hardware</a:t>
            </a:r>
          </a:p>
          <a:p>
            <a:pPr indent="-228600" lvl="0" marL="457200" marR="0" rtl="0" algn="l">
              <a:lnSpc>
                <a:spcPct val="90000"/>
              </a:lnSpc>
              <a:spcBef>
                <a:spcPts val="0"/>
              </a:spcBef>
              <a:buClr>
                <a:srgbClr val="4A86E8"/>
              </a:buClr>
            </a:pPr>
            <a:r>
              <a:rPr lang="en-US">
                <a:solidFill>
                  <a:srgbClr val="4A86E8"/>
                </a:solidFill>
              </a:rPr>
              <a:t>Basic Webpage layout, database schema design</a:t>
            </a:r>
          </a:p>
          <a:p>
            <a:pPr indent="-228600" lvl="0" marL="457200" marR="0" rtl="0" algn="l">
              <a:lnSpc>
                <a:spcPct val="90000"/>
              </a:lnSpc>
              <a:spcBef>
                <a:spcPts val="0"/>
              </a:spcBef>
              <a:buClr>
                <a:schemeClr val="accent2"/>
              </a:buClr>
            </a:pPr>
            <a:r>
              <a:rPr lang="en-US">
                <a:solidFill>
                  <a:schemeClr val="accent2"/>
                </a:solidFill>
              </a:rPr>
              <a:t>Interfacing CO and Temperature sensor</a:t>
            </a:r>
          </a:p>
          <a:p>
            <a:pPr indent="-228600" lvl="0" marL="457200" marR="0" rtl="0" algn="l">
              <a:lnSpc>
                <a:spcPct val="90000"/>
              </a:lnSpc>
              <a:spcBef>
                <a:spcPts val="0"/>
              </a:spcBef>
              <a:buClr>
                <a:schemeClr val="accent2"/>
              </a:buClr>
            </a:pPr>
            <a:r>
              <a:rPr lang="en-US">
                <a:solidFill>
                  <a:schemeClr val="accent2"/>
                </a:solidFill>
              </a:rPr>
              <a:t>Solar Panel Testing</a:t>
            </a:r>
          </a:p>
          <a:p>
            <a:pPr indent="-228600" lvl="0" marL="457200" rtl="0">
              <a:spcBef>
                <a:spcPts val="0"/>
              </a:spcBef>
            </a:pPr>
            <a:r>
              <a:rPr lang="en-US"/>
              <a:t>Sensor Calibration</a:t>
            </a:r>
          </a:p>
          <a:p>
            <a:pPr indent="-228600" lvl="0" marL="457200" marR="0" rtl="0" algn="l">
              <a:lnSpc>
                <a:spcPct val="90000"/>
              </a:lnSpc>
              <a:spcBef>
                <a:spcPts val="0"/>
              </a:spcBef>
            </a:pPr>
            <a:r>
              <a:rPr lang="en-US"/>
              <a:t>Circuit/Stack design</a:t>
            </a:r>
          </a:p>
          <a:p>
            <a:pPr indent="-228600" lvl="0" marL="457200" marR="0" rtl="0" algn="l">
              <a:lnSpc>
                <a:spcPct val="90000"/>
              </a:lnSpc>
              <a:spcBef>
                <a:spcPts val="0"/>
              </a:spcBef>
            </a:pPr>
            <a:r>
              <a:rPr lang="en-US"/>
              <a:t>Standalone Desktop UI </a:t>
            </a:r>
          </a:p>
          <a:p>
            <a:pPr indent="-228600" lvl="0" marL="457200" marR="0" rtl="0" algn="l">
              <a:lnSpc>
                <a:spcPct val="90000"/>
              </a:lnSpc>
              <a:spcBef>
                <a:spcPts val="0"/>
              </a:spcBef>
            </a:pPr>
            <a:r>
              <a:rPr lang="en-US"/>
              <a:t>Wireless communication </a:t>
            </a:r>
          </a:p>
          <a:p>
            <a:pPr indent="-228600" lvl="0" marL="457200" marR="0" rtl="0" algn="l">
              <a:lnSpc>
                <a:spcPct val="90000"/>
              </a:lnSpc>
              <a:spcBef>
                <a:spcPts val="0"/>
              </a:spcBef>
            </a:pPr>
            <a:r>
              <a:rPr lang="en-US"/>
              <a:t>Testing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Key </a:t>
            </a:r>
            <a:r>
              <a:rPr lang="en-US"/>
              <a:t>Challenges</a:t>
            </a:r>
          </a:p>
        </p:txBody>
      </p:sp>
      <p:sp>
        <p:nvSpPr>
          <p:cNvPr id="109" name="Shape 109"/>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457200" marR="0" rtl="0" algn="l">
              <a:lnSpc>
                <a:spcPct val="90000"/>
              </a:lnSpc>
              <a:spcBef>
                <a:spcPts val="0"/>
              </a:spcBef>
            </a:pPr>
            <a:r>
              <a:rPr lang="en-US"/>
              <a:t>Finalizing the right hardware </a:t>
            </a:r>
          </a:p>
          <a:p>
            <a:pPr indent="-228600" lvl="0" marL="457200" marR="0" rtl="0" algn="l">
              <a:lnSpc>
                <a:spcPct val="90000"/>
              </a:lnSpc>
              <a:spcBef>
                <a:spcPts val="0"/>
              </a:spcBef>
            </a:pPr>
            <a:r>
              <a:rPr lang="en-US"/>
              <a:t>Design of System architecture </a:t>
            </a:r>
          </a:p>
          <a:p>
            <a:pPr indent="-228600" lvl="0" marL="457200" marR="0" rtl="0" algn="l">
              <a:lnSpc>
                <a:spcPct val="90000"/>
              </a:lnSpc>
              <a:spcBef>
                <a:spcPts val="0"/>
              </a:spcBef>
            </a:pPr>
            <a:r>
              <a:rPr lang="en-US"/>
              <a:t>Designing test cases and resolving issues</a:t>
            </a:r>
          </a:p>
          <a:p>
            <a:pPr indent="-228600" lvl="0" marL="457200" marR="0" rtl="0" algn="l">
              <a:lnSpc>
                <a:spcPct val="90000"/>
              </a:lnSpc>
              <a:spcBef>
                <a:spcPts val="0"/>
              </a:spcBef>
            </a:pPr>
            <a:r>
              <a:rPr lang="en-US"/>
              <a:t>Sensor interfacing and calibration</a:t>
            </a:r>
          </a:p>
          <a:p>
            <a:pPr indent="-228600" lvl="0" marL="457200" marR="0" rtl="0" algn="l">
              <a:lnSpc>
                <a:spcPct val="90000"/>
              </a:lnSpc>
              <a:spcBef>
                <a:spcPts val="0"/>
              </a:spcBef>
            </a:pPr>
            <a:r>
              <a:rPr lang="en-US"/>
              <a:t>Demonstration of project </a:t>
            </a:r>
          </a:p>
          <a:p>
            <a:pPr indent="-228600" lvl="0" marL="457200" marR="0" rtl="0" algn="l">
              <a:lnSpc>
                <a:spcPct val="90000"/>
              </a:lnSpc>
              <a:spcBef>
                <a:spcPts val="0"/>
              </a:spcBef>
            </a:pPr>
            <a:r>
              <a:rPr lang="en-US"/>
              <a:t>Solar power</a:t>
            </a:r>
          </a:p>
          <a:p>
            <a:pPr indent="-228600" lvl="0" marL="457200" marR="0" rtl="0" algn="l">
              <a:lnSpc>
                <a:spcPct val="90000"/>
              </a:lnSpc>
              <a:spcBef>
                <a:spcPts val="0"/>
              </a:spcBef>
            </a:pPr>
            <a:r>
              <a:rPr lang="en-US"/>
              <a:t>Case design </a:t>
            </a:r>
          </a:p>
          <a:p>
            <a:pPr indent="-228600" lvl="0" marL="457200" marR="0" rtl="0" algn="l">
              <a:lnSpc>
                <a:spcPct val="90000"/>
              </a:lnSpc>
              <a:spcBef>
                <a:spcPts val="0"/>
              </a:spcBef>
            </a:pPr>
            <a:r>
              <a:rPr lang="en-US"/>
              <a:t>UI design</a:t>
            </a:r>
          </a:p>
          <a:p>
            <a:pPr indent="-228600" lvl="0" marL="228600" marR="0" rtl="0" algn="l">
              <a:lnSpc>
                <a:spcPct val="90000"/>
              </a:lnSpc>
              <a:spcBef>
                <a:spcPts val="0"/>
              </a:spcBef>
              <a:buClr>
                <a:schemeClr val="dk1"/>
              </a:buClr>
              <a:buSzPct val="1000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Final deliverable </a:t>
            </a:r>
          </a:p>
        </p:txBody>
      </p:sp>
      <p:sp>
        <p:nvSpPr>
          <p:cNvPr id="115" name="Shape 11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457200" marR="0" rtl="0" algn="l">
              <a:lnSpc>
                <a:spcPct val="90000"/>
              </a:lnSpc>
              <a:spcBef>
                <a:spcPts val="0"/>
              </a:spcBef>
            </a:pPr>
            <a:r>
              <a:rPr lang="en-US"/>
              <a:t>Develop Wireless sensor network with sensor nodes for air quality</a:t>
            </a:r>
          </a:p>
          <a:p>
            <a:pPr indent="-120650" lvl="0" marL="228600" marR="0" rtl="0" algn="l">
              <a:lnSpc>
                <a:spcPct val="90000"/>
              </a:lnSpc>
              <a:spcBef>
                <a:spcPts val="0"/>
              </a:spcBef>
              <a:buClr>
                <a:schemeClr val="dk1"/>
              </a:buClr>
              <a:buSzPct val="39285"/>
              <a:buFont typeface="Arial"/>
              <a:buNone/>
            </a:pPr>
            <a:r>
              <a:rPr lang="en-US"/>
              <a:t>    measurement</a:t>
            </a:r>
          </a:p>
          <a:p>
            <a:pPr indent="-228600" lvl="0" marL="457200" marR="0" rtl="0" algn="l">
              <a:lnSpc>
                <a:spcPct val="90000"/>
              </a:lnSpc>
              <a:spcBef>
                <a:spcPts val="0"/>
              </a:spcBef>
            </a:pPr>
            <a:r>
              <a:rPr lang="en-US"/>
              <a:t>Stackable sensor node with provision to add more sensors.</a:t>
            </a:r>
          </a:p>
          <a:p>
            <a:pPr indent="-228600" lvl="0" marL="457200" marR="0" rtl="0" algn="l">
              <a:lnSpc>
                <a:spcPct val="90000"/>
              </a:lnSpc>
              <a:spcBef>
                <a:spcPts val="0"/>
              </a:spcBef>
            </a:pPr>
            <a:r>
              <a:rPr lang="en-US"/>
              <a:t>A web based visualization tool to interpret sensor data, air quality index.</a:t>
            </a:r>
          </a:p>
          <a:p>
            <a:pPr indent="-228600" lvl="0" marL="457200" marR="0" rtl="0" algn="l">
              <a:lnSpc>
                <a:spcPct val="90000"/>
              </a:lnSpc>
              <a:spcBef>
                <a:spcPts val="0"/>
              </a:spcBef>
            </a:pPr>
            <a:r>
              <a:rPr lang="en-US"/>
              <a:t>Visualization of sensor node parameters on google map</a:t>
            </a:r>
          </a:p>
          <a:p>
            <a:pPr indent="-228600" lvl="0" marL="457200" marR="0" rtl="0" algn="l">
              <a:lnSpc>
                <a:spcPct val="90000"/>
              </a:lnSpc>
              <a:spcBef>
                <a:spcPts val="0"/>
              </a:spcBef>
            </a:pPr>
            <a:r>
              <a:rPr lang="en-US"/>
              <a:t>A desktop application for configuring and debugging the node</a:t>
            </a:r>
          </a:p>
          <a:p>
            <a:pPr indent="-228600" lvl="0" marL="228600" marR="0" rtl="0" algn="l">
              <a:lnSpc>
                <a:spcPct val="90000"/>
              </a:lnSpc>
              <a:spcBef>
                <a:spcPts val="0"/>
              </a:spcBef>
              <a:buClr>
                <a:schemeClr val="dk1"/>
              </a:buClr>
              <a:buSzPct val="1000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562600" y="327500"/>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Hardware </a:t>
            </a:r>
            <a:r>
              <a:rPr b="0" i="0" lang="en-US" sz="4400" u="none" cap="none" strike="noStrike">
                <a:solidFill>
                  <a:schemeClr val="dk1"/>
                </a:solidFill>
                <a:latin typeface="Calibri"/>
                <a:ea typeface="Calibri"/>
                <a:cs typeface="Calibri"/>
                <a:sym typeface="Calibri"/>
              </a:rPr>
              <a:t>Requirements</a:t>
            </a:r>
          </a:p>
        </p:txBody>
      </p:sp>
      <p:graphicFrame>
        <p:nvGraphicFramePr>
          <p:cNvPr id="121" name="Shape 121"/>
          <p:cNvGraphicFramePr/>
          <p:nvPr/>
        </p:nvGraphicFramePr>
        <p:xfrm>
          <a:off x="562600" y="1606900"/>
          <a:ext cx="3000000" cy="3000000"/>
        </p:xfrm>
        <a:graphic>
          <a:graphicData uri="http://schemas.openxmlformats.org/drawingml/2006/table">
            <a:tbl>
              <a:tblPr>
                <a:noFill/>
                <a:tableStyleId>{46593512-8071-4C73-822F-5725454DA7D8}</a:tableStyleId>
              </a:tblPr>
              <a:tblGrid>
                <a:gridCol w="1855550"/>
                <a:gridCol w="5338575"/>
                <a:gridCol w="3597075"/>
              </a:tblGrid>
              <a:tr h="788500">
                <a:tc>
                  <a:txBody>
                    <a:bodyPr>
                      <a:noAutofit/>
                    </a:bodyPr>
                    <a:lstStyle/>
                    <a:p>
                      <a:pPr lvl="0">
                        <a:spcBef>
                          <a:spcPts val="0"/>
                        </a:spcBef>
                        <a:buNone/>
                      </a:pPr>
                      <a:r>
                        <a:rPr b="1" lang="en-US" sz="3000"/>
                        <a:t>Sr. No.</a:t>
                      </a:r>
                    </a:p>
                  </a:txBody>
                  <a:tcPr marT="91425" marB="91425" marR="91425" marL="91425"/>
                </a:tc>
                <a:tc>
                  <a:txBody>
                    <a:bodyPr>
                      <a:noAutofit/>
                    </a:bodyPr>
                    <a:lstStyle/>
                    <a:p>
                      <a:pPr lvl="0">
                        <a:spcBef>
                          <a:spcPts val="0"/>
                        </a:spcBef>
                        <a:buNone/>
                      </a:pPr>
                      <a:r>
                        <a:rPr b="1" lang="en-US" sz="3000"/>
                        <a:t>Item</a:t>
                      </a:r>
                    </a:p>
                  </a:txBody>
                  <a:tcPr marT="91425" marB="91425" marR="91425" marL="91425"/>
                </a:tc>
                <a:tc>
                  <a:txBody>
                    <a:bodyPr>
                      <a:noAutofit/>
                    </a:bodyPr>
                    <a:lstStyle/>
                    <a:p>
                      <a:pPr lvl="0">
                        <a:spcBef>
                          <a:spcPts val="0"/>
                        </a:spcBef>
                        <a:buNone/>
                      </a:pPr>
                      <a:r>
                        <a:rPr b="1" lang="en-US" sz="3000"/>
                        <a:t>Quantity</a:t>
                      </a:r>
                    </a:p>
                  </a:txBody>
                  <a:tcPr marT="91425" marB="91425" marR="91425" marL="91425"/>
                </a:tc>
              </a:tr>
              <a:tr h="715775">
                <a:tc>
                  <a:txBody>
                    <a:bodyPr>
                      <a:noAutofit/>
                    </a:bodyPr>
                    <a:lstStyle/>
                    <a:p>
                      <a:pPr lvl="0">
                        <a:spcBef>
                          <a:spcPts val="0"/>
                        </a:spcBef>
                        <a:buNone/>
                      </a:pPr>
                      <a:r>
                        <a:rPr lang="en-US" sz="1800"/>
                        <a:t>1</a:t>
                      </a:r>
                    </a:p>
                  </a:txBody>
                  <a:tcPr marT="91425" marB="91425" marR="91425" marL="91425"/>
                </a:tc>
                <a:tc>
                  <a:txBody>
                    <a:bodyPr>
                      <a:noAutofit/>
                    </a:bodyPr>
                    <a:lstStyle/>
                    <a:p>
                      <a:pPr lvl="0">
                        <a:spcBef>
                          <a:spcPts val="0"/>
                        </a:spcBef>
                        <a:buNone/>
                      </a:pPr>
                      <a:r>
                        <a:rPr lang="en-US" sz="1800"/>
                        <a:t>MSP430 F5529 Launchpad (Microcontroller Board)</a:t>
                      </a:r>
                    </a:p>
                  </a:txBody>
                  <a:tcPr marT="91425" marB="91425" marR="91425" marL="91425"/>
                </a:tc>
                <a:tc>
                  <a:txBody>
                    <a:bodyPr>
                      <a:noAutofit/>
                    </a:bodyPr>
                    <a:lstStyle/>
                    <a:p>
                      <a:pPr lvl="0">
                        <a:spcBef>
                          <a:spcPts val="0"/>
                        </a:spcBef>
                        <a:buNone/>
                      </a:pPr>
                      <a:r>
                        <a:rPr lang="en-US" sz="1800"/>
                        <a:t>4</a:t>
                      </a:r>
                    </a:p>
                  </a:txBody>
                  <a:tcPr marT="91425" marB="91425" marR="91425" marL="91425"/>
                </a:tc>
              </a:tr>
              <a:tr h="715775">
                <a:tc>
                  <a:txBody>
                    <a:bodyPr>
                      <a:noAutofit/>
                    </a:bodyPr>
                    <a:lstStyle/>
                    <a:p>
                      <a:pPr lvl="0">
                        <a:spcBef>
                          <a:spcPts val="0"/>
                        </a:spcBef>
                        <a:buNone/>
                      </a:pPr>
                      <a:r>
                        <a:rPr lang="en-US" sz="1800"/>
                        <a:t>2</a:t>
                      </a:r>
                    </a:p>
                  </a:txBody>
                  <a:tcPr marT="91425" marB="91425" marR="91425" marL="91425"/>
                </a:tc>
                <a:tc>
                  <a:txBody>
                    <a:bodyPr>
                      <a:noAutofit/>
                    </a:bodyPr>
                    <a:lstStyle/>
                    <a:p>
                      <a:pPr lvl="0">
                        <a:spcBef>
                          <a:spcPts val="0"/>
                        </a:spcBef>
                        <a:buNone/>
                      </a:pPr>
                      <a:r>
                        <a:rPr lang="en-US" sz="1800">
                          <a:solidFill>
                            <a:schemeClr val="dk1"/>
                          </a:solidFill>
                        </a:rPr>
                        <a:t>CC2530 Zigbee Module</a:t>
                      </a:r>
                    </a:p>
                  </a:txBody>
                  <a:tcPr marT="91425" marB="91425" marR="91425" marL="91425"/>
                </a:tc>
                <a:tc>
                  <a:txBody>
                    <a:bodyPr>
                      <a:noAutofit/>
                    </a:bodyPr>
                    <a:lstStyle/>
                    <a:p>
                      <a:pPr lvl="0">
                        <a:spcBef>
                          <a:spcPts val="0"/>
                        </a:spcBef>
                        <a:buNone/>
                      </a:pPr>
                      <a:r>
                        <a:rPr lang="en-US" sz="1800"/>
                        <a:t>5</a:t>
                      </a:r>
                    </a:p>
                  </a:txBody>
                  <a:tcPr marT="91425" marB="91425" marR="91425" marL="91425"/>
                </a:tc>
              </a:tr>
              <a:tr h="715775">
                <a:tc>
                  <a:txBody>
                    <a:bodyPr>
                      <a:noAutofit/>
                    </a:bodyPr>
                    <a:lstStyle/>
                    <a:p>
                      <a:pPr lvl="0">
                        <a:spcBef>
                          <a:spcPts val="0"/>
                        </a:spcBef>
                        <a:buNone/>
                      </a:pPr>
                      <a:r>
                        <a:rPr lang="en-US" sz="1800"/>
                        <a:t>3</a:t>
                      </a:r>
                    </a:p>
                  </a:txBody>
                  <a:tcPr marT="91425" marB="91425" marR="91425" marL="91425"/>
                </a:tc>
                <a:tc>
                  <a:txBody>
                    <a:bodyPr>
                      <a:noAutofit/>
                    </a:bodyPr>
                    <a:lstStyle/>
                    <a:p>
                      <a:pPr lvl="0">
                        <a:spcBef>
                          <a:spcPts val="0"/>
                        </a:spcBef>
                        <a:buNone/>
                      </a:pPr>
                      <a:r>
                        <a:rPr lang="en-US" sz="1800">
                          <a:solidFill>
                            <a:schemeClr val="dk1"/>
                          </a:solidFill>
                          <a:highlight>
                            <a:srgbClr val="FFFFFF"/>
                          </a:highlight>
                        </a:rPr>
                        <a:t>DSM501A Dust Sensor Module</a:t>
                      </a:r>
                    </a:p>
                  </a:txBody>
                  <a:tcPr marT="91425" marB="91425" marR="91425" marL="91425"/>
                </a:tc>
                <a:tc>
                  <a:txBody>
                    <a:bodyPr>
                      <a:noAutofit/>
                    </a:bodyPr>
                    <a:lstStyle/>
                    <a:p>
                      <a:pPr lvl="0">
                        <a:spcBef>
                          <a:spcPts val="0"/>
                        </a:spcBef>
                        <a:buNone/>
                      </a:pPr>
                      <a:r>
                        <a:rPr lang="en-US" sz="1800"/>
                        <a:t>2</a:t>
                      </a:r>
                    </a:p>
                  </a:txBody>
                  <a:tcPr marT="91425" marB="91425" marR="91425" marL="91425"/>
                </a:tc>
              </a:tr>
              <a:tr h="715775">
                <a:tc>
                  <a:txBody>
                    <a:bodyPr>
                      <a:noAutofit/>
                    </a:bodyPr>
                    <a:lstStyle/>
                    <a:p>
                      <a:pPr lvl="0" rtl="0">
                        <a:spcBef>
                          <a:spcPts val="0"/>
                        </a:spcBef>
                        <a:buNone/>
                      </a:pPr>
                      <a:r>
                        <a:rPr lang="en-US" sz="1800"/>
                        <a:t>4</a:t>
                      </a:r>
                    </a:p>
                  </a:txBody>
                  <a:tcPr marT="91425" marB="91425" marR="91425" marL="91425"/>
                </a:tc>
                <a:tc>
                  <a:txBody>
                    <a:bodyPr>
                      <a:noAutofit/>
                    </a:bodyPr>
                    <a:lstStyle/>
                    <a:p>
                      <a:pPr lvl="0" rtl="0">
                        <a:spcBef>
                          <a:spcPts val="0"/>
                        </a:spcBef>
                        <a:buNone/>
                      </a:pPr>
                      <a:r>
                        <a:rPr lang="en-US" sz="1800">
                          <a:solidFill>
                            <a:schemeClr val="dk1"/>
                          </a:solidFill>
                        </a:rPr>
                        <a:t>DHT22 - Temperature + Humidity Sensor</a:t>
                      </a:r>
                    </a:p>
                  </a:txBody>
                  <a:tcPr marT="91425" marB="91425" marR="91425" marL="91425"/>
                </a:tc>
                <a:tc>
                  <a:txBody>
                    <a:bodyPr>
                      <a:noAutofit/>
                    </a:bodyPr>
                    <a:lstStyle/>
                    <a:p>
                      <a:pPr lvl="0">
                        <a:spcBef>
                          <a:spcPts val="0"/>
                        </a:spcBef>
                        <a:buNone/>
                      </a:pPr>
                      <a:r>
                        <a:rPr lang="en-US" sz="1800"/>
                        <a:t>4</a:t>
                      </a:r>
                    </a:p>
                  </a:txBody>
                  <a:tcPr marT="91425" marB="91425" marR="91425" marL="91425"/>
                </a:tc>
              </a:tr>
              <a:tr h="715775">
                <a:tc>
                  <a:txBody>
                    <a:bodyPr>
                      <a:noAutofit/>
                    </a:bodyPr>
                    <a:lstStyle/>
                    <a:p>
                      <a:pPr lvl="0" rtl="0">
                        <a:spcBef>
                          <a:spcPts val="0"/>
                        </a:spcBef>
                        <a:buNone/>
                      </a:pPr>
                      <a:r>
                        <a:rPr lang="en-US" sz="1800"/>
                        <a:t>5</a:t>
                      </a:r>
                    </a:p>
                  </a:txBody>
                  <a:tcPr marT="91425" marB="91425" marR="91425" marL="91425"/>
                </a:tc>
                <a:tc>
                  <a:txBody>
                    <a:bodyPr>
                      <a:noAutofit/>
                    </a:bodyPr>
                    <a:lstStyle/>
                    <a:p>
                      <a:pPr lvl="0" rtl="0">
                        <a:spcBef>
                          <a:spcPts val="0"/>
                        </a:spcBef>
                        <a:buNone/>
                      </a:pPr>
                      <a:r>
                        <a:rPr lang="en-US" sz="1800">
                          <a:solidFill>
                            <a:schemeClr val="dk1"/>
                          </a:solidFill>
                        </a:rPr>
                        <a:t>MQ7 - CO sensor</a:t>
                      </a:r>
                    </a:p>
                  </a:txBody>
                  <a:tcPr marT="91425" marB="91425" marR="91425" marL="91425"/>
                </a:tc>
                <a:tc>
                  <a:txBody>
                    <a:bodyPr>
                      <a:noAutofit/>
                    </a:bodyPr>
                    <a:lstStyle/>
                    <a:p>
                      <a:pPr lvl="0" rtl="0">
                        <a:spcBef>
                          <a:spcPts val="0"/>
                        </a:spcBef>
                        <a:buNone/>
                      </a:pPr>
                      <a:r>
                        <a:rPr lang="en-US" sz="1800"/>
                        <a:t>4</a:t>
                      </a:r>
                    </a:p>
                  </a:txBody>
                  <a:tcPr marT="91425" marB="91425" marR="91425" marL="91425"/>
                </a:tc>
              </a:tr>
              <a:tr h="715775">
                <a:tc>
                  <a:txBody>
                    <a:bodyPr>
                      <a:noAutofit/>
                    </a:bodyPr>
                    <a:lstStyle/>
                    <a:p>
                      <a:pPr lvl="0" rtl="0">
                        <a:spcBef>
                          <a:spcPts val="0"/>
                        </a:spcBef>
                        <a:buNone/>
                      </a:pPr>
                      <a:r>
                        <a:rPr lang="en-US" sz="1800"/>
                        <a:t>6</a:t>
                      </a:r>
                    </a:p>
                  </a:txBody>
                  <a:tcPr marT="91425" marB="91425" marR="91425" marL="91425"/>
                </a:tc>
                <a:tc>
                  <a:txBody>
                    <a:bodyPr>
                      <a:noAutofit/>
                    </a:bodyPr>
                    <a:lstStyle/>
                    <a:p>
                      <a:pPr lvl="0" rtl="0">
                        <a:spcBef>
                          <a:spcPts val="0"/>
                        </a:spcBef>
                        <a:buNone/>
                      </a:pPr>
                      <a:r>
                        <a:rPr lang="en-US" sz="1800">
                          <a:solidFill>
                            <a:schemeClr val="dk1"/>
                          </a:solidFill>
                        </a:rPr>
                        <a:t>Raspberry Pi</a:t>
                      </a:r>
                    </a:p>
                  </a:txBody>
                  <a:tcPr marT="91425" marB="91425" marR="91425" marL="91425"/>
                </a:tc>
                <a:tc>
                  <a:txBody>
                    <a:bodyPr>
                      <a:noAutofit/>
                    </a:bodyPr>
                    <a:lstStyle/>
                    <a:p>
                      <a:pPr lvl="0" rtl="0">
                        <a:spcBef>
                          <a:spcPts val="0"/>
                        </a:spcBef>
                        <a:buNone/>
                      </a:pPr>
                      <a:r>
                        <a:rPr lang="en-US" sz="1800"/>
                        <a:t>1</a:t>
                      </a: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838200" y="365125"/>
            <a:ext cx="105156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lang="en-US"/>
              <a:t>Software</a:t>
            </a:r>
            <a:r>
              <a:rPr lang="en-US"/>
              <a:t> </a:t>
            </a:r>
            <a:r>
              <a:rPr b="0" i="0" lang="en-US" sz="4400" u="none" cap="none" strike="noStrike">
                <a:solidFill>
                  <a:schemeClr val="dk1"/>
                </a:solidFill>
                <a:latin typeface="Calibri"/>
                <a:ea typeface="Calibri"/>
                <a:cs typeface="Calibri"/>
                <a:sym typeface="Calibri"/>
              </a:rPr>
              <a:t>Requirements</a:t>
            </a:r>
          </a:p>
        </p:txBody>
      </p:sp>
      <p:sp>
        <p:nvSpPr>
          <p:cNvPr id="127" name="Shape 127"/>
          <p:cNvSpPr txBox="1"/>
          <p:nvPr/>
        </p:nvSpPr>
        <p:spPr>
          <a:xfrm>
            <a:off x="1047700" y="2116725"/>
            <a:ext cx="9786900" cy="4012200"/>
          </a:xfrm>
          <a:prstGeom prst="rect">
            <a:avLst/>
          </a:prstGeom>
          <a:noFill/>
          <a:ln>
            <a:noFill/>
          </a:ln>
        </p:spPr>
        <p:txBody>
          <a:bodyPr anchorCtr="0" anchor="t" bIns="91425" lIns="91425" rIns="91425" tIns="91425">
            <a:noAutofit/>
          </a:bodyPr>
          <a:lstStyle/>
          <a:p>
            <a:pPr indent="-381000" lvl="0" marL="457200" rtl="0">
              <a:spcBef>
                <a:spcPts val="0"/>
              </a:spcBef>
              <a:buSzPct val="100000"/>
              <a:buFont typeface="Calibri"/>
              <a:buChar char="●"/>
            </a:pPr>
            <a:r>
              <a:rPr lang="en-US" sz="2400">
                <a:latin typeface="Calibri"/>
                <a:ea typeface="Calibri"/>
                <a:cs typeface="Calibri"/>
                <a:sym typeface="Calibri"/>
              </a:rPr>
              <a:t>Django</a:t>
            </a:r>
          </a:p>
          <a:p>
            <a:pPr indent="-381000" lvl="0" marL="457200" rtl="0">
              <a:spcBef>
                <a:spcPts val="0"/>
              </a:spcBef>
              <a:buSzPct val="100000"/>
              <a:buFont typeface="Calibri"/>
              <a:buChar char="●"/>
            </a:pPr>
            <a:r>
              <a:rPr lang="en-US" sz="2400">
                <a:latin typeface="Calibri"/>
                <a:ea typeface="Calibri"/>
                <a:cs typeface="Calibri"/>
                <a:sym typeface="Calibri"/>
              </a:rPr>
              <a:t>Django - chartit/Matplotlib</a:t>
            </a:r>
          </a:p>
          <a:p>
            <a:pPr indent="-381000" lvl="0" marL="457200" rtl="0">
              <a:spcBef>
                <a:spcPts val="0"/>
              </a:spcBef>
              <a:buSzPct val="100000"/>
              <a:buFont typeface="Calibri"/>
              <a:buChar char="●"/>
            </a:pPr>
            <a:r>
              <a:rPr lang="en-US" sz="2400">
                <a:latin typeface="Calibri"/>
                <a:ea typeface="Calibri"/>
                <a:cs typeface="Calibri"/>
                <a:sym typeface="Calibri"/>
              </a:rPr>
              <a:t>PyQt</a:t>
            </a:r>
          </a:p>
          <a:p>
            <a:pPr indent="-381000" lvl="0" marL="457200" rtl="0">
              <a:spcBef>
                <a:spcPts val="0"/>
              </a:spcBef>
              <a:buSzPct val="100000"/>
              <a:buFont typeface="Calibri"/>
              <a:buChar char="●"/>
            </a:pPr>
            <a:r>
              <a:rPr lang="en-US" sz="2400">
                <a:latin typeface="Calibri"/>
                <a:ea typeface="Calibri"/>
                <a:cs typeface="Calibri"/>
                <a:sym typeface="Calibri"/>
              </a:rPr>
              <a:t>MySQL</a:t>
            </a:r>
          </a:p>
          <a:p>
            <a:pPr indent="-381000" lvl="0" marL="457200" rtl="0">
              <a:spcBef>
                <a:spcPts val="0"/>
              </a:spcBef>
              <a:buSzPct val="100000"/>
              <a:buFont typeface="Calibri"/>
              <a:buChar char="●"/>
            </a:pPr>
            <a:r>
              <a:rPr lang="en-US" sz="2400">
                <a:latin typeface="Calibri"/>
                <a:ea typeface="Calibri"/>
                <a:cs typeface="Calibri"/>
                <a:sym typeface="Calibri"/>
              </a:rPr>
              <a:t>Google Map API</a:t>
            </a:r>
          </a:p>
          <a:p>
            <a:pPr indent="-381000" lvl="0" marL="457200" rtl="0">
              <a:spcBef>
                <a:spcPts val="0"/>
              </a:spcBef>
              <a:buSzPct val="100000"/>
              <a:buFont typeface="Calibri"/>
              <a:buChar char="●"/>
            </a:pPr>
            <a:r>
              <a:rPr lang="en-US" sz="2400">
                <a:latin typeface="Calibri"/>
                <a:ea typeface="Calibri"/>
                <a:cs typeface="Calibri"/>
                <a:sym typeface="Calibri"/>
              </a:rPr>
              <a:t>Code Composer Studio</a:t>
            </a:r>
          </a:p>
          <a:p>
            <a:pPr lvl="0" rtl="0">
              <a:spcBef>
                <a:spcPts val="0"/>
              </a:spcBef>
              <a:buNone/>
            </a:pPr>
            <a:r>
              <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