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Clr>
                <a:schemeClr val="dk1"/>
              </a:buClr>
              <a:buFont typeface="Arial"/>
              <a:buNone/>
            </a:pPr>
            <a:r>
              <a:rPr lang="en-US"/>
              <a:t>1.Finalizing the right hardware - sensor, controller, communication module. This is a challenge because we need to explore the low power option, range, sensor reliability, resolution, interfacing, current consumption factor.</a:t>
            </a:r>
          </a:p>
          <a:p>
            <a:pPr lvl="0">
              <a:spcBef>
                <a:spcPts val="0"/>
              </a:spcBef>
              <a:buClr>
                <a:schemeClr val="dk1"/>
              </a:buClr>
              <a:buFont typeface="Arial"/>
              <a:buNone/>
            </a:pPr>
            <a:r>
              <a:rPr lang="en-US"/>
              <a:t>2.Design of System architecture and task of each components(Raspberry Pi and microcontroller). We need to think about how different sensor node can communicate amongst themselves/central server specifically deciding the topology (Star, Mesh, Tree), data flow path. </a:t>
            </a:r>
          </a:p>
          <a:p>
            <a:pPr lvl="0">
              <a:spcBef>
                <a:spcPts val="0"/>
              </a:spcBef>
              <a:buClr>
                <a:schemeClr val="dk1"/>
              </a:buClr>
              <a:buFont typeface="Arial"/>
              <a:buNone/>
            </a:pPr>
            <a:r>
              <a:rPr lang="en-US"/>
              <a:t>3.Designing test cases and resolving issues. For example, what will happen if particular sensor node stops responding due to some reason, intermittent loss of data packets, interference for external sources.</a:t>
            </a:r>
          </a:p>
          <a:p>
            <a:pPr lvl="0">
              <a:spcBef>
                <a:spcPts val="0"/>
              </a:spcBef>
              <a:buClr>
                <a:schemeClr val="dk1"/>
              </a:buClr>
              <a:buFont typeface="Arial"/>
              <a:buNone/>
            </a:pPr>
            <a:r>
              <a:rPr lang="en-US"/>
              <a:t>4.Sensor interfacing and calibration. Interfacing can be easily resolved by reading datasheet. Calibration is challenging. We need find a standard device which can be used for calibration purpose. These standard devices are costly. We have read about system some test setup available with Prof. Virendar Sethi in Energy Science. We will try to explore the option available by further discussion.</a:t>
            </a:r>
          </a:p>
          <a:p>
            <a:pPr lvl="0">
              <a:spcBef>
                <a:spcPts val="0"/>
              </a:spcBef>
              <a:buClr>
                <a:schemeClr val="dk1"/>
              </a:buClr>
              <a:buFont typeface="Arial"/>
              <a:buNone/>
            </a:pPr>
            <a:r>
              <a:rPr lang="en-US"/>
              <a:t>5.Demonstration of project - environment with dust and CO will have to be created to demonstrated working of the project.</a:t>
            </a:r>
          </a:p>
          <a:p>
            <a:pPr lvl="0">
              <a:spcBef>
                <a:spcPts val="0"/>
              </a:spcBef>
              <a:buClr>
                <a:schemeClr val="dk1"/>
              </a:buClr>
              <a:buFont typeface="Arial"/>
              <a:buNone/>
            </a:pPr>
            <a:r>
              <a:rPr lang="en-US"/>
              <a:t>6.Solar powering of system </a:t>
            </a:r>
          </a:p>
          <a:p>
            <a:pPr lvl="0">
              <a:spcBef>
                <a:spcPts val="0"/>
              </a:spcBef>
              <a:buClr>
                <a:schemeClr val="dk1"/>
              </a:buClr>
              <a:buFont typeface="Arial"/>
              <a:buNone/>
            </a:pPr>
            <a:r>
              <a:rPr lang="en-US"/>
              <a:t>7. Case design to keep form factor as small as possible, stackable design</a:t>
            </a:r>
          </a:p>
          <a:p>
            <a:pPr lvl="0">
              <a:spcBef>
                <a:spcPts val="0"/>
              </a:spcBef>
              <a:buClr>
                <a:schemeClr val="dk1"/>
              </a:buClr>
              <a:buFont typeface="Arial"/>
              <a:buNone/>
            </a:pPr>
            <a:r>
              <a:t/>
            </a:r>
            <a:endParaRPr/>
          </a:p>
          <a:p>
            <a:pPr lvl="0">
              <a:spcBef>
                <a:spcPts val="0"/>
              </a:spcBef>
              <a:buNone/>
            </a:pPr>
            <a:r>
              <a:t/>
            </a:r>
            <a:endParaRPr/>
          </a:p>
        </p:txBody>
      </p:sp>
      <p:sp>
        <p:nvSpPr>
          <p:cNvPr id="168" name="Shape 1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7" name="Shape 1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2"/>
            <a:ext cx="9144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lang="en-US"/>
              <a:t>Air Quality Monitoring </a:t>
            </a:r>
          </a:p>
        </p:txBody>
      </p:sp>
      <p:sp>
        <p:nvSpPr>
          <p:cNvPr id="85" name="Shape 85"/>
          <p:cNvSpPr txBox="1"/>
          <p:nvPr>
            <p:ph idx="1" type="subTitle"/>
          </p:nvPr>
        </p:nvSpPr>
        <p:spPr>
          <a:xfrm>
            <a:off x="1524000" y="3602037"/>
            <a:ext cx="9144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dk1"/>
              </a:buClr>
              <a:buSzPct val="25000"/>
              <a:buFont typeface="Arial"/>
              <a:buNone/>
            </a:pPr>
            <a:r>
              <a:rPr b="0" i="0" lang="en-US" sz="2400" u="none" cap="none" strike="noStrike">
                <a:solidFill>
                  <a:schemeClr val="dk1"/>
                </a:solidFill>
                <a:latin typeface="Calibri"/>
                <a:ea typeface="Calibri"/>
                <a:cs typeface="Calibri"/>
                <a:sym typeface="Calibri"/>
              </a:rPr>
              <a:t>Author: Saurav, Naveen, Parin</a:t>
            </a:r>
          </a:p>
          <a:p>
            <a:pPr indent="0" lvl="0" marL="0" marR="0" rtl="0" algn="ctr">
              <a:lnSpc>
                <a:spcPct val="90000"/>
              </a:lnSpc>
              <a:spcBef>
                <a:spcPts val="1000"/>
              </a:spcBef>
              <a:spcAft>
                <a:spcPts val="0"/>
              </a:spcAft>
              <a:buClr>
                <a:schemeClr val="dk1"/>
              </a:buClr>
              <a:buSzPct val="25000"/>
              <a:buFont typeface="Arial"/>
              <a:buNone/>
            </a:pPr>
            <a:r>
              <a:rPr b="0" i="0" lang="en-US" sz="2400" u="none" cap="none" strike="noStrike">
                <a:solidFill>
                  <a:schemeClr val="dk1"/>
                </a:solidFill>
                <a:latin typeface="Calibri"/>
                <a:ea typeface="Calibri"/>
                <a:cs typeface="Calibri"/>
                <a:sym typeface="Calibri"/>
              </a:rPr>
              <a:t>Date: </a:t>
            </a:r>
            <a:r>
              <a:rPr lang="en-US"/>
              <a:t>13</a:t>
            </a:r>
            <a:r>
              <a:rPr b="0" i="0" lang="en-US" sz="2400" u="none" cap="none" strike="noStrike">
                <a:solidFill>
                  <a:schemeClr val="dk1"/>
                </a:solidFill>
                <a:latin typeface="Calibri"/>
                <a:ea typeface="Calibri"/>
                <a:cs typeface="Calibri"/>
                <a:sym typeface="Calibri"/>
              </a:rPr>
              <a:t>/0</a:t>
            </a:r>
            <a:r>
              <a:rPr lang="en-US"/>
              <a:t>4</a:t>
            </a:r>
            <a:r>
              <a:rPr b="0" i="0" lang="en-US" sz="2400" u="none" cap="none" strike="noStrike">
                <a:solidFill>
                  <a:schemeClr val="dk1"/>
                </a:solidFill>
                <a:latin typeface="Calibri"/>
                <a:ea typeface="Calibri"/>
                <a:cs typeface="Calibri"/>
                <a:sym typeface="Calibri"/>
              </a:rPr>
              <a:t>/2017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idx="1" type="body"/>
          </p:nvPr>
        </p:nvSpPr>
        <p:spPr>
          <a:xfrm>
            <a:off x="838200" y="1825625"/>
            <a:ext cx="10515600" cy="4351200"/>
          </a:xfrm>
          <a:prstGeom prst="rect">
            <a:avLst/>
          </a:prstGeom>
        </p:spPr>
        <p:txBody>
          <a:bodyPr anchorCtr="0" anchor="t" bIns="91425" lIns="91425" rIns="91425" tIns="91425">
            <a:noAutofit/>
          </a:bodyPr>
          <a:lstStyle/>
          <a:p>
            <a:pPr lvl="0">
              <a:spcBef>
                <a:spcPts val="0"/>
              </a:spcBef>
              <a:buNone/>
            </a:pPr>
            <a:r>
              <a:t/>
            </a:r>
            <a:endParaRPr/>
          </a:p>
        </p:txBody>
      </p:sp>
      <p:pic>
        <p:nvPicPr>
          <p:cNvPr id="165" name="Shape 165"/>
          <p:cNvPicPr preferRelativeResize="0"/>
          <p:nvPr/>
        </p:nvPicPr>
        <p:blipFill>
          <a:blip r:embed="rId3">
            <a:alphaModFix/>
          </a:blip>
          <a:stretch>
            <a:fillRect/>
          </a:stretch>
        </p:blipFill>
        <p:spPr>
          <a:xfrm>
            <a:off x="346925" y="810049"/>
            <a:ext cx="11602099" cy="5173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Key </a:t>
            </a:r>
            <a:r>
              <a:rPr lang="en-US"/>
              <a:t>Challenges</a:t>
            </a:r>
          </a:p>
        </p:txBody>
      </p:sp>
      <p:sp>
        <p:nvSpPr>
          <p:cNvPr id="171" name="Shape 171"/>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457200" rtl="0">
              <a:spcBef>
                <a:spcPts val="0"/>
              </a:spcBef>
            </a:pPr>
            <a:r>
              <a:rPr lang="en-US"/>
              <a:t>Sensor interfacing and calibration</a:t>
            </a:r>
          </a:p>
          <a:p>
            <a:pPr indent="-228600" lvl="0" marL="457200" marR="0" rtl="0" algn="l">
              <a:lnSpc>
                <a:spcPct val="90000"/>
              </a:lnSpc>
              <a:spcBef>
                <a:spcPts val="0"/>
              </a:spcBef>
            </a:pPr>
            <a:r>
              <a:rPr lang="en-US"/>
              <a:t>Stack Design</a:t>
            </a:r>
            <a:r>
              <a:rPr lang="en-US"/>
              <a:t> </a:t>
            </a:r>
          </a:p>
          <a:p>
            <a:pPr indent="-228600" lvl="0" marL="457200" marR="0" rtl="0" algn="l">
              <a:lnSpc>
                <a:spcPct val="90000"/>
              </a:lnSpc>
              <a:spcBef>
                <a:spcPts val="0"/>
              </a:spcBef>
            </a:pPr>
            <a:r>
              <a:rPr lang="en-US"/>
              <a:t>Issue of Data loss, multiple zigbee network</a:t>
            </a:r>
          </a:p>
          <a:p>
            <a:pPr indent="-228600" lvl="0" marL="457200" marR="0" rtl="0" algn="l">
              <a:lnSpc>
                <a:spcPct val="90000"/>
              </a:lnSpc>
              <a:spcBef>
                <a:spcPts val="0"/>
              </a:spcBef>
            </a:pPr>
            <a:r>
              <a:rPr lang="en-US"/>
              <a:t>Customization for low power</a:t>
            </a:r>
          </a:p>
          <a:p>
            <a:pPr indent="-177800" lvl="0" marL="177800" marR="0" rtl="0" algn="l">
              <a:lnSpc>
                <a:spcPct val="90000"/>
              </a:lnSpc>
              <a:spcBef>
                <a:spcPts val="0"/>
              </a:spcBef>
              <a:buClr>
                <a:schemeClr val="dk1"/>
              </a:buClr>
              <a:buSzPct val="100000"/>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idx="1" type="body"/>
          </p:nvPr>
        </p:nvSpPr>
        <p:spPr>
          <a:xfrm>
            <a:off x="838200" y="1825625"/>
            <a:ext cx="10515600" cy="4351200"/>
          </a:xfrm>
          <a:prstGeom prst="rect">
            <a:avLst/>
          </a:prstGeom>
        </p:spPr>
        <p:txBody>
          <a:bodyPr anchorCtr="0" anchor="t" bIns="91425" lIns="91425" rIns="91425" tIns="91425">
            <a:noAutofit/>
          </a:bodyPr>
          <a:lstStyle/>
          <a:p>
            <a:pPr lvl="0" algn="ctr">
              <a:spcBef>
                <a:spcPts val="0"/>
              </a:spcBef>
              <a:buNone/>
            </a:pPr>
            <a:r>
              <a:rPr lang="en-US" sz="72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66900" y="289850"/>
            <a:ext cx="105156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Problem statement</a:t>
            </a:r>
          </a:p>
        </p:txBody>
      </p:sp>
      <p:sp>
        <p:nvSpPr>
          <p:cNvPr id="91" name="Shape 91"/>
          <p:cNvSpPr txBox="1"/>
          <p:nvPr>
            <p:ph idx="1" type="body"/>
          </p:nvPr>
        </p:nvSpPr>
        <p:spPr>
          <a:xfrm>
            <a:off x="366900" y="1543400"/>
            <a:ext cx="10986900" cy="4910100"/>
          </a:xfrm>
          <a:prstGeom prst="rect">
            <a:avLst/>
          </a:prstGeom>
          <a:noFill/>
          <a:ln>
            <a:noFill/>
          </a:ln>
        </p:spPr>
        <p:txBody>
          <a:bodyPr anchorCtr="0" anchor="t" bIns="45700" lIns="91425" rIns="91425" tIns="45700">
            <a:noAutofit/>
          </a:bodyPr>
          <a:lstStyle/>
          <a:p>
            <a:pPr indent="-69850" lvl="0" marL="0" marR="0" rtl="0" algn="l">
              <a:lnSpc>
                <a:spcPct val="90000"/>
              </a:lnSpc>
              <a:spcBef>
                <a:spcPts val="0"/>
              </a:spcBef>
              <a:buClr>
                <a:schemeClr val="dk1"/>
              </a:buClr>
              <a:buSzPct val="36666"/>
              <a:buFont typeface="Arial"/>
              <a:buNone/>
            </a:pPr>
            <a:r>
              <a:rPr lang="en-US" sz="3000"/>
              <a:t>Goal of the project is to develop Wireless Sensor Node that has the following features :</a:t>
            </a:r>
          </a:p>
          <a:p>
            <a:pPr indent="-381000" lvl="0" marL="457200" rtl="0">
              <a:lnSpc>
                <a:spcPct val="115000"/>
              </a:lnSpc>
              <a:spcBef>
                <a:spcPts val="0"/>
              </a:spcBef>
              <a:buSzPct val="100000"/>
            </a:pPr>
            <a:r>
              <a:rPr lang="en-US" sz="2400"/>
              <a:t>On board sensors for measuring parameters of air quality such as Particulate Matter (2.5), CO, Temperature and Humidity</a:t>
            </a:r>
          </a:p>
          <a:p>
            <a:pPr indent="-381000" lvl="0" marL="457200" rtl="0">
              <a:lnSpc>
                <a:spcPct val="115000"/>
              </a:lnSpc>
              <a:spcBef>
                <a:spcPts val="0"/>
              </a:spcBef>
              <a:buSzPct val="100000"/>
            </a:pPr>
            <a:r>
              <a:rPr lang="en-US" sz="2400"/>
              <a:t>On board communication</a:t>
            </a:r>
          </a:p>
          <a:p>
            <a:pPr indent="-381000" lvl="0" marL="457200" rtl="0">
              <a:lnSpc>
                <a:spcPct val="115000"/>
              </a:lnSpc>
              <a:spcBef>
                <a:spcPts val="0"/>
              </a:spcBef>
              <a:buSzPct val="100000"/>
            </a:pPr>
            <a:r>
              <a:rPr lang="en-US" sz="2400"/>
              <a:t>Low power operation and using solar panel as alternate source of power</a:t>
            </a:r>
          </a:p>
          <a:p>
            <a:pPr indent="-381000" lvl="0" marL="457200" rtl="0">
              <a:lnSpc>
                <a:spcPct val="115000"/>
              </a:lnSpc>
              <a:spcBef>
                <a:spcPts val="0"/>
              </a:spcBef>
              <a:buSzPct val="100000"/>
            </a:pPr>
            <a:r>
              <a:rPr lang="en-US" sz="2400"/>
              <a:t>Small form factor</a:t>
            </a:r>
          </a:p>
          <a:p>
            <a:pPr indent="-381000" lvl="0" marL="457200" rtl="0">
              <a:lnSpc>
                <a:spcPct val="115000"/>
              </a:lnSpc>
              <a:spcBef>
                <a:spcPts val="0"/>
              </a:spcBef>
              <a:buSzPct val="100000"/>
            </a:pPr>
            <a:r>
              <a:rPr lang="en-US" sz="2400"/>
              <a:t>Sensor stack - provision for add extra sensors in future</a:t>
            </a:r>
          </a:p>
          <a:p>
            <a:pPr indent="-381000" lvl="0" marL="457200" rtl="0">
              <a:lnSpc>
                <a:spcPct val="115000"/>
              </a:lnSpc>
              <a:spcBef>
                <a:spcPts val="0"/>
              </a:spcBef>
              <a:buSzPct val="100000"/>
            </a:pPr>
            <a:r>
              <a:rPr lang="en-US" sz="2400"/>
              <a:t>A web based data visualization tool for interpreting sensor data and Air Quality Index</a:t>
            </a:r>
          </a:p>
          <a:p>
            <a:pPr indent="-228600" lvl="0" marL="228600" marR="0" rtl="0" algn="l">
              <a:lnSpc>
                <a:spcPct val="90000"/>
              </a:lnSpc>
              <a:spcBef>
                <a:spcPts val="0"/>
              </a:spcBef>
              <a:buClr>
                <a:schemeClr val="dk1"/>
              </a:buClr>
              <a:buSzPct val="1000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762000" y="60325"/>
            <a:ext cx="10515600" cy="1325700"/>
          </a:xfrm>
          <a:prstGeom prst="rect">
            <a:avLst/>
          </a:prstGeom>
        </p:spPr>
        <p:txBody>
          <a:bodyPr anchorCtr="0" anchor="ctr" bIns="91425" lIns="91425" rIns="91425" tIns="91425">
            <a:noAutofit/>
          </a:bodyPr>
          <a:lstStyle/>
          <a:p>
            <a:pPr lvl="0">
              <a:spcBef>
                <a:spcPts val="0"/>
              </a:spcBef>
              <a:buNone/>
            </a:pPr>
            <a:r>
              <a:rPr lang="en-US"/>
              <a:t>System Architecture</a:t>
            </a:r>
          </a:p>
        </p:txBody>
      </p:sp>
      <p:grpSp>
        <p:nvGrpSpPr>
          <p:cNvPr id="97" name="Shape 97"/>
          <p:cNvGrpSpPr/>
          <p:nvPr/>
        </p:nvGrpSpPr>
        <p:grpSpPr>
          <a:xfrm>
            <a:off x="518075" y="1316550"/>
            <a:ext cx="11517175" cy="5391350"/>
            <a:chOff x="518075" y="1316550"/>
            <a:chExt cx="11517175" cy="5391350"/>
          </a:xfrm>
        </p:grpSpPr>
        <p:sp>
          <p:nvSpPr>
            <p:cNvPr id="98" name="Shape 98"/>
            <p:cNvSpPr/>
            <p:nvPr/>
          </p:nvSpPr>
          <p:spPr>
            <a:xfrm>
              <a:off x="2207325" y="3138900"/>
              <a:ext cx="3453600" cy="126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US" sz="1800"/>
                <a:t>MSP430F5529 Microcontroller</a:t>
              </a:r>
            </a:p>
          </p:txBody>
        </p:sp>
        <p:sp>
          <p:nvSpPr>
            <p:cNvPr id="99" name="Shape 99"/>
            <p:cNvSpPr/>
            <p:nvPr/>
          </p:nvSpPr>
          <p:spPr>
            <a:xfrm>
              <a:off x="1329075" y="5451175"/>
              <a:ext cx="2314500" cy="991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US" sz="1800"/>
                <a:t>DHT22</a:t>
              </a:r>
            </a:p>
            <a:p>
              <a:pPr lvl="0" algn="ctr">
                <a:spcBef>
                  <a:spcPts val="0"/>
                </a:spcBef>
                <a:buNone/>
              </a:pPr>
              <a:r>
                <a:rPr lang="en-US"/>
                <a:t>(Temperature + Humidity)</a:t>
              </a:r>
            </a:p>
          </p:txBody>
        </p:sp>
        <p:sp>
          <p:nvSpPr>
            <p:cNvPr id="100" name="Shape 100"/>
            <p:cNvSpPr/>
            <p:nvPr/>
          </p:nvSpPr>
          <p:spPr>
            <a:xfrm>
              <a:off x="4213800" y="5453200"/>
              <a:ext cx="2314500" cy="991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a:t>MQ7</a:t>
              </a:r>
            </a:p>
            <a:p>
              <a:pPr lvl="0" rtl="0" algn="ctr">
                <a:spcBef>
                  <a:spcPts val="0"/>
                </a:spcBef>
                <a:buNone/>
              </a:pPr>
              <a:r>
                <a:rPr lang="en-US"/>
                <a:t>(Carbon Monooxide)</a:t>
              </a:r>
            </a:p>
          </p:txBody>
        </p:sp>
        <p:sp>
          <p:nvSpPr>
            <p:cNvPr id="101" name="Shape 101"/>
            <p:cNvSpPr/>
            <p:nvPr/>
          </p:nvSpPr>
          <p:spPr>
            <a:xfrm>
              <a:off x="518075" y="1488775"/>
              <a:ext cx="2314500" cy="991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a:t>DSM501</a:t>
              </a:r>
            </a:p>
            <a:p>
              <a:pPr lvl="0" rtl="0" algn="ctr">
                <a:spcBef>
                  <a:spcPts val="0"/>
                </a:spcBef>
                <a:buNone/>
              </a:pPr>
              <a:r>
                <a:rPr lang="en-US"/>
                <a:t>(Particulate Matter)</a:t>
              </a:r>
            </a:p>
          </p:txBody>
        </p:sp>
        <p:cxnSp>
          <p:nvCxnSpPr>
            <p:cNvPr id="102" name="Shape 102"/>
            <p:cNvCxnSpPr>
              <a:stCxn id="98" idx="2"/>
              <a:endCxn id="99" idx="0"/>
            </p:cNvCxnSpPr>
            <p:nvPr/>
          </p:nvCxnSpPr>
          <p:spPr>
            <a:xfrm flipH="1">
              <a:off x="2486325" y="4400400"/>
              <a:ext cx="1447800" cy="1050900"/>
            </a:xfrm>
            <a:prstGeom prst="straightConnector1">
              <a:avLst/>
            </a:prstGeom>
            <a:noFill/>
            <a:ln cap="flat" cmpd="sng" w="38100">
              <a:solidFill>
                <a:schemeClr val="dk2"/>
              </a:solidFill>
              <a:prstDash val="solid"/>
              <a:round/>
              <a:headEnd len="lg" w="lg" type="none"/>
              <a:tailEnd len="lg" w="lg" type="triangle"/>
            </a:ln>
          </p:spPr>
        </p:cxnSp>
        <p:cxnSp>
          <p:nvCxnSpPr>
            <p:cNvPr id="103" name="Shape 103"/>
            <p:cNvCxnSpPr>
              <a:endCxn id="100" idx="0"/>
            </p:cNvCxnSpPr>
            <p:nvPr/>
          </p:nvCxnSpPr>
          <p:spPr>
            <a:xfrm>
              <a:off x="3953850" y="4373200"/>
              <a:ext cx="1417200" cy="1080000"/>
            </a:xfrm>
            <a:prstGeom prst="straightConnector1">
              <a:avLst/>
            </a:prstGeom>
            <a:noFill/>
            <a:ln cap="flat" cmpd="sng" w="38100">
              <a:solidFill>
                <a:schemeClr val="dk2"/>
              </a:solidFill>
              <a:prstDash val="solid"/>
              <a:round/>
              <a:headEnd len="lg" w="lg" type="none"/>
              <a:tailEnd len="lg" w="lg" type="triangle"/>
            </a:ln>
          </p:spPr>
        </p:cxnSp>
        <p:sp>
          <p:nvSpPr>
            <p:cNvPr id="104" name="Shape 104"/>
            <p:cNvSpPr/>
            <p:nvPr/>
          </p:nvSpPr>
          <p:spPr>
            <a:xfrm>
              <a:off x="4192025" y="1436675"/>
              <a:ext cx="3184200" cy="1176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US" sz="1800"/>
                <a:t>CC2530</a:t>
              </a:r>
            </a:p>
            <a:p>
              <a:pPr lvl="0" algn="ctr">
                <a:spcBef>
                  <a:spcPts val="0"/>
                </a:spcBef>
                <a:buNone/>
              </a:pPr>
              <a:r>
                <a:rPr lang="en-US" sz="1800"/>
                <a:t>Zigbee Communication module</a:t>
              </a:r>
            </a:p>
          </p:txBody>
        </p:sp>
        <p:sp>
          <p:nvSpPr>
            <p:cNvPr id="105" name="Shape 105"/>
            <p:cNvSpPr/>
            <p:nvPr/>
          </p:nvSpPr>
          <p:spPr>
            <a:xfrm rot="-2881436">
              <a:off x="4913851" y="2772106"/>
              <a:ext cx="687628" cy="208181"/>
            </a:xfrm>
            <a:prstGeom prst="lef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7899975" y="2347000"/>
              <a:ext cx="1812600" cy="1812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a:t>CC2530</a:t>
              </a:r>
            </a:p>
            <a:p>
              <a:pPr lvl="0" rtl="0" algn="ctr">
                <a:spcBef>
                  <a:spcPts val="0"/>
                </a:spcBef>
                <a:buNone/>
              </a:pPr>
              <a:r>
                <a:rPr lang="en-US" sz="1800"/>
                <a:t>Zigbee Communication module</a:t>
              </a:r>
            </a:p>
          </p:txBody>
        </p:sp>
        <p:sp>
          <p:nvSpPr>
            <p:cNvPr id="107" name="Shape 107"/>
            <p:cNvSpPr/>
            <p:nvPr/>
          </p:nvSpPr>
          <p:spPr>
            <a:xfrm>
              <a:off x="10308450" y="1316550"/>
              <a:ext cx="1726800" cy="422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US" sz="1800"/>
                <a:t>Raspberry Pi</a:t>
              </a:r>
            </a:p>
            <a:p>
              <a:pPr lvl="0">
                <a:spcBef>
                  <a:spcPts val="0"/>
                </a:spcBef>
                <a:buNone/>
              </a:pPr>
              <a:r>
                <a:rPr lang="en-US" sz="1800"/>
                <a:t>(Web and data server)</a:t>
              </a:r>
            </a:p>
          </p:txBody>
        </p:sp>
        <p:sp>
          <p:nvSpPr>
            <p:cNvPr id="108" name="Shape 108"/>
            <p:cNvSpPr/>
            <p:nvPr/>
          </p:nvSpPr>
          <p:spPr>
            <a:xfrm rot="-228961">
              <a:off x="9719921" y="3363243"/>
              <a:ext cx="590509" cy="208058"/>
            </a:xfrm>
            <a:prstGeom prst="lef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7376225" y="5789600"/>
              <a:ext cx="3397800" cy="9183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US" sz="1800"/>
                <a:t>Battery Powered + MOSFET controlled switches for sensors + Solar Power</a:t>
              </a:r>
            </a:p>
          </p:txBody>
        </p:sp>
        <p:sp>
          <p:nvSpPr>
            <p:cNvPr id="110" name="Shape 110"/>
            <p:cNvSpPr/>
            <p:nvPr/>
          </p:nvSpPr>
          <p:spPr>
            <a:xfrm>
              <a:off x="5352700" y="2786500"/>
              <a:ext cx="918600" cy="246900"/>
            </a:xfrm>
            <a:prstGeom prst="rect">
              <a:avLst/>
            </a:prstGeom>
            <a:noFill/>
            <a:ln>
              <a:noFill/>
            </a:ln>
          </p:spPr>
          <p:txBody>
            <a:bodyPr anchorCtr="0" anchor="ctr" bIns="91425" lIns="91425" rIns="91425" tIns="91425">
              <a:noAutofit/>
            </a:bodyPr>
            <a:lstStyle/>
            <a:p>
              <a:pPr lvl="0">
                <a:spcBef>
                  <a:spcPts val="0"/>
                </a:spcBef>
                <a:buNone/>
              </a:pPr>
              <a:r>
                <a:rPr lang="en-US"/>
                <a:t>UART</a:t>
              </a:r>
            </a:p>
          </p:txBody>
        </p:sp>
        <p:sp>
          <p:nvSpPr>
            <p:cNvPr id="111" name="Shape 111"/>
            <p:cNvSpPr/>
            <p:nvPr/>
          </p:nvSpPr>
          <p:spPr>
            <a:xfrm>
              <a:off x="9677050" y="3646200"/>
              <a:ext cx="918600" cy="246900"/>
            </a:xfrm>
            <a:prstGeom prst="rect">
              <a:avLst/>
            </a:prstGeom>
            <a:noFill/>
            <a:ln>
              <a:noFill/>
            </a:ln>
          </p:spPr>
          <p:txBody>
            <a:bodyPr anchorCtr="0" anchor="ctr" bIns="91425" lIns="91425" rIns="91425" tIns="91425">
              <a:noAutofit/>
            </a:bodyPr>
            <a:lstStyle/>
            <a:p>
              <a:pPr lvl="0" rtl="0">
                <a:spcBef>
                  <a:spcPts val="0"/>
                </a:spcBef>
                <a:buNone/>
              </a:pPr>
              <a:r>
                <a:rPr lang="en-US"/>
                <a:t>UART</a:t>
              </a:r>
            </a:p>
          </p:txBody>
        </p:sp>
        <p:cxnSp>
          <p:nvCxnSpPr>
            <p:cNvPr id="112" name="Shape 112"/>
            <p:cNvCxnSpPr>
              <a:endCxn id="98" idx="0"/>
            </p:cNvCxnSpPr>
            <p:nvPr/>
          </p:nvCxnSpPr>
          <p:spPr>
            <a:xfrm>
              <a:off x="1465725" y="2480700"/>
              <a:ext cx="2468400" cy="658200"/>
            </a:xfrm>
            <a:prstGeom prst="straightConnector1">
              <a:avLst/>
            </a:prstGeom>
            <a:noFill/>
            <a:ln cap="flat" cmpd="sng" w="38100">
              <a:solidFill>
                <a:schemeClr val="dk2"/>
              </a:solidFill>
              <a:prstDash val="solid"/>
              <a:round/>
              <a:headEnd len="lg" w="lg" type="none"/>
              <a:tailEnd len="lg" w="lg" type="triangle"/>
            </a:ln>
          </p:spPr>
        </p:cxnSp>
        <p:sp>
          <p:nvSpPr>
            <p:cNvPr id="113" name="Shape 113"/>
            <p:cNvSpPr/>
            <p:nvPr/>
          </p:nvSpPr>
          <p:spPr>
            <a:xfrm>
              <a:off x="1466500" y="2710300"/>
              <a:ext cx="918600" cy="246900"/>
            </a:xfrm>
            <a:prstGeom prst="rect">
              <a:avLst/>
            </a:prstGeom>
            <a:noFill/>
            <a:ln>
              <a:noFill/>
            </a:ln>
          </p:spPr>
          <p:txBody>
            <a:bodyPr anchorCtr="0" anchor="ctr" bIns="91425" lIns="91425" rIns="91425" tIns="91425">
              <a:noAutofit/>
            </a:bodyPr>
            <a:lstStyle/>
            <a:p>
              <a:pPr lvl="0" rtl="0">
                <a:spcBef>
                  <a:spcPts val="0"/>
                </a:spcBef>
                <a:buNone/>
              </a:pPr>
              <a:r>
                <a:rPr lang="en-US"/>
                <a:t>PWM</a:t>
              </a:r>
            </a:p>
          </p:txBody>
        </p:sp>
        <p:sp>
          <p:nvSpPr>
            <p:cNvPr id="114" name="Shape 114"/>
            <p:cNvSpPr/>
            <p:nvPr/>
          </p:nvSpPr>
          <p:spPr>
            <a:xfrm>
              <a:off x="2152300" y="4691500"/>
              <a:ext cx="918600" cy="246900"/>
            </a:xfrm>
            <a:prstGeom prst="rect">
              <a:avLst/>
            </a:prstGeom>
            <a:noFill/>
            <a:ln>
              <a:noFill/>
            </a:ln>
          </p:spPr>
          <p:txBody>
            <a:bodyPr anchorCtr="0" anchor="ctr" bIns="91425" lIns="91425" rIns="91425" tIns="91425">
              <a:noAutofit/>
            </a:bodyPr>
            <a:lstStyle/>
            <a:p>
              <a:pPr lvl="0" rtl="0">
                <a:spcBef>
                  <a:spcPts val="0"/>
                </a:spcBef>
                <a:buNone/>
              </a:pPr>
              <a:r>
                <a:rPr lang="en-US"/>
                <a:t>Single Wire</a:t>
              </a:r>
            </a:p>
          </p:txBody>
        </p:sp>
        <p:sp>
          <p:nvSpPr>
            <p:cNvPr id="115" name="Shape 115"/>
            <p:cNvSpPr/>
            <p:nvPr/>
          </p:nvSpPr>
          <p:spPr>
            <a:xfrm>
              <a:off x="4798375" y="4599400"/>
              <a:ext cx="918600" cy="246900"/>
            </a:xfrm>
            <a:prstGeom prst="rect">
              <a:avLst/>
            </a:prstGeom>
            <a:noFill/>
            <a:ln>
              <a:noFill/>
            </a:ln>
          </p:spPr>
          <p:txBody>
            <a:bodyPr anchorCtr="0" anchor="ctr" bIns="91425" lIns="91425" rIns="91425" tIns="91425">
              <a:noAutofit/>
            </a:bodyPr>
            <a:lstStyle/>
            <a:p>
              <a:pPr lvl="0" rtl="0">
                <a:spcBef>
                  <a:spcPts val="0"/>
                </a:spcBef>
                <a:buNone/>
              </a:pPr>
              <a:r>
                <a:rPr lang="en-US"/>
                <a:t>ADC</a:t>
              </a:r>
            </a:p>
          </p:txBody>
        </p:sp>
        <p:grpSp>
          <p:nvGrpSpPr>
            <p:cNvPr id="116" name="Shape 116"/>
            <p:cNvGrpSpPr/>
            <p:nvPr/>
          </p:nvGrpSpPr>
          <p:grpSpPr>
            <a:xfrm>
              <a:off x="7376225" y="1372500"/>
              <a:ext cx="688950" cy="687600"/>
              <a:chOff x="7376225" y="1372500"/>
              <a:chExt cx="688950" cy="687600"/>
            </a:xfrm>
          </p:grpSpPr>
          <p:cxnSp>
            <p:nvCxnSpPr>
              <p:cNvPr id="117" name="Shape 117"/>
              <p:cNvCxnSpPr/>
              <p:nvPr/>
            </p:nvCxnSpPr>
            <p:spPr>
              <a:xfrm flipH="1">
                <a:off x="7771725" y="1595400"/>
                <a:ext cx="12300" cy="464700"/>
              </a:xfrm>
              <a:prstGeom prst="straightConnector1">
                <a:avLst/>
              </a:prstGeom>
              <a:noFill/>
              <a:ln cap="flat" cmpd="sng" w="38100">
                <a:solidFill>
                  <a:schemeClr val="dk2"/>
                </a:solidFill>
                <a:prstDash val="solid"/>
                <a:round/>
                <a:headEnd len="lg" w="lg" type="none"/>
                <a:tailEnd len="lg" w="lg" type="none"/>
              </a:ln>
            </p:spPr>
          </p:cxnSp>
          <p:cxnSp>
            <p:nvCxnSpPr>
              <p:cNvPr id="118" name="Shape 118"/>
              <p:cNvCxnSpPr>
                <a:stCxn id="104" idx="3"/>
              </p:cNvCxnSpPr>
              <p:nvPr/>
            </p:nvCxnSpPr>
            <p:spPr>
              <a:xfrm>
                <a:off x="7376225" y="2025125"/>
                <a:ext cx="407700" cy="22500"/>
              </a:xfrm>
              <a:prstGeom prst="straightConnector1">
                <a:avLst/>
              </a:prstGeom>
              <a:noFill/>
              <a:ln cap="flat" cmpd="sng" w="38100">
                <a:solidFill>
                  <a:schemeClr val="dk2"/>
                </a:solidFill>
                <a:prstDash val="solid"/>
                <a:round/>
                <a:headEnd len="lg" w="lg" type="none"/>
                <a:tailEnd len="lg" w="lg" type="none"/>
              </a:ln>
            </p:spPr>
          </p:cxnSp>
          <p:cxnSp>
            <p:nvCxnSpPr>
              <p:cNvPr id="119" name="Shape 119"/>
              <p:cNvCxnSpPr/>
              <p:nvPr/>
            </p:nvCxnSpPr>
            <p:spPr>
              <a:xfrm>
                <a:off x="7551751" y="1436478"/>
                <a:ext cx="232200" cy="207900"/>
              </a:xfrm>
              <a:prstGeom prst="straightConnector1">
                <a:avLst/>
              </a:prstGeom>
              <a:noFill/>
              <a:ln cap="flat" cmpd="sng" w="28575">
                <a:solidFill>
                  <a:schemeClr val="dk2"/>
                </a:solidFill>
                <a:prstDash val="solid"/>
                <a:round/>
                <a:headEnd len="lg" w="lg" type="none"/>
                <a:tailEnd len="lg" w="lg" type="none"/>
              </a:ln>
            </p:spPr>
          </p:cxnSp>
          <p:cxnSp>
            <p:nvCxnSpPr>
              <p:cNvPr id="120" name="Shape 120"/>
              <p:cNvCxnSpPr/>
              <p:nvPr/>
            </p:nvCxnSpPr>
            <p:spPr>
              <a:xfrm flipH="1">
                <a:off x="7802675" y="1372500"/>
                <a:ext cx="262500" cy="284100"/>
              </a:xfrm>
              <a:prstGeom prst="straightConnector1">
                <a:avLst/>
              </a:prstGeom>
              <a:noFill/>
              <a:ln cap="flat" cmpd="sng" w="28575">
                <a:solidFill>
                  <a:schemeClr val="dk2"/>
                </a:solidFill>
                <a:prstDash val="solid"/>
                <a:round/>
                <a:headEnd len="lg" w="lg" type="none"/>
                <a:tailEnd len="lg" w="lg" type="none"/>
              </a:ln>
            </p:spPr>
          </p:cxnSp>
        </p:grpSp>
        <p:grpSp>
          <p:nvGrpSpPr>
            <p:cNvPr id="121" name="Shape 121"/>
            <p:cNvGrpSpPr/>
            <p:nvPr/>
          </p:nvGrpSpPr>
          <p:grpSpPr>
            <a:xfrm>
              <a:off x="8870779" y="1640878"/>
              <a:ext cx="408685" cy="687600"/>
              <a:chOff x="8870779" y="1640878"/>
              <a:chExt cx="408685" cy="687600"/>
            </a:xfrm>
          </p:grpSpPr>
          <p:cxnSp>
            <p:nvCxnSpPr>
              <p:cNvPr id="122" name="Shape 122"/>
              <p:cNvCxnSpPr/>
              <p:nvPr/>
            </p:nvCxnSpPr>
            <p:spPr>
              <a:xfrm flipH="1">
                <a:off x="9045769" y="1863778"/>
                <a:ext cx="9900" cy="464700"/>
              </a:xfrm>
              <a:prstGeom prst="straightConnector1">
                <a:avLst/>
              </a:prstGeom>
              <a:noFill/>
              <a:ln cap="flat" cmpd="sng" w="38100">
                <a:solidFill>
                  <a:schemeClr val="dk2"/>
                </a:solidFill>
                <a:prstDash val="solid"/>
                <a:round/>
                <a:headEnd len="lg" w="lg" type="none"/>
                <a:tailEnd len="lg" w="lg" type="none"/>
              </a:ln>
            </p:spPr>
          </p:cxnSp>
          <p:cxnSp>
            <p:nvCxnSpPr>
              <p:cNvPr id="123" name="Shape 123"/>
              <p:cNvCxnSpPr/>
              <p:nvPr/>
            </p:nvCxnSpPr>
            <p:spPr>
              <a:xfrm>
                <a:off x="8870779" y="1704857"/>
                <a:ext cx="184800" cy="207900"/>
              </a:xfrm>
              <a:prstGeom prst="straightConnector1">
                <a:avLst/>
              </a:prstGeom>
              <a:noFill/>
              <a:ln cap="flat" cmpd="sng" w="28575">
                <a:solidFill>
                  <a:schemeClr val="dk2"/>
                </a:solidFill>
                <a:prstDash val="solid"/>
                <a:round/>
                <a:headEnd len="lg" w="lg" type="none"/>
                <a:tailEnd len="lg" w="lg" type="none"/>
              </a:ln>
            </p:spPr>
          </p:cxnSp>
          <p:cxnSp>
            <p:nvCxnSpPr>
              <p:cNvPr id="124" name="Shape 124"/>
              <p:cNvCxnSpPr/>
              <p:nvPr/>
            </p:nvCxnSpPr>
            <p:spPr>
              <a:xfrm flipH="1">
                <a:off x="9070365" y="1640878"/>
                <a:ext cx="209100" cy="284100"/>
              </a:xfrm>
              <a:prstGeom prst="straightConnector1">
                <a:avLst/>
              </a:prstGeom>
              <a:noFill/>
              <a:ln cap="flat" cmpd="sng" w="28575">
                <a:solidFill>
                  <a:schemeClr val="dk2"/>
                </a:solidFill>
                <a:prstDash val="solid"/>
                <a:round/>
                <a:headEnd len="lg" w="lg" type="none"/>
                <a:tailEnd len="lg" w="lg" type="none"/>
              </a:ln>
            </p:spPr>
          </p:cxn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Milestones </a:t>
            </a:r>
            <a:r>
              <a:rPr lang="en-US"/>
              <a:t>completed</a:t>
            </a:r>
          </a:p>
        </p:txBody>
      </p:sp>
      <p:sp>
        <p:nvSpPr>
          <p:cNvPr id="130" name="Shape 130"/>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457200" marR="0" rtl="0" algn="l">
              <a:lnSpc>
                <a:spcPct val="90000"/>
              </a:lnSpc>
              <a:spcBef>
                <a:spcPts val="0"/>
              </a:spcBef>
              <a:buClr>
                <a:srgbClr val="4A86E8"/>
              </a:buClr>
            </a:pPr>
            <a:r>
              <a:rPr lang="en-US">
                <a:solidFill>
                  <a:srgbClr val="4A86E8"/>
                </a:solidFill>
              </a:rPr>
              <a:t>Literature Survey and Finalizing Hardware</a:t>
            </a:r>
          </a:p>
          <a:p>
            <a:pPr indent="-228600" lvl="0" marL="457200" rtl="0">
              <a:spcBef>
                <a:spcPts val="0"/>
              </a:spcBef>
              <a:buClr>
                <a:srgbClr val="4A86E8"/>
              </a:buClr>
            </a:pPr>
            <a:r>
              <a:rPr lang="en-US">
                <a:solidFill>
                  <a:srgbClr val="4A86E8"/>
                </a:solidFill>
              </a:rPr>
              <a:t>Circuit/Stack design</a:t>
            </a:r>
          </a:p>
          <a:p>
            <a:pPr indent="-228600" lvl="0" marL="457200" rtl="0">
              <a:spcBef>
                <a:spcPts val="0"/>
              </a:spcBef>
              <a:buClr>
                <a:srgbClr val="4A86E8"/>
              </a:buClr>
            </a:pPr>
            <a:r>
              <a:rPr lang="en-US">
                <a:solidFill>
                  <a:srgbClr val="4A86E8"/>
                </a:solidFill>
              </a:rPr>
              <a:t>Wireless communication </a:t>
            </a:r>
          </a:p>
          <a:p>
            <a:pPr indent="-228600" lvl="0" marL="457200" marR="0" rtl="0" algn="l">
              <a:lnSpc>
                <a:spcPct val="90000"/>
              </a:lnSpc>
              <a:spcBef>
                <a:spcPts val="0"/>
              </a:spcBef>
              <a:buClr>
                <a:srgbClr val="4A86E8"/>
              </a:buClr>
            </a:pPr>
            <a:r>
              <a:rPr lang="en-US">
                <a:solidFill>
                  <a:srgbClr val="4A86E8"/>
                </a:solidFill>
              </a:rPr>
              <a:t>Webpage layout, database schema design</a:t>
            </a:r>
          </a:p>
          <a:p>
            <a:pPr indent="-228600" lvl="0" marL="457200" marR="0" rtl="0" algn="l">
              <a:lnSpc>
                <a:spcPct val="90000"/>
              </a:lnSpc>
              <a:spcBef>
                <a:spcPts val="0"/>
              </a:spcBef>
              <a:buClr>
                <a:srgbClr val="6D9EEB"/>
              </a:buClr>
            </a:pPr>
            <a:r>
              <a:rPr lang="en-US">
                <a:solidFill>
                  <a:srgbClr val="6D9EEB"/>
                </a:solidFill>
              </a:rPr>
              <a:t>Sensor Interfacing </a:t>
            </a:r>
          </a:p>
          <a:p>
            <a:pPr indent="-228600" lvl="0" marL="457200" marR="0" rtl="0" algn="l">
              <a:lnSpc>
                <a:spcPct val="90000"/>
              </a:lnSpc>
              <a:spcBef>
                <a:spcPts val="0"/>
              </a:spcBef>
              <a:buClr>
                <a:srgbClr val="6D9EEB"/>
              </a:buClr>
            </a:pPr>
            <a:r>
              <a:rPr lang="en-US">
                <a:solidFill>
                  <a:srgbClr val="6D9EEB"/>
                </a:solidFill>
              </a:rPr>
              <a:t>Solar Panel Testing</a:t>
            </a:r>
          </a:p>
          <a:p>
            <a:pPr indent="-228600" lvl="0" marL="457200" rtl="0">
              <a:spcBef>
                <a:spcPts val="0"/>
              </a:spcBef>
              <a:buClr>
                <a:srgbClr val="FF9900"/>
              </a:buClr>
            </a:pPr>
            <a:r>
              <a:rPr lang="en-US">
                <a:solidFill>
                  <a:srgbClr val="FF9900"/>
                </a:solidFill>
              </a:rPr>
              <a:t>Sensor Calibration</a:t>
            </a:r>
          </a:p>
          <a:p>
            <a:pPr indent="-228600" lvl="0" marL="457200" marR="0" rtl="0" algn="l">
              <a:lnSpc>
                <a:spcPct val="90000"/>
              </a:lnSpc>
              <a:spcBef>
                <a:spcPts val="0"/>
              </a:spcBef>
              <a:buClr>
                <a:srgbClr val="FF9900"/>
              </a:buClr>
            </a:pPr>
            <a:r>
              <a:rPr lang="en-US">
                <a:solidFill>
                  <a:srgbClr val="FF9900"/>
                </a:solidFill>
              </a:rPr>
              <a:t>Testing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Sensor Node</a:t>
            </a:r>
          </a:p>
        </p:txBody>
      </p:sp>
      <p:pic>
        <p:nvPicPr>
          <p:cNvPr id="136" name="Shape 136"/>
          <p:cNvPicPr preferRelativeResize="0"/>
          <p:nvPr/>
        </p:nvPicPr>
        <p:blipFill>
          <a:blip r:embed="rId3">
            <a:alphaModFix/>
          </a:blip>
          <a:stretch>
            <a:fillRect/>
          </a:stretch>
        </p:blipFill>
        <p:spPr>
          <a:xfrm>
            <a:off x="2515975" y="1598300"/>
            <a:ext cx="7020924" cy="5014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Sensor Stack</a:t>
            </a:r>
          </a:p>
        </p:txBody>
      </p:sp>
      <p:pic>
        <p:nvPicPr>
          <p:cNvPr id="142" name="Shape 142"/>
          <p:cNvPicPr preferRelativeResize="0"/>
          <p:nvPr/>
        </p:nvPicPr>
        <p:blipFill>
          <a:blip r:embed="rId3">
            <a:alphaModFix/>
          </a:blip>
          <a:stretch>
            <a:fillRect/>
          </a:stretch>
        </p:blipFill>
        <p:spPr>
          <a:xfrm>
            <a:off x="4438625" y="1088025"/>
            <a:ext cx="4767625" cy="565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Dylos vs DSM501A</a:t>
            </a:r>
          </a:p>
        </p:txBody>
      </p:sp>
      <p:pic>
        <p:nvPicPr>
          <p:cNvPr id="148" name="Shape 148"/>
          <p:cNvPicPr preferRelativeResize="0"/>
          <p:nvPr/>
        </p:nvPicPr>
        <p:blipFill>
          <a:blip r:embed="rId3">
            <a:alphaModFix/>
          </a:blip>
          <a:stretch>
            <a:fillRect/>
          </a:stretch>
        </p:blipFill>
        <p:spPr>
          <a:xfrm>
            <a:off x="2568700" y="1488075"/>
            <a:ext cx="7249875" cy="5235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pic>
        <p:nvPicPr>
          <p:cNvPr id="153" name="Shape 153"/>
          <p:cNvPicPr preferRelativeResize="0"/>
          <p:nvPr/>
        </p:nvPicPr>
        <p:blipFill>
          <a:blip r:embed="rId3">
            <a:alphaModFix/>
          </a:blip>
          <a:stretch>
            <a:fillRect/>
          </a:stretch>
        </p:blipFill>
        <p:spPr>
          <a:xfrm>
            <a:off x="762625" y="745225"/>
            <a:ext cx="10106925" cy="543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idx="1" type="body"/>
          </p:nvPr>
        </p:nvSpPr>
        <p:spPr>
          <a:xfrm>
            <a:off x="838200" y="1825625"/>
            <a:ext cx="10515600" cy="4351200"/>
          </a:xfrm>
          <a:prstGeom prst="rect">
            <a:avLst/>
          </a:prstGeom>
        </p:spPr>
        <p:txBody>
          <a:bodyPr anchorCtr="0" anchor="t" bIns="91425" lIns="91425" rIns="91425" tIns="91425">
            <a:noAutofit/>
          </a:bodyPr>
          <a:lstStyle/>
          <a:p>
            <a:pPr lvl="0">
              <a:spcBef>
                <a:spcPts val="0"/>
              </a:spcBef>
              <a:buNone/>
            </a:pPr>
            <a:r>
              <a:t/>
            </a:r>
            <a:endParaRPr/>
          </a:p>
        </p:txBody>
      </p:sp>
      <p:pic>
        <p:nvPicPr>
          <p:cNvPr id="159" name="Shape 159"/>
          <p:cNvPicPr preferRelativeResize="0"/>
          <p:nvPr/>
        </p:nvPicPr>
        <p:blipFill>
          <a:blip r:embed="rId3">
            <a:alphaModFix/>
          </a:blip>
          <a:stretch>
            <a:fillRect/>
          </a:stretch>
        </p:blipFill>
        <p:spPr>
          <a:xfrm>
            <a:off x="622850" y="895425"/>
            <a:ext cx="10946300" cy="5281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