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256" r:id="rId3"/>
    <p:sldId id="258" r:id="rId4"/>
    <p:sldId id="266" r:id="rId6"/>
    <p:sldId id="269" r:id="rId7"/>
    <p:sldId id="264" r:id="rId8"/>
    <p:sldId id="261" r:id="rId9"/>
    <p:sldId id="263" r:id="rId10"/>
    <p:sldId id="271" r:id="rId11"/>
    <p:sldId id="262" r:id="rId12"/>
    <p:sldId id="267" r:id="rId13"/>
    <p:sldId id="260" r:id="rId14"/>
    <p:sldId id="265" r:id="rId15"/>
    <p:sldId id="268" r:id="rId16"/>
    <p:sldId id="270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IN"/>
              <a:t>scalability - option to add sensors in future, easy to program</a:t>
            </a:r>
            <a:endParaRPr lang="x-none" altLang="en-IN"/>
          </a:p>
          <a:p>
            <a:pPr lvl="1"/>
            <a:r>
              <a:rPr lang="x-none" altLang="en-IN">
                <a:sym typeface="+mn-ea"/>
              </a:rPr>
              <a:t>communication protocol</a:t>
            </a:r>
            <a:endParaRPr lang="x-none" altLang="en-IN"/>
          </a:p>
          <a:p>
            <a:pPr lvl="1"/>
            <a:r>
              <a:rPr lang="x-none" altLang="en-IN">
                <a:sym typeface="+mn-ea"/>
              </a:rPr>
              <a:t>topology</a:t>
            </a:r>
            <a:endParaRPr lang="x-none" altLang="en-IN"/>
          </a:p>
          <a:p>
            <a:pPr lvl="1"/>
            <a:r>
              <a:rPr lang="x-none" altLang="en-IN">
                <a:sym typeface="+mn-ea"/>
              </a:rPr>
              <a:t>hardware </a:t>
            </a:r>
            <a:endParaRPr lang="x-none" altLang="en-IN"/>
          </a:p>
          <a:p>
            <a:pPr lvl="1"/>
            <a:r>
              <a:rPr lang="x-none" altLang="en-IN">
                <a:sym typeface="+mn-ea"/>
              </a:rPr>
              <a:t>stability</a:t>
            </a:r>
            <a:endParaRPr lang="x-none" altLang="en-IN"/>
          </a:p>
          <a:p>
            <a:pPr lvl="1"/>
            <a:r>
              <a:rPr lang="x-none" altLang="en-IN">
                <a:sym typeface="+mn-ea"/>
              </a:rPr>
              <a:t>power options</a:t>
            </a:r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IN"/>
              <a:t>Resource: WSN survey paper</a:t>
            </a:r>
            <a:endParaRPr lang="x-none" altLang="en-IN"/>
          </a:p>
          <a:p>
            <a:r>
              <a:rPr lang="en-IN" altLang="en-US"/>
              <a:t>Multi-media WSNs</a:t>
            </a:r>
            <a:r>
              <a:rPr lang="x-none" altLang="en-IN"/>
              <a:t>: </a:t>
            </a:r>
            <a:r>
              <a:rPr lang="en-IN" altLang="en-US"/>
              <a:t>enable monitoring and tracking of events in the form of multimedia such as video, audio, and imaging. consist of a number of low cost sensor nodes equipped with cameras and microphones. </a:t>
            </a:r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rhydolabz.com/wireless-zigbee-xbee-c-130_133/core2530-zigbee-module-with-sma-antenna-p-2038.html?zenid=d1c79807ea65ef63eb6c8b19035b5f20" TargetMode="External"/><Relationship Id="rId1" Type="http://schemas.openxmlformats.org/officeDocument/2006/relationships/hyperlink" Target="http://in.element14.com/texas-instruments/msp-exp430f5529lp/msp430f5529-usb-launchpad-eval/dp/235789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IN" sz="3200"/>
              <a:t>Development of wireless Sensor Node for urban agriculture</a:t>
            </a:r>
            <a:endParaRPr lang="x-none" altLang="en-IN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x-none" alt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Network Layers</a:t>
            </a:r>
            <a:endParaRPr lang="x-none" altLang="en-IN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790" y="1895475"/>
            <a:ext cx="7145020" cy="4225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63585" y="2493645"/>
            <a:ext cx="2654935" cy="932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IN"/>
              <a:t>Zigbee Protocol Layers </a:t>
            </a:r>
            <a:endParaRPr lang="x-none" altLang="en-IN"/>
          </a:p>
          <a:p>
            <a:r>
              <a:rPr lang="x-none" altLang="en-IN"/>
              <a:t>derived from OSI model</a:t>
            </a:r>
            <a:endParaRPr lang="x-none" altLang="en-IN"/>
          </a:p>
          <a:p>
            <a:endParaRPr lang="x-none" alt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/>
              <a:t>Network architecture for agriculture applications</a:t>
            </a:r>
            <a:endParaRPr lang="en-I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Stationary</a:t>
            </a:r>
            <a:endParaRPr lang="x-none" altLang="en-IN"/>
          </a:p>
          <a:p>
            <a:pPr lvl="1"/>
            <a:r>
              <a:rPr lang="x-none" altLang="en-IN"/>
              <a:t>sensor nodes are deployed at a fixed position (example: temperature, moisture, wind speed etc)</a:t>
            </a:r>
            <a:endParaRPr lang="x-none" altLang="en-IN"/>
          </a:p>
          <a:p>
            <a:pPr lvl="0"/>
            <a:r>
              <a:rPr lang="x-none" altLang="en-IN"/>
              <a:t>Mobile</a:t>
            </a:r>
            <a:endParaRPr lang="x-none" altLang="en-IN"/>
          </a:p>
          <a:p>
            <a:pPr lvl="1"/>
            <a:r>
              <a:rPr lang="x-none" altLang="en-IN"/>
              <a:t>devices changes position with time (example: network of drones, farmer carrying sensor/cell phone)</a:t>
            </a:r>
            <a:endParaRPr lang="x-none" altLang="en-IN"/>
          </a:p>
          <a:p>
            <a:pPr lvl="0"/>
            <a:r>
              <a:rPr lang="x-none" altLang="en-IN"/>
              <a:t>Hybrid</a:t>
            </a:r>
            <a:endParaRPr lang="x-none" altLang="en-IN"/>
          </a:p>
          <a:p>
            <a:pPr lvl="1"/>
            <a:r>
              <a:rPr lang="x-none" altLang="en-IN"/>
              <a:t>mix of Stationary and mobile</a:t>
            </a:r>
            <a:endParaRPr lang="x-none" altLang="en-IN"/>
          </a:p>
          <a:p>
            <a:pPr lvl="1"/>
            <a:endParaRPr lang="x-none" altLang="en-IN"/>
          </a:p>
          <a:p>
            <a:pPr marL="0" lvl="0" indent="0">
              <a:buNone/>
            </a:pPr>
            <a:r>
              <a:rPr lang="x-none" altLang="en-IN"/>
              <a:t>What is our requirement: Stationary </a:t>
            </a:r>
            <a:endParaRPr lang="x-none" alt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Types of sensor nodes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WSNs are deployed on land, underground and underwater</a:t>
            </a:r>
            <a:endParaRPr lang="x-none" altLang="en-IN"/>
          </a:p>
          <a:p>
            <a:r>
              <a:rPr lang="x-none" altLang="en-IN"/>
              <a:t>5 types</a:t>
            </a:r>
            <a:endParaRPr lang="x-none" altLang="en-IN"/>
          </a:p>
          <a:p>
            <a:pPr lvl="1"/>
            <a:r>
              <a:rPr lang="x-none" altLang="en-IN"/>
              <a:t>Terrestrial WSN</a:t>
            </a:r>
            <a:endParaRPr lang="x-none" altLang="en-IN"/>
          </a:p>
          <a:p>
            <a:pPr lvl="1"/>
            <a:r>
              <a:rPr lang="x-none" altLang="en-IN"/>
              <a:t>underground WSN</a:t>
            </a:r>
            <a:endParaRPr lang="x-none" altLang="en-IN"/>
          </a:p>
          <a:p>
            <a:pPr lvl="1"/>
            <a:r>
              <a:rPr lang="x-none" altLang="en-IN"/>
              <a:t>underwater WSN</a:t>
            </a:r>
            <a:endParaRPr lang="x-none" altLang="en-IN"/>
          </a:p>
          <a:p>
            <a:pPr lvl="1"/>
            <a:r>
              <a:rPr lang="x-none" altLang="en-IN"/>
              <a:t>multi-media WSN</a:t>
            </a:r>
            <a:endParaRPr lang="x-none" altLang="en-IN"/>
          </a:p>
          <a:p>
            <a:pPr lvl="1"/>
            <a:r>
              <a:rPr lang="x-none" altLang="en-IN"/>
              <a:t>mobile WSN</a:t>
            </a:r>
            <a:endParaRPr lang="x-none" alt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Zigbee Network topology</a:t>
            </a:r>
            <a:endParaRPr lang="x-none" altLang="en-I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7015" y="1454785"/>
            <a:ext cx="7757795" cy="5413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To buy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>
                <a:hlinkClick r:id="rId1" tooltip=""/>
              </a:rPr>
              <a:t>MSP430f5529</a:t>
            </a:r>
            <a:r>
              <a:rPr lang="x-none" altLang="en-IN"/>
              <a:t>	</a:t>
            </a:r>
            <a:r>
              <a:rPr lang="x-none" altLang="en-IN"/>
              <a:t>- 8 		-Rs. 1384</a:t>
            </a:r>
            <a:endParaRPr lang="x-none" altLang="en-IN"/>
          </a:p>
          <a:p>
            <a:r>
              <a:rPr lang="x-none" altLang="en-IN">
                <a:hlinkClick r:id="rId2" tooltip=""/>
              </a:rPr>
              <a:t>CC2530</a:t>
            </a:r>
            <a:r>
              <a:rPr lang="x-none" altLang="en-IN"/>
              <a:t>		- 5 		-Rs. 949</a:t>
            </a:r>
            <a:endParaRPr lang="x-none" altLang="en-IN"/>
          </a:p>
          <a:p>
            <a:r>
              <a:rPr lang="x-none" altLang="en-IN"/>
              <a:t>Nodemcu		- 5		</a:t>
            </a:r>
            <a:endParaRPr lang="x-none" alt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Intelligent decision making capability</a:t>
            </a:r>
            <a:endParaRPr lang="en-IN" altLang="en-US"/>
          </a:p>
          <a:p>
            <a:pPr lvl="1"/>
            <a:r>
              <a:rPr lang="x-none" altLang="en-IN"/>
              <a:t>multihop</a:t>
            </a:r>
            <a:endParaRPr lang="x-none" altLang="en-IN"/>
          </a:p>
          <a:p>
            <a:pPr lvl="0"/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Objective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005"/>
            <a:ext cx="10515600" cy="5191760"/>
          </a:xfrm>
        </p:spPr>
        <p:txBody>
          <a:bodyPr>
            <a:normAutofit fontScale="90000" lnSpcReduction="10000"/>
          </a:bodyPr>
          <a:p>
            <a:pPr algn="just"/>
            <a:r>
              <a:rPr lang="x-none" altLang="en-IN" sz="2400"/>
              <a:t>compare and contrast zigbee(802.15.4) and wifi(802.11) communication protocol to find an optimal solution for urban agriculture setup on Terrace</a:t>
            </a:r>
            <a:endParaRPr lang="x-none" altLang="en-IN" sz="2400"/>
          </a:p>
          <a:p>
            <a:pPr algn="just"/>
            <a:endParaRPr lang="x-none" altLang="en-IN"/>
          </a:p>
          <a:p>
            <a:r>
              <a:rPr lang="x-none" altLang="en-IN" sz="2400"/>
              <a:t>what to compare</a:t>
            </a:r>
            <a:endParaRPr lang="x-none" altLang="en-IN" sz="2400"/>
          </a:p>
          <a:p>
            <a:pPr lvl="1"/>
            <a:r>
              <a:rPr lang="x-none" altLang="en-IN"/>
              <a:t>power consumption</a:t>
            </a:r>
            <a:endParaRPr lang="x-none" altLang="en-IN"/>
          </a:p>
          <a:p>
            <a:pPr lvl="1"/>
            <a:r>
              <a:rPr lang="x-none" altLang="en-IN"/>
              <a:t>range</a:t>
            </a:r>
            <a:endParaRPr lang="x-none" altLang="en-IN"/>
          </a:p>
          <a:p>
            <a:pPr lvl="1"/>
            <a:r>
              <a:rPr lang="x-none" altLang="en-IN"/>
              <a:t>scalability factor</a:t>
            </a:r>
            <a:endParaRPr lang="x-none" altLang="en-IN"/>
          </a:p>
          <a:p>
            <a:pPr lvl="1"/>
            <a:r>
              <a:rPr lang="x-none" altLang="en-IN"/>
              <a:t>cost</a:t>
            </a:r>
            <a:endParaRPr lang="x-none" altLang="en-IN"/>
          </a:p>
          <a:p>
            <a:pPr lvl="0"/>
            <a:endParaRPr lang="x-none" altLang="en-IN" sz="3200"/>
          </a:p>
          <a:p>
            <a:pPr lvl="0"/>
            <a:r>
              <a:rPr lang="x-none" altLang="en-IN" sz="2400"/>
              <a:t>Design working sensor node that can be developed on terrace or similar environment</a:t>
            </a:r>
            <a:endParaRPr lang="x-none" altLang="en-IN" sz="2400"/>
          </a:p>
          <a:p>
            <a:pPr lvl="0"/>
            <a:endParaRPr lang="x-none" altLang="en-IN"/>
          </a:p>
          <a:p>
            <a:pPr lvl="0"/>
            <a:r>
              <a:rPr lang="x-none" altLang="en-IN" sz="2400"/>
              <a:t>Develop a backbone with sensor node and test strategies to carry out future study on different hardware and other communication module</a:t>
            </a:r>
            <a:endParaRPr lang="x-none" altLang="en-IN" sz="2400"/>
          </a:p>
          <a:p>
            <a:pPr marL="457200" lvl="1" indent="0">
              <a:buNone/>
            </a:pPr>
            <a:endParaRPr lang="x-none" altLang="en-IN" sz="2400"/>
          </a:p>
          <a:p>
            <a:pPr lvl="1"/>
            <a:endParaRPr lang="x-none" altLang="en-IN"/>
          </a:p>
          <a:p>
            <a:pPr lvl="1"/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Requirement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Hardware</a:t>
            </a:r>
            <a:endParaRPr lang="x-none" altLang="en-IN"/>
          </a:p>
          <a:p>
            <a:pPr lvl="1"/>
            <a:r>
              <a:rPr lang="x-none" altLang="en-IN"/>
              <a:t>MSP430f5529 </a:t>
            </a:r>
            <a:endParaRPr lang="x-none" altLang="en-IN"/>
          </a:p>
          <a:p>
            <a:pPr lvl="1"/>
            <a:r>
              <a:rPr lang="x-none" altLang="en-IN"/>
              <a:t>Temperature+humidity sensor</a:t>
            </a:r>
            <a:endParaRPr lang="x-none" altLang="en-IN"/>
          </a:p>
          <a:p>
            <a:pPr lvl="1"/>
            <a:r>
              <a:rPr lang="x-none" altLang="en-IN"/>
              <a:t>Zigbee module - cc2530</a:t>
            </a:r>
            <a:endParaRPr lang="x-none" altLang="en-IN"/>
          </a:p>
          <a:p>
            <a:pPr lvl="1"/>
            <a:r>
              <a:rPr lang="x-none" altLang="en-IN"/>
              <a:t>wifi - ESP8266</a:t>
            </a:r>
            <a:endParaRPr lang="x-none" altLang="en-IN"/>
          </a:p>
          <a:p>
            <a:pPr lvl="1"/>
            <a:r>
              <a:rPr lang="x-none" altLang="en-IN"/>
              <a:t>Batteries</a:t>
            </a:r>
            <a:endParaRPr lang="x-none" altLang="en-IN"/>
          </a:p>
          <a:p>
            <a:pPr lvl="1"/>
            <a:endParaRPr lang="x-none" alt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1173" t="2730" r="21153" b="390"/>
          <a:stretch>
            <a:fillRect/>
          </a:stretch>
        </p:blipFill>
        <p:spPr>
          <a:xfrm>
            <a:off x="6522720" y="1076325"/>
            <a:ext cx="1880235" cy="2366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19820" r="26049"/>
          <a:stretch>
            <a:fillRect/>
          </a:stretch>
        </p:blipFill>
        <p:spPr>
          <a:xfrm>
            <a:off x="9185910" y="147320"/>
            <a:ext cx="1899204" cy="262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3960" y="3654425"/>
            <a:ext cx="266700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IN"/>
              <a:t>MSP430 microcontroller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9032875" y="2937510"/>
            <a:ext cx="282257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IN"/>
              <a:t>cc2530 with SMA antenna</a:t>
            </a:r>
            <a:endParaRPr lang="x-none" alt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680" y="3531870"/>
            <a:ext cx="1990725" cy="2295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865" y="5408930"/>
            <a:ext cx="235839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IN"/>
              <a:t>ESP8266 Wifi module</a:t>
            </a:r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Test Strategies 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380"/>
          </a:xfrm>
        </p:spPr>
        <p:txBody>
          <a:bodyPr>
            <a:normAutofit lnSpcReduction="10000"/>
          </a:bodyPr>
          <a:p>
            <a:r>
              <a:rPr lang="x-none" altLang="en-IN"/>
              <a:t>Power Consumption</a:t>
            </a:r>
            <a:endParaRPr lang="x-none" altLang="en-IN"/>
          </a:p>
          <a:p>
            <a:pPr lvl="1"/>
            <a:r>
              <a:rPr lang="x-none" altLang="en-IN"/>
              <a:t>Lab test - check power consumption using DMM/DSO</a:t>
            </a:r>
            <a:endParaRPr lang="x-none" altLang="en-IN"/>
          </a:p>
          <a:p>
            <a:pPr lvl="1"/>
            <a:r>
              <a:rPr lang="x-none" altLang="en-IN"/>
              <a:t>In field test - Measure battery voltage, deploy sensor for duration of 24 hours and log sensor reading, measure battery voltage again.</a:t>
            </a:r>
            <a:endParaRPr lang="x-none" altLang="en-IN"/>
          </a:p>
          <a:p>
            <a:pPr lvl="0"/>
            <a:r>
              <a:rPr lang="x-none" altLang="en-IN"/>
              <a:t>Range</a:t>
            </a:r>
            <a:endParaRPr lang="x-none" altLang="en-IN"/>
          </a:p>
          <a:p>
            <a:pPr lvl="1"/>
            <a:r>
              <a:rPr lang="x-none" altLang="en-IN"/>
              <a:t>Deploy sensors at farthest location/max. theoretical range suggested in datasheet. Log sensor reading to ensure no data loss is occurring.</a:t>
            </a:r>
            <a:endParaRPr lang="x-none" altLang="en-IN"/>
          </a:p>
          <a:p>
            <a:pPr lvl="1"/>
            <a:r>
              <a:rPr lang="x-none" altLang="en-IN"/>
              <a:t>Deploy multiple sensor nodes at strategic locations to check effect of obstructions</a:t>
            </a:r>
            <a:endParaRPr lang="x-none" altLang="en-IN"/>
          </a:p>
          <a:p>
            <a:pPr lvl="0"/>
            <a:r>
              <a:rPr lang="x-none" altLang="en-IN"/>
              <a:t>Scalability</a:t>
            </a:r>
            <a:endParaRPr lang="x-none" altLang="en-IN"/>
          </a:p>
          <a:p>
            <a:pPr lvl="1"/>
            <a:r>
              <a:rPr lang="x-none" altLang="en-IN"/>
              <a:t>Effect of adding/removing nodes on data transmission and power consumption</a:t>
            </a:r>
            <a:endParaRPr lang="x-none" alt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Milestone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4758055"/>
          </a:xfrm>
        </p:spPr>
        <p:txBody>
          <a:bodyPr/>
          <a:p>
            <a:r>
              <a:rPr lang="x-none" altLang="en-IN">
                <a:solidFill>
                  <a:schemeClr val="accent6"/>
                </a:solidFill>
              </a:rPr>
              <a:t>Reading about protocols and existing work in this field</a:t>
            </a:r>
            <a:endParaRPr lang="x-none" altLang="en-IN">
              <a:solidFill>
                <a:schemeClr val="accent6"/>
              </a:solidFill>
            </a:endParaRPr>
          </a:p>
          <a:p>
            <a:r>
              <a:rPr lang="x-none" altLang="en-IN">
                <a:solidFill>
                  <a:schemeClr val="accent6"/>
                </a:solidFill>
              </a:rPr>
              <a:t>UART communication on MSP430</a:t>
            </a:r>
            <a:endParaRPr lang="x-none" altLang="en-IN">
              <a:solidFill>
                <a:schemeClr val="accent6"/>
              </a:solidFill>
            </a:endParaRPr>
          </a:p>
          <a:p>
            <a:r>
              <a:rPr lang="x-none" altLang="en-IN">
                <a:solidFill>
                  <a:schemeClr val="accent2"/>
                </a:solidFill>
              </a:rPr>
              <a:t>using TI Z-stack API to connect cc2530 with MSP430</a:t>
            </a:r>
            <a:endParaRPr lang="x-none" altLang="en-IN">
              <a:solidFill>
                <a:schemeClr val="accent2"/>
              </a:solidFill>
            </a:endParaRPr>
          </a:p>
          <a:p>
            <a:r>
              <a:rPr lang="x-none" altLang="en-IN"/>
              <a:t>Test zigbee based sensor node in lab  ( 13/03)</a:t>
            </a:r>
            <a:endParaRPr lang="x-none" altLang="en-IN"/>
          </a:p>
          <a:p>
            <a:r>
              <a:rPr lang="x-none" altLang="en-IN"/>
              <a:t>Deploy sensors on terrace to test log sensor data (19/03)</a:t>
            </a:r>
            <a:endParaRPr lang="x-none" altLang="en-IN"/>
          </a:p>
          <a:p>
            <a:r>
              <a:rPr lang="x-none" altLang="en-IN"/>
              <a:t>interface esp8266 with MSP430 (31/03)</a:t>
            </a:r>
            <a:endParaRPr lang="x-none" altLang="en-IN"/>
          </a:p>
          <a:p>
            <a:r>
              <a:rPr lang="x-none" altLang="en-IN"/>
              <a:t>Test wifi based sensor node in lab (31/03)</a:t>
            </a:r>
            <a:endParaRPr lang="x-none" altLang="en-IN"/>
          </a:p>
          <a:p>
            <a:r>
              <a:rPr lang="x-none" altLang="en-IN">
                <a:sym typeface="+mn-ea"/>
              </a:rPr>
              <a:t>Deploy sensors on terrace to test log sensor data (02/04)</a:t>
            </a:r>
            <a:endParaRPr lang="x-none" altLang="en-IN">
              <a:sym typeface="+mn-ea"/>
            </a:endParaRPr>
          </a:p>
          <a:p>
            <a:r>
              <a:rPr lang="x-none" altLang="en-IN">
                <a:sym typeface="+mn-ea"/>
              </a:rPr>
              <a:t>Obtain result based on data (16/04)</a:t>
            </a:r>
            <a:endParaRPr lang="x-none" altLang="en-IN">
              <a:sym typeface="+mn-ea"/>
            </a:endParaRPr>
          </a:p>
          <a:p>
            <a:endParaRPr lang="x-none" alt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Choosing right hardware 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Embedded Multi-chip sensor nodes</a:t>
            </a:r>
            <a:endParaRPr lang="x-none" altLang="en-IN"/>
          </a:p>
          <a:p>
            <a:pPr lvl="1"/>
            <a:r>
              <a:rPr lang="x-none" altLang="en-IN" sz="2400"/>
              <a:t>Microcontroller, transceiver, sensor and power supply</a:t>
            </a:r>
            <a:endParaRPr lang="x-none" altLang="en-IN" sz="2400"/>
          </a:p>
          <a:p>
            <a:r>
              <a:rPr lang="x-none" altLang="en-IN"/>
              <a:t>System-on-chip sensor nodes</a:t>
            </a:r>
            <a:endParaRPr lang="x-none" altLang="en-IN"/>
          </a:p>
          <a:p>
            <a:pPr lvl="1"/>
            <a:r>
              <a:rPr lang="x-none" altLang="en-IN"/>
              <a:t>On-chip controller and transceiver</a:t>
            </a:r>
            <a:endParaRPr lang="x-none" altLang="en-IN"/>
          </a:p>
          <a:p>
            <a:pPr lvl="1"/>
            <a:endParaRPr lang="x-none" altLang="en-IN"/>
          </a:p>
          <a:p>
            <a:pPr lvl="0"/>
            <a:r>
              <a:rPr lang="x-none" altLang="en-IN"/>
              <a:t>Consideration factor</a:t>
            </a:r>
            <a:endParaRPr lang="x-none" altLang="en-IN"/>
          </a:p>
          <a:p>
            <a:pPr lvl="1"/>
            <a:r>
              <a:rPr lang="x-none" altLang="en-IN"/>
              <a:t>Peripheral features to attach sensors</a:t>
            </a:r>
            <a:endParaRPr lang="x-none" altLang="en-IN"/>
          </a:p>
          <a:p>
            <a:pPr lvl="1"/>
            <a:r>
              <a:rPr lang="x-none" altLang="en-IN"/>
              <a:t>power consumption</a:t>
            </a:r>
            <a:endParaRPr lang="x-none" altLang="en-IN"/>
          </a:p>
          <a:p>
            <a:pPr lvl="1"/>
            <a:r>
              <a:rPr lang="x-none" altLang="en-IN"/>
              <a:t>memory</a:t>
            </a:r>
            <a:endParaRPr lang="x-none" altLang="en-IN"/>
          </a:p>
          <a:p>
            <a:pPr lvl="1"/>
            <a:r>
              <a:rPr lang="x-none" altLang="en-IN"/>
              <a:t>cost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Factors to be considered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Area</a:t>
            </a:r>
            <a:endParaRPr lang="x-none" altLang="en-IN"/>
          </a:p>
          <a:p>
            <a:r>
              <a:rPr lang="x-none" altLang="en-IN"/>
              <a:t>Power options available</a:t>
            </a:r>
            <a:endParaRPr lang="x-none" altLang="en-IN"/>
          </a:p>
          <a:p>
            <a:r>
              <a:rPr lang="x-none" altLang="en-IN"/>
              <a:t>sensor requirement</a:t>
            </a: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Range vs Data Rate comparison</a:t>
            </a:r>
            <a:endParaRPr lang="x-none" altLang="en-I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9235" y="1584960"/>
            <a:ext cx="7672705" cy="5102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2245" y="6427470"/>
            <a:ext cx="303022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IN"/>
              <a:t>Source: www.embedur.com</a:t>
            </a:r>
            <a:endParaRPr lang="x-none" alt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Wireless Communication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835" y="1826895"/>
            <a:ext cx="4149725" cy="4351655"/>
          </a:xfrm>
        </p:spPr>
        <p:txBody>
          <a:bodyPr/>
          <a:p>
            <a:r>
              <a:rPr lang="x-none" altLang="en-IN"/>
              <a:t>Zigbee</a:t>
            </a:r>
            <a:endParaRPr lang="x-none" altLang="en-IN"/>
          </a:p>
          <a:p>
            <a:pPr lvl="1"/>
            <a:r>
              <a:rPr lang="x-none" altLang="en-IN"/>
              <a:t>802.15.4, </a:t>
            </a:r>
            <a:endParaRPr lang="x-none" altLang="en-IN"/>
          </a:p>
          <a:p>
            <a:pPr lvl="1"/>
            <a:r>
              <a:rPr lang="x-none" altLang="en-IN"/>
              <a:t>250 kbps @2.4 GHz</a:t>
            </a:r>
            <a:endParaRPr lang="x-none" altLang="en-IN"/>
          </a:p>
          <a:p>
            <a:pPr lvl="1"/>
            <a:r>
              <a:rPr lang="x-none" altLang="en-IN"/>
              <a:t>low-cost</a:t>
            </a:r>
            <a:endParaRPr lang="x-none" altLang="en-IN"/>
          </a:p>
          <a:p>
            <a:pPr lvl="1"/>
            <a:r>
              <a:rPr lang="x-none" altLang="en-IN"/>
              <a:t>energy efficient</a:t>
            </a:r>
            <a:endParaRPr lang="x-none" altLang="en-IN"/>
          </a:p>
          <a:p>
            <a:pPr lvl="1"/>
            <a:r>
              <a:rPr lang="x-none" altLang="en-IN"/>
              <a:t>Support Mesh topology</a:t>
            </a:r>
            <a:endParaRPr lang="x-none" altLang="en-IN"/>
          </a:p>
          <a:p>
            <a:pPr lvl="1"/>
            <a:r>
              <a:rPr lang="x-none" altLang="en-IN"/>
              <a:t>100m - 1.5Km</a:t>
            </a:r>
            <a:endParaRPr lang="x-none" altLang="en-IN"/>
          </a:p>
          <a:p>
            <a:pPr lvl="1"/>
            <a:endParaRPr lang="x-none" altLang="en-IN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87720" y="1757680"/>
            <a:ext cx="46247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IN"/>
              <a:t>Wifi</a:t>
            </a:r>
            <a:endParaRPr lang="x-none" altLang="en-IN"/>
          </a:p>
          <a:p>
            <a:pPr lvl="1"/>
            <a:r>
              <a:rPr lang="x-none" altLang="en-IN"/>
              <a:t>802.11</a:t>
            </a:r>
            <a:endParaRPr lang="x-none" altLang="en-IN"/>
          </a:p>
          <a:p>
            <a:pPr lvl="1"/>
            <a:r>
              <a:rPr lang="x-none" altLang="en-IN"/>
              <a:t>2-54 Mbps @2.4 GHz</a:t>
            </a:r>
            <a:endParaRPr lang="x-none" altLang="en-IN"/>
          </a:p>
          <a:p>
            <a:pPr lvl="1"/>
            <a:r>
              <a:rPr lang="x-none" altLang="en-IN"/>
              <a:t>low-cost</a:t>
            </a:r>
            <a:endParaRPr lang="x-none" altLang="en-IN"/>
          </a:p>
          <a:p>
            <a:pPr lvl="1"/>
            <a:r>
              <a:rPr lang="x-none" altLang="en-IN"/>
              <a:t>high energy consumption</a:t>
            </a:r>
            <a:endParaRPr lang="x-none" altLang="en-IN"/>
          </a:p>
          <a:p>
            <a:pPr lvl="1"/>
            <a:r>
              <a:rPr lang="x-none" altLang="en-IN"/>
              <a:t>Only Star</a:t>
            </a:r>
            <a:endParaRPr lang="x-none" altLang="en-IN"/>
          </a:p>
          <a:p>
            <a:pPr lvl="1"/>
            <a:r>
              <a:rPr lang="x-none" altLang="en-IN"/>
              <a:t>100m</a:t>
            </a:r>
            <a:endParaRPr lang="x-none" alt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2827</Words>
  <Application>Kingsoft Office WPP</Application>
  <PresentationFormat>Widescreen</PresentationFormat>
  <Paragraphs>140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 for urban agriculture</dc:title>
  <dc:creator>saurav</dc:creator>
  <cp:lastModifiedBy>saurav</cp:lastModifiedBy>
  <cp:revision>25</cp:revision>
  <dcterms:created xsi:type="dcterms:W3CDTF">2017-03-06T08:27:41Z</dcterms:created>
  <dcterms:modified xsi:type="dcterms:W3CDTF">2017-03-06T08:27:41Z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16393੭-10.1.0.5672</vt:lpwstr>
  </property>
</Properties>
</file>