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5"/>
  </p:notesMasterIdLst>
  <p:handoutMasterIdLst>
    <p:handoutMasterId r:id="rId36"/>
  </p:handoutMasterIdLst>
  <p:sldIdLst>
    <p:sldId id="256" r:id="rId5"/>
    <p:sldId id="285" r:id="rId6"/>
    <p:sldId id="257" r:id="rId7"/>
    <p:sldId id="258" r:id="rId8"/>
    <p:sldId id="260" r:id="rId9"/>
    <p:sldId id="261" r:id="rId10"/>
    <p:sldId id="283" r:id="rId11"/>
    <p:sldId id="286" r:id="rId12"/>
    <p:sldId id="266" r:id="rId13"/>
    <p:sldId id="300" r:id="rId14"/>
    <p:sldId id="301" r:id="rId15"/>
    <p:sldId id="287" r:id="rId16"/>
    <p:sldId id="302" r:id="rId17"/>
    <p:sldId id="299" r:id="rId18"/>
    <p:sldId id="307" r:id="rId19"/>
    <p:sldId id="309" r:id="rId20"/>
    <p:sldId id="308" r:id="rId21"/>
    <p:sldId id="296" r:id="rId22"/>
    <p:sldId id="293" r:id="rId23"/>
    <p:sldId id="294" r:id="rId24"/>
    <p:sldId id="297" r:id="rId25"/>
    <p:sldId id="289" r:id="rId26"/>
    <p:sldId id="310" r:id="rId27"/>
    <p:sldId id="311" r:id="rId28"/>
    <p:sldId id="312" r:id="rId29"/>
    <p:sldId id="313" r:id="rId30"/>
    <p:sldId id="291" r:id="rId31"/>
    <p:sldId id="290" r:id="rId32"/>
    <p:sldId id="292" r:id="rId33"/>
    <p:sldId id="26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5/3/2025</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07T06:56:53.00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2,'119'-2,"132"6,-233-1,0 0,0 2,23 8,22 7,55 4,140 37,-220-49,0-2,1-2,0-1,71 2,-106-9,22-1,0 2,0 0,0 2,46 11,-60-10,34 9,0 2,51 25,-84-34,-1-1,1 0,0-1,1 0,-1-1,17 1,5-1,41-2,-45-2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07T06:56:54.06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1251 297,'-194'-8,"-211"-37,393 44,-543-88,545 87,-5 1,1-2,0 1,-17-7,31 9,0 0,0 0,1 0,-1 0,0 0,0-1,1 1,-1 0,0 0,0 0,1 0,-1 0,0-1,0 1,0 0,1 0,-1 0,0-1,0 1,0 0,0 0,0 0,1-1,-1 1,0 0,0 0,0-1,0 1,0 0,0 0,0-1,0 1,0 0,0-1,0 1,0 0,0 0,0-1,0 1,0 0,0 0,0-1,-1 1,1 0,0 0,0-1,0 1,0 0,0 0,-1 0,1-1,0 1,0 0,0 0,-1 0,1 0,0 0,0-1,-1 1,1 0,0 0,31-9,-23 7,50-12,0 3,1 2,84-1,-10 1,967-31,-840 23,-235 14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07T06:56:54.42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07T06:56:55.01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1862 3136,'-31'-68,"-2"1,-60-88,43 75,-233-377,-113-185,259 415,-633-1088,717 1218,37 70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07T06:56:55.8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1,'254'5,"410"63,1616 363,-1320-198,-938-227,-1 2,0 0,36 21,-44-21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5/3/2025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image" Target="../media/image8.jpg"/><Relationship Id="rId2" Type="http://schemas.openxmlformats.org/officeDocument/2006/relationships/customXml" Target="../ink/ink1.xml"/><Relationship Id="rId1" Type="http://schemas.openxmlformats.org/officeDocument/2006/relationships/slideLayout" Target="../slideLayouts/slideLayout6.xml"/><Relationship Id="rId6" Type="http://schemas.openxmlformats.org/officeDocument/2006/relationships/customXml" Target="../ink/ink3.xml"/><Relationship Id="rId11" Type="http://schemas.openxmlformats.org/officeDocument/2006/relationships/image" Target="../media/image10.png"/><Relationship Id="rId5" Type="http://schemas.openxmlformats.org/officeDocument/2006/relationships/image" Target="../media/image70.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3.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557272" y="2339788"/>
            <a:ext cx="7077456" cy="2052559"/>
          </a:xfrm>
        </p:spPr>
        <p:txBody>
          <a:bodyPr anchor="ctr"/>
          <a:lstStyle/>
          <a:p>
            <a:pPr algn="ctr"/>
            <a:r>
              <a:rPr lang="en-US" sz="4400" dirty="0">
                <a:solidFill>
                  <a:schemeClr val="accent1">
                    <a:lumMod val="40000"/>
                    <a:lumOff val="60000"/>
                  </a:schemeClr>
                </a:solidFill>
              </a:rPr>
              <a:t>Design of an 8-bit RISC Processor with Enhanced Pipelining and Advanced Instruction Set</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437CF1-0569-D9E1-D210-996E924A06E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07E1FCC-06F0-B426-E05E-C7ABEF37C674}"/>
              </a:ext>
            </a:extLst>
          </p:cNvPr>
          <p:cNvSpPr>
            <a:spLocks noGrp="1"/>
          </p:cNvSpPr>
          <p:nvPr>
            <p:ph type="title"/>
          </p:nvPr>
        </p:nvSpPr>
        <p:spPr/>
        <p:txBody>
          <a:bodyPr/>
          <a:lstStyle/>
          <a:p>
            <a:r>
              <a:rPr lang="en-US" dirty="0">
                <a:solidFill>
                  <a:schemeClr val="accent1">
                    <a:lumMod val="40000"/>
                    <a:lumOff val="60000"/>
                  </a:schemeClr>
                </a:solidFill>
              </a:rPr>
              <a:t>INSTRUCTION SET </a:t>
            </a:r>
          </a:p>
        </p:txBody>
      </p:sp>
      <p:graphicFrame>
        <p:nvGraphicFramePr>
          <p:cNvPr id="6" name="Table 5">
            <a:extLst>
              <a:ext uri="{FF2B5EF4-FFF2-40B4-BE49-F238E27FC236}">
                <a16:creationId xmlns:a16="http://schemas.microsoft.com/office/drawing/2014/main" id="{BA8B0993-8320-1F54-C680-DBAE778B5DD8}"/>
              </a:ext>
            </a:extLst>
          </p:cNvPr>
          <p:cNvGraphicFramePr>
            <a:graphicFrameLocks noGrp="1"/>
          </p:cNvGraphicFramePr>
          <p:nvPr>
            <p:extLst>
              <p:ext uri="{D42A27DB-BD31-4B8C-83A1-F6EECF244321}">
                <p14:modId xmlns:p14="http://schemas.microsoft.com/office/powerpoint/2010/main" val="654586336"/>
              </p:ext>
            </p:extLst>
          </p:nvPr>
        </p:nvGraphicFramePr>
        <p:xfrm>
          <a:off x="1130300" y="1861690"/>
          <a:ext cx="9931400" cy="338328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a:r>
                        <a:rPr lang="en-US" sz="1800" b="1" dirty="0">
                          <a:solidFill>
                            <a:schemeClr val="accent1">
                              <a:lumMod val="40000"/>
                              <a:lumOff val="60000"/>
                            </a:schemeClr>
                          </a:solidFill>
                          <a:latin typeface="+mn-lt"/>
                          <a:cs typeface="Arial" panose="020B0604020202020204" pitchFamily="34" charset="0"/>
                        </a:rPr>
                        <a:t>Opcode</a:t>
                      </a:r>
                      <a:endParaRPr lang="en-GB" sz="1800" b="1" dirty="0">
                        <a:solidFill>
                          <a:schemeClr val="accent1">
                            <a:lumMod val="40000"/>
                            <a:lumOff val="60000"/>
                          </a:schemeClr>
                        </a:solidFill>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accent1">
                              <a:lumMod val="40000"/>
                              <a:lumOff val="60000"/>
                            </a:schemeClr>
                          </a:solidFill>
                          <a:latin typeface="+mn-lt"/>
                          <a:cs typeface="Arial" panose="020B0604020202020204" pitchFamily="34" charset="0"/>
                        </a:rPr>
                        <a:t>Instruction</a:t>
                      </a:r>
                      <a:endParaRPr lang="en-GB" sz="1800" b="1" dirty="0">
                        <a:solidFill>
                          <a:schemeClr val="accent1">
                            <a:lumMod val="40000"/>
                            <a:lumOff val="60000"/>
                          </a:schemeClr>
                        </a:solidFill>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accent1">
                              <a:lumMod val="40000"/>
                              <a:lumOff val="60000"/>
                            </a:schemeClr>
                          </a:solidFill>
                          <a:latin typeface="+mn-lt"/>
                          <a:cs typeface="Arial" panose="020B0604020202020204" pitchFamily="34" charset="0"/>
                        </a:rPr>
                        <a:t>Category</a:t>
                      </a:r>
                      <a:endParaRPr lang="en-GB" sz="1800" b="1" dirty="0">
                        <a:solidFill>
                          <a:schemeClr val="accent1">
                            <a:lumMod val="40000"/>
                            <a:lumOff val="60000"/>
                          </a:schemeClr>
                        </a:solidFill>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accent1">
                              <a:lumMod val="40000"/>
                              <a:lumOff val="60000"/>
                            </a:schemeClr>
                          </a:solidFill>
                          <a:latin typeface="+mn-lt"/>
                          <a:cs typeface="Arial" panose="020B0604020202020204" pitchFamily="34" charset="0"/>
                        </a:rPr>
                        <a:t>Description</a:t>
                      </a:r>
                      <a:endParaRPr lang="en-GB" sz="1800" b="1" dirty="0">
                        <a:solidFill>
                          <a:schemeClr val="accent1">
                            <a:lumMod val="40000"/>
                            <a:lumOff val="60000"/>
                          </a:schemeClr>
                        </a:solidFill>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pPr algn="ctr"/>
                      <a:r>
                        <a:rPr lang="en-GB" sz="1400" b="1" dirty="0">
                          <a:solidFill>
                            <a:schemeClr val="bg1">
                              <a:lumMod val="95000"/>
                            </a:schemeClr>
                          </a:solidFill>
                          <a:latin typeface="+mn-lt"/>
                        </a:rPr>
                        <a:t>0110</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r>
                        <a:rPr lang="en-GB" sz="1400" b="1" dirty="0">
                          <a:solidFill>
                            <a:schemeClr val="bg1">
                              <a:lumMod val="95000"/>
                            </a:schemeClr>
                          </a:solidFill>
                          <a:latin typeface="+mn-lt"/>
                        </a:rPr>
                        <a:t>OR</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r>
                        <a:rPr lang="en-GB" sz="1400" b="1" dirty="0">
                          <a:solidFill>
                            <a:schemeClr val="bg1">
                              <a:lumMod val="95000"/>
                            </a:schemeClr>
                          </a:solidFill>
                          <a:latin typeface="+mn-lt"/>
                        </a:rPr>
                        <a:t>Logical</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r>
                        <a:rPr lang="en-GB" sz="1400" b="1" dirty="0">
                          <a:solidFill>
                            <a:schemeClr val="bg1">
                              <a:lumMod val="95000"/>
                            </a:schemeClr>
                          </a:solidFill>
                          <a:latin typeface="+mn-lt"/>
                        </a:rPr>
                        <a:t>Performs bitwise OR</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pPr algn="ctr"/>
                      <a:r>
                        <a:rPr lang="en-GB" sz="1400" b="1" dirty="0">
                          <a:solidFill>
                            <a:schemeClr val="bg1">
                              <a:lumMod val="95000"/>
                            </a:schemeClr>
                          </a:solidFill>
                          <a:latin typeface="+mn-lt"/>
                        </a:rPr>
                        <a:t>0111</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GB" sz="1400" b="1" dirty="0">
                          <a:solidFill>
                            <a:schemeClr val="bg1">
                              <a:lumMod val="95000"/>
                            </a:schemeClr>
                          </a:solidFill>
                          <a:latin typeface="+mn-lt"/>
                        </a:rPr>
                        <a:t>XOR</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GB" sz="1400" b="1" dirty="0">
                          <a:solidFill>
                            <a:schemeClr val="bg1">
                              <a:lumMod val="95000"/>
                            </a:schemeClr>
                          </a:solidFill>
                          <a:latin typeface="+mn-lt"/>
                        </a:rPr>
                        <a:t>Logical</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GB" sz="1400" b="1" dirty="0">
                          <a:solidFill>
                            <a:schemeClr val="bg1">
                              <a:lumMod val="95000"/>
                            </a:schemeClr>
                          </a:solidFill>
                          <a:latin typeface="+mn-lt"/>
                        </a:rPr>
                        <a:t>Performs bitwise XOR</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pPr algn="ctr"/>
                      <a:r>
                        <a:rPr lang="en-GB" sz="1400" b="1" dirty="0">
                          <a:solidFill>
                            <a:schemeClr val="bg1">
                              <a:lumMod val="95000"/>
                            </a:schemeClr>
                          </a:solidFill>
                          <a:latin typeface="+mn-lt"/>
                        </a:rPr>
                        <a:t>1000</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r>
                        <a:rPr lang="en-GB" sz="1400" b="1" dirty="0">
                          <a:solidFill>
                            <a:schemeClr val="bg1">
                              <a:lumMod val="95000"/>
                            </a:schemeClr>
                          </a:solidFill>
                          <a:latin typeface="+mn-lt"/>
                        </a:rPr>
                        <a:t>NOT</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r>
                        <a:rPr lang="en-GB" sz="1400" b="1" dirty="0">
                          <a:solidFill>
                            <a:schemeClr val="bg1">
                              <a:lumMod val="95000"/>
                            </a:schemeClr>
                          </a:solidFill>
                          <a:latin typeface="+mn-lt"/>
                        </a:rPr>
                        <a:t>Logical</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r>
                        <a:rPr lang="en-GB" sz="1400" b="1" dirty="0">
                          <a:solidFill>
                            <a:schemeClr val="bg1">
                              <a:lumMod val="95000"/>
                            </a:schemeClr>
                          </a:solidFill>
                          <a:latin typeface="+mn-lt"/>
                        </a:rPr>
                        <a:t>Performs bitwise NOT</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pPr algn="ctr"/>
                      <a:r>
                        <a:rPr lang="en-GB" sz="1400" b="1" dirty="0">
                          <a:solidFill>
                            <a:schemeClr val="bg1">
                              <a:lumMod val="95000"/>
                            </a:schemeClr>
                          </a:solidFill>
                          <a:latin typeface="+mn-lt"/>
                        </a:rPr>
                        <a:t>1001</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rgbClr val="0C4360"/>
                    </a:solidFill>
                  </a:tcPr>
                </a:tc>
                <a:tc>
                  <a:txBody>
                    <a:bodyPr/>
                    <a:lstStyle/>
                    <a:p>
                      <a:pPr algn="ctr"/>
                      <a:r>
                        <a:rPr lang="en-GB" sz="1400" b="1" dirty="0">
                          <a:solidFill>
                            <a:schemeClr val="bg1">
                              <a:lumMod val="95000"/>
                            </a:schemeClr>
                          </a:solidFill>
                          <a:latin typeface="+mn-lt"/>
                        </a:rPr>
                        <a:t>Equal(==)</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rgbClr val="0C4360"/>
                    </a:solidFill>
                  </a:tcPr>
                </a:tc>
                <a:tc>
                  <a:txBody>
                    <a:bodyPr/>
                    <a:lstStyle/>
                    <a:p>
                      <a:pPr algn="ctr"/>
                      <a:r>
                        <a:rPr lang="en-GB" sz="1400" b="1" dirty="0">
                          <a:solidFill>
                            <a:schemeClr val="bg1">
                              <a:lumMod val="95000"/>
                            </a:schemeClr>
                          </a:solidFill>
                          <a:latin typeface="+mn-lt"/>
                        </a:rPr>
                        <a:t>Comparison</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rgbClr val="0C4360"/>
                    </a:solidFill>
                  </a:tcPr>
                </a:tc>
                <a:tc>
                  <a:txBody>
                    <a:bodyPr/>
                    <a:lstStyle/>
                    <a:p>
                      <a:pPr algn="ctr"/>
                      <a:r>
                        <a:rPr lang="en-GB" sz="1400" b="1" dirty="0">
                          <a:solidFill>
                            <a:schemeClr val="bg1">
                              <a:lumMod val="95000"/>
                            </a:schemeClr>
                          </a:solidFill>
                          <a:latin typeface="+mn-lt"/>
                        </a:rPr>
                        <a:t>Checks for equality</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rgbClr val="0C4360"/>
                    </a:solidFill>
                  </a:tcPr>
                </a:tc>
                <a:extLst>
                  <a:ext uri="{0D108BD9-81ED-4DB2-BD59-A6C34878D82A}">
                    <a16:rowId xmlns:a16="http://schemas.microsoft.com/office/drawing/2014/main" val="446909641"/>
                  </a:ext>
                </a:extLst>
              </a:tr>
              <a:tr h="548640">
                <a:tc>
                  <a:txBody>
                    <a:bodyPr/>
                    <a:lstStyle/>
                    <a:p>
                      <a:pPr algn="ctr"/>
                      <a:r>
                        <a:rPr lang="en-GB" sz="1400" b="1" dirty="0">
                          <a:solidFill>
                            <a:schemeClr val="bg1">
                              <a:lumMod val="95000"/>
                            </a:schemeClr>
                          </a:solidFill>
                          <a:latin typeface="+mn-lt"/>
                        </a:rPr>
                        <a:t>1010</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rgbClr val="103350"/>
                    </a:solidFill>
                  </a:tcPr>
                </a:tc>
                <a:tc>
                  <a:txBody>
                    <a:bodyPr/>
                    <a:lstStyle/>
                    <a:p>
                      <a:pPr algn="ctr"/>
                      <a:r>
                        <a:rPr lang="en-GB" sz="1400" b="1" dirty="0">
                          <a:solidFill>
                            <a:schemeClr val="bg1">
                              <a:lumMod val="95000"/>
                            </a:schemeClr>
                          </a:solidFill>
                          <a:latin typeface="+mn-lt"/>
                        </a:rPr>
                        <a:t>Increment(++)</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rgbClr val="103350"/>
                    </a:solidFill>
                  </a:tcPr>
                </a:tc>
                <a:tc>
                  <a:txBody>
                    <a:bodyPr/>
                    <a:lstStyle/>
                    <a:p>
                      <a:pPr algn="ctr"/>
                      <a:r>
                        <a:rPr lang="en-GB" sz="1400" b="1" dirty="0">
                          <a:solidFill>
                            <a:schemeClr val="bg1">
                              <a:lumMod val="95000"/>
                            </a:schemeClr>
                          </a:solidFill>
                          <a:latin typeface="+mn-lt"/>
                        </a:rPr>
                        <a:t>Arithmetic</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rgbClr val="103350"/>
                    </a:solidFill>
                  </a:tcPr>
                </a:tc>
                <a:tc>
                  <a:txBody>
                    <a:bodyPr/>
                    <a:lstStyle/>
                    <a:p>
                      <a:pPr algn="ctr"/>
                      <a:r>
                        <a:rPr lang="en-GB" sz="1400" b="1" dirty="0">
                          <a:solidFill>
                            <a:schemeClr val="bg1">
                              <a:lumMod val="95000"/>
                            </a:schemeClr>
                          </a:solidFill>
                          <a:latin typeface="+mn-lt"/>
                        </a:rPr>
                        <a:t>Increases value by one</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rgbClr val="103350"/>
                    </a:solidFill>
                  </a:tcPr>
                </a:tc>
                <a:extLst>
                  <a:ext uri="{0D108BD9-81ED-4DB2-BD59-A6C34878D82A}">
                    <a16:rowId xmlns:a16="http://schemas.microsoft.com/office/drawing/2014/main" val="3472044516"/>
                  </a:ext>
                </a:extLst>
              </a:tr>
            </a:tbl>
          </a:graphicData>
        </a:graphic>
      </p:graphicFrame>
      <p:sp>
        <p:nvSpPr>
          <p:cNvPr id="2" name="Slide Number Placeholder 1">
            <a:extLst>
              <a:ext uri="{FF2B5EF4-FFF2-40B4-BE49-F238E27FC236}">
                <a16:creationId xmlns:a16="http://schemas.microsoft.com/office/drawing/2014/main" id="{A80351D5-84EE-3B84-7C3A-77619E16CDC7}"/>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Tree>
    <p:extLst>
      <p:ext uri="{BB962C8B-B14F-4D97-AF65-F5344CB8AC3E}">
        <p14:creationId xmlns:p14="http://schemas.microsoft.com/office/powerpoint/2010/main" val="4027425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53B1EB-9646-C8AA-1058-95B35435909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2A4957F-C70A-5F4C-B38E-7C3BB3EF1174}"/>
              </a:ext>
            </a:extLst>
          </p:cNvPr>
          <p:cNvSpPr>
            <a:spLocks noGrp="1"/>
          </p:cNvSpPr>
          <p:nvPr>
            <p:ph type="title"/>
          </p:nvPr>
        </p:nvSpPr>
        <p:spPr/>
        <p:txBody>
          <a:bodyPr/>
          <a:lstStyle/>
          <a:p>
            <a:r>
              <a:rPr lang="en-US" dirty="0">
                <a:solidFill>
                  <a:schemeClr val="accent1">
                    <a:lumMod val="40000"/>
                    <a:lumOff val="60000"/>
                  </a:schemeClr>
                </a:solidFill>
              </a:rPr>
              <a:t>INSTRUCTION SET </a:t>
            </a:r>
          </a:p>
        </p:txBody>
      </p:sp>
      <p:graphicFrame>
        <p:nvGraphicFramePr>
          <p:cNvPr id="6" name="Table 5">
            <a:extLst>
              <a:ext uri="{FF2B5EF4-FFF2-40B4-BE49-F238E27FC236}">
                <a16:creationId xmlns:a16="http://schemas.microsoft.com/office/drawing/2014/main" id="{58F6005A-2663-CDF7-7467-8740DB420BDE}"/>
              </a:ext>
            </a:extLst>
          </p:cNvPr>
          <p:cNvGraphicFramePr>
            <a:graphicFrameLocks noGrp="1"/>
          </p:cNvGraphicFramePr>
          <p:nvPr>
            <p:extLst>
              <p:ext uri="{D42A27DB-BD31-4B8C-83A1-F6EECF244321}">
                <p14:modId xmlns:p14="http://schemas.microsoft.com/office/powerpoint/2010/main" val="1288157813"/>
              </p:ext>
            </p:extLst>
          </p:nvPr>
        </p:nvGraphicFramePr>
        <p:xfrm>
          <a:off x="1130300" y="1902927"/>
          <a:ext cx="9931400" cy="283464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a:r>
                        <a:rPr lang="en-US" sz="1800" b="1" dirty="0">
                          <a:solidFill>
                            <a:schemeClr val="accent1">
                              <a:lumMod val="40000"/>
                              <a:lumOff val="60000"/>
                            </a:schemeClr>
                          </a:solidFill>
                          <a:latin typeface="+mn-lt"/>
                          <a:cs typeface="Arial" panose="020B0604020202020204" pitchFamily="34" charset="0"/>
                        </a:rPr>
                        <a:t>Opcode</a:t>
                      </a:r>
                      <a:endParaRPr lang="en-GB" sz="1800" b="1" dirty="0">
                        <a:solidFill>
                          <a:schemeClr val="accent1">
                            <a:lumMod val="40000"/>
                            <a:lumOff val="60000"/>
                          </a:schemeClr>
                        </a:solidFill>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accent1">
                              <a:lumMod val="40000"/>
                              <a:lumOff val="60000"/>
                            </a:schemeClr>
                          </a:solidFill>
                          <a:latin typeface="+mn-lt"/>
                          <a:cs typeface="Arial" panose="020B0604020202020204" pitchFamily="34" charset="0"/>
                        </a:rPr>
                        <a:t>Instruction</a:t>
                      </a:r>
                      <a:endParaRPr lang="en-GB" sz="1800" b="1" dirty="0">
                        <a:solidFill>
                          <a:schemeClr val="accent1">
                            <a:lumMod val="40000"/>
                            <a:lumOff val="60000"/>
                          </a:schemeClr>
                        </a:solidFill>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accent1">
                              <a:lumMod val="40000"/>
                              <a:lumOff val="60000"/>
                            </a:schemeClr>
                          </a:solidFill>
                          <a:latin typeface="+mn-lt"/>
                          <a:cs typeface="Arial" panose="020B0604020202020204" pitchFamily="34" charset="0"/>
                        </a:rPr>
                        <a:t>Category</a:t>
                      </a:r>
                      <a:endParaRPr lang="en-GB" sz="1800" b="1" dirty="0">
                        <a:solidFill>
                          <a:schemeClr val="accent1">
                            <a:lumMod val="40000"/>
                            <a:lumOff val="60000"/>
                          </a:schemeClr>
                        </a:solidFill>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accent1">
                              <a:lumMod val="40000"/>
                              <a:lumOff val="60000"/>
                            </a:schemeClr>
                          </a:solidFill>
                          <a:latin typeface="+mn-lt"/>
                          <a:cs typeface="Arial" panose="020B0604020202020204" pitchFamily="34" charset="0"/>
                        </a:rPr>
                        <a:t>Description</a:t>
                      </a:r>
                      <a:endParaRPr lang="en-GB" sz="1800" b="1" dirty="0">
                        <a:solidFill>
                          <a:schemeClr val="accent1">
                            <a:lumMod val="40000"/>
                            <a:lumOff val="60000"/>
                          </a:schemeClr>
                        </a:solidFill>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pPr algn="ctr"/>
                      <a:r>
                        <a:rPr lang="en-GB" sz="1400" b="1" dirty="0">
                          <a:solidFill>
                            <a:schemeClr val="bg1">
                              <a:lumMod val="95000"/>
                            </a:schemeClr>
                          </a:solidFill>
                          <a:latin typeface="+mn-lt"/>
                        </a:rPr>
                        <a:t>1011</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r>
                        <a:rPr lang="en-GB" sz="1400" b="1" dirty="0">
                          <a:solidFill>
                            <a:schemeClr val="bg1">
                              <a:lumMod val="95000"/>
                            </a:schemeClr>
                          </a:solidFill>
                          <a:latin typeface="+mn-lt"/>
                        </a:rPr>
                        <a:t>Decrement(--)</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r>
                        <a:rPr lang="en-GB" sz="1400" b="1" dirty="0">
                          <a:solidFill>
                            <a:schemeClr val="bg1">
                              <a:lumMod val="95000"/>
                            </a:schemeClr>
                          </a:solidFill>
                          <a:latin typeface="+mn-lt"/>
                        </a:rPr>
                        <a:t>Arithmetic</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r>
                        <a:rPr lang="en-GB" sz="1400" b="1" dirty="0">
                          <a:solidFill>
                            <a:schemeClr val="bg1">
                              <a:lumMod val="95000"/>
                            </a:schemeClr>
                          </a:solidFill>
                          <a:latin typeface="+mn-lt"/>
                        </a:rPr>
                        <a:t>Decreases value by one</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pPr algn="ctr"/>
                      <a:r>
                        <a:rPr lang="en-GB" sz="1400" b="1" dirty="0">
                          <a:solidFill>
                            <a:schemeClr val="bg1">
                              <a:lumMod val="95000"/>
                            </a:schemeClr>
                          </a:solidFill>
                          <a:latin typeface="+mn-lt"/>
                        </a:rPr>
                        <a:t>1100</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GB" sz="1400" b="1" dirty="0">
                          <a:solidFill>
                            <a:schemeClr val="bg1">
                              <a:lumMod val="95000"/>
                            </a:schemeClr>
                          </a:solidFill>
                          <a:latin typeface="+mn-lt"/>
                        </a:rPr>
                        <a:t>Power</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GB" sz="1400" b="1" dirty="0">
                          <a:solidFill>
                            <a:schemeClr val="bg1">
                              <a:lumMod val="95000"/>
                            </a:schemeClr>
                          </a:solidFill>
                          <a:latin typeface="+mn-lt"/>
                        </a:rPr>
                        <a:t>Arithmetic</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GB" sz="1400" b="1" dirty="0">
                          <a:solidFill>
                            <a:schemeClr val="bg1">
                              <a:lumMod val="95000"/>
                            </a:schemeClr>
                          </a:solidFill>
                          <a:latin typeface="+mn-lt"/>
                        </a:rPr>
                        <a:t>Computes power(exponentiation)</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pPr algn="ctr"/>
                      <a:r>
                        <a:rPr lang="en-GB" sz="1400" b="1" dirty="0">
                          <a:solidFill>
                            <a:schemeClr val="bg1">
                              <a:lumMod val="95000"/>
                            </a:schemeClr>
                          </a:solidFill>
                          <a:latin typeface="+mn-lt"/>
                        </a:rPr>
                        <a:t>1101</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rgbClr val="103350"/>
                    </a:solidFill>
                  </a:tcPr>
                </a:tc>
                <a:tc>
                  <a:txBody>
                    <a:bodyPr/>
                    <a:lstStyle/>
                    <a:p>
                      <a:pPr algn="ctr"/>
                      <a:r>
                        <a:rPr lang="en-GB" sz="1400" b="1" dirty="0">
                          <a:solidFill>
                            <a:schemeClr val="bg1">
                              <a:lumMod val="95000"/>
                            </a:schemeClr>
                          </a:solidFill>
                          <a:latin typeface="+mn-lt"/>
                        </a:rPr>
                        <a:t>Load</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rgbClr val="103350"/>
                    </a:solidFill>
                  </a:tcPr>
                </a:tc>
                <a:tc>
                  <a:txBody>
                    <a:bodyPr/>
                    <a:lstStyle/>
                    <a:p>
                      <a:pPr algn="ctr"/>
                      <a:r>
                        <a:rPr lang="en-GB" sz="1400" b="1" dirty="0">
                          <a:solidFill>
                            <a:schemeClr val="bg1">
                              <a:lumMod val="95000"/>
                            </a:schemeClr>
                          </a:solidFill>
                          <a:latin typeface="+mn-lt"/>
                        </a:rPr>
                        <a:t>Memory Operation</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rgbClr val="103350"/>
                    </a:solidFill>
                  </a:tcPr>
                </a:tc>
                <a:tc>
                  <a:txBody>
                    <a:bodyPr/>
                    <a:lstStyle/>
                    <a:p>
                      <a:pPr algn="ctr"/>
                      <a:r>
                        <a:rPr lang="en-GB" sz="1400" b="1" dirty="0">
                          <a:solidFill>
                            <a:schemeClr val="bg1">
                              <a:lumMod val="95000"/>
                            </a:schemeClr>
                          </a:solidFill>
                          <a:latin typeface="+mn-lt"/>
                        </a:rPr>
                        <a:t>Loads value from memory</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rgbClr val="103350"/>
                    </a:solidFill>
                  </a:tcPr>
                </a:tc>
                <a:extLst>
                  <a:ext uri="{0D108BD9-81ED-4DB2-BD59-A6C34878D82A}">
                    <a16:rowId xmlns:a16="http://schemas.microsoft.com/office/drawing/2014/main" val="3736384641"/>
                  </a:ext>
                </a:extLst>
              </a:tr>
              <a:tr h="548640">
                <a:tc>
                  <a:txBody>
                    <a:bodyPr/>
                    <a:lstStyle/>
                    <a:p>
                      <a:pPr algn="ctr"/>
                      <a:r>
                        <a:rPr lang="en-GB" sz="1400" b="1" dirty="0">
                          <a:solidFill>
                            <a:schemeClr val="bg1">
                              <a:lumMod val="95000"/>
                            </a:schemeClr>
                          </a:solidFill>
                          <a:latin typeface="+mn-lt"/>
                        </a:rPr>
                        <a:t>1110</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GB" sz="1400" b="1" dirty="0">
                          <a:solidFill>
                            <a:schemeClr val="bg1">
                              <a:lumMod val="95000"/>
                            </a:schemeClr>
                          </a:solidFill>
                          <a:latin typeface="+mn-lt"/>
                        </a:rPr>
                        <a:t>Store</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GB" sz="1400" b="1" dirty="0">
                          <a:solidFill>
                            <a:schemeClr val="bg1">
                              <a:lumMod val="95000"/>
                            </a:schemeClr>
                          </a:solidFill>
                          <a:latin typeface="+mn-lt"/>
                        </a:rPr>
                        <a:t>Memory Operation</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GB" sz="1400" b="1" dirty="0">
                          <a:solidFill>
                            <a:schemeClr val="bg1">
                              <a:lumMod val="95000"/>
                            </a:schemeClr>
                          </a:solidFill>
                          <a:latin typeface="+mn-lt"/>
                        </a:rPr>
                        <a:t>Stores value into memory</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bl>
          </a:graphicData>
        </a:graphic>
      </p:graphicFrame>
      <p:sp>
        <p:nvSpPr>
          <p:cNvPr id="2" name="Slide Number Placeholder 1">
            <a:extLst>
              <a:ext uri="{FF2B5EF4-FFF2-40B4-BE49-F238E27FC236}">
                <a16:creationId xmlns:a16="http://schemas.microsoft.com/office/drawing/2014/main" id="{C6E8F663-9403-EAEE-5691-D48C00F91BAF}"/>
              </a:ext>
            </a:extLst>
          </p:cNvPr>
          <p:cNvSpPr>
            <a:spLocks noGrp="1"/>
          </p:cNvSpPr>
          <p:nvPr>
            <p:ph type="sldNum" sz="quarter" idx="12"/>
          </p:nvPr>
        </p:nvSpPr>
        <p:spPr/>
        <p:txBody>
          <a:bodyPr/>
          <a:lstStyle/>
          <a:p>
            <a:fld id="{C263D6C4-4840-40CC-AC84-17E24B3B7BDE}" type="slidenum">
              <a:rPr lang="en-US" smtClean="0"/>
              <a:pPr/>
              <a:t>11</a:t>
            </a:fld>
            <a:endParaRPr lang="en-US" dirty="0"/>
          </a:p>
        </p:txBody>
      </p:sp>
      <p:graphicFrame>
        <p:nvGraphicFramePr>
          <p:cNvPr id="3" name="Table 2">
            <a:extLst>
              <a:ext uri="{FF2B5EF4-FFF2-40B4-BE49-F238E27FC236}">
                <a16:creationId xmlns:a16="http://schemas.microsoft.com/office/drawing/2014/main" id="{282A66C8-042F-8846-C414-2323B7CD542D}"/>
              </a:ext>
            </a:extLst>
          </p:cNvPr>
          <p:cNvGraphicFramePr>
            <a:graphicFrameLocks noGrp="1"/>
          </p:cNvGraphicFramePr>
          <p:nvPr>
            <p:extLst>
              <p:ext uri="{D42A27DB-BD31-4B8C-83A1-F6EECF244321}">
                <p14:modId xmlns:p14="http://schemas.microsoft.com/office/powerpoint/2010/main" val="3759630063"/>
              </p:ext>
            </p:extLst>
          </p:nvPr>
        </p:nvGraphicFramePr>
        <p:xfrm>
          <a:off x="1130300" y="4737567"/>
          <a:ext cx="9931400" cy="54864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956961630"/>
                    </a:ext>
                  </a:extLst>
                </a:gridCol>
                <a:gridCol w="2482850">
                  <a:extLst>
                    <a:ext uri="{9D8B030D-6E8A-4147-A177-3AD203B41FA5}">
                      <a16:colId xmlns:a16="http://schemas.microsoft.com/office/drawing/2014/main" val="375505707"/>
                    </a:ext>
                  </a:extLst>
                </a:gridCol>
                <a:gridCol w="2482850">
                  <a:extLst>
                    <a:ext uri="{9D8B030D-6E8A-4147-A177-3AD203B41FA5}">
                      <a16:colId xmlns:a16="http://schemas.microsoft.com/office/drawing/2014/main" val="3121761273"/>
                    </a:ext>
                  </a:extLst>
                </a:gridCol>
                <a:gridCol w="2482850">
                  <a:extLst>
                    <a:ext uri="{9D8B030D-6E8A-4147-A177-3AD203B41FA5}">
                      <a16:colId xmlns:a16="http://schemas.microsoft.com/office/drawing/2014/main" val="1105729442"/>
                    </a:ext>
                  </a:extLst>
                </a:gridCol>
              </a:tblGrid>
              <a:tr h="548640">
                <a:tc>
                  <a:txBody>
                    <a:bodyPr/>
                    <a:lstStyle/>
                    <a:p>
                      <a:pPr algn="ctr"/>
                      <a:r>
                        <a:rPr lang="en-GB" sz="1400" b="1" dirty="0">
                          <a:solidFill>
                            <a:schemeClr val="bg1">
                              <a:lumMod val="95000"/>
                            </a:schemeClr>
                          </a:solidFill>
                          <a:latin typeface="+mn-lt"/>
                        </a:rPr>
                        <a:t>1111</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rgbClr val="103350"/>
                    </a:solidFill>
                  </a:tcPr>
                </a:tc>
                <a:tc>
                  <a:txBody>
                    <a:bodyPr/>
                    <a:lstStyle/>
                    <a:p>
                      <a:pPr algn="ctr"/>
                      <a:r>
                        <a:rPr lang="en-GB" sz="1400" b="1" dirty="0">
                          <a:solidFill>
                            <a:schemeClr val="bg1">
                              <a:lumMod val="95000"/>
                            </a:schemeClr>
                          </a:solidFill>
                          <a:latin typeface="+mn-lt"/>
                        </a:rPr>
                        <a:t>Left Shift</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rgbClr val="103350"/>
                    </a:solidFill>
                  </a:tcPr>
                </a:tc>
                <a:tc>
                  <a:txBody>
                    <a:bodyPr/>
                    <a:lstStyle/>
                    <a:p>
                      <a:pPr algn="ctr"/>
                      <a:r>
                        <a:rPr lang="en-GB" sz="1400" b="1" dirty="0">
                          <a:solidFill>
                            <a:schemeClr val="bg1">
                              <a:lumMod val="95000"/>
                            </a:schemeClr>
                          </a:solidFill>
                          <a:latin typeface="+mn-lt"/>
                        </a:rPr>
                        <a:t>Shift</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rgbClr val="103350"/>
                    </a:solidFill>
                  </a:tcPr>
                </a:tc>
                <a:tc>
                  <a:txBody>
                    <a:bodyPr/>
                    <a:lstStyle/>
                    <a:p>
                      <a:pPr algn="ctr"/>
                      <a:r>
                        <a:rPr lang="en-GB" sz="1400" b="1" dirty="0">
                          <a:solidFill>
                            <a:schemeClr val="bg1">
                              <a:lumMod val="95000"/>
                            </a:schemeClr>
                          </a:solidFill>
                          <a:latin typeface="+mn-lt"/>
                        </a:rPr>
                        <a:t>Shifts bits to the left</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rgbClr val="103350"/>
                    </a:solidFill>
                  </a:tcPr>
                </a:tc>
                <a:extLst>
                  <a:ext uri="{0D108BD9-81ED-4DB2-BD59-A6C34878D82A}">
                    <a16:rowId xmlns:a16="http://schemas.microsoft.com/office/drawing/2014/main" val="3690782801"/>
                  </a:ext>
                </a:extLst>
              </a:tr>
            </a:tbl>
          </a:graphicData>
        </a:graphic>
      </p:graphicFrame>
    </p:spTree>
    <p:extLst>
      <p:ext uri="{BB962C8B-B14F-4D97-AF65-F5344CB8AC3E}">
        <p14:creationId xmlns:p14="http://schemas.microsoft.com/office/powerpoint/2010/main" val="3161840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solidFill>
                  <a:schemeClr val="accent2">
                    <a:lumMod val="40000"/>
                    <a:lumOff val="60000"/>
                  </a:schemeClr>
                </a:solidFill>
              </a:rPr>
              <a:t>System Architecture with Pipeline</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a:xfrm>
            <a:off x="444500" y="3765176"/>
            <a:ext cx="6933454" cy="1707374"/>
          </a:xfrm>
        </p:spPr>
        <p:txBody>
          <a:bodyPr/>
          <a:lstStyle/>
          <a:p>
            <a:r>
              <a:rPr lang="en-IN" sz="1800" b="1" dirty="0"/>
              <a:t>Pipeline Overview:</a:t>
            </a:r>
          </a:p>
          <a:p>
            <a:pPr marL="285750" indent="-285750">
              <a:buFont typeface="Arial" panose="020B0604020202020204" pitchFamily="34" charset="0"/>
              <a:buChar char="•"/>
            </a:pPr>
            <a:r>
              <a:rPr lang="en-US" sz="1800" dirty="0"/>
              <a:t>To improve performance, the processor splits instruction execution into stages that can operate in parallel, allowing multiple instructions to be processed at the same time.</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
        <p:nvSpPr>
          <p:cNvPr id="13" name="Text Placeholder 12">
            <a:extLst>
              <a:ext uri="{FF2B5EF4-FFF2-40B4-BE49-F238E27FC236}">
                <a16:creationId xmlns:a16="http://schemas.microsoft.com/office/drawing/2014/main" id="{22191C59-547C-451B-4CE1-1F4EAB81866F}"/>
              </a:ext>
            </a:extLst>
          </p:cNvPr>
          <p:cNvSpPr>
            <a:spLocks noGrp="1"/>
          </p:cNvSpPr>
          <p:nvPr>
            <p:ph type="body" sz="quarter" idx="18"/>
          </p:nvPr>
        </p:nvSpPr>
        <p:spPr>
          <a:xfrm>
            <a:off x="444500" y="1631363"/>
            <a:ext cx="7005172" cy="2017272"/>
          </a:xfrm>
        </p:spPr>
        <p:txBody>
          <a:bodyPr/>
          <a:lstStyle/>
          <a:p>
            <a:r>
              <a:rPr lang="en-IN" sz="2000" b="1" dirty="0"/>
              <a:t>Overview:</a:t>
            </a:r>
          </a:p>
          <a:p>
            <a:pPr marL="342900" indent="-342900">
              <a:buFont typeface="Arial" panose="020B0604020202020204" pitchFamily="34" charset="0"/>
              <a:buChar char="•"/>
            </a:pPr>
            <a:r>
              <a:rPr lang="en-US" sz="1800" dirty="0"/>
              <a:t>The 8-bit RISC processor architecture consists of a small, optimized instruction set designed for simple, efficient execution. It uses a load/store architecture where data is only accessed through dedicated instructions.</a:t>
            </a:r>
            <a:endParaRPr lang="en-IN" sz="1800" b="1" dirty="0"/>
          </a:p>
        </p:txBody>
      </p:sp>
      <p:pic>
        <p:nvPicPr>
          <p:cNvPr id="5" name="Picture 4">
            <a:extLst>
              <a:ext uri="{FF2B5EF4-FFF2-40B4-BE49-F238E27FC236}">
                <a16:creationId xmlns:a16="http://schemas.microsoft.com/office/drawing/2014/main" id="{AE836E5D-FC9F-A80C-A942-F53DDBB5DED2}"/>
              </a:ext>
            </a:extLst>
          </p:cNvPr>
          <p:cNvPicPr>
            <a:picLocks noChangeAspect="1"/>
          </p:cNvPicPr>
          <p:nvPr/>
        </p:nvPicPr>
        <p:blipFill>
          <a:blip r:embed="rId2"/>
          <a:stretch>
            <a:fillRect/>
          </a:stretch>
        </p:blipFill>
        <p:spPr>
          <a:xfrm>
            <a:off x="7377954" y="1681031"/>
            <a:ext cx="4464422" cy="3935207"/>
          </a:xfrm>
          <a:prstGeom prst="rect">
            <a:avLst/>
          </a:prstGeom>
        </p:spPr>
      </p:pic>
    </p:spTree>
    <p:extLst>
      <p:ext uri="{BB962C8B-B14F-4D97-AF65-F5344CB8AC3E}">
        <p14:creationId xmlns:p14="http://schemas.microsoft.com/office/powerpoint/2010/main" val="4136499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E1D0EB-2C2E-38A2-F295-8FB7AC359FA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61DFC9B-C0DC-1351-ED41-C44278E86241}"/>
              </a:ext>
            </a:extLst>
          </p:cNvPr>
          <p:cNvSpPr>
            <a:spLocks noGrp="1"/>
          </p:cNvSpPr>
          <p:nvPr>
            <p:ph type="title"/>
          </p:nvPr>
        </p:nvSpPr>
        <p:spPr/>
        <p:txBody>
          <a:bodyPr/>
          <a:lstStyle/>
          <a:p>
            <a:r>
              <a:rPr lang="en-US" dirty="0">
                <a:solidFill>
                  <a:schemeClr val="accent2">
                    <a:lumMod val="40000"/>
                    <a:lumOff val="60000"/>
                  </a:schemeClr>
                </a:solidFill>
              </a:rPr>
              <a:t>System Architecture with Pipeline</a:t>
            </a:r>
          </a:p>
        </p:txBody>
      </p:sp>
      <p:sp>
        <p:nvSpPr>
          <p:cNvPr id="2" name="Slide Number Placeholder 1">
            <a:extLst>
              <a:ext uri="{FF2B5EF4-FFF2-40B4-BE49-F238E27FC236}">
                <a16:creationId xmlns:a16="http://schemas.microsoft.com/office/drawing/2014/main" id="{18AB29CB-8E37-37E7-C72A-E13C04DB4FCD}"/>
              </a:ext>
            </a:extLst>
          </p:cNvPr>
          <p:cNvSpPr>
            <a:spLocks noGrp="1"/>
          </p:cNvSpPr>
          <p:nvPr>
            <p:ph type="sldNum" sz="quarter" idx="12"/>
          </p:nvPr>
        </p:nvSpPr>
        <p:spPr/>
        <p:txBody>
          <a:bodyPr/>
          <a:lstStyle/>
          <a:p>
            <a:fld id="{C263D6C4-4840-40CC-AC84-17E24B3B7BDE}" type="slidenum">
              <a:rPr lang="en-US" smtClean="0"/>
              <a:pPr/>
              <a:t>13</a:t>
            </a:fld>
            <a:endParaRPr lang="en-US" dirty="0"/>
          </a:p>
        </p:txBody>
      </p:sp>
      <p:pic>
        <p:nvPicPr>
          <p:cNvPr id="9" name="Picture 8">
            <a:extLst>
              <a:ext uri="{FF2B5EF4-FFF2-40B4-BE49-F238E27FC236}">
                <a16:creationId xmlns:a16="http://schemas.microsoft.com/office/drawing/2014/main" id="{4F6BE4FE-E020-F051-CCB8-0D23665CF1D1}"/>
              </a:ext>
            </a:extLst>
          </p:cNvPr>
          <p:cNvPicPr>
            <a:picLocks noChangeAspect="1"/>
          </p:cNvPicPr>
          <p:nvPr/>
        </p:nvPicPr>
        <p:blipFill>
          <a:blip r:embed="rId2"/>
          <a:stretch>
            <a:fillRect/>
          </a:stretch>
        </p:blipFill>
        <p:spPr>
          <a:xfrm>
            <a:off x="708212" y="1356132"/>
            <a:ext cx="10479741" cy="4681266"/>
          </a:xfrm>
          <a:prstGeom prst="rect">
            <a:avLst/>
          </a:prstGeom>
        </p:spPr>
      </p:pic>
    </p:spTree>
    <p:extLst>
      <p:ext uri="{BB962C8B-B14F-4D97-AF65-F5344CB8AC3E}">
        <p14:creationId xmlns:p14="http://schemas.microsoft.com/office/powerpoint/2010/main" val="1275902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E474B99-E622-578B-F056-FA3C4D9BD919}"/>
              </a:ext>
            </a:extLst>
          </p:cNvPr>
          <p:cNvSpPr/>
          <p:nvPr/>
        </p:nvSpPr>
        <p:spPr>
          <a:xfrm>
            <a:off x="5564457" y="1730188"/>
            <a:ext cx="6338047" cy="360381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solidFill>
                  <a:schemeClr val="accent2">
                    <a:lumMod val="40000"/>
                    <a:lumOff val="60000"/>
                  </a:schemeClr>
                </a:solidFill>
              </a:rPr>
              <a:t>Pipelining VS Non - Pipelining</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14</a:t>
            </a:fld>
            <a:endParaRPr lang="en-US" dirty="0"/>
          </a:p>
        </p:txBody>
      </p:sp>
      <p:graphicFrame>
        <p:nvGraphicFramePr>
          <p:cNvPr id="3" name="Table 2">
            <a:extLst>
              <a:ext uri="{FF2B5EF4-FFF2-40B4-BE49-F238E27FC236}">
                <a16:creationId xmlns:a16="http://schemas.microsoft.com/office/drawing/2014/main" id="{1E8FE752-BE42-FEAB-BF64-D3067B8316B4}"/>
              </a:ext>
            </a:extLst>
          </p:cNvPr>
          <p:cNvGraphicFramePr>
            <a:graphicFrameLocks noGrp="1"/>
          </p:cNvGraphicFramePr>
          <p:nvPr>
            <p:extLst>
              <p:ext uri="{D42A27DB-BD31-4B8C-83A1-F6EECF244321}">
                <p14:modId xmlns:p14="http://schemas.microsoft.com/office/powerpoint/2010/main" val="575899594"/>
              </p:ext>
            </p:extLst>
          </p:nvPr>
        </p:nvGraphicFramePr>
        <p:xfrm>
          <a:off x="5934635" y="2997324"/>
          <a:ext cx="5597692" cy="603802"/>
        </p:xfrm>
        <a:graphic>
          <a:graphicData uri="http://schemas.openxmlformats.org/drawingml/2006/table">
            <a:tbl>
              <a:tblPr firstRow="1" bandRow="1">
                <a:tableStyleId>{5C22544A-7EE6-4342-B048-85BDC9FD1C3A}</a:tableStyleId>
              </a:tblPr>
              <a:tblGrid>
                <a:gridCol w="387967">
                  <a:extLst>
                    <a:ext uri="{9D8B030D-6E8A-4147-A177-3AD203B41FA5}">
                      <a16:colId xmlns:a16="http://schemas.microsoft.com/office/drawing/2014/main" val="3066796720"/>
                    </a:ext>
                  </a:extLst>
                </a:gridCol>
                <a:gridCol w="430330">
                  <a:extLst>
                    <a:ext uri="{9D8B030D-6E8A-4147-A177-3AD203B41FA5}">
                      <a16:colId xmlns:a16="http://schemas.microsoft.com/office/drawing/2014/main" val="1970982970"/>
                    </a:ext>
                  </a:extLst>
                </a:gridCol>
                <a:gridCol w="485262">
                  <a:extLst>
                    <a:ext uri="{9D8B030D-6E8A-4147-A177-3AD203B41FA5}">
                      <a16:colId xmlns:a16="http://schemas.microsoft.com/office/drawing/2014/main" val="648132380"/>
                    </a:ext>
                  </a:extLst>
                </a:gridCol>
                <a:gridCol w="631760">
                  <a:extLst>
                    <a:ext uri="{9D8B030D-6E8A-4147-A177-3AD203B41FA5}">
                      <a16:colId xmlns:a16="http://schemas.microsoft.com/office/drawing/2014/main" val="2171422744"/>
                    </a:ext>
                  </a:extLst>
                </a:gridCol>
                <a:gridCol w="503576">
                  <a:extLst>
                    <a:ext uri="{9D8B030D-6E8A-4147-A177-3AD203B41FA5}">
                      <a16:colId xmlns:a16="http://schemas.microsoft.com/office/drawing/2014/main" val="2390533842"/>
                    </a:ext>
                  </a:extLst>
                </a:gridCol>
                <a:gridCol w="439484">
                  <a:extLst>
                    <a:ext uri="{9D8B030D-6E8A-4147-A177-3AD203B41FA5}">
                      <a16:colId xmlns:a16="http://schemas.microsoft.com/office/drawing/2014/main" val="209465193"/>
                    </a:ext>
                  </a:extLst>
                </a:gridCol>
                <a:gridCol w="430330">
                  <a:extLst>
                    <a:ext uri="{9D8B030D-6E8A-4147-A177-3AD203B41FA5}">
                      <a16:colId xmlns:a16="http://schemas.microsoft.com/office/drawing/2014/main" val="3967445139"/>
                    </a:ext>
                  </a:extLst>
                </a:gridCol>
                <a:gridCol w="503576">
                  <a:extLst>
                    <a:ext uri="{9D8B030D-6E8A-4147-A177-3AD203B41FA5}">
                      <a16:colId xmlns:a16="http://schemas.microsoft.com/office/drawing/2014/main" val="1446364318"/>
                    </a:ext>
                  </a:extLst>
                </a:gridCol>
                <a:gridCol w="686694">
                  <a:extLst>
                    <a:ext uri="{9D8B030D-6E8A-4147-A177-3AD203B41FA5}">
                      <a16:colId xmlns:a16="http://schemas.microsoft.com/office/drawing/2014/main" val="1990356913"/>
                    </a:ext>
                  </a:extLst>
                </a:gridCol>
                <a:gridCol w="504145">
                  <a:extLst>
                    <a:ext uri="{9D8B030D-6E8A-4147-A177-3AD203B41FA5}">
                      <a16:colId xmlns:a16="http://schemas.microsoft.com/office/drawing/2014/main" val="1727998368"/>
                    </a:ext>
                  </a:extLst>
                </a:gridCol>
                <a:gridCol w="264954">
                  <a:extLst>
                    <a:ext uri="{9D8B030D-6E8A-4147-A177-3AD203B41FA5}">
                      <a16:colId xmlns:a16="http://schemas.microsoft.com/office/drawing/2014/main" val="2767246718"/>
                    </a:ext>
                  </a:extLst>
                </a:gridCol>
                <a:gridCol w="329614">
                  <a:extLst>
                    <a:ext uri="{9D8B030D-6E8A-4147-A177-3AD203B41FA5}">
                      <a16:colId xmlns:a16="http://schemas.microsoft.com/office/drawing/2014/main" val="1283976047"/>
                    </a:ext>
                  </a:extLst>
                </a:gridCol>
              </a:tblGrid>
              <a:tr h="603802">
                <a:tc>
                  <a:txBody>
                    <a:bodyPr/>
                    <a:lstStyle/>
                    <a:p>
                      <a:r>
                        <a:rPr lang="en-US" sz="1600" b="0" dirty="0">
                          <a:solidFill>
                            <a:schemeClr val="tx1"/>
                          </a:solidFill>
                        </a:rPr>
                        <a:t>IF</a:t>
                      </a:r>
                      <a:endParaRPr lang="en-IN" sz="1600" b="0" dirty="0">
                        <a:solidFill>
                          <a:schemeClr val="tx1"/>
                        </a:solidFill>
                      </a:endParaRPr>
                    </a:p>
                  </a:txBody>
                  <a:tcPr>
                    <a:solidFill>
                      <a:srgbClr val="FFC000"/>
                    </a:solidFill>
                  </a:tcPr>
                </a:tc>
                <a:tc>
                  <a:txBody>
                    <a:bodyPr/>
                    <a:lstStyle/>
                    <a:p>
                      <a:r>
                        <a:rPr lang="en-US" sz="1600" b="0" dirty="0">
                          <a:solidFill>
                            <a:schemeClr val="tx1"/>
                          </a:solidFill>
                        </a:rPr>
                        <a:t>ID</a:t>
                      </a:r>
                      <a:endParaRPr lang="en-IN" sz="1600" b="0" dirty="0">
                        <a:solidFill>
                          <a:schemeClr val="tx1"/>
                        </a:solidFill>
                      </a:endParaRPr>
                    </a:p>
                  </a:txBody>
                  <a:tcPr>
                    <a:solidFill>
                      <a:schemeClr val="accent6">
                        <a:lumMod val="75000"/>
                      </a:schemeClr>
                    </a:solidFill>
                  </a:tcPr>
                </a:tc>
                <a:tc>
                  <a:txBody>
                    <a:bodyPr/>
                    <a:lstStyle/>
                    <a:p>
                      <a:r>
                        <a:rPr lang="en-US" sz="1600" b="0" dirty="0">
                          <a:solidFill>
                            <a:schemeClr val="tx1"/>
                          </a:solidFill>
                        </a:rPr>
                        <a:t>EX</a:t>
                      </a:r>
                      <a:endParaRPr lang="en-IN" sz="1600" b="0" dirty="0">
                        <a:solidFill>
                          <a:schemeClr val="tx1"/>
                        </a:solidFill>
                      </a:endParaRPr>
                    </a:p>
                  </a:txBody>
                  <a:tcPr/>
                </a:tc>
                <a:tc>
                  <a:txBody>
                    <a:bodyPr/>
                    <a:lstStyle/>
                    <a:p>
                      <a:r>
                        <a:rPr lang="en-US" sz="1400" b="0" dirty="0">
                          <a:solidFill>
                            <a:schemeClr val="tx1"/>
                          </a:solidFill>
                        </a:rPr>
                        <a:t>MEM</a:t>
                      </a:r>
                      <a:endParaRPr lang="en-IN" sz="1400" b="0" dirty="0">
                        <a:solidFill>
                          <a:schemeClr val="tx1"/>
                        </a:solidFill>
                      </a:endParaRPr>
                    </a:p>
                  </a:txBody>
                  <a:tcPr>
                    <a:solidFill>
                      <a:srgbClr val="7030A0"/>
                    </a:solidFill>
                  </a:tcPr>
                </a:tc>
                <a:tc>
                  <a:txBody>
                    <a:bodyPr/>
                    <a:lstStyle/>
                    <a:p>
                      <a:r>
                        <a:rPr lang="en-US" sz="1400" b="0" dirty="0">
                          <a:solidFill>
                            <a:schemeClr val="tx1"/>
                          </a:solidFill>
                        </a:rPr>
                        <a:t>WB</a:t>
                      </a:r>
                      <a:endParaRPr lang="en-IN" sz="1400" b="0" dirty="0">
                        <a:solidFill>
                          <a:schemeClr val="tx1"/>
                        </a:solidFill>
                      </a:endParaRPr>
                    </a:p>
                  </a:txBody>
                  <a:tcPr>
                    <a:solidFill>
                      <a:srgbClr val="00B050"/>
                    </a:solidFill>
                  </a:tcPr>
                </a:tc>
                <a:tc>
                  <a:txBody>
                    <a:bodyPr/>
                    <a:lstStyle/>
                    <a:p>
                      <a:r>
                        <a:rPr lang="en-US" sz="1600" b="0" dirty="0">
                          <a:solidFill>
                            <a:schemeClr val="tx1"/>
                          </a:solidFill>
                        </a:rPr>
                        <a:t>IF</a:t>
                      </a:r>
                      <a:endParaRPr lang="en-IN" sz="1600" b="0" dirty="0">
                        <a:solidFill>
                          <a:schemeClr val="tx1"/>
                        </a:solidFill>
                      </a:endParaRPr>
                    </a:p>
                  </a:txBody>
                  <a:tcPr>
                    <a:solidFill>
                      <a:srgbClr val="FFC000"/>
                    </a:solidFill>
                  </a:tcPr>
                </a:tc>
                <a:tc>
                  <a:txBody>
                    <a:bodyPr/>
                    <a:lstStyle/>
                    <a:p>
                      <a:r>
                        <a:rPr lang="en-US" sz="1600" b="0" dirty="0">
                          <a:solidFill>
                            <a:schemeClr val="tx1"/>
                          </a:solidFill>
                        </a:rPr>
                        <a:t>ID</a:t>
                      </a:r>
                      <a:endParaRPr lang="en-IN" sz="1600" b="0" dirty="0">
                        <a:solidFill>
                          <a:schemeClr val="tx1"/>
                        </a:solidFill>
                      </a:endParaRPr>
                    </a:p>
                  </a:txBody>
                  <a:tcPr>
                    <a:solidFill>
                      <a:schemeClr val="accent6">
                        <a:lumMod val="75000"/>
                      </a:schemeClr>
                    </a:solidFill>
                  </a:tcPr>
                </a:tc>
                <a:tc>
                  <a:txBody>
                    <a:bodyPr/>
                    <a:lstStyle/>
                    <a:p>
                      <a:r>
                        <a:rPr lang="en-US" sz="1600" b="0" dirty="0">
                          <a:solidFill>
                            <a:schemeClr val="tx1"/>
                          </a:solidFill>
                        </a:rPr>
                        <a:t>EX</a:t>
                      </a:r>
                      <a:endParaRPr lang="en-IN" sz="1600" b="0" dirty="0">
                        <a:solidFill>
                          <a:schemeClr val="tx1"/>
                        </a:solidFill>
                      </a:endParaRPr>
                    </a:p>
                  </a:txBody>
                  <a:tcPr/>
                </a:tc>
                <a:tc>
                  <a:txBody>
                    <a:bodyPr/>
                    <a:lstStyle/>
                    <a:p>
                      <a:r>
                        <a:rPr lang="en-US" sz="1400" b="0" dirty="0">
                          <a:solidFill>
                            <a:schemeClr val="tx1"/>
                          </a:solidFill>
                        </a:rPr>
                        <a:t>MEM</a:t>
                      </a:r>
                      <a:endParaRPr lang="en-IN" sz="1400" b="0" dirty="0">
                        <a:solidFill>
                          <a:schemeClr val="tx1"/>
                        </a:solidFill>
                      </a:endParaRPr>
                    </a:p>
                  </a:txBody>
                  <a:tcPr>
                    <a:solidFill>
                      <a:srgbClr val="7030A0"/>
                    </a:solidFill>
                  </a:tcPr>
                </a:tc>
                <a:tc>
                  <a:txBody>
                    <a:bodyPr/>
                    <a:lstStyle/>
                    <a:p>
                      <a:r>
                        <a:rPr lang="en-US" sz="1400" b="0" dirty="0">
                          <a:solidFill>
                            <a:schemeClr val="tx1"/>
                          </a:solidFill>
                        </a:rPr>
                        <a:t>WB</a:t>
                      </a:r>
                      <a:endParaRPr lang="en-IN" sz="1400" b="0" dirty="0">
                        <a:solidFill>
                          <a:schemeClr val="tx1"/>
                        </a:solidFill>
                      </a:endParaRPr>
                    </a:p>
                  </a:txBody>
                  <a:tcPr>
                    <a:solidFill>
                      <a:srgbClr val="00B050"/>
                    </a:solidFill>
                  </a:tcPr>
                </a:tc>
                <a:tc>
                  <a:txBody>
                    <a:bodyPr/>
                    <a:lstStyle/>
                    <a:p>
                      <a:endParaRPr lang="en-IN" dirty="0"/>
                    </a:p>
                  </a:txBody>
                  <a:tcPr>
                    <a:solidFill>
                      <a:srgbClr val="FFC000"/>
                    </a:solidFill>
                  </a:tcPr>
                </a:tc>
                <a:tc>
                  <a:txBody>
                    <a:bodyPr/>
                    <a:lstStyle/>
                    <a:p>
                      <a:endParaRPr lang="en-IN" dirty="0"/>
                    </a:p>
                  </a:txBody>
                  <a:tcPr>
                    <a:solidFill>
                      <a:schemeClr val="accent6">
                        <a:lumMod val="75000"/>
                      </a:schemeClr>
                    </a:solidFill>
                  </a:tcPr>
                </a:tc>
                <a:extLst>
                  <a:ext uri="{0D108BD9-81ED-4DB2-BD59-A6C34878D82A}">
                    <a16:rowId xmlns:a16="http://schemas.microsoft.com/office/drawing/2014/main" val="1015060788"/>
                  </a:ext>
                </a:extLst>
              </a:tr>
            </a:tbl>
          </a:graphicData>
        </a:graphic>
      </p:graphicFrame>
      <p:pic>
        <p:nvPicPr>
          <p:cNvPr id="7" name="Picture 6">
            <a:extLst>
              <a:ext uri="{FF2B5EF4-FFF2-40B4-BE49-F238E27FC236}">
                <a16:creationId xmlns:a16="http://schemas.microsoft.com/office/drawing/2014/main" id="{7671BE1B-9491-62EB-DB95-8535E48B53E5}"/>
              </a:ext>
            </a:extLst>
          </p:cNvPr>
          <p:cNvPicPr>
            <a:picLocks noChangeAspect="1"/>
          </p:cNvPicPr>
          <p:nvPr/>
        </p:nvPicPr>
        <p:blipFill>
          <a:blip r:embed="rId2"/>
          <a:stretch>
            <a:fillRect/>
          </a:stretch>
        </p:blipFill>
        <p:spPr>
          <a:xfrm>
            <a:off x="-124369" y="1515036"/>
            <a:ext cx="5970642" cy="4329952"/>
          </a:xfrm>
          <a:prstGeom prst="rect">
            <a:avLst/>
          </a:prstGeom>
        </p:spPr>
      </p:pic>
      <p:sp>
        <p:nvSpPr>
          <p:cNvPr id="11" name="Left Brace 10">
            <a:extLst>
              <a:ext uri="{FF2B5EF4-FFF2-40B4-BE49-F238E27FC236}">
                <a16:creationId xmlns:a16="http://schemas.microsoft.com/office/drawing/2014/main" id="{D70D221B-2F8B-1DB4-9EDD-625BAE538738}"/>
              </a:ext>
            </a:extLst>
          </p:cNvPr>
          <p:cNvSpPr/>
          <p:nvPr/>
        </p:nvSpPr>
        <p:spPr>
          <a:xfrm rot="16200000">
            <a:off x="7085130" y="2635746"/>
            <a:ext cx="400734" cy="2378994"/>
          </a:xfrm>
          <a:prstGeom prst="leftBrace">
            <a:avLst>
              <a:gd name="adj1" fmla="val 0"/>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2" name="Left Brace 11">
            <a:extLst>
              <a:ext uri="{FF2B5EF4-FFF2-40B4-BE49-F238E27FC236}">
                <a16:creationId xmlns:a16="http://schemas.microsoft.com/office/drawing/2014/main" id="{C0A46370-B3DC-B495-1D55-5D752681853D}"/>
              </a:ext>
            </a:extLst>
          </p:cNvPr>
          <p:cNvSpPr/>
          <p:nvPr/>
        </p:nvSpPr>
        <p:spPr>
          <a:xfrm rot="16200000">
            <a:off x="9464124" y="2635746"/>
            <a:ext cx="400734" cy="2378994"/>
          </a:xfrm>
          <a:prstGeom prst="leftBrace">
            <a:avLst>
              <a:gd name="adj1" fmla="val 0"/>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 name="TextBox 4">
            <a:extLst>
              <a:ext uri="{FF2B5EF4-FFF2-40B4-BE49-F238E27FC236}">
                <a16:creationId xmlns:a16="http://schemas.microsoft.com/office/drawing/2014/main" id="{47DD1733-0B4A-7CBC-837A-8C9FBE367C7A}"/>
              </a:ext>
            </a:extLst>
          </p:cNvPr>
          <p:cNvSpPr txBox="1"/>
          <p:nvPr/>
        </p:nvSpPr>
        <p:spPr>
          <a:xfrm>
            <a:off x="6615282" y="4025610"/>
            <a:ext cx="1506071" cy="369332"/>
          </a:xfrm>
          <a:prstGeom prst="rect">
            <a:avLst/>
          </a:prstGeom>
          <a:noFill/>
        </p:spPr>
        <p:txBody>
          <a:bodyPr wrap="square" rtlCol="0">
            <a:spAutoFit/>
          </a:bodyPr>
          <a:lstStyle/>
          <a:p>
            <a:r>
              <a:rPr lang="en-IN" dirty="0"/>
              <a:t>Instruction 1</a:t>
            </a:r>
          </a:p>
        </p:txBody>
      </p:sp>
      <p:sp>
        <p:nvSpPr>
          <p:cNvPr id="8" name="TextBox 7">
            <a:extLst>
              <a:ext uri="{FF2B5EF4-FFF2-40B4-BE49-F238E27FC236}">
                <a16:creationId xmlns:a16="http://schemas.microsoft.com/office/drawing/2014/main" id="{7A76E2EC-CF45-C89F-670F-5C7940FC4614}"/>
              </a:ext>
            </a:extLst>
          </p:cNvPr>
          <p:cNvSpPr txBox="1"/>
          <p:nvPr/>
        </p:nvSpPr>
        <p:spPr>
          <a:xfrm>
            <a:off x="8911455" y="4025610"/>
            <a:ext cx="1506071" cy="369332"/>
          </a:xfrm>
          <a:prstGeom prst="rect">
            <a:avLst/>
          </a:prstGeom>
          <a:noFill/>
        </p:spPr>
        <p:txBody>
          <a:bodyPr wrap="square" rtlCol="0">
            <a:spAutoFit/>
          </a:bodyPr>
          <a:lstStyle/>
          <a:p>
            <a:r>
              <a:rPr lang="en-IN" dirty="0"/>
              <a:t>Instruction 2</a:t>
            </a:r>
          </a:p>
        </p:txBody>
      </p:sp>
    </p:spTree>
    <p:extLst>
      <p:ext uri="{BB962C8B-B14F-4D97-AF65-F5344CB8AC3E}">
        <p14:creationId xmlns:p14="http://schemas.microsoft.com/office/powerpoint/2010/main" val="251310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8BDE0-D41F-FFE9-CE89-1340B0CE2F4C}"/>
              </a:ext>
            </a:extLst>
          </p:cNvPr>
          <p:cNvSpPr>
            <a:spLocks noGrp="1"/>
          </p:cNvSpPr>
          <p:nvPr>
            <p:ph type="title"/>
          </p:nvPr>
        </p:nvSpPr>
        <p:spPr/>
        <p:txBody>
          <a:bodyPr/>
          <a:lstStyle/>
          <a:p>
            <a:r>
              <a:rPr lang="en-US" dirty="0">
                <a:solidFill>
                  <a:schemeClr val="accent2">
                    <a:lumMod val="40000"/>
                    <a:lumOff val="60000"/>
                  </a:schemeClr>
                </a:solidFill>
              </a:rPr>
              <a:t>Hazards in Pipelining</a:t>
            </a:r>
            <a:endParaRPr lang="en-US" dirty="0"/>
          </a:p>
        </p:txBody>
      </p:sp>
      <p:sp>
        <p:nvSpPr>
          <p:cNvPr id="3" name="Slide Number Placeholder 2">
            <a:extLst>
              <a:ext uri="{FF2B5EF4-FFF2-40B4-BE49-F238E27FC236}">
                <a16:creationId xmlns:a16="http://schemas.microsoft.com/office/drawing/2014/main" id="{6BE35084-5803-F61E-C0A8-C5866CCE3A08}"/>
              </a:ext>
            </a:extLst>
          </p:cNvPr>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5" name="TextBox 4">
            <a:extLst>
              <a:ext uri="{FF2B5EF4-FFF2-40B4-BE49-F238E27FC236}">
                <a16:creationId xmlns:a16="http://schemas.microsoft.com/office/drawing/2014/main" id="{A649BE29-FB04-D017-FC31-46BE8A618D3E}"/>
              </a:ext>
            </a:extLst>
          </p:cNvPr>
          <p:cNvSpPr txBox="1"/>
          <p:nvPr/>
        </p:nvSpPr>
        <p:spPr>
          <a:xfrm>
            <a:off x="444500" y="1334767"/>
            <a:ext cx="9287436" cy="4124206"/>
          </a:xfrm>
          <a:prstGeom prst="rect">
            <a:avLst/>
          </a:prstGeom>
          <a:noFill/>
        </p:spPr>
        <p:txBody>
          <a:bodyPr wrap="square" rtlCol="0">
            <a:spAutoFit/>
          </a:bodyPr>
          <a:lstStyle/>
          <a:p>
            <a:endParaRPr lang="en-IN" sz="2000" b="1" dirty="0">
              <a:solidFill>
                <a:schemeClr val="bg1"/>
              </a:solidFill>
            </a:endParaRPr>
          </a:p>
          <a:p>
            <a:r>
              <a:rPr lang="en-US" sz="2400" dirty="0">
                <a:solidFill>
                  <a:schemeClr val="bg1"/>
                </a:solidFill>
              </a:rPr>
              <a:t>Hazards means problem occurs in instruction pipeline (or) if two or more microoperations occurred at same time than hazards occurs.</a:t>
            </a:r>
          </a:p>
          <a:p>
            <a:endParaRPr lang="en-US" dirty="0">
              <a:solidFill>
                <a:schemeClr val="bg1"/>
              </a:solidFill>
            </a:endParaRPr>
          </a:p>
          <a:p>
            <a:endParaRPr lang="en-US" dirty="0">
              <a:solidFill>
                <a:schemeClr val="bg1"/>
              </a:solidFill>
            </a:endParaRPr>
          </a:p>
          <a:p>
            <a:endParaRPr lang="en-US" dirty="0">
              <a:solidFill>
                <a:schemeClr val="bg1"/>
              </a:solidFill>
            </a:endParaRPr>
          </a:p>
          <a:p>
            <a:r>
              <a:rPr lang="en-US" sz="2800" dirty="0">
                <a:solidFill>
                  <a:schemeClr val="bg1"/>
                </a:solidFill>
              </a:rPr>
              <a:t>It is of two types :</a:t>
            </a:r>
          </a:p>
          <a:p>
            <a:endParaRPr lang="en-US" sz="2800" dirty="0">
              <a:solidFill>
                <a:schemeClr val="bg1"/>
              </a:solidFill>
            </a:endParaRPr>
          </a:p>
          <a:p>
            <a:r>
              <a:rPr lang="en-US" sz="2800" dirty="0">
                <a:solidFill>
                  <a:schemeClr val="bg1"/>
                </a:solidFill>
              </a:rPr>
              <a:t>- Control Hazards</a:t>
            </a:r>
          </a:p>
          <a:p>
            <a:endParaRPr lang="en-US" sz="2800" dirty="0">
              <a:solidFill>
                <a:schemeClr val="bg1"/>
              </a:solidFill>
            </a:endParaRPr>
          </a:p>
          <a:p>
            <a:r>
              <a:rPr lang="en-US" sz="2800" dirty="0">
                <a:solidFill>
                  <a:schemeClr val="bg1"/>
                </a:solidFill>
              </a:rPr>
              <a:t>- Data Hazards</a:t>
            </a:r>
          </a:p>
        </p:txBody>
      </p:sp>
    </p:spTree>
    <p:extLst>
      <p:ext uri="{BB962C8B-B14F-4D97-AF65-F5344CB8AC3E}">
        <p14:creationId xmlns:p14="http://schemas.microsoft.com/office/powerpoint/2010/main" val="3420851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1F61B-AF07-091C-64CE-F8A6A465A71D}"/>
              </a:ext>
            </a:extLst>
          </p:cNvPr>
          <p:cNvSpPr>
            <a:spLocks noGrp="1"/>
          </p:cNvSpPr>
          <p:nvPr>
            <p:ph type="title"/>
          </p:nvPr>
        </p:nvSpPr>
        <p:spPr>
          <a:xfrm>
            <a:off x="444500" y="542925"/>
            <a:ext cx="11214100" cy="535531"/>
          </a:xfrm>
        </p:spPr>
        <p:txBody>
          <a:bodyPr/>
          <a:lstStyle/>
          <a:p>
            <a:r>
              <a:rPr lang="en-US" dirty="0">
                <a:solidFill>
                  <a:schemeClr val="accent2">
                    <a:lumMod val="40000"/>
                    <a:lumOff val="60000"/>
                  </a:schemeClr>
                </a:solidFill>
              </a:rPr>
              <a:t>Data Hazards </a:t>
            </a:r>
            <a:endParaRPr lang="en-US" dirty="0"/>
          </a:p>
        </p:txBody>
      </p:sp>
      <p:sp>
        <p:nvSpPr>
          <p:cNvPr id="3" name="Slide Number Placeholder 2">
            <a:extLst>
              <a:ext uri="{FF2B5EF4-FFF2-40B4-BE49-F238E27FC236}">
                <a16:creationId xmlns:a16="http://schemas.microsoft.com/office/drawing/2014/main" id="{45B1CFEC-1672-8D90-E805-7E3E91E51191}"/>
              </a:ext>
            </a:extLst>
          </p:cNvPr>
          <p:cNvSpPr>
            <a:spLocks noGrp="1"/>
          </p:cNvSpPr>
          <p:nvPr>
            <p:ph type="sldNum" sz="quarter" idx="12"/>
          </p:nvPr>
        </p:nvSpPr>
        <p:spPr/>
        <p:txBody>
          <a:bodyPr/>
          <a:lstStyle/>
          <a:p>
            <a:fld id="{C263D6C4-4840-40CC-AC84-17E24B3B7BDE}" type="slidenum">
              <a:rPr lang="en-US" noProof="0" smtClean="0"/>
              <a:pPr/>
              <a:t>16</a:t>
            </a:fld>
            <a:endParaRPr lang="en-US" noProof="0" dirty="0"/>
          </a:p>
        </p:txBody>
      </p:sp>
      <p:pic>
        <p:nvPicPr>
          <p:cNvPr id="11" name="Picture 10">
            <a:extLst>
              <a:ext uri="{FF2B5EF4-FFF2-40B4-BE49-F238E27FC236}">
                <a16:creationId xmlns:a16="http://schemas.microsoft.com/office/drawing/2014/main" id="{75B55AA1-AEC1-AD46-B528-CF8A380B5C1A}"/>
              </a:ext>
            </a:extLst>
          </p:cNvPr>
          <p:cNvPicPr>
            <a:picLocks noChangeAspect="1"/>
          </p:cNvPicPr>
          <p:nvPr/>
        </p:nvPicPr>
        <p:blipFill>
          <a:blip r:embed="rId2"/>
          <a:stretch>
            <a:fillRect/>
          </a:stretch>
        </p:blipFill>
        <p:spPr>
          <a:xfrm>
            <a:off x="6190128" y="3537417"/>
            <a:ext cx="6001871" cy="2630581"/>
          </a:xfrm>
          <a:prstGeom prst="rect">
            <a:avLst/>
          </a:prstGeom>
        </p:spPr>
      </p:pic>
      <p:pic>
        <p:nvPicPr>
          <p:cNvPr id="13" name="Picture 12">
            <a:extLst>
              <a:ext uri="{FF2B5EF4-FFF2-40B4-BE49-F238E27FC236}">
                <a16:creationId xmlns:a16="http://schemas.microsoft.com/office/drawing/2014/main" id="{2B2A74F5-755B-1458-E7F0-1A627DADF26D}"/>
              </a:ext>
            </a:extLst>
          </p:cNvPr>
          <p:cNvPicPr>
            <a:picLocks noChangeAspect="1"/>
          </p:cNvPicPr>
          <p:nvPr/>
        </p:nvPicPr>
        <p:blipFill>
          <a:blip r:embed="rId3"/>
          <a:stretch>
            <a:fillRect/>
          </a:stretch>
        </p:blipFill>
        <p:spPr>
          <a:xfrm>
            <a:off x="6190127" y="1362635"/>
            <a:ext cx="6001871" cy="2174782"/>
          </a:xfrm>
          <a:prstGeom prst="rect">
            <a:avLst/>
          </a:prstGeom>
        </p:spPr>
      </p:pic>
      <p:sp>
        <p:nvSpPr>
          <p:cNvPr id="14" name="TextBox 13">
            <a:extLst>
              <a:ext uri="{FF2B5EF4-FFF2-40B4-BE49-F238E27FC236}">
                <a16:creationId xmlns:a16="http://schemas.microsoft.com/office/drawing/2014/main" id="{94353F08-E514-0CE8-7DD2-2F1B15724A14}"/>
              </a:ext>
            </a:extLst>
          </p:cNvPr>
          <p:cNvSpPr txBox="1"/>
          <p:nvPr/>
        </p:nvSpPr>
        <p:spPr>
          <a:xfrm>
            <a:off x="179294" y="1568824"/>
            <a:ext cx="5665694" cy="1015663"/>
          </a:xfrm>
          <a:prstGeom prst="rect">
            <a:avLst/>
          </a:prstGeom>
          <a:noFill/>
        </p:spPr>
        <p:txBody>
          <a:bodyPr wrap="square" rtlCol="0">
            <a:spAutoFit/>
          </a:bodyPr>
          <a:lstStyle/>
          <a:p>
            <a:r>
              <a:rPr lang="en-US" sz="2000" dirty="0">
                <a:solidFill>
                  <a:schemeClr val="bg1"/>
                </a:solidFill>
              </a:rPr>
              <a:t>Data hazards occur when instructions that depend on the results of previous instructions are executed too soon in a pipeline.</a:t>
            </a:r>
          </a:p>
        </p:txBody>
      </p:sp>
      <p:sp>
        <p:nvSpPr>
          <p:cNvPr id="15" name="TextBox 14">
            <a:extLst>
              <a:ext uri="{FF2B5EF4-FFF2-40B4-BE49-F238E27FC236}">
                <a16:creationId xmlns:a16="http://schemas.microsoft.com/office/drawing/2014/main" id="{152EB4C0-FE8B-FD3D-E948-12968A43651B}"/>
              </a:ext>
            </a:extLst>
          </p:cNvPr>
          <p:cNvSpPr txBox="1"/>
          <p:nvPr/>
        </p:nvSpPr>
        <p:spPr>
          <a:xfrm>
            <a:off x="179294" y="3092824"/>
            <a:ext cx="5217459" cy="1323439"/>
          </a:xfrm>
          <a:prstGeom prst="rect">
            <a:avLst/>
          </a:prstGeom>
          <a:noFill/>
        </p:spPr>
        <p:txBody>
          <a:bodyPr wrap="square" rtlCol="0">
            <a:spAutoFit/>
          </a:bodyPr>
          <a:lstStyle/>
          <a:p>
            <a:r>
              <a:rPr lang="en-US" sz="2000" u="sng" dirty="0">
                <a:solidFill>
                  <a:schemeClr val="bg1"/>
                </a:solidFill>
              </a:rPr>
              <a:t>Why it Happens:</a:t>
            </a:r>
          </a:p>
          <a:p>
            <a:endParaRPr lang="en-US" sz="2000" dirty="0">
              <a:solidFill>
                <a:schemeClr val="bg1"/>
              </a:solidFill>
            </a:endParaRPr>
          </a:p>
          <a:p>
            <a:r>
              <a:rPr lang="en-US" sz="2000" dirty="0">
                <a:solidFill>
                  <a:schemeClr val="bg1"/>
                </a:solidFill>
              </a:rPr>
              <a:t>- Instruction needs data that isn’t ready yet.  - Common in pipelined processors.</a:t>
            </a:r>
          </a:p>
        </p:txBody>
      </p:sp>
      <p:sp>
        <p:nvSpPr>
          <p:cNvPr id="16" name="TextBox 15">
            <a:extLst>
              <a:ext uri="{FF2B5EF4-FFF2-40B4-BE49-F238E27FC236}">
                <a16:creationId xmlns:a16="http://schemas.microsoft.com/office/drawing/2014/main" id="{DF944556-5449-5A40-E82D-3F8D1D670589}"/>
              </a:ext>
            </a:extLst>
          </p:cNvPr>
          <p:cNvSpPr txBox="1"/>
          <p:nvPr/>
        </p:nvSpPr>
        <p:spPr>
          <a:xfrm>
            <a:off x="179294" y="4924600"/>
            <a:ext cx="5047130" cy="1323439"/>
          </a:xfrm>
          <a:prstGeom prst="rect">
            <a:avLst/>
          </a:prstGeom>
          <a:noFill/>
        </p:spPr>
        <p:txBody>
          <a:bodyPr wrap="square" rtlCol="0">
            <a:spAutoFit/>
          </a:bodyPr>
          <a:lstStyle/>
          <a:p>
            <a:r>
              <a:rPr lang="en-US" sz="2000" u="sng" dirty="0">
                <a:solidFill>
                  <a:schemeClr val="bg1"/>
                </a:solidFill>
              </a:rPr>
              <a:t>Solutions</a:t>
            </a:r>
            <a:r>
              <a:rPr lang="en-US" sz="2000" dirty="0">
                <a:solidFill>
                  <a:schemeClr val="bg1"/>
                </a:solidFill>
              </a:rPr>
              <a:t> :</a:t>
            </a:r>
          </a:p>
          <a:p>
            <a:r>
              <a:rPr lang="en-US" sz="2000" dirty="0">
                <a:solidFill>
                  <a:schemeClr val="bg1"/>
                </a:solidFill>
              </a:rPr>
              <a:t>- Stall the pipeline.</a:t>
            </a:r>
          </a:p>
          <a:p>
            <a:r>
              <a:rPr lang="en-US" sz="2000" dirty="0">
                <a:solidFill>
                  <a:schemeClr val="bg1"/>
                </a:solidFill>
              </a:rPr>
              <a:t>- Forwarding (Bypassing) – Send data directly from later stages.</a:t>
            </a:r>
          </a:p>
        </p:txBody>
      </p:sp>
    </p:spTree>
    <p:extLst>
      <p:ext uri="{BB962C8B-B14F-4D97-AF65-F5344CB8AC3E}">
        <p14:creationId xmlns:p14="http://schemas.microsoft.com/office/powerpoint/2010/main" val="112378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B0346-17D8-46D5-69FC-8C515A890A8F}"/>
              </a:ext>
            </a:extLst>
          </p:cNvPr>
          <p:cNvSpPr>
            <a:spLocks noGrp="1"/>
          </p:cNvSpPr>
          <p:nvPr>
            <p:ph type="title"/>
          </p:nvPr>
        </p:nvSpPr>
        <p:spPr/>
        <p:txBody>
          <a:bodyPr/>
          <a:lstStyle/>
          <a:p>
            <a:r>
              <a:rPr lang="en-US" dirty="0">
                <a:solidFill>
                  <a:schemeClr val="accent2">
                    <a:lumMod val="40000"/>
                    <a:lumOff val="60000"/>
                  </a:schemeClr>
                </a:solidFill>
              </a:rPr>
              <a:t>Control Hazards </a:t>
            </a:r>
            <a:endParaRPr lang="en-US" dirty="0"/>
          </a:p>
        </p:txBody>
      </p:sp>
      <p:sp>
        <p:nvSpPr>
          <p:cNvPr id="3" name="Slide Number Placeholder 2">
            <a:extLst>
              <a:ext uri="{FF2B5EF4-FFF2-40B4-BE49-F238E27FC236}">
                <a16:creationId xmlns:a16="http://schemas.microsoft.com/office/drawing/2014/main" id="{75F9BBD3-FC64-AB4D-6008-813A10F4B597}"/>
              </a:ext>
            </a:extLst>
          </p:cNvPr>
          <p:cNvSpPr>
            <a:spLocks noGrp="1"/>
          </p:cNvSpPr>
          <p:nvPr>
            <p:ph type="sldNum" sz="quarter" idx="12"/>
          </p:nvPr>
        </p:nvSpPr>
        <p:spPr/>
        <p:txBody>
          <a:bodyPr/>
          <a:lstStyle/>
          <a:p>
            <a:fld id="{C263D6C4-4840-40CC-AC84-17E24B3B7BDE}" type="slidenum">
              <a:rPr lang="en-US" noProof="0" smtClean="0"/>
              <a:pPr/>
              <a:t>17</a:t>
            </a:fld>
            <a:endParaRPr lang="en-US" noProof="0"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59D18B2C-A0DB-B766-D233-9AD1FD079BD2}"/>
                  </a:ext>
                </a:extLst>
              </p14:cNvPr>
              <p14:cNvContentPartPr/>
              <p14:nvPr/>
            </p14:nvContentPartPr>
            <p14:xfrm>
              <a:off x="8579181" y="2097064"/>
              <a:ext cx="647640" cy="109800"/>
            </p14:xfrm>
          </p:contentPart>
        </mc:Choice>
        <mc:Fallback xmlns="">
          <p:pic>
            <p:nvPicPr>
              <p:cNvPr id="6" name="Ink 5">
                <a:extLst>
                  <a:ext uri="{FF2B5EF4-FFF2-40B4-BE49-F238E27FC236}">
                    <a16:creationId xmlns:a16="http://schemas.microsoft.com/office/drawing/2014/main" id="{59D18B2C-A0DB-B766-D233-9AD1FD079BD2}"/>
                  </a:ext>
                </a:extLst>
              </p:cNvPr>
              <p:cNvPicPr/>
              <p:nvPr/>
            </p:nvPicPr>
            <p:blipFill>
              <a:blip r:embed="rId3"/>
              <a:stretch>
                <a:fillRect/>
              </a:stretch>
            </p:blipFill>
            <p:spPr>
              <a:xfrm>
                <a:off x="8525181" y="1989064"/>
                <a:ext cx="755280" cy="3254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5D1B5B69-8C1B-BF9F-7830-DDC4C1B18789}"/>
                  </a:ext>
                </a:extLst>
              </p14:cNvPr>
              <p14:cNvContentPartPr/>
              <p14:nvPr/>
            </p14:nvContentPartPr>
            <p14:xfrm>
              <a:off x="8792301" y="2098504"/>
              <a:ext cx="675720" cy="107280"/>
            </p14:xfrm>
          </p:contentPart>
        </mc:Choice>
        <mc:Fallback xmlns="">
          <p:pic>
            <p:nvPicPr>
              <p:cNvPr id="7" name="Ink 6">
                <a:extLst>
                  <a:ext uri="{FF2B5EF4-FFF2-40B4-BE49-F238E27FC236}">
                    <a16:creationId xmlns:a16="http://schemas.microsoft.com/office/drawing/2014/main" id="{5D1B5B69-8C1B-BF9F-7830-DDC4C1B18789}"/>
                  </a:ext>
                </a:extLst>
              </p:cNvPr>
              <p:cNvPicPr/>
              <p:nvPr/>
            </p:nvPicPr>
            <p:blipFill>
              <a:blip r:embed="rId5"/>
              <a:stretch>
                <a:fillRect/>
              </a:stretch>
            </p:blipFill>
            <p:spPr>
              <a:xfrm>
                <a:off x="8738661" y="1990864"/>
                <a:ext cx="783360" cy="322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D9C4A5D0-866D-E0D5-E507-1A8C8BE6E6FC}"/>
                  </a:ext>
                </a:extLst>
              </p14:cNvPr>
              <p14:cNvContentPartPr/>
              <p14:nvPr/>
            </p14:nvContentPartPr>
            <p14:xfrm>
              <a:off x="9475581" y="2097784"/>
              <a:ext cx="360" cy="360"/>
            </p14:xfrm>
          </p:contentPart>
        </mc:Choice>
        <mc:Fallback xmlns="">
          <p:pic>
            <p:nvPicPr>
              <p:cNvPr id="8" name="Ink 7">
                <a:extLst>
                  <a:ext uri="{FF2B5EF4-FFF2-40B4-BE49-F238E27FC236}">
                    <a16:creationId xmlns:a16="http://schemas.microsoft.com/office/drawing/2014/main" id="{D9C4A5D0-866D-E0D5-E507-1A8C8BE6E6FC}"/>
                  </a:ext>
                </a:extLst>
              </p:cNvPr>
              <p:cNvPicPr/>
              <p:nvPr/>
            </p:nvPicPr>
            <p:blipFill>
              <a:blip r:embed="rId7"/>
              <a:stretch>
                <a:fillRect/>
              </a:stretch>
            </p:blipFill>
            <p:spPr>
              <a:xfrm>
                <a:off x="9421941" y="198978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530EA6FA-13CE-FBB6-BF7B-F030EC341EBF}"/>
                  </a:ext>
                </a:extLst>
              </p14:cNvPr>
              <p14:cNvContentPartPr/>
              <p14:nvPr/>
            </p14:nvContentPartPr>
            <p14:xfrm>
              <a:off x="8805621" y="968824"/>
              <a:ext cx="670320" cy="1128960"/>
            </p14:xfrm>
          </p:contentPart>
        </mc:Choice>
        <mc:Fallback xmlns="">
          <p:pic>
            <p:nvPicPr>
              <p:cNvPr id="9" name="Ink 8">
                <a:extLst>
                  <a:ext uri="{FF2B5EF4-FFF2-40B4-BE49-F238E27FC236}">
                    <a16:creationId xmlns:a16="http://schemas.microsoft.com/office/drawing/2014/main" id="{530EA6FA-13CE-FBB6-BF7B-F030EC341EBF}"/>
                  </a:ext>
                </a:extLst>
              </p:cNvPr>
              <p:cNvPicPr/>
              <p:nvPr/>
            </p:nvPicPr>
            <p:blipFill>
              <a:blip r:embed="rId9"/>
              <a:stretch>
                <a:fillRect/>
              </a:stretch>
            </p:blipFill>
            <p:spPr>
              <a:xfrm>
                <a:off x="8751621" y="861184"/>
                <a:ext cx="777960" cy="1344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90EF68AB-6479-32D5-0A71-7DBDACDD1726}"/>
                  </a:ext>
                </a:extLst>
              </p14:cNvPr>
              <p14:cNvContentPartPr/>
              <p14:nvPr/>
            </p14:nvContentPartPr>
            <p14:xfrm>
              <a:off x="8803101" y="968104"/>
              <a:ext cx="1545480" cy="286920"/>
            </p14:xfrm>
          </p:contentPart>
        </mc:Choice>
        <mc:Fallback xmlns="">
          <p:pic>
            <p:nvPicPr>
              <p:cNvPr id="10" name="Ink 9">
                <a:extLst>
                  <a:ext uri="{FF2B5EF4-FFF2-40B4-BE49-F238E27FC236}">
                    <a16:creationId xmlns:a16="http://schemas.microsoft.com/office/drawing/2014/main" id="{90EF68AB-6479-32D5-0A71-7DBDACDD1726}"/>
                  </a:ext>
                </a:extLst>
              </p:cNvPr>
              <p:cNvPicPr/>
              <p:nvPr/>
            </p:nvPicPr>
            <p:blipFill>
              <a:blip r:embed="rId11"/>
              <a:stretch>
                <a:fillRect/>
              </a:stretch>
            </p:blipFill>
            <p:spPr>
              <a:xfrm>
                <a:off x="8749461" y="860464"/>
                <a:ext cx="1653120" cy="502560"/>
              </a:xfrm>
              <a:prstGeom prst="rect">
                <a:avLst/>
              </a:prstGeom>
            </p:spPr>
          </p:pic>
        </mc:Fallback>
      </mc:AlternateContent>
      <p:pic>
        <p:nvPicPr>
          <p:cNvPr id="13" name="Picture 12">
            <a:extLst>
              <a:ext uri="{FF2B5EF4-FFF2-40B4-BE49-F238E27FC236}">
                <a16:creationId xmlns:a16="http://schemas.microsoft.com/office/drawing/2014/main" id="{28187D78-7892-05B2-0F80-F12A32406C2C}"/>
              </a:ext>
            </a:extLst>
          </p:cNvPr>
          <p:cNvPicPr>
            <a:picLocks noChangeAspect="1"/>
          </p:cNvPicPr>
          <p:nvPr/>
        </p:nvPicPr>
        <p:blipFill>
          <a:blip r:embed="rId12"/>
          <a:stretch>
            <a:fillRect/>
          </a:stretch>
        </p:blipFill>
        <p:spPr>
          <a:xfrm>
            <a:off x="6842311" y="1384452"/>
            <a:ext cx="5349689" cy="2309205"/>
          </a:xfrm>
          <a:prstGeom prst="rect">
            <a:avLst/>
          </a:prstGeom>
        </p:spPr>
      </p:pic>
      <p:sp>
        <p:nvSpPr>
          <p:cNvPr id="18" name="TextBox 17">
            <a:extLst>
              <a:ext uri="{FF2B5EF4-FFF2-40B4-BE49-F238E27FC236}">
                <a16:creationId xmlns:a16="http://schemas.microsoft.com/office/drawing/2014/main" id="{974BF206-1A32-3D8F-9452-1D2FB80C1A4F}"/>
              </a:ext>
            </a:extLst>
          </p:cNvPr>
          <p:cNvSpPr txBox="1"/>
          <p:nvPr/>
        </p:nvSpPr>
        <p:spPr>
          <a:xfrm>
            <a:off x="313765" y="1523391"/>
            <a:ext cx="5145741" cy="1015663"/>
          </a:xfrm>
          <a:prstGeom prst="rect">
            <a:avLst/>
          </a:prstGeom>
          <a:noFill/>
        </p:spPr>
        <p:txBody>
          <a:bodyPr wrap="square" rtlCol="0">
            <a:spAutoFit/>
          </a:bodyPr>
          <a:lstStyle/>
          <a:p>
            <a:r>
              <a:rPr lang="en-US" sz="2000" dirty="0">
                <a:solidFill>
                  <a:schemeClr val="bg1"/>
                </a:solidFill>
              </a:rPr>
              <a:t>A control hazard occurs when the pipeline makes a wrong decision on branching and has to discard or stall instructions.</a:t>
            </a:r>
          </a:p>
        </p:txBody>
      </p:sp>
      <p:sp>
        <p:nvSpPr>
          <p:cNvPr id="19" name="TextBox 18">
            <a:extLst>
              <a:ext uri="{FF2B5EF4-FFF2-40B4-BE49-F238E27FC236}">
                <a16:creationId xmlns:a16="http://schemas.microsoft.com/office/drawing/2014/main" id="{7AB62AB4-7629-82E4-7936-FF101551633B}"/>
              </a:ext>
            </a:extLst>
          </p:cNvPr>
          <p:cNvSpPr txBox="1"/>
          <p:nvPr/>
        </p:nvSpPr>
        <p:spPr>
          <a:xfrm>
            <a:off x="313765" y="2752165"/>
            <a:ext cx="4946766" cy="2031325"/>
          </a:xfrm>
          <a:prstGeom prst="rect">
            <a:avLst/>
          </a:prstGeom>
          <a:noFill/>
        </p:spPr>
        <p:txBody>
          <a:bodyPr wrap="square" rtlCol="0">
            <a:spAutoFit/>
          </a:bodyPr>
          <a:lstStyle/>
          <a:p>
            <a:r>
              <a:rPr lang="en-US" u="sng" dirty="0">
                <a:solidFill>
                  <a:schemeClr val="bg1"/>
                </a:solidFill>
              </a:rPr>
              <a:t>Why it Happens:</a:t>
            </a:r>
          </a:p>
          <a:p>
            <a:endParaRPr lang="en-US" dirty="0">
              <a:solidFill>
                <a:schemeClr val="bg1"/>
              </a:solidFill>
            </a:endParaRPr>
          </a:p>
          <a:p>
            <a:pPr marL="285750" indent="-285750">
              <a:buFontTx/>
              <a:buChar char="-"/>
            </a:pPr>
            <a:r>
              <a:rPr lang="en-US" dirty="0">
                <a:solidFill>
                  <a:schemeClr val="bg1"/>
                </a:solidFill>
              </a:rPr>
              <a:t>Happens due to branch instructions (Bez,</a:t>
            </a:r>
          </a:p>
          <a:p>
            <a:r>
              <a:rPr lang="en-US" dirty="0">
                <a:solidFill>
                  <a:schemeClr val="bg1"/>
                </a:solidFill>
              </a:rPr>
              <a:t>     </a:t>
            </a:r>
            <a:r>
              <a:rPr lang="en-US" dirty="0" err="1">
                <a:solidFill>
                  <a:schemeClr val="bg1"/>
                </a:solidFill>
              </a:rPr>
              <a:t>Bnez</a:t>
            </a:r>
            <a:r>
              <a:rPr lang="en-US" dirty="0">
                <a:solidFill>
                  <a:schemeClr val="bg1"/>
                </a:solidFill>
              </a:rPr>
              <a:t>)</a:t>
            </a:r>
          </a:p>
          <a:p>
            <a:endParaRPr lang="en-US" dirty="0">
              <a:solidFill>
                <a:schemeClr val="bg1"/>
              </a:solidFill>
            </a:endParaRPr>
          </a:p>
          <a:p>
            <a:r>
              <a:rPr lang="en-US" dirty="0">
                <a:solidFill>
                  <a:schemeClr val="bg1"/>
                </a:solidFill>
              </a:rPr>
              <a:t>-  CPU doesn't know the next instruction until the branch decision is made.</a:t>
            </a:r>
          </a:p>
        </p:txBody>
      </p:sp>
      <p:sp>
        <p:nvSpPr>
          <p:cNvPr id="20" name="TextBox 19">
            <a:extLst>
              <a:ext uri="{FF2B5EF4-FFF2-40B4-BE49-F238E27FC236}">
                <a16:creationId xmlns:a16="http://schemas.microsoft.com/office/drawing/2014/main" id="{31A1D9C4-5158-48F0-6D2A-53C2436224C1}"/>
              </a:ext>
            </a:extLst>
          </p:cNvPr>
          <p:cNvSpPr txBox="1"/>
          <p:nvPr/>
        </p:nvSpPr>
        <p:spPr>
          <a:xfrm>
            <a:off x="376518" y="5307106"/>
            <a:ext cx="4751294" cy="461665"/>
          </a:xfrm>
          <a:prstGeom prst="rect">
            <a:avLst/>
          </a:prstGeom>
          <a:noFill/>
        </p:spPr>
        <p:txBody>
          <a:bodyPr wrap="square" rtlCol="0">
            <a:spAutoFit/>
          </a:bodyPr>
          <a:lstStyle/>
          <a:p>
            <a:r>
              <a:rPr lang="en-US" sz="2400" dirty="0">
                <a:solidFill>
                  <a:schemeClr val="bg1"/>
                </a:solidFill>
              </a:rPr>
              <a:t>Solution: Branch Prediction</a:t>
            </a:r>
          </a:p>
        </p:txBody>
      </p:sp>
      <p:pic>
        <p:nvPicPr>
          <p:cNvPr id="4" name="Picture 3" descr="Hazards in Pipelining » CS Taleem">
            <a:extLst>
              <a:ext uri="{FF2B5EF4-FFF2-40B4-BE49-F238E27FC236}">
                <a16:creationId xmlns:a16="http://schemas.microsoft.com/office/drawing/2014/main" id="{B26212D6-A1DF-69EA-6324-2F9E91542BC0}"/>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6842311" y="3693657"/>
            <a:ext cx="5349689" cy="2463656"/>
          </a:xfrm>
          <a:prstGeom prst="rect">
            <a:avLst/>
          </a:prstGeom>
          <a:noFill/>
        </p:spPr>
      </p:pic>
    </p:spTree>
    <p:extLst>
      <p:ext uri="{BB962C8B-B14F-4D97-AF65-F5344CB8AC3E}">
        <p14:creationId xmlns:p14="http://schemas.microsoft.com/office/powerpoint/2010/main" val="993548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solidFill>
                  <a:schemeClr val="accent2">
                    <a:lumMod val="40000"/>
                    <a:lumOff val="60000"/>
                  </a:schemeClr>
                </a:solidFill>
              </a:rPr>
              <a:t>Software Implementation</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18</a:t>
            </a:fld>
            <a:endParaRPr lang="en-US" dirty="0"/>
          </a:p>
        </p:txBody>
      </p:sp>
      <p:pic>
        <p:nvPicPr>
          <p:cNvPr id="11" name="Picture 10">
            <a:extLst>
              <a:ext uri="{FF2B5EF4-FFF2-40B4-BE49-F238E27FC236}">
                <a16:creationId xmlns:a16="http://schemas.microsoft.com/office/drawing/2014/main" id="{0AC0C85D-4B5C-5F8E-044D-04F7A88E1446}"/>
              </a:ext>
            </a:extLst>
          </p:cNvPr>
          <p:cNvPicPr>
            <a:picLocks noChangeAspect="1"/>
          </p:cNvPicPr>
          <p:nvPr/>
        </p:nvPicPr>
        <p:blipFill>
          <a:blip r:embed="rId2"/>
          <a:srcRect/>
          <a:stretch/>
        </p:blipFill>
        <p:spPr>
          <a:xfrm>
            <a:off x="7046259" y="1676400"/>
            <a:ext cx="5065059" cy="3729318"/>
          </a:xfrm>
          <a:prstGeom prst="rect">
            <a:avLst/>
          </a:prstGeom>
          <a:ln>
            <a:noFill/>
          </a:ln>
          <a:effectLst>
            <a:outerShdw blurRad="292100" dist="139700" dir="2700000" algn="tl" rotWithShape="0">
              <a:srgbClr val="333333">
                <a:alpha val="65000"/>
              </a:srgbClr>
            </a:outerShdw>
          </a:effectLst>
        </p:spPr>
      </p:pic>
      <p:sp>
        <p:nvSpPr>
          <p:cNvPr id="13" name="Text Placeholder 12">
            <a:extLst>
              <a:ext uri="{FF2B5EF4-FFF2-40B4-BE49-F238E27FC236}">
                <a16:creationId xmlns:a16="http://schemas.microsoft.com/office/drawing/2014/main" id="{22191C59-547C-451B-4CE1-1F4EAB81866F}"/>
              </a:ext>
            </a:extLst>
          </p:cNvPr>
          <p:cNvSpPr>
            <a:spLocks noGrp="1"/>
          </p:cNvSpPr>
          <p:nvPr>
            <p:ph type="body" sz="quarter" idx="18"/>
          </p:nvPr>
        </p:nvSpPr>
        <p:spPr>
          <a:xfrm>
            <a:off x="444500" y="1891339"/>
            <a:ext cx="6798982" cy="3841187"/>
          </a:xfrm>
        </p:spPr>
        <p:txBody>
          <a:bodyPr/>
          <a:lstStyle/>
          <a:p>
            <a:pPr marL="285750" indent="-285750">
              <a:buFont typeface="Arial" panose="020B0604020202020204" pitchFamily="34" charset="0"/>
              <a:buChar char="•"/>
            </a:pPr>
            <a:r>
              <a:rPr lang="en-US" sz="2000" b="1" dirty="0"/>
              <a:t>VHDL/Verilog</a:t>
            </a:r>
            <a:r>
              <a:rPr lang="en-US" sz="2000" dirty="0"/>
              <a:t>: Used for hardware description and RTL design.</a:t>
            </a:r>
          </a:p>
          <a:p>
            <a:pPr marL="285750" indent="-285750">
              <a:buFont typeface="Arial" panose="020B0604020202020204" pitchFamily="34" charset="0"/>
              <a:buChar char="•"/>
            </a:pPr>
            <a:r>
              <a:rPr lang="en-US" sz="2000" dirty="0"/>
              <a:t>Simulate the design to ensure correctness in each pipeline stage.</a:t>
            </a:r>
          </a:p>
          <a:p>
            <a:pPr marL="285750" indent="-285750">
              <a:buFont typeface="Arial" panose="020B0604020202020204" pitchFamily="34" charset="0"/>
              <a:buChar char="•"/>
            </a:pPr>
            <a:r>
              <a:rPr lang="en-US" sz="2000" dirty="0"/>
              <a:t>Test programs written in assembly to verify functionality.</a:t>
            </a:r>
          </a:p>
          <a:p>
            <a:pPr marL="285750" indent="-285750">
              <a:buFont typeface="Arial" panose="020B0604020202020204" pitchFamily="34" charset="0"/>
              <a:buChar char="•"/>
            </a:pPr>
            <a:r>
              <a:rPr lang="en-US" sz="2000" dirty="0"/>
              <a:t>Run testbenches in </a:t>
            </a:r>
            <a:r>
              <a:rPr lang="en-US" sz="2000" dirty="0" err="1"/>
              <a:t>Vivado</a:t>
            </a:r>
            <a:r>
              <a:rPr lang="en-US" sz="2000" dirty="0"/>
              <a:t> to simulate instruction execution.</a:t>
            </a:r>
          </a:p>
          <a:p>
            <a:pPr marL="285750" indent="-285750">
              <a:buFont typeface="Arial" panose="020B0604020202020204" pitchFamily="34" charset="0"/>
              <a:buChar char="•"/>
            </a:pPr>
            <a:r>
              <a:rPr lang="en-US" sz="2000" dirty="0"/>
              <a:t>Debug and optimize pipeline performance based on simulation results.</a:t>
            </a:r>
            <a:endParaRPr lang="en-IN" sz="2000" b="1" dirty="0"/>
          </a:p>
          <a:p>
            <a:endParaRPr lang="en-US" sz="2000" dirty="0"/>
          </a:p>
          <a:p>
            <a:pPr marL="285750" indent="-285750">
              <a:buFont typeface="Arial" panose="020B0604020202020204" pitchFamily="34" charset="0"/>
              <a:buChar char="•"/>
            </a:pPr>
            <a:endParaRPr lang="en-IN" sz="1800" b="1" dirty="0"/>
          </a:p>
        </p:txBody>
      </p:sp>
    </p:spTree>
    <p:extLst>
      <p:ext uri="{BB962C8B-B14F-4D97-AF65-F5344CB8AC3E}">
        <p14:creationId xmlns:p14="http://schemas.microsoft.com/office/powerpoint/2010/main" val="96905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solidFill>
                  <a:schemeClr val="accent2">
                    <a:lumMod val="40000"/>
                    <a:lumOff val="60000"/>
                  </a:schemeClr>
                </a:solidFill>
              </a:rPr>
              <a:t>Problems without Pipelining</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19</a:t>
            </a:fld>
            <a:endParaRPr lang="en-US" dirty="0"/>
          </a:p>
        </p:txBody>
      </p:sp>
      <p:pic>
        <p:nvPicPr>
          <p:cNvPr id="11" name="Picture 10">
            <a:extLst>
              <a:ext uri="{FF2B5EF4-FFF2-40B4-BE49-F238E27FC236}">
                <a16:creationId xmlns:a16="http://schemas.microsoft.com/office/drawing/2014/main" id="{0AC0C85D-4B5C-5F8E-044D-04F7A88E1446}"/>
              </a:ext>
            </a:extLst>
          </p:cNvPr>
          <p:cNvPicPr>
            <a:picLocks noChangeAspect="1"/>
          </p:cNvPicPr>
          <p:nvPr/>
        </p:nvPicPr>
        <p:blipFill>
          <a:blip r:embed="rId2"/>
          <a:srcRect/>
          <a:stretch/>
        </p:blipFill>
        <p:spPr>
          <a:xfrm>
            <a:off x="7144872" y="2061882"/>
            <a:ext cx="4885764" cy="2814918"/>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a14="http://schemas.microsoft.com/office/drawing/2010/main">
        <mc:Choice Requires="a14">
          <p:sp>
            <p:nvSpPr>
              <p:cNvPr id="13" name="Text Placeholder 12">
                <a:extLst>
                  <a:ext uri="{FF2B5EF4-FFF2-40B4-BE49-F238E27FC236}">
                    <a16:creationId xmlns:a16="http://schemas.microsoft.com/office/drawing/2014/main" id="{22191C59-547C-451B-4CE1-1F4EAB81866F}"/>
                  </a:ext>
                </a:extLst>
              </p:cNvPr>
              <p:cNvSpPr>
                <a:spLocks noGrp="1"/>
              </p:cNvSpPr>
              <p:nvPr>
                <p:ph type="body" sz="quarter" idx="18"/>
              </p:nvPr>
            </p:nvSpPr>
            <p:spPr>
              <a:xfrm>
                <a:off x="444500" y="1631362"/>
                <a:ext cx="6798982" cy="3841187"/>
              </a:xfrm>
            </p:spPr>
            <p:txBody>
              <a:bodyPr/>
              <a:lstStyle/>
              <a:p>
                <a:pPr marL="285750" indent="-285750">
                  <a:buFont typeface="Arial" panose="020B0604020202020204" pitchFamily="34" charset="0"/>
                  <a:buChar char="•"/>
                </a:pPr>
                <a:r>
                  <a:rPr lang="en-US" sz="1600" dirty="0"/>
                  <a:t>Without pipelining, the CPU remains idle while waiting for each instruction to fully complete before the next one starts. This leads to significant underutilization of CPU resources.</a:t>
                </a:r>
              </a:p>
              <a:p>
                <a:pPr marL="285750" indent="-285750">
                  <a:buFont typeface="Arial" panose="020B0604020202020204" pitchFamily="34" charset="0"/>
                  <a:buChar char="•"/>
                </a:pPr>
                <a:r>
                  <a:rPr lang="en-US" sz="1600" dirty="0"/>
                  <a:t>By using pipelining, we can improve </a:t>
                </a:r>
                <a:r>
                  <a:rPr lang="en-US" sz="1600" b="1" dirty="0"/>
                  <a:t>throughput</a:t>
                </a:r>
                <a:r>
                  <a:rPr lang="en-US" sz="1600" dirty="0"/>
                  <a:t> by overlapping the execution of instructions. The goal is to reduce the overall execution time for a series of instructions and make better use of the processor's resources.</a:t>
                </a:r>
              </a:p>
              <a:p>
                <a:pPr marL="285750" indent="-285750">
                  <a:buFont typeface="Arial" panose="020B0604020202020204" pitchFamily="34" charset="0"/>
                  <a:buChar char="•"/>
                </a:pPr>
                <a:r>
                  <a:rPr lang="en-IN" b="1" dirty="0"/>
                  <a:t>Non-Pipelined Execution Time</a:t>
                </a:r>
                <a:r>
                  <a:rPr lang="en-IN" dirty="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𝑛𝑜𝑛</m:t>
                        </m:r>
                        <m:r>
                          <a:rPr lang="en-IN" b="0" i="1" smtClean="0">
                            <a:latin typeface="Cambria Math" panose="02040503050406030204" pitchFamily="18" charset="0"/>
                          </a:rPr>
                          <m:t>−</m:t>
                        </m:r>
                        <m:r>
                          <a:rPr lang="en-IN" b="0" i="1" smtClean="0">
                            <a:latin typeface="Cambria Math" panose="02040503050406030204" pitchFamily="18" charset="0"/>
                          </a:rPr>
                          <m:t>𝑝𝑖𝑝𝑒𝑙𝑖𝑛𝑒</m:t>
                        </m:r>
                      </m:sub>
                    </m:sSub>
                  </m:oMath>
                </a14:m>
                <a:r>
                  <a:rPr lang="en-IN" dirty="0"/>
                  <a:t>= </a:t>
                </a:r>
                <a:r>
                  <a:rPr lang="en-IN" dirty="0" err="1"/>
                  <a:t>nKT</a:t>
                </a:r>
                <a:endParaRPr lang="en-IN" dirty="0"/>
              </a:p>
              <a:p>
                <a:pPr marL="285750" indent="-285750">
                  <a:buFont typeface="Arial" panose="020B0604020202020204" pitchFamily="34" charset="0"/>
                  <a:buChar char="•"/>
                </a:pPr>
                <a:r>
                  <a:rPr lang="en-IN" b="1" dirty="0"/>
                  <a:t>Pipelined Execution Time</a:t>
                </a:r>
                <a:r>
                  <a:rPr lang="en-IN" dirty="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𝑝𝑖𝑝𝑒𝑙𝑖𝑛𝑒</m:t>
                        </m:r>
                      </m:sub>
                    </m:sSub>
                  </m:oMath>
                </a14:m>
                <a:r>
                  <a:rPr lang="en-IN" dirty="0"/>
                  <a:t>= ( n + k - 1) T</a:t>
                </a:r>
              </a:p>
              <a:p>
                <a:pPr marL="285750" indent="-285750">
                  <a:buFont typeface="Arial" panose="020B0604020202020204" pitchFamily="34" charset="0"/>
                  <a:buChar char="•"/>
                </a:pPr>
                <a:r>
                  <a:rPr lang="en-IN" dirty="0"/>
                  <a:t>Where, n = number of tasks with k stage pipeline</a:t>
                </a:r>
              </a:p>
              <a:p>
                <a:pPr marL="285750" indent="-285750">
                  <a:buFont typeface="Arial" panose="020B0604020202020204" pitchFamily="34" charset="0"/>
                  <a:buChar char="•"/>
                </a:pPr>
                <a:r>
                  <a:rPr lang="en-IN" b="1" dirty="0"/>
                  <a:t>Ideal Speedup</a:t>
                </a:r>
                <a:r>
                  <a:rPr lang="en-IN" dirty="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𝑖𝑑𝑒𝑎𝑙</m:t>
                        </m:r>
                      </m:sub>
                    </m:sSub>
                  </m:oMath>
                </a14:m>
                <a:r>
                  <a:rPr lang="en-IN" dirty="0"/>
                  <a:t> = k</a:t>
                </a:r>
              </a:p>
              <a:p>
                <a:pPr marL="285750" indent="-285750">
                  <a:buFont typeface="Arial" panose="020B0604020202020204" pitchFamily="34" charset="0"/>
                  <a:buChar char="•"/>
                </a:pPr>
                <a:r>
                  <a:rPr lang="en-US" dirty="0"/>
                  <a:t>Maximum potential speedup equals the number of pipeline stages, assuming ideal conditions.</a:t>
                </a:r>
                <a:endParaRPr lang="en-IN" dirty="0"/>
              </a:p>
            </p:txBody>
          </p:sp>
        </mc:Choice>
        <mc:Fallback xmlns="">
          <p:sp>
            <p:nvSpPr>
              <p:cNvPr id="13" name="Text Placeholder 12">
                <a:extLst>
                  <a:ext uri="{FF2B5EF4-FFF2-40B4-BE49-F238E27FC236}">
                    <a16:creationId xmlns:a16="http://schemas.microsoft.com/office/drawing/2014/main" id="{22191C59-547C-451B-4CE1-1F4EAB81866F}"/>
                  </a:ext>
                </a:extLst>
              </p:cNvPr>
              <p:cNvSpPr>
                <a:spLocks noGrp="1" noRot="1" noChangeAspect="1" noMove="1" noResize="1" noEditPoints="1" noAdjustHandles="1" noChangeArrowheads="1" noChangeShapeType="1" noTextEdit="1"/>
              </p:cNvSpPr>
              <p:nvPr>
                <p:ph type="body" sz="quarter" idx="18"/>
              </p:nvPr>
            </p:nvSpPr>
            <p:spPr>
              <a:xfrm>
                <a:off x="444500" y="1631362"/>
                <a:ext cx="6798982" cy="3841187"/>
              </a:xfrm>
              <a:blipFill>
                <a:blip r:embed="rId3"/>
                <a:stretch>
                  <a:fillRect l="-1704" t="-1746" r="-1345" b="-1429"/>
                </a:stretch>
              </a:blipFill>
            </p:spPr>
            <p:txBody>
              <a:bodyPr/>
              <a:lstStyle/>
              <a:p>
                <a:r>
                  <a:rPr lang="en-IN">
                    <a:noFill/>
                  </a:rPr>
                  <a:t> </a:t>
                </a:r>
              </a:p>
            </p:txBody>
          </p:sp>
        </mc:Fallback>
      </mc:AlternateContent>
    </p:spTree>
    <p:extLst>
      <p:ext uri="{BB962C8B-B14F-4D97-AF65-F5344CB8AC3E}">
        <p14:creationId xmlns:p14="http://schemas.microsoft.com/office/powerpoint/2010/main" val="1792462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solidFill>
                  <a:schemeClr val="accent1">
                    <a:lumMod val="20000"/>
                    <a:lumOff val="80000"/>
                  </a:schemeClr>
                </a:solidFill>
              </a:rPr>
              <a:t>TEAM MEMBERS</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8" name="Rectangle 7">
            <a:extLst>
              <a:ext uri="{FF2B5EF4-FFF2-40B4-BE49-F238E27FC236}">
                <a16:creationId xmlns:a16="http://schemas.microsoft.com/office/drawing/2014/main" id="{95BECECE-E555-033B-DFB1-A83691648197}"/>
              </a:ext>
            </a:extLst>
          </p:cNvPr>
          <p:cNvSpPr/>
          <p:nvPr/>
        </p:nvSpPr>
        <p:spPr>
          <a:xfrm>
            <a:off x="1922930" y="2061882"/>
            <a:ext cx="7808258" cy="3442447"/>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sz="3200" dirty="0">
                <a:solidFill>
                  <a:schemeClr val="accent5">
                    <a:lumMod val="40000"/>
                    <a:lumOff val="60000"/>
                  </a:schemeClr>
                </a:solidFill>
              </a:rPr>
              <a:t>ADWITIY MASANE     211114215      MANASVI PATIDAR    211114246</a:t>
            </a:r>
          </a:p>
          <a:p>
            <a:pPr algn="ctr"/>
            <a:r>
              <a:rPr lang="en-IN" sz="3200" dirty="0">
                <a:solidFill>
                  <a:schemeClr val="accent5">
                    <a:lumMod val="40000"/>
                    <a:lumOff val="60000"/>
                  </a:schemeClr>
                </a:solidFill>
              </a:rPr>
              <a:t>SAURAV SINGH         211114255</a:t>
            </a:r>
          </a:p>
          <a:p>
            <a:pPr algn="ctr"/>
            <a:endParaRPr lang="en-IN" sz="3200" dirty="0">
              <a:solidFill>
                <a:schemeClr val="accent2">
                  <a:lumMod val="40000"/>
                  <a:lumOff val="60000"/>
                </a:schemeClr>
              </a:solidFill>
            </a:endParaRPr>
          </a:p>
          <a:p>
            <a:pPr algn="ctr"/>
            <a:r>
              <a:rPr lang="en-IN" sz="2800" dirty="0">
                <a:solidFill>
                  <a:schemeClr val="accent5">
                    <a:lumMod val="20000"/>
                    <a:lumOff val="80000"/>
                  </a:schemeClr>
                </a:solidFill>
              </a:rPr>
              <a:t>Under the guidance of</a:t>
            </a:r>
          </a:p>
          <a:p>
            <a:pPr algn="ctr"/>
            <a:r>
              <a:rPr lang="en-IN" sz="2400" dirty="0">
                <a:solidFill>
                  <a:schemeClr val="accent1">
                    <a:lumMod val="40000"/>
                    <a:lumOff val="60000"/>
                  </a:schemeClr>
                </a:solidFill>
              </a:rPr>
              <a:t>Dr.Sangeeta Nakhate</a:t>
            </a:r>
          </a:p>
        </p:txBody>
      </p:sp>
    </p:spTree>
    <p:extLst>
      <p:ext uri="{BB962C8B-B14F-4D97-AF65-F5344CB8AC3E}">
        <p14:creationId xmlns:p14="http://schemas.microsoft.com/office/powerpoint/2010/main" val="59582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solidFill>
                  <a:schemeClr val="accent2">
                    <a:lumMod val="40000"/>
                    <a:lumOff val="60000"/>
                  </a:schemeClr>
                </a:solidFill>
              </a:rPr>
              <a:t>RISC Vs CISC</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20</a:t>
            </a:fld>
            <a:endParaRPr lang="en-US" dirty="0"/>
          </a:p>
        </p:txBody>
      </p:sp>
      <p:sp>
        <p:nvSpPr>
          <p:cNvPr id="13" name="Text Placeholder 12">
            <a:extLst>
              <a:ext uri="{FF2B5EF4-FFF2-40B4-BE49-F238E27FC236}">
                <a16:creationId xmlns:a16="http://schemas.microsoft.com/office/drawing/2014/main" id="{22191C59-547C-451B-4CE1-1F4EAB81866F}"/>
              </a:ext>
            </a:extLst>
          </p:cNvPr>
          <p:cNvSpPr>
            <a:spLocks noGrp="1"/>
          </p:cNvSpPr>
          <p:nvPr>
            <p:ph type="body" sz="quarter" idx="18"/>
          </p:nvPr>
        </p:nvSpPr>
        <p:spPr>
          <a:xfrm>
            <a:off x="256241" y="1586539"/>
            <a:ext cx="7659594" cy="4545320"/>
          </a:xfrm>
        </p:spPr>
        <p:txBody>
          <a:bodyPr/>
          <a:lstStyle/>
          <a:p>
            <a:pPr marL="285750" indent="-285750">
              <a:buFont typeface="Arial" panose="020B0604020202020204" pitchFamily="34" charset="0"/>
              <a:buChar char="•"/>
            </a:pPr>
            <a:r>
              <a:rPr lang="en-IN" b="1" dirty="0"/>
              <a:t>Instruction Set Complexity</a:t>
            </a:r>
            <a:r>
              <a:rPr lang="en-IN" dirty="0"/>
              <a:t>:</a:t>
            </a:r>
          </a:p>
          <a:p>
            <a:pPr marL="971550" lvl="1" indent="-285750"/>
            <a:r>
              <a:rPr lang="en-US" sz="1200" b="1" dirty="0"/>
              <a:t>RISC (Reduced Instruction Set Computing)</a:t>
            </a:r>
            <a:r>
              <a:rPr lang="en-US" sz="1200" dirty="0"/>
              <a:t>:</a:t>
            </a:r>
            <a:r>
              <a:rPr lang="en-IN" sz="1200" dirty="0"/>
              <a:t> </a:t>
            </a:r>
          </a:p>
          <a:p>
            <a:pPr marL="1428750" lvl="2" indent="-285750"/>
            <a:r>
              <a:rPr lang="en-US" sz="1100" dirty="0"/>
              <a:t>Small and simple set of instructions, each taking a uniform amount of time to execute.</a:t>
            </a:r>
          </a:p>
          <a:p>
            <a:pPr marL="1428750" lvl="2" indent="-285750"/>
            <a:r>
              <a:rPr lang="en-US" sz="1100" dirty="0"/>
              <a:t>Example: Instructions like load, store, and add.</a:t>
            </a:r>
            <a:endParaRPr lang="en-IN" sz="1000" dirty="0"/>
          </a:p>
          <a:p>
            <a:pPr marL="971550" lvl="1" indent="-285750"/>
            <a:r>
              <a:rPr lang="en-US" sz="1200" b="1" dirty="0"/>
              <a:t>CISC (Complex Instruction Set Computing)</a:t>
            </a:r>
            <a:r>
              <a:rPr lang="en-US" sz="1200" dirty="0"/>
              <a:t>:</a:t>
            </a:r>
          </a:p>
          <a:p>
            <a:pPr marL="1428750" lvl="2" indent="-285750"/>
            <a:r>
              <a:rPr lang="en-US" sz="1100" dirty="0"/>
              <a:t>Large, complex instruction set with multiple addressing modes. </a:t>
            </a:r>
          </a:p>
          <a:p>
            <a:pPr marL="1428750" lvl="2" indent="-285750"/>
            <a:r>
              <a:rPr lang="en-US" sz="1100" dirty="0"/>
              <a:t>Instructions can take varying amounts of time to execute.</a:t>
            </a:r>
          </a:p>
          <a:p>
            <a:pPr marL="1428750" lvl="2" indent="-285750"/>
            <a:r>
              <a:rPr lang="en-US" sz="1100" dirty="0"/>
              <a:t>Example: Instructions can perform multiple tasks in one, like load and add combined.</a:t>
            </a:r>
          </a:p>
          <a:p>
            <a:pPr marL="285750" indent="-285750">
              <a:buFont typeface="Arial" panose="020B0604020202020204" pitchFamily="34" charset="0"/>
              <a:buChar char="•"/>
            </a:pPr>
            <a:r>
              <a:rPr lang="en-IN" b="1" dirty="0"/>
              <a:t>Execution Speed</a:t>
            </a:r>
            <a:r>
              <a:rPr lang="en-IN" dirty="0"/>
              <a:t>:</a:t>
            </a:r>
            <a:endParaRPr lang="en-US" dirty="0"/>
          </a:p>
          <a:p>
            <a:pPr marL="971550" lvl="1" indent="-285750"/>
            <a:r>
              <a:rPr lang="en-US" sz="1400" b="1" dirty="0"/>
              <a:t>RISC : </a:t>
            </a:r>
            <a:r>
              <a:rPr lang="en-US" sz="1400" dirty="0"/>
              <a:t>Executes one instruction per clock cycle due to pipelined architecture.</a:t>
            </a:r>
          </a:p>
          <a:p>
            <a:pPr marL="971550" lvl="1" indent="-285750"/>
            <a:r>
              <a:rPr lang="en-US" sz="1400" b="1" dirty="0"/>
              <a:t>CISC : </a:t>
            </a:r>
            <a:r>
              <a:rPr lang="en-US" sz="1400" dirty="0"/>
              <a:t>Takes multiple clock cycles per instruction due to more complex operations.</a:t>
            </a:r>
          </a:p>
          <a:p>
            <a:pPr marL="285750" indent="-285750">
              <a:buFont typeface="Arial" panose="020B0604020202020204" pitchFamily="34" charset="0"/>
              <a:buChar char="•"/>
            </a:pPr>
            <a:r>
              <a:rPr lang="en-IN" b="1" dirty="0"/>
              <a:t>Examples</a:t>
            </a:r>
            <a:r>
              <a:rPr lang="en-IN" dirty="0"/>
              <a:t>:</a:t>
            </a:r>
          </a:p>
          <a:p>
            <a:pPr marL="971550" lvl="1" indent="-285750"/>
            <a:r>
              <a:rPr lang="en-US" sz="1400" b="1" dirty="0"/>
              <a:t>RISC Processors</a:t>
            </a:r>
            <a:r>
              <a:rPr lang="en-US" sz="1400" dirty="0"/>
              <a:t>: ARM, MIPS, PowerPC.</a:t>
            </a:r>
          </a:p>
          <a:p>
            <a:pPr marL="971550" lvl="1" indent="-285750"/>
            <a:r>
              <a:rPr lang="en-US" sz="1400" b="1" dirty="0"/>
              <a:t>CISC Processors</a:t>
            </a:r>
            <a:r>
              <a:rPr lang="en-US" sz="1400" dirty="0"/>
              <a:t>: Intel x86, AMD processors.</a:t>
            </a:r>
            <a:endParaRPr lang="en-IN" sz="1400" dirty="0"/>
          </a:p>
        </p:txBody>
      </p:sp>
      <p:pic>
        <p:nvPicPr>
          <p:cNvPr id="5" name="Picture 4">
            <a:extLst>
              <a:ext uri="{FF2B5EF4-FFF2-40B4-BE49-F238E27FC236}">
                <a16:creationId xmlns:a16="http://schemas.microsoft.com/office/drawing/2014/main" id="{939581A7-6721-6E53-01F2-199DC31C725D}"/>
              </a:ext>
            </a:extLst>
          </p:cNvPr>
          <p:cNvPicPr>
            <a:picLocks noChangeAspect="1"/>
          </p:cNvPicPr>
          <p:nvPr/>
        </p:nvPicPr>
        <p:blipFill>
          <a:blip r:embed="rId2"/>
          <a:stretch>
            <a:fillRect/>
          </a:stretch>
        </p:blipFill>
        <p:spPr>
          <a:xfrm>
            <a:off x="7781364" y="3429000"/>
            <a:ext cx="3796553" cy="23281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96D23D0F-EE77-2257-7B0C-FB5BA7A4464E}"/>
              </a:ext>
            </a:extLst>
          </p:cNvPr>
          <p:cNvPicPr>
            <a:picLocks noChangeAspect="1"/>
          </p:cNvPicPr>
          <p:nvPr/>
        </p:nvPicPr>
        <p:blipFill>
          <a:blip r:embed="rId3"/>
          <a:stretch>
            <a:fillRect/>
          </a:stretch>
        </p:blipFill>
        <p:spPr>
          <a:xfrm>
            <a:off x="7239000" y="1525746"/>
            <a:ext cx="4881282" cy="1772195"/>
          </a:xfrm>
          <a:prstGeom prst="rect">
            <a:avLst/>
          </a:prstGeom>
        </p:spPr>
      </p:pic>
    </p:spTree>
    <p:extLst>
      <p:ext uri="{BB962C8B-B14F-4D97-AF65-F5344CB8AC3E}">
        <p14:creationId xmlns:p14="http://schemas.microsoft.com/office/powerpoint/2010/main" val="3952557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solidFill>
                  <a:schemeClr val="accent2">
                    <a:lumMod val="40000"/>
                    <a:lumOff val="60000"/>
                  </a:schemeClr>
                </a:solidFill>
              </a:rPr>
              <a:t>Sample Machine Code Execution</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21</a:t>
            </a:fld>
            <a:endParaRPr lang="en-US" dirty="0"/>
          </a:p>
        </p:txBody>
      </p:sp>
      <p:sp>
        <p:nvSpPr>
          <p:cNvPr id="13" name="Text Placeholder 12">
            <a:extLst>
              <a:ext uri="{FF2B5EF4-FFF2-40B4-BE49-F238E27FC236}">
                <a16:creationId xmlns:a16="http://schemas.microsoft.com/office/drawing/2014/main" id="{22191C59-547C-451B-4CE1-1F4EAB81866F}"/>
              </a:ext>
            </a:extLst>
          </p:cNvPr>
          <p:cNvSpPr>
            <a:spLocks noGrp="1"/>
          </p:cNvSpPr>
          <p:nvPr>
            <p:ph type="body" sz="quarter" idx="18"/>
          </p:nvPr>
        </p:nvSpPr>
        <p:spPr>
          <a:xfrm>
            <a:off x="256241" y="1586539"/>
            <a:ext cx="5839759" cy="4545320"/>
          </a:xfrm>
        </p:spPr>
        <p:txBody>
          <a:bodyPr/>
          <a:lstStyle/>
          <a:p>
            <a:pPr marL="285750" indent="-285750">
              <a:buFont typeface="Arial" panose="020B0604020202020204" pitchFamily="34" charset="0"/>
              <a:buChar char="•"/>
            </a:pPr>
            <a:r>
              <a:rPr lang="en-US" sz="1800" b="1" dirty="0"/>
              <a:t>Overview</a:t>
            </a:r>
            <a:r>
              <a:rPr lang="en-US" sz="1800" dirty="0"/>
              <a:t>: The image showcases a simple execution of machine-level instructions for an 8-bit RISC processor. These instructions are coded in binary and correspond to basic arithmetic and logical operations, demonstrating the processor's instruction set execution.</a:t>
            </a:r>
          </a:p>
          <a:p>
            <a:pPr marL="285750" indent="-285750">
              <a:buFont typeface="Arial" panose="020B0604020202020204" pitchFamily="34" charset="0"/>
              <a:buChar char="•"/>
            </a:pPr>
            <a:r>
              <a:rPr lang="en-US" sz="1800" b="1" dirty="0"/>
              <a:t>Instruction Flow</a:t>
            </a:r>
            <a:r>
              <a:rPr lang="en-US" sz="1800" dirty="0"/>
              <a:t>: The machine code demonstrates basic data movement, arithmetic operations, and logical computations. Instructions like LOAD 6 and LOAD 8 fetch data, and then operations like ADD and SUB modify the register values based on the program logic. The instruction OR performs a logical comparison, showcasing the variety of operations supported by the processor.</a:t>
            </a:r>
            <a:endParaRPr lang="en-IN" sz="1800" dirty="0"/>
          </a:p>
        </p:txBody>
      </p:sp>
      <p:pic>
        <p:nvPicPr>
          <p:cNvPr id="9" name="Picture 8">
            <a:extLst>
              <a:ext uri="{FF2B5EF4-FFF2-40B4-BE49-F238E27FC236}">
                <a16:creationId xmlns:a16="http://schemas.microsoft.com/office/drawing/2014/main" id="{BB6B7711-6697-F263-4C52-D1D7C99FCA99}"/>
              </a:ext>
            </a:extLst>
          </p:cNvPr>
          <p:cNvPicPr>
            <a:picLocks noChangeAspect="1"/>
          </p:cNvPicPr>
          <p:nvPr/>
        </p:nvPicPr>
        <p:blipFill>
          <a:blip r:embed="rId2"/>
          <a:stretch>
            <a:fillRect/>
          </a:stretch>
        </p:blipFill>
        <p:spPr>
          <a:xfrm>
            <a:off x="6284259" y="1389530"/>
            <a:ext cx="5651499" cy="4545320"/>
          </a:xfrm>
          <a:prstGeom prst="rect">
            <a:avLst/>
          </a:prstGeom>
        </p:spPr>
      </p:pic>
    </p:spTree>
    <p:extLst>
      <p:ext uri="{BB962C8B-B14F-4D97-AF65-F5344CB8AC3E}">
        <p14:creationId xmlns:p14="http://schemas.microsoft.com/office/powerpoint/2010/main" val="3277313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554198" y="2720789"/>
            <a:ext cx="7781544" cy="859055"/>
          </a:xfrm>
        </p:spPr>
        <p:txBody>
          <a:bodyPr>
            <a:noAutofit/>
          </a:bodyPr>
          <a:lstStyle/>
          <a:p>
            <a:r>
              <a:rPr lang="en-US" sz="6600" dirty="0">
                <a:solidFill>
                  <a:schemeClr val="accent2">
                    <a:lumMod val="60000"/>
                    <a:lumOff val="40000"/>
                  </a:schemeClr>
                </a:solidFill>
              </a:rPr>
              <a:t>RESULTS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22</a:t>
            </a:fld>
            <a:endParaRPr lang="en-US" dirty="0"/>
          </a:p>
        </p:txBody>
      </p:sp>
    </p:spTree>
    <p:extLst>
      <p:ext uri="{BB962C8B-B14F-4D97-AF65-F5344CB8AC3E}">
        <p14:creationId xmlns:p14="http://schemas.microsoft.com/office/powerpoint/2010/main" val="318058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18BBF-D99C-1DD3-0445-ACDD2686016B}"/>
              </a:ext>
            </a:extLst>
          </p:cNvPr>
          <p:cNvSpPr>
            <a:spLocks noGrp="1"/>
          </p:cNvSpPr>
          <p:nvPr>
            <p:ph type="title"/>
          </p:nvPr>
        </p:nvSpPr>
        <p:spPr/>
        <p:txBody>
          <a:bodyPr/>
          <a:lstStyle/>
          <a:p>
            <a:r>
              <a:rPr lang="en-US" dirty="0">
                <a:solidFill>
                  <a:schemeClr val="accent2">
                    <a:lumMod val="40000"/>
                    <a:lumOff val="60000"/>
                  </a:schemeClr>
                </a:solidFill>
              </a:rPr>
              <a:t>Non – Pipelining VS Pipelining</a:t>
            </a:r>
            <a:endParaRPr lang="en-US" dirty="0"/>
          </a:p>
        </p:txBody>
      </p:sp>
      <p:sp>
        <p:nvSpPr>
          <p:cNvPr id="3" name="Slide Number Placeholder 2">
            <a:extLst>
              <a:ext uri="{FF2B5EF4-FFF2-40B4-BE49-F238E27FC236}">
                <a16:creationId xmlns:a16="http://schemas.microsoft.com/office/drawing/2014/main" id="{8C3E6028-B929-8217-7BE5-4D8D6DB2C65A}"/>
              </a:ext>
            </a:extLst>
          </p:cNvPr>
          <p:cNvSpPr>
            <a:spLocks noGrp="1"/>
          </p:cNvSpPr>
          <p:nvPr>
            <p:ph type="sldNum" sz="quarter" idx="12"/>
          </p:nvPr>
        </p:nvSpPr>
        <p:spPr/>
        <p:txBody>
          <a:bodyPr/>
          <a:lstStyle/>
          <a:p>
            <a:fld id="{C263D6C4-4840-40CC-AC84-17E24B3B7BDE}" type="slidenum">
              <a:rPr lang="en-US" noProof="0" smtClean="0"/>
              <a:pPr/>
              <a:t>23</a:t>
            </a:fld>
            <a:endParaRPr lang="en-US" noProof="0" dirty="0"/>
          </a:p>
        </p:txBody>
      </p:sp>
      <p:sp>
        <p:nvSpPr>
          <p:cNvPr id="4" name="Text Placeholder 3">
            <a:extLst>
              <a:ext uri="{FF2B5EF4-FFF2-40B4-BE49-F238E27FC236}">
                <a16:creationId xmlns:a16="http://schemas.microsoft.com/office/drawing/2014/main" id="{F8DB2B91-02E8-E53C-8981-D2341C442C98}"/>
              </a:ext>
            </a:extLst>
          </p:cNvPr>
          <p:cNvSpPr>
            <a:spLocks noGrp="1"/>
          </p:cNvSpPr>
          <p:nvPr>
            <p:ph type="body" sz="quarter" idx="13"/>
          </p:nvPr>
        </p:nvSpPr>
        <p:spPr/>
        <p:txBody>
          <a:bodyPr/>
          <a:lstStyle/>
          <a:p>
            <a:endParaRPr lang="en-US" dirty="0"/>
          </a:p>
        </p:txBody>
      </p:sp>
      <p:pic>
        <p:nvPicPr>
          <p:cNvPr id="6" name="Picture 5">
            <a:extLst>
              <a:ext uri="{FF2B5EF4-FFF2-40B4-BE49-F238E27FC236}">
                <a16:creationId xmlns:a16="http://schemas.microsoft.com/office/drawing/2014/main" id="{6319B6CE-C932-9C1D-4981-32EEBBCA16A1}"/>
              </a:ext>
            </a:extLst>
          </p:cNvPr>
          <p:cNvPicPr>
            <a:picLocks noChangeAspect="1"/>
          </p:cNvPicPr>
          <p:nvPr/>
        </p:nvPicPr>
        <p:blipFill>
          <a:blip r:embed="rId2"/>
          <a:stretch>
            <a:fillRect/>
          </a:stretch>
        </p:blipFill>
        <p:spPr>
          <a:xfrm>
            <a:off x="510988" y="1371600"/>
            <a:ext cx="11147612" cy="4831976"/>
          </a:xfrm>
          <a:prstGeom prst="rect">
            <a:avLst/>
          </a:prstGeom>
        </p:spPr>
      </p:pic>
    </p:spTree>
    <p:extLst>
      <p:ext uri="{BB962C8B-B14F-4D97-AF65-F5344CB8AC3E}">
        <p14:creationId xmlns:p14="http://schemas.microsoft.com/office/powerpoint/2010/main" val="668020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4F798-6052-B88E-79E2-3002A80359DB}"/>
              </a:ext>
            </a:extLst>
          </p:cNvPr>
          <p:cNvSpPr>
            <a:spLocks noGrp="1"/>
          </p:cNvSpPr>
          <p:nvPr>
            <p:ph type="title"/>
          </p:nvPr>
        </p:nvSpPr>
        <p:spPr/>
        <p:txBody>
          <a:bodyPr/>
          <a:lstStyle/>
          <a:p>
            <a:r>
              <a:rPr lang="en-US" dirty="0">
                <a:solidFill>
                  <a:schemeClr val="accent2">
                    <a:lumMod val="40000"/>
                    <a:lumOff val="60000"/>
                  </a:schemeClr>
                </a:solidFill>
              </a:rPr>
              <a:t>Data Hazards </a:t>
            </a:r>
            <a:endParaRPr lang="en-US" dirty="0"/>
          </a:p>
        </p:txBody>
      </p:sp>
      <p:sp>
        <p:nvSpPr>
          <p:cNvPr id="3" name="Slide Number Placeholder 2">
            <a:extLst>
              <a:ext uri="{FF2B5EF4-FFF2-40B4-BE49-F238E27FC236}">
                <a16:creationId xmlns:a16="http://schemas.microsoft.com/office/drawing/2014/main" id="{034847FD-6A5F-52CF-241B-586C38B126CC}"/>
              </a:ext>
            </a:extLst>
          </p:cNvPr>
          <p:cNvSpPr>
            <a:spLocks noGrp="1"/>
          </p:cNvSpPr>
          <p:nvPr>
            <p:ph type="sldNum" sz="quarter" idx="12"/>
          </p:nvPr>
        </p:nvSpPr>
        <p:spPr/>
        <p:txBody>
          <a:bodyPr/>
          <a:lstStyle/>
          <a:p>
            <a:fld id="{C263D6C4-4840-40CC-AC84-17E24B3B7BDE}" type="slidenum">
              <a:rPr lang="en-US" noProof="0" smtClean="0"/>
              <a:pPr/>
              <a:t>24</a:t>
            </a:fld>
            <a:endParaRPr lang="en-US" noProof="0" dirty="0"/>
          </a:p>
        </p:txBody>
      </p:sp>
      <p:sp>
        <p:nvSpPr>
          <p:cNvPr id="4" name="Text Placeholder 3">
            <a:extLst>
              <a:ext uri="{FF2B5EF4-FFF2-40B4-BE49-F238E27FC236}">
                <a16:creationId xmlns:a16="http://schemas.microsoft.com/office/drawing/2014/main" id="{3A1DDAF9-89F2-3634-001E-C04F2D447F6E}"/>
              </a:ext>
            </a:extLst>
          </p:cNvPr>
          <p:cNvSpPr>
            <a:spLocks noGrp="1"/>
          </p:cNvSpPr>
          <p:nvPr>
            <p:ph type="body" sz="quarter" idx="13"/>
          </p:nvPr>
        </p:nvSpPr>
        <p:spPr/>
        <p:txBody>
          <a:bodyPr/>
          <a:lstStyle/>
          <a:p>
            <a:endParaRPr lang="en-US" dirty="0"/>
          </a:p>
        </p:txBody>
      </p:sp>
      <p:pic>
        <p:nvPicPr>
          <p:cNvPr id="6" name="Picture 5">
            <a:extLst>
              <a:ext uri="{FF2B5EF4-FFF2-40B4-BE49-F238E27FC236}">
                <a16:creationId xmlns:a16="http://schemas.microsoft.com/office/drawing/2014/main" id="{C68B3C3A-3425-A335-9C97-FDA482267969}"/>
              </a:ext>
            </a:extLst>
          </p:cNvPr>
          <p:cNvPicPr>
            <a:picLocks noChangeAspect="1"/>
          </p:cNvPicPr>
          <p:nvPr/>
        </p:nvPicPr>
        <p:blipFill>
          <a:blip r:embed="rId2"/>
          <a:stretch>
            <a:fillRect/>
          </a:stretch>
        </p:blipFill>
        <p:spPr>
          <a:xfrm>
            <a:off x="555812" y="1362635"/>
            <a:ext cx="11102788" cy="4831978"/>
          </a:xfrm>
          <a:prstGeom prst="rect">
            <a:avLst/>
          </a:prstGeom>
        </p:spPr>
      </p:pic>
    </p:spTree>
    <p:extLst>
      <p:ext uri="{BB962C8B-B14F-4D97-AF65-F5344CB8AC3E}">
        <p14:creationId xmlns:p14="http://schemas.microsoft.com/office/powerpoint/2010/main" val="3251030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8AFC0-8111-9F29-E477-75C79628DFA8}"/>
              </a:ext>
            </a:extLst>
          </p:cNvPr>
          <p:cNvSpPr>
            <a:spLocks noGrp="1"/>
          </p:cNvSpPr>
          <p:nvPr>
            <p:ph type="title"/>
          </p:nvPr>
        </p:nvSpPr>
        <p:spPr/>
        <p:txBody>
          <a:bodyPr/>
          <a:lstStyle/>
          <a:p>
            <a:r>
              <a:rPr lang="en-US" dirty="0">
                <a:solidFill>
                  <a:schemeClr val="accent2">
                    <a:lumMod val="40000"/>
                    <a:lumOff val="60000"/>
                  </a:schemeClr>
                </a:solidFill>
              </a:rPr>
              <a:t>Control Hazards </a:t>
            </a:r>
            <a:endParaRPr lang="en-US" dirty="0"/>
          </a:p>
        </p:txBody>
      </p:sp>
      <p:graphicFrame>
        <p:nvGraphicFramePr>
          <p:cNvPr id="6" name="Table 5">
            <a:extLst>
              <a:ext uri="{FF2B5EF4-FFF2-40B4-BE49-F238E27FC236}">
                <a16:creationId xmlns:a16="http://schemas.microsoft.com/office/drawing/2014/main" id="{3CCE955D-9F8B-F3B5-7D15-CD4807CF4B4C}"/>
              </a:ext>
            </a:extLst>
          </p:cNvPr>
          <p:cNvGraphicFramePr>
            <a:graphicFrameLocks noGrp="1"/>
          </p:cNvGraphicFramePr>
          <p:nvPr>
            <p:extLst>
              <p:ext uri="{D42A27DB-BD31-4B8C-83A1-F6EECF244321}">
                <p14:modId xmlns:p14="http://schemas.microsoft.com/office/powerpoint/2010/main" val="1281349311"/>
              </p:ext>
            </p:extLst>
          </p:nvPr>
        </p:nvGraphicFramePr>
        <p:xfrm>
          <a:off x="573740" y="1362635"/>
          <a:ext cx="10678458" cy="4831984"/>
        </p:xfrm>
        <a:graphic>
          <a:graphicData uri="http://schemas.openxmlformats.org/drawingml/2006/table">
            <a:tbl>
              <a:tblPr>
                <a:tableStyleId>{793D81CF-94F2-401A-BA57-92F5A7B2D0C5}</a:tableStyleId>
              </a:tblPr>
              <a:tblGrid>
                <a:gridCol w="1779743">
                  <a:extLst>
                    <a:ext uri="{9D8B030D-6E8A-4147-A177-3AD203B41FA5}">
                      <a16:colId xmlns:a16="http://schemas.microsoft.com/office/drawing/2014/main" val="683231949"/>
                    </a:ext>
                  </a:extLst>
                </a:gridCol>
                <a:gridCol w="1779743">
                  <a:extLst>
                    <a:ext uri="{9D8B030D-6E8A-4147-A177-3AD203B41FA5}">
                      <a16:colId xmlns:a16="http://schemas.microsoft.com/office/drawing/2014/main" val="967984159"/>
                    </a:ext>
                  </a:extLst>
                </a:gridCol>
                <a:gridCol w="1756586">
                  <a:extLst>
                    <a:ext uri="{9D8B030D-6E8A-4147-A177-3AD203B41FA5}">
                      <a16:colId xmlns:a16="http://schemas.microsoft.com/office/drawing/2014/main" val="1004197587"/>
                    </a:ext>
                  </a:extLst>
                </a:gridCol>
                <a:gridCol w="1802900">
                  <a:extLst>
                    <a:ext uri="{9D8B030D-6E8A-4147-A177-3AD203B41FA5}">
                      <a16:colId xmlns:a16="http://schemas.microsoft.com/office/drawing/2014/main" val="2868865259"/>
                    </a:ext>
                  </a:extLst>
                </a:gridCol>
                <a:gridCol w="1779743">
                  <a:extLst>
                    <a:ext uri="{9D8B030D-6E8A-4147-A177-3AD203B41FA5}">
                      <a16:colId xmlns:a16="http://schemas.microsoft.com/office/drawing/2014/main" val="2434641962"/>
                    </a:ext>
                  </a:extLst>
                </a:gridCol>
                <a:gridCol w="1779743">
                  <a:extLst>
                    <a:ext uri="{9D8B030D-6E8A-4147-A177-3AD203B41FA5}">
                      <a16:colId xmlns:a16="http://schemas.microsoft.com/office/drawing/2014/main" val="2998903520"/>
                    </a:ext>
                  </a:extLst>
                </a:gridCol>
              </a:tblGrid>
              <a:tr h="505639">
                <a:tc>
                  <a:txBody>
                    <a:bodyPr/>
                    <a:lstStyle/>
                    <a:p>
                      <a:r>
                        <a:rPr lang="en-US" sz="1300">
                          <a:solidFill>
                            <a:schemeClr val="tx1"/>
                          </a:solidFill>
                        </a:rPr>
                        <a:t>Cycle (Time)</a:t>
                      </a:r>
                    </a:p>
                  </a:txBody>
                  <a:tcPr marL="64945" marR="64945" marT="32473" marB="32473" anchor="ctr"/>
                </a:tc>
                <a:tc>
                  <a:txBody>
                    <a:bodyPr/>
                    <a:lstStyle/>
                    <a:p>
                      <a:r>
                        <a:rPr lang="en-US" sz="1300">
                          <a:solidFill>
                            <a:schemeClr val="tx1"/>
                          </a:solidFill>
                        </a:rPr>
                        <a:t>PC</a:t>
                      </a:r>
                    </a:p>
                  </a:txBody>
                  <a:tcPr marL="64945" marR="64945" marT="32473" marB="32473" anchor="ctr"/>
                </a:tc>
                <a:tc>
                  <a:txBody>
                    <a:bodyPr/>
                    <a:lstStyle/>
                    <a:p>
                      <a:r>
                        <a:rPr lang="en-US" sz="1300">
                          <a:solidFill>
                            <a:schemeClr val="tx1"/>
                          </a:solidFill>
                        </a:rPr>
                        <a:t>Instruction</a:t>
                      </a:r>
                    </a:p>
                  </a:txBody>
                  <a:tcPr marL="64945" marR="64945" marT="32473" marB="32473" anchor="ctr"/>
                </a:tc>
                <a:tc>
                  <a:txBody>
                    <a:bodyPr/>
                    <a:lstStyle/>
                    <a:p>
                      <a:r>
                        <a:rPr lang="en-US" sz="1300">
                          <a:solidFill>
                            <a:schemeClr val="tx1"/>
                          </a:solidFill>
                        </a:rPr>
                        <a:t>Branch?</a:t>
                      </a:r>
                    </a:p>
                  </a:txBody>
                  <a:tcPr marL="64945" marR="64945" marT="32473" marB="32473" anchor="ctr"/>
                </a:tc>
                <a:tc>
                  <a:txBody>
                    <a:bodyPr/>
                    <a:lstStyle/>
                    <a:p>
                      <a:r>
                        <a:rPr lang="en-US" sz="1300">
                          <a:solidFill>
                            <a:schemeClr val="tx1"/>
                          </a:solidFill>
                        </a:rPr>
                        <a:t>Branch Taken?</a:t>
                      </a:r>
                    </a:p>
                  </a:txBody>
                  <a:tcPr marL="64945" marR="64945" marT="32473" marB="32473" anchor="ctr"/>
                </a:tc>
                <a:tc>
                  <a:txBody>
                    <a:bodyPr/>
                    <a:lstStyle/>
                    <a:p>
                      <a:r>
                        <a:rPr lang="en-US" sz="1300">
                          <a:solidFill>
                            <a:schemeClr val="tx1"/>
                          </a:solidFill>
                        </a:rPr>
                        <a:t>Stalls Introduced</a:t>
                      </a:r>
                    </a:p>
                  </a:txBody>
                  <a:tcPr marL="64945" marR="64945" marT="32473" marB="32473" anchor="ctr"/>
                </a:tc>
                <a:extLst>
                  <a:ext uri="{0D108BD9-81ED-4DB2-BD59-A6C34878D82A}">
                    <a16:rowId xmlns:a16="http://schemas.microsoft.com/office/drawing/2014/main" val="4161952094"/>
                  </a:ext>
                </a:extLst>
              </a:tr>
              <a:tr h="288423">
                <a:tc>
                  <a:txBody>
                    <a:bodyPr/>
                    <a:lstStyle/>
                    <a:p>
                      <a:r>
                        <a:rPr lang="en-US" sz="1300">
                          <a:solidFill>
                            <a:schemeClr val="tx1"/>
                          </a:solidFill>
                        </a:rPr>
                        <a:t>165000</a:t>
                      </a:r>
                    </a:p>
                  </a:txBody>
                  <a:tcPr marL="64945" marR="64945" marT="32473" marB="32473" anchor="ctr"/>
                </a:tc>
                <a:tc>
                  <a:txBody>
                    <a:bodyPr/>
                    <a:lstStyle/>
                    <a:p>
                      <a:r>
                        <a:rPr lang="en-US" sz="1300" dirty="0">
                          <a:solidFill>
                            <a:schemeClr val="tx1"/>
                          </a:solidFill>
                        </a:rPr>
                        <a:t>15</a:t>
                      </a:r>
                    </a:p>
                  </a:txBody>
                  <a:tcPr marL="64945" marR="64945" marT="32473" marB="32473" anchor="ctr"/>
                </a:tc>
                <a:tc>
                  <a:txBody>
                    <a:bodyPr/>
                    <a:lstStyle/>
                    <a:p>
                      <a:r>
                        <a:rPr lang="en-US" sz="1300">
                          <a:solidFill>
                            <a:schemeClr val="tx1"/>
                          </a:solidFill>
                        </a:rPr>
                        <a:t>11111001</a:t>
                      </a:r>
                    </a:p>
                  </a:txBody>
                  <a:tcPr marL="64945" marR="64945" marT="32473" marB="32473" anchor="ctr"/>
                </a:tc>
                <a:tc>
                  <a:txBody>
                    <a:bodyPr/>
                    <a:lstStyle/>
                    <a:p>
                      <a:r>
                        <a:rPr lang="en-US" sz="1300">
                          <a:solidFill>
                            <a:schemeClr val="tx1"/>
                          </a:solidFill>
                        </a:rPr>
                        <a:t>No</a:t>
                      </a:r>
                    </a:p>
                  </a:txBody>
                  <a:tcPr marL="64945" marR="64945" marT="32473" marB="32473" anchor="ctr"/>
                </a:tc>
                <a:tc>
                  <a:txBody>
                    <a:bodyPr/>
                    <a:lstStyle/>
                    <a:p>
                      <a:r>
                        <a:rPr lang="en-US" sz="1300">
                          <a:solidFill>
                            <a:schemeClr val="tx1"/>
                          </a:solidFill>
                        </a:rPr>
                        <a:t>-</a:t>
                      </a:r>
                    </a:p>
                  </a:txBody>
                  <a:tcPr marL="64945" marR="64945" marT="32473" marB="32473" anchor="ctr"/>
                </a:tc>
                <a:tc>
                  <a:txBody>
                    <a:bodyPr/>
                    <a:lstStyle/>
                    <a:p>
                      <a:r>
                        <a:rPr lang="en-US" sz="1300">
                          <a:solidFill>
                            <a:schemeClr val="tx1"/>
                          </a:solidFill>
                        </a:rPr>
                        <a:t>0</a:t>
                      </a:r>
                    </a:p>
                  </a:txBody>
                  <a:tcPr marL="64945" marR="64945" marT="32473" marB="32473" anchor="ctr"/>
                </a:tc>
                <a:extLst>
                  <a:ext uri="{0D108BD9-81ED-4DB2-BD59-A6C34878D82A}">
                    <a16:rowId xmlns:a16="http://schemas.microsoft.com/office/drawing/2014/main" val="2649293369"/>
                  </a:ext>
                </a:extLst>
              </a:tr>
              <a:tr h="288423">
                <a:tc>
                  <a:txBody>
                    <a:bodyPr/>
                    <a:lstStyle/>
                    <a:p>
                      <a:r>
                        <a:rPr lang="en-US" sz="1300">
                          <a:solidFill>
                            <a:schemeClr val="tx1"/>
                          </a:solidFill>
                        </a:rPr>
                        <a:t>175000</a:t>
                      </a:r>
                    </a:p>
                  </a:txBody>
                  <a:tcPr marL="64945" marR="64945" marT="32473" marB="32473" anchor="ctr"/>
                </a:tc>
                <a:tc>
                  <a:txBody>
                    <a:bodyPr/>
                    <a:lstStyle/>
                    <a:p>
                      <a:r>
                        <a:rPr lang="en-US" sz="1300">
                          <a:solidFill>
                            <a:schemeClr val="tx1"/>
                          </a:solidFill>
                        </a:rPr>
                        <a:t>0</a:t>
                      </a:r>
                    </a:p>
                  </a:txBody>
                  <a:tcPr marL="64945" marR="64945" marT="32473" marB="32473" anchor="ctr"/>
                </a:tc>
                <a:tc>
                  <a:txBody>
                    <a:bodyPr/>
                    <a:lstStyle/>
                    <a:p>
                      <a:r>
                        <a:rPr lang="en-US" sz="1300">
                          <a:solidFill>
                            <a:schemeClr val="tx1"/>
                          </a:solidFill>
                        </a:rPr>
                        <a:t>00000001</a:t>
                      </a:r>
                    </a:p>
                  </a:txBody>
                  <a:tcPr marL="64945" marR="64945" marT="32473" marB="32473" anchor="ctr"/>
                </a:tc>
                <a:tc>
                  <a:txBody>
                    <a:bodyPr/>
                    <a:lstStyle/>
                    <a:p>
                      <a:r>
                        <a:rPr lang="en-US" sz="1300">
                          <a:solidFill>
                            <a:schemeClr val="tx1"/>
                          </a:solidFill>
                        </a:rPr>
                        <a:t>No</a:t>
                      </a:r>
                    </a:p>
                  </a:txBody>
                  <a:tcPr marL="64945" marR="64945" marT="32473" marB="32473" anchor="ctr"/>
                </a:tc>
                <a:tc>
                  <a:txBody>
                    <a:bodyPr/>
                    <a:lstStyle/>
                    <a:p>
                      <a:r>
                        <a:rPr lang="en-US" sz="1300">
                          <a:solidFill>
                            <a:schemeClr val="tx1"/>
                          </a:solidFill>
                        </a:rPr>
                        <a:t>-</a:t>
                      </a:r>
                    </a:p>
                  </a:txBody>
                  <a:tcPr marL="64945" marR="64945" marT="32473" marB="32473" anchor="ctr"/>
                </a:tc>
                <a:tc>
                  <a:txBody>
                    <a:bodyPr/>
                    <a:lstStyle/>
                    <a:p>
                      <a:r>
                        <a:rPr lang="en-US" sz="1300">
                          <a:solidFill>
                            <a:schemeClr val="tx1"/>
                          </a:solidFill>
                        </a:rPr>
                        <a:t>0</a:t>
                      </a:r>
                    </a:p>
                  </a:txBody>
                  <a:tcPr marL="64945" marR="64945" marT="32473" marB="32473" anchor="ctr"/>
                </a:tc>
                <a:extLst>
                  <a:ext uri="{0D108BD9-81ED-4DB2-BD59-A6C34878D82A}">
                    <a16:rowId xmlns:a16="http://schemas.microsoft.com/office/drawing/2014/main" val="4202038084"/>
                  </a:ext>
                </a:extLst>
              </a:tr>
              <a:tr h="288423">
                <a:tc>
                  <a:txBody>
                    <a:bodyPr/>
                    <a:lstStyle/>
                    <a:p>
                      <a:r>
                        <a:rPr lang="en-US" sz="1300">
                          <a:solidFill>
                            <a:schemeClr val="tx1"/>
                          </a:solidFill>
                        </a:rPr>
                        <a:t>185000</a:t>
                      </a:r>
                    </a:p>
                  </a:txBody>
                  <a:tcPr marL="64945" marR="64945" marT="32473" marB="32473" anchor="ctr"/>
                </a:tc>
                <a:tc>
                  <a:txBody>
                    <a:bodyPr/>
                    <a:lstStyle/>
                    <a:p>
                      <a:r>
                        <a:rPr lang="en-US" sz="1300">
                          <a:solidFill>
                            <a:schemeClr val="tx1"/>
                          </a:solidFill>
                        </a:rPr>
                        <a:t>3</a:t>
                      </a:r>
                    </a:p>
                  </a:txBody>
                  <a:tcPr marL="64945" marR="64945" marT="32473" marB="32473" anchor="ctr"/>
                </a:tc>
                <a:tc>
                  <a:txBody>
                    <a:bodyPr/>
                    <a:lstStyle/>
                    <a:p>
                      <a:r>
                        <a:rPr lang="en-US" sz="1300">
                          <a:solidFill>
                            <a:schemeClr val="tx1"/>
                          </a:solidFill>
                        </a:rPr>
                        <a:t>00111001</a:t>
                      </a:r>
                    </a:p>
                  </a:txBody>
                  <a:tcPr marL="64945" marR="64945" marT="32473" marB="32473" anchor="ctr"/>
                </a:tc>
                <a:tc>
                  <a:txBody>
                    <a:bodyPr/>
                    <a:lstStyle/>
                    <a:p>
                      <a:r>
                        <a:rPr lang="en-US" sz="1300" b="1">
                          <a:solidFill>
                            <a:schemeClr val="tx1"/>
                          </a:solidFill>
                        </a:rPr>
                        <a:t>Yes</a:t>
                      </a:r>
                      <a:r>
                        <a:rPr lang="en-US" sz="1300">
                          <a:solidFill>
                            <a:schemeClr val="tx1"/>
                          </a:solidFill>
                        </a:rPr>
                        <a:t> (1101)</a:t>
                      </a:r>
                    </a:p>
                  </a:txBody>
                  <a:tcPr marL="64945" marR="64945" marT="32473" marB="32473" anchor="ctr"/>
                </a:tc>
                <a:tc>
                  <a:txBody>
                    <a:bodyPr/>
                    <a:lstStyle/>
                    <a:p>
                      <a:r>
                        <a:rPr lang="en-US" sz="1300">
                          <a:solidFill>
                            <a:schemeClr val="tx1"/>
                          </a:solidFill>
                        </a:rPr>
                        <a:t>✅ Yes</a:t>
                      </a:r>
                    </a:p>
                  </a:txBody>
                  <a:tcPr marL="64945" marR="64945" marT="32473" marB="32473" anchor="ctr"/>
                </a:tc>
                <a:tc>
                  <a:txBody>
                    <a:bodyPr/>
                    <a:lstStyle/>
                    <a:p>
                      <a:r>
                        <a:rPr lang="en-US" sz="1300" b="1">
                          <a:solidFill>
                            <a:schemeClr val="tx1"/>
                          </a:solidFill>
                        </a:rPr>
                        <a:t>1</a:t>
                      </a:r>
                      <a:r>
                        <a:rPr lang="en-US" sz="1300">
                          <a:solidFill>
                            <a:schemeClr val="tx1"/>
                          </a:solidFill>
                        </a:rPr>
                        <a:t> (flush IF_ID)</a:t>
                      </a:r>
                    </a:p>
                  </a:txBody>
                  <a:tcPr marL="64945" marR="64945" marT="32473" marB="32473" anchor="ctr"/>
                </a:tc>
                <a:extLst>
                  <a:ext uri="{0D108BD9-81ED-4DB2-BD59-A6C34878D82A}">
                    <a16:rowId xmlns:a16="http://schemas.microsoft.com/office/drawing/2014/main" val="1015471710"/>
                  </a:ext>
                </a:extLst>
              </a:tr>
              <a:tr h="288423">
                <a:tc>
                  <a:txBody>
                    <a:bodyPr/>
                    <a:lstStyle/>
                    <a:p>
                      <a:r>
                        <a:rPr lang="en-US" sz="1300">
                          <a:solidFill>
                            <a:schemeClr val="tx1"/>
                          </a:solidFill>
                        </a:rPr>
                        <a:t>195000</a:t>
                      </a:r>
                    </a:p>
                  </a:txBody>
                  <a:tcPr marL="64945" marR="64945" marT="32473" marB="32473" anchor="ctr"/>
                </a:tc>
                <a:tc>
                  <a:txBody>
                    <a:bodyPr/>
                    <a:lstStyle/>
                    <a:p>
                      <a:r>
                        <a:rPr lang="en-US" sz="1300">
                          <a:solidFill>
                            <a:schemeClr val="tx1"/>
                          </a:solidFill>
                        </a:rPr>
                        <a:t>3</a:t>
                      </a:r>
                    </a:p>
                  </a:txBody>
                  <a:tcPr marL="64945" marR="64945" marT="32473" marB="32473" anchor="ctr"/>
                </a:tc>
                <a:tc>
                  <a:txBody>
                    <a:bodyPr/>
                    <a:lstStyle/>
                    <a:p>
                      <a:r>
                        <a:rPr lang="en-US" sz="1300">
                          <a:solidFill>
                            <a:schemeClr val="tx1"/>
                          </a:solidFill>
                        </a:rPr>
                        <a:t>-</a:t>
                      </a:r>
                    </a:p>
                  </a:txBody>
                  <a:tcPr marL="64945" marR="64945" marT="32473" marB="32473" anchor="ctr"/>
                </a:tc>
                <a:tc>
                  <a:txBody>
                    <a:bodyPr/>
                    <a:lstStyle/>
                    <a:p>
                      <a:r>
                        <a:rPr lang="en-US" sz="1300">
                          <a:solidFill>
                            <a:schemeClr val="tx1"/>
                          </a:solidFill>
                        </a:rPr>
                        <a:t>-</a:t>
                      </a:r>
                    </a:p>
                  </a:txBody>
                  <a:tcPr marL="64945" marR="64945" marT="32473" marB="32473" anchor="ctr"/>
                </a:tc>
                <a:tc>
                  <a:txBody>
                    <a:bodyPr/>
                    <a:lstStyle/>
                    <a:p>
                      <a:r>
                        <a:rPr lang="en-US" sz="1300">
                          <a:solidFill>
                            <a:schemeClr val="tx1"/>
                          </a:solidFill>
                        </a:rPr>
                        <a:t>-</a:t>
                      </a:r>
                    </a:p>
                  </a:txBody>
                  <a:tcPr marL="64945" marR="64945" marT="32473" marB="32473" anchor="ctr"/>
                </a:tc>
                <a:tc>
                  <a:txBody>
                    <a:bodyPr/>
                    <a:lstStyle/>
                    <a:p>
                      <a:r>
                        <a:rPr lang="en-US" sz="1300" b="1">
                          <a:solidFill>
                            <a:schemeClr val="tx1"/>
                          </a:solidFill>
                        </a:rPr>
                        <a:t>1</a:t>
                      </a:r>
                      <a:endParaRPr lang="en-US" sz="1300">
                        <a:solidFill>
                          <a:schemeClr val="tx1"/>
                        </a:solidFill>
                      </a:endParaRPr>
                    </a:p>
                  </a:txBody>
                  <a:tcPr marL="64945" marR="64945" marT="32473" marB="32473" anchor="ctr"/>
                </a:tc>
                <a:extLst>
                  <a:ext uri="{0D108BD9-81ED-4DB2-BD59-A6C34878D82A}">
                    <a16:rowId xmlns:a16="http://schemas.microsoft.com/office/drawing/2014/main" val="68157351"/>
                  </a:ext>
                </a:extLst>
              </a:tr>
              <a:tr h="288423">
                <a:tc>
                  <a:txBody>
                    <a:bodyPr/>
                    <a:lstStyle/>
                    <a:p>
                      <a:r>
                        <a:rPr lang="en-US" sz="1300">
                          <a:solidFill>
                            <a:schemeClr val="tx1"/>
                          </a:solidFill>
                        </a:rPr>
                        <a:t>205000</a:t>
                      </a:r>
                    </a:p>
                  </a:txBody>
                  <a:tcPr marL="64945" marR="64945" marT="32473" marB="32473" anchor="ctr"/>
                </a:tc>
                <a:tc>
                  <a:txBody>
                    <a:bodyPr/>
                    <a:lstStyle/>
                    <a:p>
                      <a:r>
                        <a:rPr lang="en-US" sz="1300">
                          <a:solidFill>
                            <a:schemeClr val="tx1"/>
                          </a:solidFill>
                        </a:rPr>
                        <a:t>3</a:t>
                      </a:r>
                    </a:p>
                  </a:txBody>
                  <a:tcPr marL="64945" marR="64945" marT="32473" marB="32473" anchor="ctr"/>
                </a:tc>
                <a:tc>
                  <a:txBody>
                    <a:bodyPr/>
                    <a:lstStyle/>
                    <a:p>
                      <a:r>
                        <a:rPr lang="en-US" sz="1300" dirty="0">
                          <a:solidFill>
                            <a:schemeClr val="tx1"/>
                          </a:solidFill>
                        </a:rPr>
                        <a:t>-</a:t>
                      </a:r>
                    </a:p>
                  </a:txBody>
                  <a:tcPr marL="64945" marR="64945" marT="32473" marB="32473" anchor="ctr"/>
                </a:tc>
                <a:tc>
                  <a:txBody>
                    <a:bodyPr/>
                    <a:lstStyle/>
                    <a:p>
                      <a:r>
                        <a:rPr lang="en-US" sz="1300">
                          <a:solidFill>
                            <a:schemeClr val="tx1"/>
                          </a:solidFill>
                        </a:rPr>
                        <a:t>-</a:t>
                      </a:r>
                    </a:p>
                  </a:txBody>
                  <a:tcPr marL="64945" marR="64945" marT="32473" marB="32473" anchor="ctr"/>
                </a:tc>
                <a:tc>
                  <a:txBody>
                    <a:bodyPr/>
                    <a:lstStyle/>
                    <a:p>
                      <a:r>
                        <a:rPr lang="en-US" sz="1300">
                          <a:solidFill>
                            <a:schemeClr val="tx1"/>
                          </a:solidFill>
                        </a:rPr>
                        <a:t>-</a:t>
                      </a:r>
                    </a:p>
                  </a:txBody>
                  <a:tcPr marL="64945" marR="64945" marT="32473" marB="32473" anchor="ctr"/>
                </a:tc>
                <a:tc>
                  <a:txBody>
                    <a:bodyPr/>
                    <a:lstStyle/>
                    <a:p>
                      <a:r>
                        <a:rPr lang="en-US" sz="1300" b="1">
                          <a:solidFill>
                            <a:schemeClr val="tx1"/>
                          </a:solidFill>
                        </a:rPr>
                        <a:t>1</a:t>
                      </a:r>
                      <a:endParaRPr lang="en-US" sz="1300">
                        <a:solidFill>
                          <a:schemeClr val="tx1"/>
                        </a:solidFill>
                      </a:endParaRPr>
                    </a:p>
                  </a:txBody>
                  <a:tcPr marL="64945" marR="64945" marT="32473" marB="32473" anchor="ctr"/>
                </a:tc>
                <a:extLst>
                  <a:ext uri="{0D108BD9-81ED-4DB2-BD59-A6C34878D82A}">
                    <a16:rowId xmlns:a16="http://schemas.microsoft.com/office/drawing/2014/main" val="2330314911"/>
                  </a:ext>
                </a:extLst>
              </a:tr>
              <a:tr h="288423">
                <a:tc>
                  <a:txBody>
                    <a:bodyPr/>
                    <a:lstStyle/>
                    <a:p>
                      <a:r>
                        <a:rPr lang="en-US" sz="1300">
                          <a:solidFill>
                            <a:schemeClr val="tx1"/>
                          </a:solidFill>
                        </a:rPr>
                        <a:t>215000</a:t>
                      </a:r>
                    </a:p>
                  </a:txBody>
                  <a:tcPr marL="64945" marR="64945" marT="32473" marB="32473" anchor="ctr"/>
                </a:tc>
                <a:tc>
                  <a:txBody>
                    <a:bodyPr/>
                    <a:lstStyle/>
                    <a:p>
                      <a:r>
                        <a:rPr lang="en-US" sz="1300">
                          <a:solidFill>
                            <a:schemeClr val="tx1"/>
                          </a:solidFill>
                        </a:rPr>
                        <a:t>3</a:t>
                      </a:r>
                    </a:p>
                  </a:txBody>
                  <a:tcPr marL="64945" marR="64945" marT="32473" marB="32473" anchor="ctr"/>
                </a:tc>
                <a:tc>
                  <a:txBody>
                    <a:bodyPr/>
                    <a:lstStyle/>
                    <a:p>
                      <a:r>
                        <a:rPr lang="en-US" sz="1300">
                          <a:solidFill>
                            <a:schemeClr val="tx1"/>
                          </a:solidFill>
                        </a:rPr>
                        <a:t>-</a:t>
                      </a:r>
                    </a:p>
                  </a:txBody>
                  <a:tcPr marL="64945" marR="64945" marT="32473" marB="32473" anchor="ctr"/>
                </a:tc>
                <a:tc>
                  <a:txBody>
                    <a:bodyPr/>
                    <a:lstStyle/>
                    <a:p>
                      <a:r>
                        <a:rPr lang="en-US" sz="1300">
                          <a:solidFill>
                            <a:schemeClr val="tx1"/>
                          </a:solidFill>
                        </a:rPr>
                        <a:t>-</a:t>
                      </a:r>
                    </a:p>
                  </a:txBody>
                  <a:tcPr marL="64945" marR="64945" marT="32473" marB="32473" anchor="ctr"/>
                </a:tc>
                <a:tc>
                  <a:txBody>
                    <a:bodyPr/>
                    <a:lstStyle/>
                    <a:p>
                      <a:r>
                        <a:rPr lang="en-US" sz="1300">
                          <a:solidFill>
                            <a:schemeClr val="tx1"/>
                          </a:solidFill>
                        </a:rPr>
                        <a:t>-</a:t>
                      </a:r>
                    </a:p>
                  </a:txBody>
                  <a:tcPr marL="64945" marR="64945" marT="32473" marB="32473" anchor="ctr"/>
                </a:tc>
                <a:tc>
                  <a:txBody>
                    <a:bodyPr/>
                    <a:lstStyle/>
                    <a:p>
                      <a:r>
                        <a:rPr lang="en-US" sz="1300" b="1">
                          <a:solidFill>
                            <a:schemeClr val="tx1"/>
                          </a:solidFill>
                        </a:rPr>
                        <a:t>1</a:t>
                      </a:r>
                      <a:endParaRPr lang="en-US" sz="1300">
                        <a:solidFill>
                          <a:schemeClr val="tx1"/>
                        </a:solidFill>
                      </a:endParaRPr>
                    </a:p>
                  </a:txBody>
                  <a:tcPr marL="64945" marR="64945" marT="32473" marB="32473" anchor="ctr"/>
                </a:tc>
                <a:extLst>
                  <a:ext uri="{0D108BD9-81ED-4DB2-BD59-A6C34878D82A}">
                    <a16:rowId xmlns:a16="http://schemas.microsoft.com/office/drawing/2014/main" val="1936963488"/>
                  </a:ext>
                </a:extLst>
              </a:tr>
              <a:tr h="288423">
                <a:tc>
                  <a:txBody>
                    <a:bodyPr/>
                    <a:lstStyle/>
                    <a:p>
                      <a:r>
                        <a:rPr lang="en-US" sz="1300">
                          <a:solidFill>
                            <a:schemeClr val="tx1"/>
                          </a:solidFill>
                        </a:rPr>
                        <a:t>225000</a:t>
                      </a:r>
                    </a:p>
                  </a:txBody>
                  <a:tcPr marL="64945" marR="64945" marT="32473" marB="32473" anchor="ctr"/>
                </a:tc>
                <a:tc>
                  <a:txBody>
                    <a:bodyPr/>
                    <a:lstStyle/>
                    <a:p>
                      <a:r>
                        <a:rPr lang="en-US" sz="1300">
                          <a:solidFill>
                            <a:schemeClr val="tx1"/>
                          </a:solidFill>
                        </a:rPr>
                        <a:t>3</a:t>
                      </a:r>
                    </a:p>
                  </a:txBody>
                  <a:tcPr marL="64945" marR="64945" marT="32473" marB="32473" anchor="ctr"/>
                </a:tc>
                <a:tc>
                  <a:txBody>
                    <a:bodyPr/>
                    <a:lstStyle/>
                    <a:p>
                      <a:r>
                        <a:rPr lang="en-US" sz="1300">
                          <a:solidFill>
                            <a:schemeClr val="tx1"/>
                          </a:solidFill>
                        </a:rPr>
                        <a:t>-</a:t>
                      </a:r>
                    </a:p>
                  </a:txBody>
                  <a:tcPr marL="64945" marR="64945" marT="32473" marB="32473" anchor="ctr"/>
                </a:tc>
                <a:tc>
                  <a:txBody>
                    <a:bodyPr/>
                    <a:lstStyle/>
                    <a:p>
                      <a:r>
                        <a:rPr lang="en-US" sz="1300">
                          <a:solidFill>
                            <a:schemeClr val="tx1"/>
                          </a:solidFill>
                        </a:rPr>
                        <a:t>-</a:t>
                      </a:r>
                    </a:p>
                  </a:txBody>
                  <a:tcPr marL="64945" marR="64945" marT="32473" marB="32473" anchor="ctr"/>
                </a:tc>
                <a:tc>
                  <a:txBody>
                    <a:bodyPr/>
                    <a:lstStyle/>
                    <a:p>
                      <a:r>
                        <a:rPr lang="en-US" sz="1300">
                          <a:solidFill>
                            <a:schemeClr val="tx1"/>
                          </a:solidFill>
                        </a:rPr>
                        <a:t>-</a:t>
                      </a:r>
                    </a:p>
                  </a:txBody>
                  <a:tcPr marL="64945" marR="64945" marT="32473" marB="32473" anchor="ctr"/>
                </a:tc>
                <a:tc>
                  <a:txBody>
                    <a:bodyPr/>
                    <a:lstStyle/>
                    <a:p>
                      <a:r>
                        <a:rPr lang="en-US" sz="1300" b="1">
                          <a:solidFill>
                            <a:schemeClr val="tx1"/>
                          </a:solidFill>
                        </a:rPr>
                        <a:t>1</a:t>
                      </a:r>
                      <a:endParaRPr lang="en-US" sz="1300">
                        <a:solidFill>
                          <a:schemeClr val="tx1"/>
                        </a:solidFill>
                      </a:endParaRPr>
                    </a:p>
                  </a:txBody>
                  <a:tcPr marL="64945" marR="64945" marT="32473" marB="32473" anchor="ctr"/>
                </a:tc>
                <a:extLst>
                  <a:ext uri="{0D108BD9-81ED-4DB2-BD59-A6C34878D82A}">
                    <a16:rowId xmlns:a16="http://schemas.microsoft.com/office/drawing/2014/main" val="151387758"/>
                  </a:ext>
                </a:extLst>
              </a:tr>
              <a:tr h="288423">
                <a:tc>
                  <a:txBody>
                    <a:bodyPr/>
                    <a:lstStyle/>
                    <a:p>
                      <a:r>
                        <a:rPr lang="en-US" sz="1300">
                          <a:solidFill>
                            <a:schemeClr val="tx1"/>
                          </a:solidFill>
                        </a:rPr>
                        <a:t>235000</a:t>
                      </a:r>
                    </a:p>
                  </a:txBody>
                  <a:tcPr marL="64945" marR="64945" marT="32473" marB="32473" anchor="ctr"/>
                </a:tc>
                <a:tc>
                  <a:txBody>
                    <a:bodyPr/>
                    <a:lstStyle/>
                    <a:p>
                      <a:r>
                        <a:rPr lang="en-US" sz="1300">
                          <a:solidFill>
                            <a:schemeClr val="tx1"/>
                          </a:solidFill>
                        </a:rPr>
                        <a:t>3</a:t>
                      </a:r>
                    </a:p>
                  </a:txBody>
                  <a:tcPr marL="64945" marR="64945" marT="32473" marB="32473" anchor="ctr"/>
                </a:tc>
                <a:tc>
                  <a:txBody>
                    <a:bodyPr/>
                    <a:lstStyle/>
                    <a:p>
                      <a:r>
                        <a:rPr lang="en-US" sz="1300">
                          <a:solidFill>
                            <a:schemeClr val="tx1"/>
                          </a:solidFill>
                        </a:rPr>
                        <a:t>-</a:t>
                      </a:r>
                    </a:p>
                  </a:txBody>
                  <a:tcPr marL="64945" marR="64945" marT="32473" marB="32473" anchor="ctr"/>
                </a:tc>
                <a:tc>
                  <a:txBody>
                    <a:bodyPr/>
                    <a:lstStyle/>
                    <a:p>
                      <a:r>
                        <a:rPr lang="en-US" sz="1300">
                          <a:solidFill>
                            <a:schemeClr val="tx1"/>
                          </a:solidFill>
                        </a:rPr>
                        <a:t>-</a:t>
                      </a:r>
                    </a:p>
                  </a:txBody>
                  <a:tcPr marL="64945" marR="64945" marT="32473" marB="32473" anchor="ctr"/>
                </a:tc>
                <a:tc>
                  <a:txBody>
                    <a:bodyPr/>
                    <a:lstStyle/>
                    <a:p>
                      <a:r>
                        <a:rPr lang="en-US" sz="1300">
                          <a:solidFill>
                            <a:schemeClr val="tx1"/>
                          </a:solidFill>
                        </a:rPr>
                        <a:t>-</a:t>
                      </a:r>
                    </a:p>
                  </a:txBody>
                  <a:tcPr marL="64945" marR="64945" marT="32473" marB="32473" anchor="ctr"/>
                </a:tc>
                <a:tc>
                  <a:txBody>
                    <a:bodyPr/>
                    <a:lstStyle/>
                    <a:p>
                      <a:r>
                        <a:rPr lang="en-US" sz="1300" b="1">
                          <a:solidFill>
                            <a:schemeClr val="tx1"/>
                          </a:solidFill>
                        </a:rPr>
                        <a:t>1</a:t>
                      </a:r>
                      <a:endParaRPr lang="en-US" sz="1300">
                        <a:solidFill>
                          <a:schemeClr val="tx1"/>
                        </a:solidFill>
                      </a:endParaRPr>
                    </a:p>
                  </a:txBody>
                  <a:tcPr marL="64945" marR="64945" marT="32473" marB="32473" anchor="ctr"/>
                </a:tc>
                <a:extLst>
                  <a:ext uri="{0D108BD9-81ED-4DB2-BD59-A6C34878D82A}">
                    <a16:rowId xmlns:a16="http://schemas.microsoft.com/office/drawing/2014/main" val="1599432341"/>
                  </a:ext>
                </a:extLst>
              </a:tr>
              <a:tr h="288423">
                <a:tc>
                  <a:txBody>
                    <a:bodyPr/>
                    <a:lstStyle/>
                    <a:p>
                      <a:r>
                        <a:rPr lang="en-US" sz="1300">
                          <a:solidFill>
                            <a:schemeClr val="tx1"/>
                          </a:solidFill>
                        </a:rPr>
                        <a:t>245000</a:t>
                      </a:r>
                    </a:p>
                  </a:txBody>
                  <a:tcPr marL="64945" marR="64945" marT="32473" marB="32473" anchor="ctr"/>
                </a:tc>
                <a:tc>
                  <a:txBody>
                    <a:bodyPr/>
                    <a:lstStyle/>
                    <a:p>
                      <a:r>
                        <a:rPr lang="en-US" sz="1300">
                          <a:solidFill>
                            <a:schemeClr val="tx1"/>
                          </a:solidFill>
                        </a:rPr>
                        <a:t>3</a:t>
                      </a:r>
                    </a:p>
                  </a:txBody>
                  <a:tcPr marL="64945" marR="64945" marT="32473" marB="32473" anchor="ctr"/>
                </a:tc>
                <a:tc>
                  <a:txBody>
                    <a:bodyPr/>
                    <a:lstStyle/>
                    <a:p>
                      <a:r>
                        <a:rPr lang="en-US" sz="1300">
                          <a:solidFill>
                            <a:schemeClr val="tx1"/>
                          </a:solidFill>
                        </a:rPr>
                        <a:t>-</a:t>
                      </a:r>
                    </a:p>
                  </a:txBody>
                  <a:tcPr marL="64945" marR="64945" marT="32473" marB="32473" anchor="ctr"/>
                </a:tc>
                <a:tc>
                  <a:txBody>
                    <a:bodyPr/>
                    <a:lstStyle/>
                    <a:p>
                      <a:r>
                        <a:rPr lang="en-US" sz="1300">
                          <a:solidFill>
                            <a:schemeClr val="tx1"/>
                          </a:solidFill>
                        </a:rPr>
                        <a:t>-</a:t>
                      </a:r>
                    </a:p>
                  </a:txBody>
                  <a:tcPr marL="64945" marR="64945" marT="32473" marB="32473" anchor="ctr"/>
                </a:tc>
                <a:tc>
                  <a:txBody>
                    <a:bodyPr/>
                    <a:lstStyle/>
                    <a:p>
                      <a:r>
                        <a:rPr lang="en-US" sz="1300">
                          <a:solidFill>
                            <a:schemeClr val="tx1"/>
                          </a:solidFill>
                        </a:rPr>
                        <a:t>-</a:t>
                      </a:r>
                    </a:p>
                  </a:txBody>
                  <a:tcPr marL="64945" marR="64945" marT="32473" marB="32473" anchor="ctr"/>
                </a:tc>
                <a:tc>
                  <a:txBody>
                    <a:bodyPr/>
                    <a:lstStyle/>
                    <a:p>
                      <a:r>
                        <a:rPr lang="en-US" sz="1300" b="1">
                          <a:solidFill>
                            <a:schemeClr val="tx1"/>
                          </a:solidFill>
                        </a:rPr>
                        <a:t>1</a:t>
                      </a:r>
                      <a:endParaRPr lang="en-US" sz="1300">
                        <a:solidFill>
                          <a:schemeClr val="tx1"/>
                        </a:solidFill>
                      </a:endParaRPr>
                    </a:p>
                  </a:txBody>
                  <a:tcPr marL="64945" marR="64945" marT="32473" marB="32473" anchor="ctr"/>
                </a:tc>
                <a:extLst>
                  <a:ext uri="{0D108BD9-81ED-4DB2-BD59-A6C34878D82A}">
                    <a16:rowId xmlns:a16="http://schemas.microsoft.com/office/drawing/2014/main" val="1372079889"/>
                  </a:ext>
                </a:extLst>
              </a:tr>
              <a:tr h="288423">
                <a:tc>
                  <a:txBody>
                    <a:bodyPr/>
                    <a:lstStyle/>
                    <a:p>
                      <a:r>
                        <a:rPr lang="en-US" sz="1300">
                          <a:solidFill>
                            <a:schemeClr val="tx1"/>
                          </a:solidFill>
                        </a:rPr>
                        <a:t>255000</a:t>
                      </a:r>
                    </a:p>
                  </a:txBody>
                  <a:tcPr marL="64945" marR="64945" marT="32473" marB="32473" anchor="ctr"/>
                </a:tc>
                <a:tc>
                  <a:txBody>
                    <a:bodyPr/>
                    <a:lstStyle/>
                    <a:p>
                      <a:r>
                        <a:rPr lang="en-US" sz="1300">
                          <a:solidFill>
                            <a:schemeClr val="tx1"/>
                          </a:solidFill>
                        </a:rPr>
                        <a:t>3</a:t>
                      </a:r>
                    </a:p>
                  </a:txBody>
                  <a:tcPr marL="64945" marR="64945" marT="32473" marB="32473" anchor="ctr"/>
                </a:tc>
                <a:tc>
                  <a:txBody>
                    <a:bodyPr/>
                    <a:lstStyle/>
                    <a:p>
                      <a:r>
                        <a:rPr lang="en-US" sz="1300">
                          <a:solidFill>
                            <a:schemeClr val="tx1"/>
                          </a:solidFill>
                        </a:rPr>
                        <a:t>-</a:t>
                      </a:r>
                    </a:p>
                  </a:txBody>
                  <a:tcPr marL="64945" marR="64945" marT="32473" marB="32473" anchor="ctr"/>
                </a:tc>
                <a:tc>
                  <a:txBody>
                    <a:bodyPr/>
                    <a:lstStyle/>
                    <a:p>
                      <a:r>
                        <a:rPr lang="en-US" sz="1300">
                          <a:solidFill>
                            <a:schemeClr val="tx1"/>
                          </a:solidFill>
                        </a:rPr>
                        <a:t>-</a:t>
                      </a:r>
                    </a:p>
                  </a:txBody>
                  <a:tcPr marL="64945" marR="64945" marT="32473" marB="32473" anchor="ctr"/>
                </a:tc>
                <a:tc>
                  <a:txBody>
                    <a:bodyPr/>
                    <a:lstStyle/>
                    <a:p>
                      <a:r>
                        <a:rPr lang="en-US" sz="1300">
                          <a:solidFill>
                            <a:schemeClr val="tx1"/>
                          </a:solidFill>
                        </a:rPr>
                        <a:t>-</a:t>
                      </a:r>
                    </a:p>
                  </a:txBody>
                  <a:tcPr marL="64945" marR="64945" marT="32473" marB="32473" anchor="ctr"/>
                </a:tc>
                <a:tc>
                  <a:txBody>
                    <a:bodyPr/>
                    <a:lstStyle/>
                    <a:p>
                      <a:r>
                        <a:rPr lang="en-US" sz="1300" b="1">
                          <a:solidFill>
                            <a:schemeClr val="tx1"/>
                          </a:solidFill>
                        </a:rPr>
                        <a:t>1</a:t>
                      </a:r>
                      <a:endParaRPr lang="en-US" sz="1300">
                        <a:solidFill>
                          <a:schemeClr val="tx1"/>
                        </a:solidFill>
                      </a:endParaRPr>
                    </a:p>
                  </a:txBody>
                  <a:tcPr marL="64945" marR="64945" marT="32473" marB="32473" anchor="ctr"/>
                </a:tc>
                <a:extLst>
                  <a:ext uri="{0D108BD9-81ED-4DB2-BD59-A6C34878D82A}">
                    <a16:rowId xmlns:a16="http://schemas.microsoft.com/office/drawing/2014/main" val="283065980"/>
                  </a:ext>
                </a:extLst>
              </a:tr>
              <a:tr h="288423">
                <a:tc>
                  <a:txBody>
                    <a:bodyPr/>
                    <a:lstStyle/>
                    <a:p>
                      <a:r>
                        <a:rPr lang="en-US" sz="1300">
                          <a:solidFill>
                            <a:schemeClr val="tx1"/>
                          </a:solidFill>
                        </a:rPr>
                        <a:t>265000</a:t>
                      </a:r>
                    </a:p>
                  </a:txBody>
                  <a:tcPr marL="64945" marR="64945" marT="32473" marB="32473" anchor="ctr"/>
                </a:tc>
                <a:tc>
                  <a:txBody>
                    <a:bodyPr/>
                    <a:lstStyle/>
                    <a:p>
                      <a:r>
                        <a:rPr lang="en-US" sz="1300">
                          <a:solidFill>
                            <a:schemeClr val="tx1"/>
                          </a:solidFill>
                        </a:rPr>
                        <a:t>3</a:t>
                      </a:r>
                    </a:p>
                  </a:txBody>
                  <a:tcPr marL="64945" marR="64945" marT="32473" marB="32473" anchor="ctr"/>
                </a:tc>
                <a:tc>
                  <a:txBody>
                    <a:bodyPr/>
                    <a:lstStyle/>
                    <a:p>
                      <a:r>
                        <a:rPr lang="en-US" sz="1300">
                          <a:solidFill>
                            <a:schemeClr val="tx1"/>
                          </a:solidFill>
                        </a:rPr>
                        <a:t>-</a:t>
                      </a:r>
                    </a:p>
                  </a:txBody>
                  <a:tcPr marL="64945" marR="64945" marT="32473" marB="32473" anchor="ctr"/>
                </a:tc>
                <a:tc>
                  <a:txBody>
                    <a:bodyPr/>
                    <a:lstStyle/>
                    <a:p>
                      <a:r>
                        <a:rPr lang="en-US" sz="1300" dirty="0">
                          <a:solidFill>
                            <a:schemeClr val="tx1"/>
                          </a:solidFill>
                        </a:rPr>
                        <a:t>-</a:t>
                      </a:r>
                    </a:p>
                  </a:txBody>
                  <a:tcPr marL="64945" marR="64945" marT="32473" marB="32473" anchor="ctr"/>
                </a:tc>
                <a:tc>
                  <a:txBody>
                    <a:bodyPr/>
                    <a:lstStyle/>
                    <a:p>
                      <a:r>
                        <a:rPr lang="en-US" sz="1300">
                          <a:solidFill>
                            <a:schemeClr val="tx1"/>
                          </a:solidFill>
                        </a:rPr>
                        <a:t>-</a:t>
                      </a:r>
                    </a:p>
                  </a:txBody>
                  <a:tcPr marL="64945" marR="64945" marT="32473" marB="32473" anchor="ctr"/>
                </a:tc>
                <a:tc>
                  <a:txBody>
                    <a:bodyPr/>
                    <a:lstStyle/>
                    <a:p>
                      <a:r>
                        <a:rPr lang="en-US" sz="1300" b="1">
                          <a:solidFill>
                            <a:schemeClr val="tx1"/>
                          </a:solidFill>
                        </a:rPr>
                        <a:t>1</a:t>
                      </a:r>
                      <a:endParaRPr lang="en-US" sz="1300">
                        <a:solidFill>
                          <a:schemeClr val="tx1"/>
                        </a:solidFill>
                      </a:endParaRPr>
                    </a:p>
                  </a:txBody>
                  <a:tcPr marL="64945" marR="64945" marT="32473" marB="32473" anchor="ctr"/>
                </a:tc>
                <a:extLst>
                  <a:ext uri="{0D108BD9-81ED-4DB2-BD59-A6C34878D82A}">
                    <a16:rowId xmlns:a16="http://schemas.microsoft.com/office/drawing/2014/main" val="2442417864"/>
                  </a:ext>
                </a:extLst>
              </a:tr>
              <a:tr h="288423">
                <a:tc>
                  <a:txBody>
                    <a:bodyPr/>
                    <a:lstStyle/>
                    <a:p>
                      <a:r>
                        <a:rPr lang="en-US" sz="1300">
                          <a:solidFill>
                            <a:schemeClr val="tx1"/>
                          </a:solidFill>
                        </a:rPr>
                        <a:t>275000</a:t>
                      </a:r>
                    </a:p>
                  </a:txBody>
                  <a:tcPr marL="64945" marR="64945" marT="32473" marB="32473" anchor="ctr"/>
                </a:tc>
                <a:tc>
                  <a:txBody>
                    <a:bodyPr/>
                    <a:lstStyle/>
                    <a:p>
                      <a:r>
                        <a:rPr lang="en-US" sz="1300">
                          <a:solidFill>
                            <a:schemeClr val="tx1"/>
                          </a:solidFill>
                        </a:rPr>
                        <a:t>3</a:t>
                      </a:r>
                    </a:p>
                  </a:txBody>
                  <a:tcPr marL="64945" marR="64945" marT="32473" marB="32473" anchor="ctr"/>
                </a:tc>
                <a:tc>
                  <a:txBody>
                    <a:bodyPr/>
                    <a:lstStyle/>
                    <a:p>
                      <a:r>
                        <a:rPr lang="en-US" sz="1300">
                          <a:solidFill>
                            <a:schemeClr val="tx1"/>
                          </a:solidFill>
                        </a:rPr>
                        <a:t>-</a:t>
                      </a:r>
                    </a:p>
                  </a:txBody>
                  <a:tcPr marL="64945" marR="64945" marT="32473" marB="32473" anchor="ctr"/>
                </a:tc>
                <a:tc>
                  <a:txBody>
                    <a:bodyPr/>
                    <a:lstStyle/>
                    <a:p>
                      <a:r>
                        <a:rPr lang="en-US" sz="1300">
                          <a:solidFill>
                            <a:schemeClr val="tx1"/>
                          </a:solidFill>
                        </a:rPr>
                        <a:t>-</a:t>
                      </a:r>
                    </a:p>
                  </a:txBody>
                  <a:tcPr marL="64945" marR="64945" marT="32473" marB="32473" anchor="ctr"/>
                </a:tc>
                <a:tc>
                  <a:txBody>
                    <a:bodyPr/>
                    <a:lstStyle/>
                    <a:p>
                      <a:r>
                        <a:rPr lang="en-US" sz="1300">
                          <a:solidFill>
                            <a:schemeClr val="tx1"/>
                          </a:solidFill>
                        </a:rPr>
                        <a:t>-</a:t>
                      </a:r>
                    </a:p>
                  </a:txBody>
                  <a:tcPr marL="64945" marR="64945" marT="32473" marB="32473" anchor="ctr"/>
                </a:tc>
                <a:tc>
                  <a:txBody>
                    <a:bodyPr/>
                    <a:lstStyle/>
                    <a:p>
                      <a:r>
                        <a:rPr lang="en-US" sz="1300" b="1">
                          <a:solidFill>
                            <a:schemeClr val="tx1"/>
                          </a:solidFill>
                        </a:rPr>
                        <a:t>1</a:t>
                      </a:r>
                      <a:endParaRPr lang="en-US" sz="1300">
                        <a:solidFill>
                          <a:schemeClr val="tx1"/>
                        </a:solidFill>
                      </a:endParaRPr>
                    </a:p>
                  </a:txBody>
                  <a:tcPr marL="64945" marR="64945" marT="32473" marB="32473" anchor="ctr"/>
                </a:tc>
                <a:extLst>
                  <a:ext uri="{0D108BD9-81ED-4DB2-BD59-A6C34878D82A}">
                    <a16:rowId xmlns:a16="http://schemas.microsoft.com/office/drawing/2014/main" val="3096861749"/>
                  </a:ext>
                </a:extLst>
              </a:tr>
              <a:tr h="288423">
                <a:tc>
                  <a:txBody>
                    <a:bodyPr/>
                    <a:lstStyle/>
                    <a:p>
                      <a:r>
                        <a:rPr lang="en-US" sz="1300">
                          <a:solidFill>
                            <a:schemeClr val="tx1"/>
                          </a:solidFill>
                        </a:rPr>
                        <a:t>285000</a:t>
                      </a:r>
                    </a:p>
                  </a:txBody>
                  <a:tcPr marL="64945" marR="64945" marT="32473" marB="32473" anchor="ctr"/>
                </a:tc>
                <a:tc>
                  <a:txBody>
                    <a:bodyPr/>
                    <a:lstStyle/>
                    <a:p>
                      <a:r>
                        <a:rPr lang="en-US" sz="1300">
                          <a:solidFill>
                            <a:schemeClr val="tx1"/>
                          </a:solidFill>
                        </a:rPr>
                        <a:t>3</a:t>
                      </a:r>
                    </a:p>
                  </a:txBody>
                  <a:tcPr marL="64945" marR="64945" marT="32473" marB="32473" anchor="ctr"/>
                </a:tc>
                <a:tc>
                  <a:txBody>
                    <a:bodyPr/>
                    <a:lstStyle/>
                    <a:p>
                      <a:r>
                        <a:rPr lang="en-US" sz="1300">
                          <a:solidFill>
                            <a:schemeClr val="tx1"/>
                          </a:solidFill>
                        </a:rPr>
                        <a:t>-</a:t>
                      </a:r>
                    </a:p>
                  </a:txBody>
                  <a:tcPr marL="64945" marR="64945" marT="32473" marB="32473" anchor="ctr"/>
                </a:tc>
                <a:tc>
                  <a:txBody>
                    <a:bodyPr/>
                    <a:lstStyle/>
                    <a:p>
                      <a:r>
                        <a:rPr lang="en-US" sz="1300">
                          <a:solidFill>
                            <a:schemeClr val="tx1"/>
                          </a:solidFill>
                        </a:rPr>
                        <a:t>-</a:t>
                      </a:r>
                    </a:p>
                  </a:txBody>
                  <a:tcPr marL="64945" marR="64945" marT="32473" marB="32473" anchor="ctr"/>
                </a:tc>
                <a:tc>
                  <a:txBody>
                    <a:bodyPr/>
                    <a:lstStyle/>
                    <a:p>
                      <a:r>
                        <a:rPr lang="en-US" sz="1300">
                          <a:solidFill>
                            <a:schemeClr val="tx1"/>
                          </a:solidFill>
                        </a:rPr>
                        <a:t>-</a:t>
                      </a:r>
                    </a:p>
                  </a:txBody>
                  <a:tcPr marL="64945" marR="64945" marT="32473" marB="32473" anchor="ctr"/>
                </a:tc>
                <a:tc>
                  <a:txBody>
                    <a:bodyPr/>
                    <a:lstStyle/>
                    <a:p>
                      <a:r>
                        <a:rPr lang="en-US" sz="1300" b="1">
                          <a:solidFill>
                            <a:schemeClr val="tx1"/>
                          </a:solidFill>
                        </a:rPr>
                        <a:t>1</a:t>
                      </a:r>
                      <a:endParaRPr lang="en-US" sz="1300">
                        <a:solidFill>
                          <a:schemeClr val="tx1"/>
                        </a:solidFill>
                      </a:endParaRPr>
                    </a:p>
                  </a:txBody>
                  <a:tcPr marL="64945" marR="64945" marT="32473" marB="32473" anchor="ctr"/>
                </a:tc>
                <a:extLst>
                  <a:ext uri="{0D108BD9-81ED-4DB2-BD59-A6C34878D82A}">
                    <a16:rowId xmlns:a16="http://schemas.microsoft.com/office/drawing/2014/main" val="2718335862"/>
                  </a:ext>
                </a:extLst>
              </a:tr>
              <a:tr h="288423">
                <a:tc>
                  <a:txBody>
                    <a:bodyPr/>
                    <a:lstStyle/>
                    <a:p>
                      <a:r>
                        <a:rPr lang="en-US" sz="1300">
                          <a:solidFill>
                            <a:schemeClr val="tx1"/>
                          </a:solidFill>
                        </a:rPr>
                        <a:t>295000</a:t>
                      </a:r>
                    </a:p>
                  </a:txBody>
                  <a:tcPr marL="64945" marR="64945" marT="32473" marB="32473" anchor="ctr"/>
                </a:tc>
                <a:tc>
                  <a:txBody>
                    <a:bodyPr/>
                    <a:lstStyle/>
                    <a:p>
                      <a:r>
                        <a:rPr lang="en-US" sz="1300">
                          <a:solidFill>
                            <a:schemeClr val="tx1"/>
                          </a:solidFill>
                        </a:rPr>
                        <a:t>3</a:t>
                      </a:r>
                    </a:p>
                  </a:txBody>
                  <a:tcPr marL="64945" marR="64945" marT="32473" marB="32473" anchor="ctr"/>
                </a:tc>
                <a:tc>
                  <a:txBody>
                    <a:bodyPr/>
                    <a:lstStyle/>
                    <a:p>
                      <a:r>
                        <a:rPr lang="en-US" sz="1300">
                          <a:solidFill>
                            <a:schemeClr val="tx1"/>
                          </a:solidFill>
                        </a:rPr>
                        <a:t>-</a:t>
                      </a:r>
                    </a:p>
                  </a:txBody>
                  <a:tcPr marL="64945" marR="64945" marT="32473" marB="32473" anchor="ctr"/>
                </a:tc>
                <a:tc>
                  <a:txBody>
                    <a:bodyPr/>
                    <a:lstStyle/>
                    <a:p>
                      <a:r>
                        <a:rPr lang="en-US" sz="1300">
                          <a:solidFill>
                            <a:schemeClr val="tx1"/>
                          </a:solidFill>
                        </a:rPr>
                        <a:t>-</a:t>
                      </a:r>
                    </a:p>
                  </a:txBody>
                  <a:tcPr marL="64945" marR="64945" marT="32473" marB="32473" anchor="ctr"/>
                </a:tc>
                <a:tc>
                  <a:txBody>
                    <a:bodyPr/>
                    <a:lstStyle/>
                    <a:p>
                      <a:r>
                        <a:rPr lang="en-US" sz="1300">
                          <a:solidFill>
                            <a:schemeClr val="tx1"/>
                          </a:solidFill>
                        </a:rPr>
                        <a:t>-</a:t>
                      </a:r>
                    </a:p>
                  </a:txBody>
                  <a:tcPr marL="64945" marR="64945" marT="32473" marB="32473" anchor="ctr"/>
                </a:tc>
                <a:tc>
                  <a:txBody>
                    <a:bodyPr/>
                    <a:lstStyle/>
                    <a:p>
                      <a:r>
                        <a:rPr lang="en-US" sz="1300" b="1">
                          <a:solidFill>
                            <a:schemeClr val="tx1"/>
                          </a:solidFill>
                        </a:rPr>
                        <a:t>1</a:t>
                      </a:r>
                      <a:endParaRPr lang="en-US" sz="1300">
                        <a:solidFill>
                          <a:schemeClr val="tx1"/>
                        </a:solidFill>
                      </a:endParaRPr>
                    </a:p>
                  </a:txBody>
                  <a:tcPr marL="64945" marR="64945" marT="32473" marB="32473" anchor="ctr"/>
                </a:tc>
                <a:extLst>
                  <a:ext uri="{0D108BD9-81ED-4DB2-BD59-A6C34878D82A}">
                    <a16:rowId xmlns:a16="http://schemas.microsoft.com/office/drawing/2014/main" val="372689225"/>
                  </a:ext>
                </a:extLst>
              </a:tr>
              <a:tr h="288423">
                <a:tc>
                  <a:txBody>
                    <a:bodyPr/>
                    <a:lstStyle/>
                    <a:p>
                      <a:r>
                        <a:rPr lang="en-US" sz="1300" b="1">
                          <a:solidFill>
                            <a:schemeClr val="tx1"/>
                          </a:solidFill>
                        </a:rPr>
                        <a:t>Total</a:t>
                      </a:r>
                      <a:endParaRPr lang="en-US" sz="1300">
                        <a:solidFill>
                          <a:schemeClr val="tx1"/>
                        </a:solidFill>
                      </a:endParaRPr>
                    </a:p>
                  </a:txBody>
                  <a:tcPr marL="64945" marR="64945" marT="32473" marB="32473" anchor="ctr"/>
                </a:tc>
                <a:tc>
                  <a:txBody>
                    <a:bodyPr/>
                    <a:lstStyle/>
                    <a:p>
                      <a:endParaRPr lang="en-US" sz="1300">
                        <a:solidFill>
                          <a:schemeClr val="tx1"/>
                        </a:solidFill>
                      </a:endParaRPr>
                    </a:p>
                  </a:txBody>
                  <a:tcPr marL="64945" marR="64945" marT="32473" marB="32473" anchor="ctr"/>
                </a:tc>
                <a:tc>
                  <a:txBody>
                    <a:bodyPr/>
                    <a:lstStyle/>
                    <a:p>
                      <a:endParaRPr lang="en-US" sz="1300">
                        <a:solidFill>
                          <a:schemeClr val="tx1"/>
                        </a:solidFill>
                      </a:endParaRPr>
                    </a:p>
                  </a:txBody>
                  <a:tcPr marL="64945" marR="64945" marT="32473" marB="32473" anchor="ctr"/>
                </a:tc>
                <a:tc>
                  <a:txBody>
                    <a:bodyPr/>
                    <a:lstStyle/>
                    <a:p>
                      <a:endParaRPr lang="en-US" sz="1300">
                        <a:solidFill>
                          <a:schemeClr val="tx1"/>
                        </a:solidFill>
                      </a:endParaRPr>
                    </a:p>
                  </a:txBody>
                  <a:tcPr marL="64945" marR="64945" marT="32473" marB="32473" anchor="ctr"/>
                </a:tc>
                <a:tc>
                  <a:txBody>
                    <a:bodyPr/>
                    <a:lstStyle/>
                    <a:p>
                      <a:endParaRPr lang="en-US" sz="1300">
                        <a:solidFill>
                          <a:schemeClr val="tx1"/>
                        </a:solidFill>
                      </a:endParaRPr>
                    </a:p>
                  </a:txBody>
                  <a:tcPr marL="64945" marR="64945" marT="32473" marB="32473" anchor="ctr"/>
                </a:tc>
                <a:tc>
                  <a:txBody>
                    <a:bodyPr/>
                    <a:lstStyle/>
                    <a:p>
                      <a:r>
                        <a:rPr lang="en-US" sz="1300" b="1" dirty="0">
                          <a:solidFill>
                            <a:schemeClr val="tx1"/>
                          </a:solidFill>
                        </a:rPr>
                        <a:t>13 stalls</a:t>
                      </a:r>
                      <a:endParaRPr lang="en-US" sz="1300" dirty="0">
                        <a:solidFill>
                          <a:schemeClr val="tx1"/>
                        </a:solidFill>
                      </a:endParaRPr>
                    </a:p>
                  </a:txBody>
                  <a:tcPr marL="64945" marR="64945" marT="32473" marB="32473" anchor="ctr"/>
                </a:tc>
                <a:extLst>
                  <a:ext uri="{0D108BD9-81ED-4DB2-BD59-A6C34878D82A}">
                    <a16:rowId xmlns:a16="http://schemas.microsoft.com/office/drawing/2014/main" val="2720467641"/>
                  </a:ext>
                </a:extLst>
              </a:tr>
            </a:tbl>
          </a:graphicData>
        </a:graphic>
      </p:graphicFrame>
    </p:spTree>
    <p:extLst>
      <p:ext uri="{BB962C8B-B14F-4D97-AF65-F5344CB8AC3E}">
        <p14:creationId xmlns:p14="http://schemas.microsoft.com/office/powerpoint/2010/main" val="34904657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B9015-3C15-485C-5820-D52CFCAEB24F}"/>
              </a:ext>
            </a:extLst>
          </p:cNvPr>
          <p:cNvSpPr>
            <a:spLocks noGrp="1"/>
          </p:cNvSpPr>
          <p:nvPr>
            <p:ph type="title"/>
          </p:nvPr>
        </p:nvSpPr>
        <p:spPr>
          <a:xfrm>
            <a:off x="444500" y="542925"/>
            <a:ext cx="11214100" cy="978729"/>
          </a:xfrm>
        </p:spPr>
        <p:txBody>
          <a:bodyPr/>
          <a:lstStyle/>
          <a:p>
            <a:r>
              <a:rPr lang="en-US" dirty="0">
                <a:solidFill>
                  <a:schemeClr val="accent2">
                    <a:lumMod val="40000"/>
                    <a:lumOff val="60000"/>
                  </a:schemeClr>
                </a:solidFill>
              </a:rPr>
              <a:t>Simulation</a:t>
            </a:r>
            <a:br>
              <a:rPr lang="en-US" dirty="0">
                <a:solidFill>
                  <a:schemeClr val="accent2">
                    <a:lumMod val="40000"/>
                    <a:lumOff val="60000"/>
                  </a:schemeClr>
                </a:solidFill>
              </a:rPr>
            </a:br>
            <a:r>
              <a:rPr lang="en-US" dirty="0">
                <a:solidFill>
                  <a:schemeClr val="accent2">
                    <a:lumMod val="40000"/>
                    <a:lumOff val="60000"/>
                  </a:schemeClr>
                </a:solidFill>
              </a:rPr>
              <a:t> </a:t>
            </a:r>
            <a:endParaRPr lang="en-US" dirty="0"/>
          </a:p>
        </p:txBody>
      </p:sp>
      <p:sp>
        <p:nvSpPr>
          <p:cNvPr id="3" name="Slide Number Placeholder 2">
            <a:extLst>
              <a:ext uri="{FF2B5EF4-FFF2-40B4-BE49-F238E27FC236}">
                <a16:creationId xmlns:a16="http://schemas.microsoft.com/office/drawing/2014/main" id="{382BA673-170B-5A7B-7CCF-086ADB5972C7}"/>
              </a:ext>
            </a:extLst>
          </p:cNvPr>
          <p:cNvSpPr>
            <a:spLocks noGrp="1"/>
          </p:cNvSpPr>
          <p:nvPr>
            <p:ph type="sldNum" sz="quarter" idx="12"/>
          </p:nvPr>
        </p:nvSpPr>
        <p:spPr/>
        <p:txBody>
          <a:bodyPr/>
          <a:lstStyle/>
          <a:p>
            <a:fld id="{C263D6C4-4840-40CC-AC84-17E24B3B7BDE}" type="slidenum">
              <a:rPr lang="en-US" noProof="0" smtClean="0"/>
              <a:pPr/>
              <a:t>26</a:t>
            </a:fld>
            <a:endParaRPr lang="en-US" noProof="0" dirty="0"/>
          </a:p>
        </p:txBody>
      </p:sp>
      <p:sp>
        <p:nvSpPr>
          <p:cNvPr id="4" name="Text Placeholder 3">
            <a:extLst>
              <a:ext uri="{FF2B5EF4-FFF2-40B4-BE49-F238E27FC236}">
                <a16:creationId xmlns:a16="http://schemas.microsoft.com/office/drawing/2014/main" id="{7814C51D-1930-8B29-D7DF-69E3475EFA00}"/>
              </a:ext>
            </a:extLst>
          </p:cNvPr>
          <p:cNvSpPr>
            <a:spLocks noGrp="1"/>
          </p:cNvSpPr>
          <p:nvPr>
            <p:ph type="body" sz="quarter" idx="13"/>
          </p:nvPr>
        </p:nvSpPr>
        <p:spPr/>
        <p:txBody>
          <a:bodyPr/>
          <a:lstStyle/>
          <a:p>
            <a:endParaRPr lang="en-US" dirty="0"/>
          </a:p>
        </p:txBody>
      </p:sp>
      <p:pic>
        <p:nvPicPr>
          <p:cNvPr id="6" name="Picture 5">
            <a:extLst>
              <a:ext uri="{FF2B5EF4-FFF2-40B4-BE49-F238E27FC236}">
                <a16:creationId xmlns:a16="http://schemas.microsoft.com/office/drawing/2014/main" id="{587B8124-C753-BF86-B14E-44270EF77C99}"/>
              </a:ext>
            </a:extLst>
          </p:cNvPr>
          <p:cNvPicPr>
            <a:picLocks noChangeAspect="1"/>
          </p:cNvPicPr>
          <p:nvPr/>
        </p:nvPicPr>
        <p:blipFill>
          <a:blip r:embed="rId2"/>
          <a:stretch>
            <a:fillRect/>
          </a:stretch>
        </p:blipFill>
        <p:spPr>
          <a:xfrm>
            <a:off x="299228" y="1362635"/>
            <a:ext cx="11593543" cy="4823012"/>
          </a:xfrm>
          <a:prstGeom prst="rect">
            <a:avLst/>
          </a:prstGeom>
        </p:spPr>
      </p:pic>
    </p:spTree>
    <p:extLst>
      <p:ext uri="{BB962C8B-B14F-4D97-AF65-F5344CB8AC3E}">
        <p14:creationId xmlns:p14="http://schemas.microsoft.com/office/powerpoint/2010/main" val="8309183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solidFill>
                  <a:schemeClr val="accent2">
                    <a:lumMod val="40000"/>
                    <a:lumOff val="60000"/>
                  </a:schemeClr>
                </a:solidFill>
              </a:rPr>
              <a:t>Results</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27</a:t>
            </a:fld>
            <a:endParaRPr lang="en-US" dirty="0"/>
          </a:p>
        </p:txBody>
      </p:sp>
      <p:sp>
        <p:nvSpPr>
          <p:cNvPr id="13" name="Text Placeholder 12">
            <a:extLst>
              <a:ext uri="{FF2B5EF4-FFF2-40B4-BE49-F238E27FC236}">
                <a16:creationId xmlns:a16="http://schemas.microsoft.com/office/drawing/2014/main" id="{22191C59-547C-451B-4CE1-1F4EAB81866F}"/>
              </a:ext>
            </a:extLst>
          </p:cNvPr>
          <p:cNvSpPr>
            <a:spLocks noGrp="1"/>
          </p:cNvSpPr>
          <p:nvPr>
            <p:ph type="body" sz="quarter" idx="18"/>
          </p:nvPr>
        </p:nvSpPr>
        <p:spPr>
          <a:xfrm>
            <a:off x="555812" y="1631362"/>
            <a:ext cx="10614212" cy="3841187"/>
          </a:xfrm>
        </p:spPr>
        <p:txBody>
          <a:bodyPr/>
          <a:lstStyle/>
          <a:p>
            <a:pPr marL="342900" indent="-342900">
              <a:buFont typeface="+mj-lt"/>
              <a:buAutoNum type="arabicPeriod"/>
            </a:pPr>
            <a:r>
              <a:rPr lang="en-IN" sz="1600" b="1" dirty="0"/>
              <a:t>Advanced Instruction Set Design</a:t>
            </a:r>
            <a:r>
              <a:rPr lang="en-IN" sz="1600" dirty="0"/>
              <a:t>: </a:t>
            </a:r>
            <a:r>
              <a:rPr lang="en-US" sz="1600" dirty="0"/>
              <a:t>The project introduces a compact instruction set tailored for 8-bit operations, which improves performance while minimizing power consumption. By focusing on a reduced instruction set, the design enhances memory efficiency, crucial for embedded systems​.</a:t>
            </a:r>
          </a:p>
          <a:p>
            <a:pPr marL="342900" indent="-342900">
              <a:buFont typeface="+mj-lt"/>
              <a:buAutoNum type="arabicPeriod"/>
            </a:pPr>
            <a:endParaRPr lang="en-US" sz="1600" b="1" dirty="0"/>
          </a:p>
          <a:p>
            <a:pPr marL="342900" indent="-342900">
              <a:buFont typeface="+mj-lt"/>
              <a:buAutoNum type="arabicPeriod"/>
            </a:pPr>
            <a:r>
              <a:rPr lang="en-IN" sz="1600" b="1" dirty="0"/>
              <a:t>Enhanced Pipelining Techniques</a:t>
            </a:r>
            <a:r>
              <a:rPr lang="en-IN" sz="1600" dirty="0"/>
              <a:t>: </a:t>
            </a:r>
            <a:r>
              <a:rPr lang="en-US" sz="1600" dirty="0"/>
              <a:t>The implementation of advanced pipelining strategies, including data forwarding and branch prediction, significantly reduces hazards and improves the overall throughput of the processor. This approach allows multiple instructions to be processed concurrently, showcasing innovation in handling instruction execution</a:t>
            </a:r>
          </a:p>
          <a:p>
            <a:pPr marL="342900" indent="-342900">
              <a:buFont typeface="+mj-lt"/>
              <a:buAutoNum type="arabicPeriod"/>
            </a:pPr>
            <a:endParaRPr lang="en-US" sz="1600" b="1" dirty="0"/>
          </a:p>
          <a:p>
            <a:pPr marL="342900" indent="-342900">
              <a:buFont typeface="+mj-lt"/>
              <a:buAutoNum type="arabicPeriod"/>
            </a:pPr>
            <a:r>
              <a:rPr lang="en-IN" sz="1600" b="1" dirty="0"/>
              <a:t>Contribution to RISC Principles</a:t>
            </a:r>
            <a:r>
              <a:rPr lang="en-IN" sz="1600" dirty="0"/>
              <a:t>:</a:t>
            </a:r>
            <a:r>
              <a:rPr lang="en-US" sz="1600" b="1" dirty="0"/>
              <a:t> </a:t>
            </a:r>
            <a:r>
              <a:rPr lang="en-US" sz="1600" dirty="0"/>
              <a:t>The project emphasizes the practical application of RISC principles in modern computing, demonstrating how simplified architectures can yield significant performance benefits. It adds to the body of knowledge surrounding RISC architectures and their application in embedded systems</a:t>
            </a:r>
            <a:endParaRPr lang="en-IN" sz="1600" b="1" dirty="0"/>
          </a:p>
        </p:txBody>
      </p:sp>
    </p:spTree>
    <p:extLst>
      <p:ext uri="{BB962C8B-B14F-4D97-AF65-F5344CB8AC3E}">
        <p14:creationId xmlns:p14="http://schemas.microsoft.com/office/powerpoint/2010/main" val="353933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37657" y="2212818"/>
            <a:ext cx="7781544" cy="1912409"/>
          </a:xfrm>
        </p:spPr>
        <p:txBody>
          <a:bodyPr>
            <a:noAutofit/>
          </a:bodyPr>
          <a:lstStyle/>
          <a:p>
            <a:r>
              <a:rPr lang="en-US" sz="6600" dirty="0">
                <a:solidFill>
                  <a:schemeClr val="accent2">
                    <a:lumMod val="60000"/>
                    <a:lumOff val="40000"/>
                  </a:schemeClr>
                </a:solidFill>
              </a:rPr>
              <a:t>Applications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28</a:t>
            </a:fld>
            <a:endParaRPr lang="en-US" dirty="0"/>
          </a:p>
        </p:txBody>
      </p:sp>
    </p:spTree>
    <p:extLst>
      <p:ext uri="{BB962C8B-B14F-4D97-AF65-F5344CB8AC3E}">
        <p14:creationId xmlns:p14="http://schemas.microsoft.com/office/powerpoint/2010/main" val="3177426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solidFill>
                  <a:schemeClr val="accent2">
                    <a:lumMod val="40000"/>
                    <a:lumOff val="60000"/>
                  </a:schemeClr>
                </a:solidFill>
              </a:rPr>
              <a:t>Applications</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29</a:t>
            </a:fld>
            <a:endParaRPr lang="en-US" dirty="0"/>
          </a:p>
        </p:txBody>
      </p:sp>
      <p:sp>
        <p:nvSpPr>
          <p:cNvPr id="13" name="Text Placeholder 12">
            <a:extLst>
              <a:ext uri="{FF2B5EF4-FFF2-40B4-BE49-F238E27FC236}">
                <a16:creationId xmlns:a16="http://schemas.microsoft.com/office/drawing/2014/main" id="{22191C59-547C-451B-4CE1-1F4EAB81866F}"/>
              </a:ext>
            </a:extLst>
          </p:cNvPr>
          <p:cNvSpPr>
            <a:spLocks noGrp="1"/>
          </p:cNvSpPr>
          <p:nvPr>
            <p:ph type="body" sz="quarter" idx="18"/>
          </p:nvPr>
        </p:nvSpPr>
        <p:spPr>
          <a:xfrm>
            <a:off x="555812" y="1631362"/>
            <a:ext cx="10614212" cy="3841187"/>
          </a:xfrm>
        </p:spPr>
        <p:txBody>
          <a:bodyPr/>
          <a:lstStyle/>
          <a:p>
            <a:pPr marL="342900" indent="-342900">
              <a:buFont typeface="+mj-lt"/>
              <a:buAutoNum type="arabicPeriod"/>
            </a:pPr>
            <a:r>
              <a:rPr lang="en-US" sz="2000" b="1" dirty="0"/>
              <a:t>IoT Devices</a:t>
            </a:r>
            <a:r>
              <a:rPr lang="en-US" sz="2000" dirty="0"/>
              <a:t>: RISC processors are well-suited for </a:t>
            </a:r>
            <a:r>
              <a:rPr lang="en-US" sz="2000" b="1" dirty="0"/>
              <a:t>low-power Internet of Things (IoT)</a:t>
            </a:r>
            <a:r>
              <a:rPr lang="en-US" sz="2000" dirty="0"/>
              <a:t> applications due to their simplicity, small instruction set, and energy-efficient operation.</a:t>
            </a:r>
          </a:p>
          <a:p>
            <a:pPr marL="342900" indent="-342900">
              <a:buFont typeface="+mj-lt"/>
              <a:buAutoNum type="arabicPeriod"/>
            </a:pPr>
            <a:endParaRPr lang="en-US" sz="1600" b="1" dirty="0"/>
          </a:p>
          <a:p>
            <a:pPr marL="342900" indent="-342900">
              <a:buFont typeface="+mj-lt"/>
              <a:buAutoNum type="arabicPeriod"/>
            </a:pPr>
            <a:r>
              <a:rPr lang="en-US" sz="2000" b="1" dirty="0"/>
              <a:t>Research Prototypes</a:t>
            </a:r>
            <a:r>
              <a:rPr lang="en-US" sz="2000" dirty="0"/>
              <a:t>: Due to their simplicity, 8-bit RISC processors are frequently used in prototyping for research on optimized architectures, pipelining, and energy-efficient designs.</a:t>
            </a:r>
          </a:p>
          <a:p>
            <a:pPr marL="342900" indent="-342900">
              <a:buFont typeface="+mj-lt"/>
              <a:buAutoNum type="arabicPeriod"/>
            </a:pPr>
            <a:endParaRPr lang="en-US" sz="1600" b="1" dirty="0"/>
          </a:p>
          <a:p>
            <a:pPr marL="342900" indent="-342900">
              <a:buFont typeface="+mj-lt"/>
              <a:buAutoNum type="arabicPeriod"/>
            </a:pPr>
            <a:r>
              <a:rPr lang="en-US" sz="2000" b="1" dirty="0"/>
              <a:t>PLC Systems</a:t>
            </a:r>
            <a:r>
              <a:rPr lang="en-US" sz="2000" dirty="0"/>
              <a:t>: RISC processors are often embedded in </a:t>
            </a:r>
            <a:r>
              <a:rPr lang="en-US" sz="2000" b="1" dirty="0"/>
              <a:t>Programmable Logic Controllers (PLCs)</a:t>
            </a:r>
            <a:r>
              <a:rPr lang="en-US" sz="2000" dirty="0"/>
              <a:t> for industrial automation systems to control machinery and perform real-time decision-making.</a:t>
            </a:r>
            <a:endParaRPr lang="en-IN" sz="1600" b="1" dirty="0"/>
          </a:p>
        </p:txBody>
      </p:sp>
    </p:spTree>
    <p:extLst>
      <p:ext uri="{BB962C8B-B14F-4D97-AF65-F5344CB8AC3E}">
        <p14:creationId xmlns:p14="http://schemas.microsoft.com/office/powerpoint/2010/main" val="2834212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437656" y="1873624"/>
            <a:ext cx="8428437" cy="1685365"/>
          </a:xfrm>
        </p:spPr>
        <p:txBody>
          <a:bodyPr>
            <a:normAutofit/>
          </a:bodyPr>
          <a:lstStyle/>
          <a:p>
            <a:r>
              <a:rPr lang="en-US" u="sng" dirty="0">
                <a:solidFill>
                  <a:schemeClr val="accent2">
                    <a:lumMod val="60000"/>
                    <a:lumOff val="40000"/>
                  </a:schemeClr>
                </a:solidFill>
              </a:rPr>
              <a:t>Objective of the Project</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90931"/>
          </a:xfrm>
        </p:spPr>
        <p:txBody>
          <a:bodyPr/>
          <a:lstStyle/>
          <a:p>
            <a:r>
              <a:rPr lang="en-US" sz="3600" dirty="0">
                <a:solidFill>
                  <a:schemeClr val="accent1">
                    <a:lumMod val="20000"/>
                    <a:lumOff val="80000"/>
                  </a:schemeClr>
                </a:solidFill>
              </a:rPr>
              <a:t>OBJECTIVE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184523" y="1577790"/>
            <a:ext cx="7946465" cy="4598894"/>
          </a:xfrm>
        </p:spPr>
        <p:txBody>
          <a:bodyPr/>
          <a:lstStyle/>
          <a:p>
            <a:r>
              <a:rPr lang="en-US" sz="1800" dirty="0">
                <a:highlight>
                  <a:srgbClr val="103350"/>
                </a:highlight>
              </a:rPr>
              <a:t>Design and implement an 8-bit RISC (Reduced Instruction Set Computing) processor.</a:t>
            </a:r>
          </a:p>
          <a:p>
            <a:r>
              <a:rPr lang="en-US" sz="1800" dirty="0">
                <a:highlight>
                  <a:srgbClr val="103350"/>
                </a:highlight>
              </a:rPr>
              <a:t>Emphasize advanced pipelining techniques to achieve parallel instruction processing, thereby reducing instruction cycle time and enhancing overall performance.</a:t>
            </a:r>
          </a:p>
          <a:p>
            <a:r>
              <a:rPr lang="en-US" sz="1800" dirty="0">
                <a:highlight>
                  <a:srgbClr val="103350"/>
                </a:highlight>
              </a:rPr>
              <a:t>Develop and optimize an advanced instruction set to enable efficient execution of operations with a minimal number of cycles.</a:t>
            </a:r>
          </a:p>
          <a:p>
            <a:r>
              <a:rPr lang="en-US" sz="1800" dirty="0">
                <a:highlight>
                  <a:srgbClr val="103350"/>
                </a:highlight>
              </a:rPr>
              <a:t>Improve throughput and minimize latency through an optimized pipeline architecture that ensures smooth instruction flow and reduces data hazards.</a:t>
            </a:r>
          </a:p>
          <a:p>
            <a:r>
              <a:rPr lang="en-US" sz="1800" dirty="0">
                <a:highlight>
                  <a:srgbClr val="103350"/>
                </a:highlight>
              </a:rPr>
              <a:t>Ensure the processor design supports scalability and modularity for future enhancements.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554198" y="2720789"/>
            <a:ext cx="7781544" cy="859055"/>
          </a:xfrm>
        </p:spPr>
        <p:txBody>
          <a:bodyPr>
            <a:noAutofit/>
          </a:bodyPr>
          <a:lstStyle/>
          <a:p>
            <a:r>
              <a:rPr lang="en-US" sz="6600" dirty="0">
                <a:solidFill>
                  <a:schemeClr val="accent2">
                    <a:lumMod val="60000"/>
                    <a:lumOff val="40000"/>
                  </a:schemeClr>
                </a:solidFill>
              </a:rPr>
              <a:t>Introduction</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90931"/>
          </a:xfrm>
        </p:spPr>
        <p:txBody>
          <a:bodyPr/>
          <a:lstStyle/>
          <a:p>
            <a:r>
              <a:rPr lang="en-US" sz="3600" dirty="0">
                <a:solidFill>
                  <a:schemeClr val="accent2">
                    <a:lumMod val="40000"/>
                    <a:lumOff val="60000"/>
                  </a:schemeClr>
                </a:solidFill>
              </a:rPr>
              <a:t>Literature survey</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444500" y="1681163"/>
            <a:ext cx="5157787" cy="1008248"/>
          </a:xfrm>
        </p:spPr>
        <p:txBody>
          <a:bodyPr>
            <a:noAutofit/>
          </a:bodyPr>
          <a:lstStyle/>
          <a:p>
            <a:r>
              <a:rPr lang="en-US" sz="1400" dirty="0"/>
              <a:t>"Design and Implementation of a Pipelined 8-bit RISC Processor“</a:t>
            </a:r>
          </a:p>
          <a:p>
            <a:r>
              <a:rPr lang="en-US" sz="1400" b="1" dirty="0"/>
              <a:t>Source:</a:t>
            </a:r>
            <a:r>
              <a:rPr lang="en-US" sz="1400" dirty="0"/>
              <a:t> IEEE Xplore, </a:t>
            </a:r>
            <a:r>
              <a:rPr lang="en-US" sz="1400" i="1" dirty="0"/>
              <a:t>International Journal of Embedded Systems</a:t>
            </a:r>
            <a:r>
              <a:rPr lang="en-US" sz="1400" dirty="0"/>
              <a:t>, Vol. 12, No. 4, 2022.</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a:xfrm>
            <a:off x="6500812" y="1681162"/>
            <a:ext cx="5157788" cy="1008249"/>
          </a:xfrm>
        </p:spPr>
        <p:txBody>
          <a:bodyPr>
            <a:noAutofit/>
          </a:bodyPr>
          <a:lstStyle/>
          <a:p>
            <a:r>
              <a:rPr lang="en-US" sz="1400" dirty="0"/>
              <a:t>"Optimization of Instruction Set for 8-bit RISC Processors“</a:t>
            </a:r>
          </a:p>
          <a:p>
            <a:r>
              <a:rPr lang="en-US" sz="1400" dirty="0"/>
              <a:t>Source: </a:t>
            </a:r>
            <a:r>
              <a:rPr lang="en-US" sz="1400" i="1" dirty="0"/>
              <a:t>Journal of Computer Architecture and Digital Systems</a:t>
            </a:r>
            <a:r>
              <a:rPr lang="en-US" sz="1400" dirty="0"/>
              <a:t>, Elsevier, Vol. 28, No. 1, 2021.</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2819401"/>
            <a:ext cx="5157787" cy="3370262"/>
          </a:xfrm>
        </p:spPr>
        <p:txBody>
          <a:bodyPr/>
          <a:lstStyle/>
          <a:p>
            <a:pPr marL="0" indent="0">
              <a:buNone/>
            </a:pPr>
            <a:r>
              <a:rPr lang="en-IN" b="1" dirty="0"/>
              <a:t>Procedure:</a:t>
            </a:r>
          </a:p>
          <a:p>
            <a:r>
              <a:rPr lang="en-US" sz="1600" dirty="0"/>
              <a:t>Design of a 5-stage pipelined 8-bit RISC processor, focusing on Fetch, Decode, Execute, Memory Access, and Write Back stages.</a:t>
            </a:r>
          </a:p>
          <a:p>
            <a:r>
              <a:rPr lang="en-US" sz="1600" dirty="0"/>
              <a:t>Hazard detection (stalling, forwarding) methods implemented.</a:t>
            </a:r>
            <a:endParaRPr lang="en-IN" sz="1600" dirty="0"/>
          </a:p>
          <a:p>
            <a:pPr marL="0" indent="0">
              <a:buNone/>
            </a:pPr>
            <a:r>
              <a:rPr lang="en-US" b="1" dirty="0"/>
              <a:t>Results:</a:t>
            </a:r>
          </a:p>
          <a:p>
            <a:r>
              <a:rPr lang="en-US" sz="1600" dirty="0"/>
              <a:t>Clock speed achieved: 50 MHz, reduced CPI.</a:t>
            </a:r>
          </a:p>
          <a:p>
            <a:r>
              <a:rPr lang="en-US" sz="1600" dirty="0"/>
              <a:t>Execution speed improved by 30% compared to non-pipelined versions.</a:t>
            </a:r>
          </a:p>
          <a:p>
            <a:endParaRPr lang="en-US" sz="1600"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a:xfrm>
            <a:off x="6475412" y="2819401"/>
            <a:ext cx="5183188" cy="3370262"/>
          </a:xfrm>
        </p:spPr>
        <p:txBody>
          <a:bodyPr/>
          <a:lstStyle/>
          <a:p>
            <a:pPr marL="0" indent="0">
              <a:buNone/>
            </a:pPr>
            <a:r>
              <a:rPr lang="en-US" b="1" dirty="0"/>
              <a:t>Procedure:</a:t>
            </a:r>
          </a:p>
          <a:p>
            <a:r>
              <a:rPr lang="en-US" sz="1600" dirty="0"/>
              <a:t>Designed a compact instruction set using register windowing, reduced instruction sets for memory-efficient, low-power designs.</a:t>
            </a:r>
          </a:p>
          <a:p>
            <a:r>
              <a:rPr lang="en-US" sz="1600" dirty="0"/>
              <a:t>Applied </a:t>
            </a:r>
            <a:r>
              <a:rPr lang="en-US" sz="1600" b="1" dirty="0"/>
              <a:t>branch folding</a:t>
            </a:r>
            <a:r>
              <a:rPr lang="en-US" sz="1600" dirty="0"/>
              <a:t> and loop unrolling techniques to further minimize instruction overhead.</a:t>
            </a:r>
          </a:p>
          <a:p>
            <a:pPr marL="0" indent="0">
              <a:buNone/>
            </a:pPr>
            <a:r>
              <a:rPr lang="en-US" b="1" dirty="0"/>
              <a:t>Results:</a:t>
            </a:r>
          </a:p>
          <a:p>
            <a:r>
              <a:rPr lang="en-US" sz="1600" dirty="0"/>
              <a:t>Reduced instruction cycle to 1.2 CPI.</a:t>
            </a:r>
          </a:p>
          <a:p>
            <a:r>
              <a:rPr lang="en-US" sz="1600" dirty="0"/>
              <a:t>Memory usage reduced by 15%, improving performance in embedded systems.</a:t>
            </a:r>
            <a:endParaRPr lang="en-US" sz="1600" b="1"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solidFill>
                  <a:schemeClr val="accent2">
                    <a:lumMod val="40000"/>
                    <a:lumOff val="60000"/>
                  </a:schemeClr>
                </a:solidFill>
              </a:rPr>
              <a:t>SystemVerilog Vs Verilog</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a:xfrm>
            <a:off x="424091" y="3628151"/>
            <a:ext cx="8170207" cy="2792506"/>
          </a:xfrm>
        </p:spPr>
        <p:txBody>
          <a:bodyPr/>
          <a:lstStyle/>
          <a:p>
            <a:r>
              <a:rPr lang="en-IN" sz="1800" b="1" dirty="0"/>
              <a:t>Difference from Verilog:</a:t>
            </a:r>
          </a:p>
          <a:p>
            <a:pPr marL="285750" indent="-285750">
              <a:buFont typeface="Arial" panose="020B0604020202020204" pitchFamily="34" charset="0"/>
              <a:buChar char="•"/>
            </a:pPr>
            <a:r>
              <a:rPr lang="en-IN" sz="1600" b="1" dirty="0"/>
              <a:t>Verilog</a:t>
            </a:r>
            <a:r>
              <a:rPr lang="en-IN" sz="1600" dirty="0"/>
              <a:t>: Primarily a hardware description language (HDL) used for modelling hardware behaviour at various levels (gate-level, RTL).</a:t>
            </a:r>
          </a:p>
          <a:p>
            <a:pPr marL="285750" indent="-285750">
              <a:buFont typeface="Arial" panose="020B0604020202020204" pitchFamily="34" charset="0"/>
              <a:buChar char="•"/>
            </a:pPr>
            <a:r>
              <a:rPr lang="en-US" sz="1600" b="1" dirty="0"/>
              <a:t>SystemVerilog</a:t>
            </a:r>
            <a:r>
              <a:rPr lang="en-US" sz="1600" dirty="0"/>
              <a:t>: Adds verification and design constructs to Verilog, such as OOP, randomization, assertions, and advanced data types, making it a more comprehensive language for both design and verification.</a:t>
            </a:r>
          </a:p>
          <a:p>
            <a:pPr marL="285750" indent="-285750">
              <a:buFont typeface="Arial" panose="020B0604020202020204" pitchFamily="34" charset="0"/>
              <a:buChar char="•"/>
            </a:pPr>
            <a:r>
              <a:rPr lang="en-US" sz="1600" b="1" dirty="0"/>
              <a:t>Scope</a:t>
            </a:r>
            <a:r>
              <a:rPr lang="en-US" sz="1600" dirty="0"/>
              <a:t>: Verilog is limited to hardware modeling, while SystemVerilog bridges the gap between hardware design and verification.</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7</a:t>
            </a:fld>
            <a:endParaRPr lang="en-US" dirty="0"/>
          </a:p>
        </p:txBody>
      </p:sp>
      <p:pic>
        <p:nvPicPr>
          <p:cNvPr id="11" name="Picture 10">
            <a:extLst>
              <a:ext uri="{FF2B5EF4-FFF2-40B4-BE49-F238E27FC236}">
                <a16:creationId xmlns:a16="http://schemas.microsoft.com/office/drawing/2014/main" id="{0AC0C85D-4B5C-5F8E-044D-04F7A88E1446}"/>
              </a:ext>
            </a:extLst>
          </p:cNvPr>
          <p:cNvPicPr>
            <a:picLocks noChangeAspect="1"/>
          </p:cNvPicPr>
          <p:nvPr/>
        </p:nvPicPr>
        <p:blipFill>
          <a:blip r:embed="rId2"/>
          <a:stretch>
            <a:fillRect/>
          </a:stretch>
        </p:blipFill>
        <p:spPr>
          <a:xfrm>
            <a:off x="9260541" y="2374467"/>
            <a:ext cx="2507368" cy="250736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3" name="Text Placeholder 12">
            <a:extLst>
              <a:ext uri="{FF2B5EF4-FFF2-40B4-BE49-F238E27FC236}">
                <a16:creationId xmlns:a16="http://schemas.microsoft.com/office/drawing/2014/main" id="{22191C59-547C-451B-4CE1-1F4EAB81866F}"/>
              </a:ext>
            </a:extLst>
          </p:cNvPr>
          <p:cNvSpPr>
            <a:spLocks noGrp="1"/>
          </p:cNvSpPr>
          <p:nvPr>
            <p:ph type="body" sz="quarter" idx="18"/>
          </p:nvPr>
        </p:nvSpPr>
        <p:spPr>
          <a:xfrm>
            <a:off x="444499" y="1631363"/>
            <a:ext cx="8278159" cy="1797637"/>
          </a:xfrm>
        </p:spPr>
        <p:txBody>
          <a:bodyPr/>
          <a:lstStyle/>
          <a:p>
            <a:r>
              <a:rPr lang="en-IN" sz="2000" b="1" dirty="0"/>
              <a:t>What is SystemVerilog?</a:t>
            </a:r>
          </a:p>
          <a:p>
            <a:pPr marL="342900" indent="-342900">
              <a:buFont typeface="Arial" panose="020B0604020202020204" pitchFamily="34" charset="0"/>
              <a:buChar char="•"/>
            </a:pPr>
            <a:r>
              <a:rPr lang="en-US" sz="1600" dirty="0"/>
              <a:t>SystemVerilog is a hardware description and verification language that extends Verilog with advanced features.</a:t>
            </a:r>
          </a:p>
          <a:p>
            <a:pPr marL="342900" indent="-342900">
              <a:buFont typeface="Arial" panose="020B0604020202020204" pitchFamily="34" charset="0"/>
              <a:buChar char="•"/>
            </a:pPr>
            <a:r>
              <a:rPr lang="en-US" sz="1600" dirty="0"/>
              <a:t>It supports object-oriented programming (OOP), assertions, and functional coverage, making it more suitable for complex system-level verification.</a:t>
            </a:r>
            <a:endParaRPr lang="en-IN" sz="1600" b="1"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solidFill>
                  <a:schemeClr val="accent2">
                    <a:lumMod val="40000"/>
                    <a:lumOff val="60000"/>
                  </a:schemeClr>
                </a:solidFill>
              </a:rPr>
              <a:t>RISC Instruction Set</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a:xfrm>
            <a:off x="444500" y="3765176"/>
            <a:ext cx="6933454" cy="1707374"/>
          </a:xfrm>
        </p:spPr>
        <p:txBody>
          <a:bodyPr/>
          <a:lstStyle/>
          <a:p>
            <a:r>
              <a:rPr lang="en-IN" sz="1800" b="1" dirty="0"/>
              <a:t>Advantages:</a:t>
            </a:r>
          </a:p>
          <a:p>
            <a:pPr marL="285750" indent="-285750">
              <a:buFont typeface="Arial" panose="020B0604020202020204" pitchFamily="34" charset="0"/>
              <a:buChar char="•"/>
            </a:pPr>
            <a:r>
              <a:rPr lang="en-IN" sz="1600" dirty="0"/>
              <a:t>Improved efficiency and performance.</a:t>
            </a:r>
          </a:p>
          <a:p>
            <a:pPr marL="285750" indent="-285750">
              <a:buFont typeface="Arial" panose="020B0604020202020204" pitchFamily="34" charset="0"/>
              <a:buChar char="•"/>
            </a:pPr>
            <a:r>
              <a:rPr lang="en-US" sz="1600" dirty="0"/>
              <a:t>Lower hardware complexity and power consumption, making it ideal for embedded systems.</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8</a:t>
            </a:fld>
            <a:endParaRPr lang="en-US" dirty="0"/>
          </a:p>
        </p:txBody>
      </p:sp>
      <p:pic>
        <p:nvPicPr>
          <p:cNvPr id="11" name="Picture 10">
            <a:extLst>
              <a:ext uri="{FF2B5EF4-FFF2-40B4-BE49-F238E27FC236}">
                <a16:creationId xmlns:a16="http://schemas.microsoft.com/office/drawing/2014/main" id="{0AC0C85D-4B5C-5F8E-044D-04F7A88E1446}"/>
              </a:ext>
            </a:extLst>
          </p:cNvPr>
          <p:cNvPicPr>
            <a:picLocks noChangeAspect="1"/>
          </p:cNvPicPr>
          <p:nvPr/>
        </p:nvPicPr>
        <p:blipFill>
          <a:blip r:embed="rId2"/>
          <a:srcRect/>
          <a:stretch/>
        </p:blipFill>
        <p:spPr>
          <a:xfrm>
            <a:off x="7225552" y="1721224"/>
            <a:ext cx="4966447" cy="3648635"/>
          </a:xfrm>
          <a:prstGeom prst="rect">
            <a:avLst/>
          </a:prstGeom>
          <a:ln>
            <a:noFill/>
          </a:ln>
          <a:effectLst>
            <a:outerShdw blurRad="292100" dist="139700" dir="2700000" algn="tl" rotWithShape="0">
              <a:srgbClr val="333333">
                <a:alpha val="65000"/>
              </a:srgbClr>
            </a:outerShdw>
          </a:effectLst>
        </p:spPr>
      </p:pic>
      <p:sp>
        <p:nvSpPr>
          <p:cNvPr id="13" name="Text Placeholder 12">
            <a:extLst>
              <a:ext uri="{FF2B5EF4-FFF2-40B4-BE49-F238E27FC236}">
                <a16:creationId xmlns:a16="http://schemas.microsoft.com/office/drawing/2014/main" id="{22191C59-547C-451B-4CE1-1F4EAB81866F}"/>
              </a:ext>
            </a:extLst>
          </p:cNvPr>
          <p:cNvSpPr>
            <a:spLocks noGrp="1"/>
          </p:cNvSpPr>
          <p:nvPr>
            <p:ph type="body" sz="quarter" idx="18"/>
          </p:nvPr>
        </p:nvSpPr>
        <p:spPr>
          <a:xfrm>
            <a:off x="444499" y="1631363"/>
            <a:ext cx="7327901" cy="2017272"/>
          </a:xfrm>
        </p:spPr>
        <p:txBody>
          <a:bodyPr/>
          <a:lstStyle/>
          <a:p>
            <a:r>
              <a:rPr lang="en-IN" sz="2000" b="1" dirty="0"/>
              <a:t>Definition:</a:t>
            </a:r>
          </a:p>
          <a:p>
            <a:pPr marL="342900" indent="-342900">
              <a:buFont typeface="Arial" panose="020B0604020202020204" pitchFamily="34" charset="0"/>
              <a:buChar char="•"/>
            </a:pPr>
            <a:r>
              <a:rPr lang="en-US" sz="1600" dirty="0"/>
              <a:t>RISC (Reduced Instruction Set Computing) features a simplified set of instructions optimized for fast execution, often within a single clock cycle.</a:t>
            </a:r>
          </a:p>
          <a:p>
            <a:pPr marL="342900" indent="-342900">
              <a:buFont typeface="Arial" panose="020B0604020202020204" pitchFamily="34" charset="0"/>
              <a:buChar char="•"/>
            </a:pPr>
            <a:r>
              <a:rPr lang="en-US" sz="1600" dirty="0"/>
              <a:t>Memory access is limited to specific load/store instructions, with all operations performed on registers.</a:t>
            </a:r>
            <a:endParaRPr lang="en-IN" sz="1600" b="1" dirty="0"/>
          </a:p>
        </p:txBody>
      </p:sp>
    </p:spTree>
    <p:extLst>
      <p:ext uri="{BB962C8B-B14F-4D97-AF65-F5344CB8AC3E}">
        <p14:creationId xmlns:p14="http://schemas.microsoft.com/office/powerpoint/2010/main" val="1122064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solidFill>
                  <a:schemeClr val="accent1">
                    <a:lumMod val="40000"/>
                    <a:lumOff val="60000"/>
                  </a:schemeClr>
                </a:solidFill>
              </a:rPr>
              <a:t>INSTRUCTION SET </a:t>
            </a:r>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3115828285"/>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a:r>
                        <a:rPr lang="en-US" sz="1800" b="1" dirty="0">
                          <a:solidFill>
                            <a:schemeClr val="accent1">
                              <a:lumMod val="40000"/>
                              <a:lumOff val="60000"/>
                            </a:schemeClr>
                          </a:solidFill>
                          <a:latin typeface="+mn-lt"/>
                          <a:cs typeface="Arial" panose="020B0604020202020204" pitchFamily="34" charset="0"/>
                        </a:rPr>
                        <a:t>Opcode</a:t>
                      </a:r>
                      <a:endParaRPr lang="en-GB" sz="1800" b="1" dirty="0">
                        <a:solidFill>
                          <a:schemeClr val="accent1">
                            <a:lumMod val="40000"/>
                            <a:lumOff val="60000"/>
                          </a:schemeClr>
                        </a:solidFill>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accent1">
                              <a:lumMod val="40000"/>
                              <a:lumOff val="60000"/>
                            </a:schemeClr>
                          </a:solidFill>
                          <a:latin typeface="+mn-lt"/>
                          <a:cs typeface="Arial" panose="020B0604020202020204" pitchFamily="34" charset="0"/>
                        </a:rPr>
                        <a:t>Instruction</a:t>
                      </a:r>
                      <a:endParaRPr lang="en-GB" sz="1800" b="1" dirty="0">
                        <a:solidFill>
                          <a:schemeClr val="accent1">
                            <a:lumMod val="40000"/>
                            <a:lumOff val="60000"/>
                          </a:schemeClr>
                        </a:solidFill>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accent1">
                              <a:lumMod val="40000"/>
                              <a:lumOff val="60000"/>
                            </a:schemeClr>
                          </a:solidFill>
                          <a:latin typeface="+mn-lt"/>
                          <a:cs typeface="Arial" panose="020B0604020202020204" pitchFamily="34" charset="0"/>
                        </a:rPr>
                        <a:t>Category</a:t>
                      </a:r>
                      <a:endParaRPr lang="en-GB" sz="1800" b="1" dirty="0">
                        <a:solidFill>
                          <a:schemeClr val="accent1">
                            <a:lumMod val="40000"/>
                            <a:lumOff val="60000"/>
                          </a:schemeClr>
                        </a:solidFill>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accent1">
                              <a:lumMod val="40000"/>
                              <a:lumOff val="60000"/>
                            </a:schemeClr>
                          </a:solidFill>
                          <a:latin typeface="+mn-lt"/>
                          <a:cs typeface="Arial" panose="020B0604020202020204" pitchFamily="34" charset="0"/>
                        </a:rPr>
                        <a:t>Description</a:t>
                      </a:r>
                      <a:endParaRPr lang="en-GB" sz="1800" b="1" dirty="0">
                        <a:solidFill>
                          <a:schemeClr val="accent1">
                            <a:lumMod val="40000"/>
                            <a:lumOff val="60000"/>
                          </a:schemeClr>
                        </a:solidFill>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pPr algn="ctr"/>
                      <a:r>
                        <a:rPr lang="en-GB" sz="1400" b="1" dirty="0">
                          <a:solidFill>
                            <a:schemeClr val="bg1">
                              <a:lumMod val="95000"/>
                            </a:schemeClr>
                          </a:solidFill>
                          <a:latin typeface="+mn-lt"/>
                        </a:rPr>
                        <a:t>0000</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r>
                        <a:rPr lang="en-GB" sz="1400" b="1" dirty="0">
                          <a:solidFill>
                            <a:schemeClr val="bg1">
                              <a:lumMod val="95000"/>
                            </a:schemeClr>
                          </a:solidFill>
                          <a:latin typeface="+mn-lt"/>
                        </a:rPr>
                        <a:t>Add</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r>
                        <a:rPr lang="en-GB" sz="1400" b="1" dirty="0">
                          <a:solidFill>
                            <a:schemeClr val="bg1">
                              <a:lumMod val="95000"/>
                            </a:schemeClr>
                          </a:solidFill>
                          <a:latin typeface="+mn-lt"/>
                        </a:rPr>
                        <a:t>Arithmetic</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r>
                        <a:rPr lang="en-GB" sz="1400" b="1" dirty="0">
                          <a:solidFill>
                            <a:schemeClr val="bg1">
                              <a:lumMod val="95000"/>
                            </a:schemeClr>
                          </a:solidFill>
                          <a:latin typeface="+mn-lt"/>
                        </a:rPr>
                        <a:t>Adds two values</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pPr algn="ctr"/>
                      <a:r>
                        <a:rPr lang="en-GB" sz="1400" b="1" dirty="0">
                          <a:solidFill>
                            <a:schemeClr val="bg1">
                              <a:lumMod val="95000"/>
                            </a:schemeClr>
                          </a:solidFill>
                          <a:latin typeface="+mn-lt"/>
                        </a:rPr>
                        <a:t>0001</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GB" sz="1400" b="1" dirty="0">
                          <a:solidFill>
                            <a:schemeClr val="bg1">
                              <a:lumMod val="95000"/>
                            </a:schemeClr>
                          </a:solidFill>
                          <a:latin typeface="+mn-lt"/>
                        </a:rPr>
                        <a:t>Subtract</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GB" sz="1400" b="1" dirty="0">
                          <a:solidFill>
                            <a:schemeClr val="bg1">
                              <a:lumMod val="95000"/>
                            </a:schemeClr>
                          </a:solidFill>
                          <a:latin typeface="+mn-lt"/>
                        </a:rPr>
                        <a:t>Arithmetic</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GB" sz="1400" b="1" dirty="0">
                          <a:solidFill>
                            <a:schemeClr val="bg1">
                              <a:lumMod val="95000"/>
                            </a:schemeClr>
                          </a:solidFill>
                          <a:latin typeface="+mn-lt"/>
                        </a:rPr>
                        <a:t>Subtracts one value from another</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pPr algn="ctr"/>
                      <a:r>
                        <a:rPr lang="en-GB" sz="1400" b="1" dirty="0">
                          <a:solidFill>
                            <a:schemeClr val="bg1">
                              <a:lumMod val="95000"/>
                            </a:schemeClr>
                          </a:solidFill>
                          <a:latin typeface="+mn-lt"/>
                        </a:rPr>
                        <a:t>0010</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r>
                        <a:rPr lang="en-GB" sz="1400" b="1" dirty="0">
                          <a:solidFill>
                            <a:schemeClr val="bg1">
                              <a:lumMod val="95000"/>
                            </a:schemeClr>
                          </a:solidFill>
                          <a:latin typeface="+mn-lt"/>
                        </a:rPr>
                        <a:t>Multiply</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r>
                        <a:rPr lang="en-GB" sz="1400" b="1" dirty="0">
                          <a:solidFill>
                            <a:schemeClr val="bg1">
                              <a:lumMod val="95000"/>
                            </a:schemeClr>
                          </a:solidFill>
                          <a:latin typeface="+mn-lt"/>
                        </a:rPr>
                        <a:t>Arithmetic</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r>
                        <a:rPr lang="en-GB" sz="1400" b="1" dirty="0">
                          <a:solidFill>
                            <a:schemeClr val="bg1">
                              <a:lumMod val="95000"/>
                            </a:schemeClr>
                          </a:solidFill>
                          <a:latin typeface="+mn-lt"/>
                        </a:rPr>
                        <a:t>Multiples two values</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pPr algn="ctr"/>
                      <a:r>
                        <a:rPr lang="en-GB" sz="1400" b="1" dirty="0">
                          <a:solidFill>
                            <a:schemeClr val="bg1">
                              <a:lumMod val="95000"/>
                            </a:schemeClr>
                          </a:solidFill>
                          <a:latin typeface="+mn-lt"/>
                        </a:rPr>
                        <a:t>0011</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GB" sz="1400" b="1" dirty="0">
                          <a:solidFill>
                            <a:schemeClr val="bg1">
                              <a:lumMod val="95000"/>
                            </a:schemeClr>
                          </a:solidFill>
                          <a:latin typeface="+mn-lt"/>
                        </a:rPr>
                        <a:t>Divide</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GB" sz="1400" b="1" dirty="0">
                          <a:solidFill>
                            <a:schemeClr val="bg1">
                              <a:lumMod val="95000"/>
                            </a:schemeClr>
                          </a:solidFill>
                          <a:latin typeface="+mn-lt"/>
                        </a:rPr>
                        <a:t>Arithmetic</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GB" sz="1400" b="1" dirty="0">
                          <a:solidFill>
                            <a:schemeClr val="bg1">
                              <a:lumMod val="95000"/>
                            </a:schemeClr>
                          </a:solidFill>
                          <a:latin typeface="+mn-lt"/>
                        </a:rPr>
                        <a:t>Divides one value by another</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pPr algn="ctr"/>
                      <a:r>
                        <a:rPr lang="en-GB" sz="1400" b="1" dirty="0">
                          <a:solidFill>
                            <a:schemeClr val="bg1">
                              <a:lumMod val="95000"/>
                            </a:schemeClr>
                          </a:solidFill>
                          <a:latin typeface="+mn-lt"/>
                        </a:rPr>
                        <a:t>0100</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r>
                        <a:rPr lang="en-GB" sz="1400" b="1" dirty="0">
                          <a:solidFill>
                            <a:schemeClr val="bg1">
                              <a:lumMod val="95000"/>
                            </a:schemeClr>
                          </a:solidFill>
                          <a:latin typeface="+mn-lt"/>
                        </a:rPr>
                        <a:t>Modulus</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r>
                        <a:rPr lang="en-GB" sz="1400" b="1" dirty="0">
                          <a:solidFill>
                            <a:schemeClr val="bg1">
                              <a:lumMod val="95000"/>
                            </a:schemeClr>
                          </a:solidFill>
                          <a:latin typeface="+mn-lt"/>
                        </a:rPr>
                        <a:t>Arithmetic</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r>
                        <a:rPr lang="en-GB" sz="1400" b="1" dirty="0">
                          <a:solidFill>
                            <a:schemeClr val="bg1">
                              <a:lumMod val="95000"/>
                            </a:schemeClr>
                          </a:solidFill>
                          <a:latin typeface="+mn-lt"/>
                        </a:rPr>
                        <a:t>Finds the remainder of division</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pPr algn="ctr"/>
                      <a:r>
                        <a:rPr lang="en-GB" sz="1400" b="1" dirty="0">
                          <a:solidFill>
                            <a:schemeClr val="bg1">
                              <a:lumMod val="95000"/>
                            </a:schemeClr>
                          </a:solidFill>
                          <a:latin typeface="+mn-lt"/>
                        </a:rPr>
                        <a:t>0101</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GB" sz="1400" b="1" dirty="0">
                          <a:solidFill>
                            <a:schemeClr val="bg1">
                              <a:lumMod val="95000"/>
                            </a:schemeClr>
                          </a:solidFill>
                          <a:latin typeface="+mn-lt"/>
                        </a:rPr>
                        <a:t>AND</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GB" sz="1400" b="1" dirty="0">
                          <a:solidFill>
                            <a:schemeClr val="bg1">
                              <a:lumMod val="95000"/>
                            </a:schemeClr>
                          </a:solidFill>
                          <a:latin typeface="+mn-lt"/>
                        </a:rPr>
                        <a:t>Logical</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GB" sz="1400" b="1" dirty="0">
                          <a:solidFill>
                            <a:schemeClr val="bg1">
                              <a:lumMod val="95000"/>
                            </a:schemeClr>
                          </a:solidFill>
                          <a:latin typeface="+mn-lt"/>
                        </a:rPr>
                        <a:t>Performs bitwise AND</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885</TotalTime>
  <Words>1676</Words>
  <Application>Microsoft Office PowerPoint</Application>
  <PresentationFormat>Widescreen</PresentationFormat>
  <Paragraphs>343</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Cambria Math</vt:lpstr>
      <vt:lpstr>Trade Gothic LT Pro</vt:lpstr>
      <vt:lpstr>Trebuchet MS</vt:lpstr>
      <vt:lpstr>Office Theme</vt:lpstr>
      <vt:lpstr>Design of an 8-bit RISC Processor with Enhanced Pipelining and Advanced Instruction Set</vt:lpstr>
      <vt:lpstr>TEAM MEMBERS</vt:lpstr>
      <vt:lpstr>Objective of the Project</vt:lpstr>
      <vt:lpstr>OBJECTIVE</vt:lpstr>
      <vt:lpstr>Introduction</vt:lpstr>
      <vt:lpstr>Literature survey</vt:lpstr>
      <vt:lpstr>SystemVerilog Vs Verilog</vt:lpstr>
      <vt:lpstr>RISC Instruction Set</vt:lpstr>
      <vt:lpstr>INSTRUCTION SET </vt:lpstr>
      <vt:lpstr>INSTRUCTION SET </vt:lpstr>
      <vt:lpstr>INSTRUCTION SET </vt:lpstr>
      <vt:lpstr>System Architecture with Pipeline</vt:lpstr>
      <vt:lpstr>System Architecture with Pipeline</vt:lpstr>
      <vt:lpstr>Pipelining VS Non - Pipelining</vt:lpstr>
      <vt:lpstr>Hazards in Pipelining</vt:lpstr>
      <vt:lpstr>Data Hazards </vt:lpstr>
      <vt:lpstr>Control Hazards </vt:lpstr>
      <vt:lpstr>Software Implementation</vt:lpstr>
      <vt:lpstr>Problems without Pipelining</vt:lpstr>
      <vt:lpstr>RISC Vs CISC</vt:lpstr>
      <vt:lpstr>Sample Machine Code Execution</vt:lpstr>
      <vt:lpstr>RESULTS</vt:lpstr>
      <vt:lpstr>Non – Pipelining VS Pipelining</vt:lpstr>
      <vt:lpstr>Data Hazards </vt:lpstr>
      <vt:lpstr>Control Hazards </vt:lpstr>
      <vt:lpstr>Simulation  </vt:lpstr>
      <vt:lpstr>Results</vt:lpstr>
      <vt:lpstr>Applications</vt:lpstr>
      <vt:lpstr>Applications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Mr. ARPIT HAJARE</dc:creator>
  <cp:lastModifiedBy>Saurav Singh</cp:lastModifiedBy>
  <cp:revision>19</cp:revision>
  <dcterms:created xsi:type="dcterms:W3CDTF">2024-10-07T08:49:09Z</dcterms:created>
  <dcterms:modified xsi:type="dcterms:W3CDTF">2025-05-03T12:12:53Z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