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58" r:id="rId7"/>
    <p:sldId id="260" r:id="rId8"/>
    <p:sldId id="286" r:id="rId9"/>
    <p:sldId id="329" r:id="rId10"/>
    <p:sldId id="330" r:id="rId11"/>
    <p:sldId id="326" r:id="rId12"/>
    <p:sldId id="287" r:id="rId13"/>
    <p:sldId id="327" r:id="rId14"/>
    <p:sldId id="328" r:id="rId15"/>
    <p:sldId id="302" r:id="rId16"/>
    <p:sldId id="28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291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272" y="1547936"/>
            <a:ext cx="7077456" cy="2052559"/>
          </a:xfrm>
        </p:spPr>
        <p:txBody>
          <a:bodyPr anchor="ctr"/>
          <a:lstStyle/>
          <a:p>
            <a:pPr algn="ctr"/>
            <a:r>
              <a:rPr lang="en-US" sz="4400" dirty="0"/>
              <a:t>Design and Verification of a Synchronous FIFO Memory in Verilog</a:t>
            </a:r>
            <a:endParaRPr lang="en-US" sz="4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8065F-58E1-E957-6764-EAB21376E8A1}"/>
              </a:ext>
            </a:extLst>
          </p:cNvPr>
          <p:cNvSpPr txBox="1"/>
          <p:nvPr/>
        </p:nvSpPr>
        <p:spPr>
          <a:xfrm>
            <a:off x="4276627" y="4032995"/>
            <a:ext cx="3638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Under the guidance of</a:t>
            </a:r>
          </a:p>
          <a:p>
            <a:pPr algn="ctr"/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Puneet Kumar Sir,</a:t>
            </a:r>
            <a:b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Shelly Gupta Mam.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AF02D-C412-4BA9-E990-6B71818E9DDF}"/>
              </a:ext>
            </a:extLst>
          </p:cNvPr>
          <p:cNvSpPr txBox="1"/>
          <p:nvPr/>
        </p:nvSpPr>
        <p:spPr>
          <a:xfrm>
            <a:off x="8898903" y="6221691"/>
            <a:ext cx="322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Presented by- Saurav Singh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821985-4B4E-2850-4F6C-2D80BF36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A35BA-76D8-00BD-B84E-C36955138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0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247081-F981-D7FD-47F8-BCDCCE46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BF6C5-5C37-0FED-2732-C94327317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382670"/>
            <a:ext cx="11303000" cy="566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6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1D0EB-2C2E-38A2-F295-8FB7AC359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1DFC9B-C0DC-1351-ED41-C44278E8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Testbench and Test Cases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AB29CB-8E37-37E7-C72A-E13C04DB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442D57-30AC-7F55-3D30-B6369737C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41361"/>
              </p:ext>
            </p:extLst>
          </p:nvPr>
        </p:nvGraphicFramePr>
        <p:xfrm>
          <a:off x="242596" y="1362315"/>
          <a:ext cx="11416004" cy="4826301"/>
        </p:xfrm>
        <a:graphic>
          <a:graphicData uri="http://schemas.openxmlformats.org/drawingml/2006/table">
            <a:tbl>
              <a:tblPr/>
              <a:tblGrid>
                <a:gridCol w="5708008">
                  <a:extLst>
                    <a:ext uri="{9D8B030D-6E8A-4147-A177-3AD203B41FA5}">
                      <a16:colId xmlns:a16="http://schemas.microsoft.com/office/drawing/2014/main" val="4085286913"/>
                    </a:ext>
                  </a:extLst>
                </a:gridCol>
                <a:gridCol w="5707996">
                  <a:extLst>
                    <a:ext uri="{9D8B030D-6E8A-4147-A177-3AD203B41FA5}">
                      <a16:colId xmlns:a16="http://schemas.microsoft.com/office/drawing/2014/main" val="434250196"/>
                    </a:ext>
                  </a:extLst>
                </a:gridCol>
              </a:tblGrid>
              <a:tr h="26745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Test Case ID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918423"/>
                  </a:ext>
                </a:extLst>
              </a:tr>
              <a:tr h="46022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TC_01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Write operation - Check if FIFO becomes non-empty after writing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388254"/>
                  </a:ext>
                </a:extLst>
              </a:tr>
              <a:tr h="26745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TC_02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Read operation - Verify correct data is read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210847"/>
                  </a:ext>
                </a:extLst>
              </a:tr>
              <a:tr h="26745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TC_03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Full condition - Fill FIFO and check full flag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498449"/>
                  </a:ext>
                </a:extLst>
              </a:tr>
              <a:tr h="46022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TC_04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Empty condition - Read the only element and check empty flag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23307"/>
                  </a:ext>
                </a:extLst>
              </a:tr>
              <a:tr h="26745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TC_05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Single write/read - Basic data integrity check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30505"/>
                  </a:ext>
                </a:extLst>
              </a:tr>
              <a:tr h="26745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TC_06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Multiple writes - Fill FIFO completely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766619"/>
                  </a:ext>
                </a:extLst>
              </a:tr>
              <a:tr h="46022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TC_07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Multiple reads - Read back all values and verify sequence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27207"/>
                  </a:ext>
                </a:extLst>
              </a:tr>
              <a:tr h="26745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TC_08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Reset functionality - Confirm FIFO clears on reset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543000"/>
                  </a:ext>
                </a:extLst>
              </a:tr>
              <a:tr h="4602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2D050"/>
                          </a:solidFill>
                        </a:rPr>
                        <a:t>TC_09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Overflow handling - Write after FIFO is full, ensure no write occurs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027003"/>
                  </a:ext>
                </a:extLst>
              </a:tr>
              <a:tr h="4602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2D050"/>
                          </a:solidFill>
                        </a:rPr>
                        <a:t>TC_10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Underflow handling - Read from empty FIFO, ensure no invalid data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587135"/>
                  </a:ext>
                </a:extLst>
              </a:tr>
              <a:tr h="4602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2D050"/>
                          </a:solidFill>
                        </a:rPr>
                        <a:t>TC_11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Wrap-around - Validate pointer wrapping using reads and writes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808769"/>
                  </a:ext>
                </a:extLst>
              </a:tr>
              <a:tr h="4602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92D050"/>
                          </a:solidFill>
                        </a:rPr>
                        <a:t>TC_12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Simultaneous read/write - Test behavior with both operations active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39727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4CC800A-CC97-3B66-5F4A-FDBD01E4B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69870" y="2070321"/>
            <a:ext cx="1973247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Cases Included: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90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98" y="2720789"/>
            <a:ext cx="7781544" cy="859055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8BBF-D99C-1DD3-0445-ACDD2686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TC_01 – Write Operation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3E6028-B929-8217-7BE5-4D8D6DB2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DFC124-983F-A624-3413-FCD36A7A5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167"/>
            <a:ext cx="12192000" cy="3242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B95C3F-B765-5B3B-7A62-27FC7604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462" y="4954699"/>
            <a:ext cx="7975076" cy="1172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171028-F63D-532C-45FF-F4A728346F74}"/>
              </a:ext>
            </a:extLst>
          </p:cNvPr>
          <p:cNvSpPr txBox="1"/>
          <p:nvPr/>
        </p:nvSpPr>
        <p:spPr>
          <a:xfrm>
            <a:off x="2108461" y="6211669"/>
            <a:ext cx="6743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Write operation - Check if FIFO becomes non-empty after writing</a:t>
            </a:r>
          </a:p>
        </p:txBody>
      </p:sp>
    </p:spTree>
    <p:extLst>
      <p:ext uri="{BB962C8B-B14F-4D97-AF65-F5344CB8AC3E}">
        <p14:creationId xmlns:p14="http://schemas.microsoft.com/office/powerpoint/2010/main" val="66802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F798-6052-B88E-79E2-3002A803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TC_02 – Read Operation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847FD-6A5F-52CF-241B-586C38B1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014561-3562-D8B4-896A-0110850B5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1" y="1366887"/>
            <a:ext cx="12192000" cy="3029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EAF5A3-04CE-B514-6B30-C7B056846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836" y="4684508"/>
            <a:ext cx="9372599" cy="1088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5C010A-1994-87D4-031E-9780FB600E10}"/>
              </a:ext>
            </a:extLst>
          </p:cNvPr>
          <p:cNvSpPr txBox="1"/>
          <p:nvPr/>
        </p:nvSpPr>
        <p:spPr>
          <a:xfrm>
            <a:off x="2792691" y="587678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Read operation - Verify correct data is read</a:t>
            </a:r>
          </a:p>
        </p:txBody>
      </p:sp>
    </p:spTree>
    <p:extLst>
      <p:ext uri="{BB962C8B-B14F-4D97-AF65-F5344CB8AC3E}">
        <p14:creationId xmlns:p14="http://schemas.microsoft.com/office/powerpoint/2010/main" val="325103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AFC0-8111-9F29-E477-75C79628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TC_03 – Full Condition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6FD26-FCCD-512E-A74A-2A5EA59A2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888"/>
            <a:ext cx="12192000" cy="2739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4D1B51-5C75-F785-8CB4-CE4644799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532" y="4394766"/>
            <a:ext cx="8379852" cy="126891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7F318D-801C-AFEB-C54C-5C19F93DF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0465"/>
              </p:ext>
            </p:extLst>
          </p:nvPr>
        </p:nvGraphicFramePr>
        <p:xfrm>
          <a:off x="2930951" y="5697140"/>
          <a:ext cx="5707996" cy="835635"/>
        </p:xfrm>
        <a:graphic>
          <a:graphicData uri="http://schemas.openxmlformats.org/drawingml/2006/table">
            <a:tbl>
              <a:tblPr/>
              <a:tblGrid>
                <a:gridCol w="5707996">
                  <a:extLst>
                    <a:ext uri="{9D8B030D-6E8A-4147-A177-3AD203B41FA5}">
                      <a16:colId xmlns:a16="http://schemas.microsoft.com/office/drawing/2014/main" val="957706817"/>
                    </a:ext>
                  </a:extLst>
                </a:gridCol>
              </a:tblGrid>
              <a:tr h="397358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924382"/>
                  </a:ext>
                </a:extLst>
              </a:tr>
              <a:tr h="43827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               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Full condition - Fill FIFO and check full flag</a:t>
                      </a:r>
                    </a:p>
                  </a:txBody>
                  <a:tcPr marL="59607" marR="59607" marT="29804" marB="298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970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465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9015-3C15-485C-5820-D52CFCAE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TC_04 – Empty Condition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BA673-170B-5A7B-7CCF-086ADB59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FBE5DC-C526-8E3A-B158-5EA7019E3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313"/>
            <a:ext cx="12192000" cy="2950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863AD2-9FC1-C6C0-86CB-5610BDAA7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930" y="4767943"/>
            <a:ext cx="9218645" cy="957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359504-571B-8D50-6A9F-B4D9EA564A06}"/>
              </a:ext>
            </a:extLst>
          </p:cNvPr>
          <p:cNvSpPr txBox="1"/>
          <p:nvPr/>
        </p:nvSpPr>
        <p:spPr>
          <a:xfrm>
            <a:off x="2802117" y="5991909"/>
            <a:ext cx="6605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Empty condition - Read the only element and check empty flag</a:t>
            </a:r>
          </a:p>
        </p:txBody>
      </p:sp>
    </p:spTree>
    <p:extLst>
      <p:ext uri="{BB962C8B-B14F-4D97-AF65-F5344CB8AC3E}">
        <p14:creationId xmlns:p14="http://schemas.microsoft.com/office/powerpoint/2010/main" val="830918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4DB1-39BA-B2F2-2E9F-E1F358C2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TC_05 – Single Write/Read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64DF77-C83C-CA55-DB6C-C09E51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08F1C-1B7D-7AC9-C3C6-D06C900BE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033"/>
            <a:ext cx="12192000" cy="2837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693BF6-580B-2D8E-0215-83D6015A0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905" y="4671650"/>
            <a:ext cx="9166565" cy="1038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4C151B-D8A6-4493-AFA6-8BB9EB7E5E35}"/>
              </a:ext>
            </a:extLst>
          </p:cNvPr>
          <p:cNvSpPr txBox="1"/>
          <p:nvPr/>
        </p:nvSpPr>
        <p:spPr>
          <a:xfrm>
            <a:off x="3282885" y="601153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Single write/read - Basic data integrity check</a:t>
            </a:r>
          </a:p>
        </p:txBody>
      </p:sp>
    </p:spTree>
    <p:extLst>
      <p:ext uri="{BB962C8B-B14F-4D97-AF65-F5344CB8AC3E}">
        <p14:creationId xmlns:p14="http://schemas.microsoft.com/office/powerpoint/2010/main" val="3126042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42962-3010-38A6-6FC3-60DEB41F6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CB21-FB1B-AC05-C4CF-C84C64BE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TC_06 – Multiple Writes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70402E-AFCB-82A4-D5F2-6ADE1DEC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CEEFA-3D3C-236B-DF05-D41CC4D03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741"/>
            <a:ext cx="12192000" cy="2792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9FB748-16B3-D27C-73BD-BF0470912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1" y="4637317"/>
            <a:ext cx="9372599" cy="1194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FA0FAD-EEFA-1DE8-E23F-D35A1F211C90}"/>
              </a:ext>
            </a:extLst>
          </p:cNvPr>
          <p:cNvSpPr txBox="1"/>
          <p:nvPr/>
        </p:nvSpPr>
        <p:spPr>
          <a:xfrm>
            <a:off x="3443140" y="610653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Multiple writes - Fill FIFO completely</a:t>
            </a:r>
          </a:p>
        </p:txBody>
      </p:sp>
    </p:spTree>
    <p:extLst>
      <p:ext uri="{BB962C8B-B14F-4D97-AF65-F5344CB8AC3E}">
        <p14:creationId xmlns:p14="http://schemas.microsoft.com/office/powerpoint/2010/main" val="278173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56" y="1873624"/>
            <a:ext cx="8428437" cy="1685365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Objective of the Project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116E7-2AFD-D1A0-C28D-0DD09878A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1A8D-1E20-03AD-EE3B-1F5F2A43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TC_07 – Multiple Reads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CACDA5-9294-6680-7198-21B7B2B0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87E240-CF64-D6AD-C91F-86C35810E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740"/>
            <a:ext cx="12192000" cy="3084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1BD8E4-3703-E62B-41B5-50FDA109A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4689271"/>
            <a:ext cx="9372600" cy="1259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469B17-144B-D832-941C-C0DF1F7D6DE8}"/>
              </a:ext>
            </a:extLst>
          </p:cNvPr>
          <p:cNvSpPr txBox="1"/>
          <p:nvPr/>
        </p:nvSpPr>
        <p:spPr>
          <a:xfrm>
            <a:off x="2839825" y="612830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Multiple reads - Read back all values and verify sequence</a:t>
            </a:r>
          </a:p>
        </p:txBody>
      </p:sp>
    </p:spTree>
    <p:extLst>
      <p:ext uri="{BB962C8B-B14F-4D97-AF65-F5344CB8AC3E}">
        <p14:creationId xmlns:p14="http://schemas.microsoft.com/office/powerpoint/2010/main" val="374412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E300E-999E-633B-275F-80FFA2524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A715-23BD-1789-5F3E-63F1A3D3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TC_08 – Reset Functionality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70852-66CC-F95B-72B5-8DC897CD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22906-E441-E956-CD8D-88BC86FA0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313"/>
            <a:ext cx="12192000" cy="2809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311EE1-989C-A7B2-582D-2E05D2947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735" y="4684508"/>
            <a:ext cx="8201608" cy="1037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CA5BC4-D2E8-1805-4A8A-981113352995}"/>
              </a:ext>
            </a:extLst>
          </p:cNvPr>
          <p:cNvSpPr txBox="1"/>
          <p:nvPr/>
        </p:nvSpPr>
        <p:spPr>
          <a:xfrm>
            <a:off x="3004336" y="585185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Reset functionality - Confirm FIFO clears on reset</a:t>
            </a:r>
          </a:p>
        </p:txBody>
      </p:sp>
    </p:spTree>
    <p:extLst>
      <p:ext uri="{BB962C8B-B14F-4D97-AF65-F5344CB8AC3E}">
        <p14:creationId xmlns:p14="http://schemas.microsoft.com/office/powerpoint/2010/main" val="2627762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46E21-ED50-30B9-16C4-98798F44E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DBC8-C479-FFC2-6580-4E10CECE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TC_09 – Overflow Handling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A899C-BBF1-0675-2ACA-8FE4E6AA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6086E8-0F60-DF85-D391-1AE9C037A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461"/>
            <a:ext cx="12192000" cy="27809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9F430B-B49C-670D-CAD2-48E5806E4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469" y="4683754"/>
            <a:ext cx="8612155" cy="1086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2776C7-7C86-8FD8-7956-74818F37469D}"/>
              </a:ext>
            </a:extLst>
          </p:cNvPr>
          <p:cNvSpPr txBox="1"/>
          <p:nvPr/>
        </p:nvSpPr>
        <p:spPr>
          <a:xfrm>
            <a:off x="2271860" y="5991909"/>
            <a:ext cx="690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Overflow handling - Write after FIFO is full, ensure no write occurs</a:t>
            </a:r>
          </a:p>
        </p:txBody>
      </p:sp>
    </p:spTree>
    <p:extLst>
      <p:ext uri="{BB962C8B-B14F-4D97-AF65-F5344CB8AC3E}">
        <p14:creationId xmlns:p14="http://schemas.microsoft.com/office/powerpoint/2010/main" val="3137683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8447B-F47F-D17B-86D6-6E416E1C4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F1EF-AF94-5E9F-50C4-9880F48D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TC_10 – Underflow Handling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3C5D2-B704-DABE-E987-08086D3E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CF22C-88FB-ECBA-8539-8A69FB60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740"/>
            <a:ext cx="12192000" cy="2782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42A501-81B9-DAAD-EB81-740D2901B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53" y="4594505"/>
            <a:ext cx="7992198" cy="1027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8BE132-30CB-47E2-7762-B92BB7136FCC}"/>
              </a:ext>
            </a:extLst>
          </p:cNvPr>
          <p:cNvSpPr txBox="1"/>
          <p:nvPr/>
        </p:nvSpPr>
        <p:spPr>
          <a:xfrm>
            <a:off x="2461982" y="6048756"/>
            <a:ext cx="7179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Underflow handling - Read from empty FIFO, ensure no invalid data</a:t>
            </a:r>
          </a:p>
        </p:txBody>
      </p:sp>
    </p:spTree>
    <p:extLst>
      <p:ext uri="{BB962C8B-B14F-4D97-AF65-F5344CB8AC3E}">
        <p14:creationId xmlns:p14="http://schemas.microsoft.com/office/powerpoint/2010/main" val="4193796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E6AC8-FDFF-DCB3-8F5E-62E3016ED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7875-DA2C-E522-E2A4-C6B03168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TC_11 – Wrap-Around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8DD0BF-E749-6EF2-39E8-605CB908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1BE3A-A157-0D4A-953B-ECE071411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460"/>
            <a:ext cx="12192000" cy="3220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50E20-6C03-1C01-95DE-1A97CFFF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4890024"/>
            <a:ext cx="9372600" cy="1090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2479DB-BCE1-8C31-4C2F-188FFCF05400}"/>
              </a:ext>
            </a:extLst>
          </p:cNvPr>
          <p:cNvSpPr txBox="1"/>
          <p:nvPr/>
        </p:nvSpPr>
        <p:spPr>
          <a:xfrm>
            <a:off x="2462752" y="6130409"/>
            <a:ext cx="6756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Wrap-around - Validate pointer wrapping using 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963062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7BC39-B69A-7A4A-7C9C-82D9B1D63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F295-DC87-1553-1EB6-B4907DC9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TC_12 – Simultaneous Read/Write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12680B-2873-020E-DBFD-7635BD56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38A45-C30F-372F-1A7F-F3A5E99DD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313"/>
            <a:ext cx="12192000" cy="2877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1793AD-0FE7-16FB-4772-669A2ACC1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560" y="4551855"/>
            <a:ext cx="8201608" cy="1326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F25509-083D-9B1C-7670-E12C16F0EC93}"/>
              </a:ext>
            </a:extLst>
          </p:cNvPr>
          <p:cNvSpPr txBox="1"/>
          <p:nvPr/>
        </p:nvSpPr>
        <p:spPr>
          <a:xfrm>
            <a:off x="2513749" y="5991477"/>
            <a:ext cx="7075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Simultaneous read/write - Test behavior with both operations active</a:t>
            </a:r>
          </a:p>
        </p:txBody>
      </p:sp>
    </p:spTree>
    <p:extLst>
      <p:ext uri="{BB962C8B-B14F-4D97-AF65-F5344CB8AC3E}">
        <p14:creationId xmlns:p14="http://schemas.microsoft.com/office/powerpoint/2010/main" val="42036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25" y="506726"/>
            <a:ext cx="11214100" cy="53553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014C3AA-236E-60FE-D37E-D27C9529D1D4}"/>
              </a:ext>
            </a:extLst>
          </p:cNvPr>
          <p:cNvSpPr>
            <a:spLocks noGrp="1" noChangeArrowheads="1"/>
          </p:cNvSpPr>
          <p:nvPr>
            <p:ph type="body" sz="quarter" idx="18"/>
          </p:nvPr>
        </p:nvSpPr>
        <p:spPr bwMode="auto">
          <a:xfrm>
            <a:off x="109551" y="1654934"/>
            <a:ext cx="1154904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1). Reliable Data Buffering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designed synchronous FIFO successfully enables temporary storage and transfer of data between producer and consumer modules, ensuring data integrity under a single clock domain.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2). Efficient Resource Management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With circular pointer logic, status flags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full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empty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), and parameterized depth/width, the FIFO design is both memory-efficient and scalable for various digital systems.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3). Verified Functionality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Extensive testbench coverage through 12+ test cases (including corner cases like overflow, underflow, and wrap-around) validates the robustness and correctness of the FIFO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53933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OBJECTIVE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4523" y="1677971"/>
            <a:ext cx="11474077" cy="481966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ighlight>
                  <a:srgbClr val="103350"/>
                </a:highlight>
              </a:rPr>
              <a:t>The objective of this project is to design, implement, and verify a    </a:t>
            </a:r>
            <a:r>
              <a:rPr lang="en-US" sz="1800" b="1" dirty="0">
                <a:highlight>
                  <a:srgbClr val="103350"/>
                </a:highlight>
              </a:rPr>
              <a:t>parameterized synchronous FIFO (First-In-First-Out) memory</a:t>
            </a:r>
            <a:r>
              <a:rPr lang="en-US" sz="1800" dirty="0">
                <a:highlight>
                  <a:srgbClr val="103350"/>
                </a:highlight>
              </a:rPr>
              <a:t> module using Verilog HDL. The FIFO facilitates orderly data buffering between producer and consumer circuits in synchronous digital systems.</a:t>
            </a:r>
            <a:br>
              <a:rPr lang="en-US" sz="1800" dirty="0">
                <a:highlight>
                  <a:srgbClr val="103350"/>
                </a:highlight>
              </a:rPr>
            </a:br>
            <a:endParaRPr lang="en-US" sz="1800" dirty="0">
              <a:highlight>
                <a:srgbClr val="103350"/>
              </a:highlight>
            </a:endParaRPr>
          </a:p>
          <a:p>
            <a:r>
              <a:rPr lang="en-US" sz="1800" dirty="0">
                <a:highlight>
                  <a:srgbClr val="103350"/>
                </a:highlight>
              </a:rPr>
              <a:t>This project focuses on:</a:t>
            </a:r>
          </a:p>
          <a:p>
            <a:r>
              <a:rPr lang="en-US" sz="1800" dirty="0">
                <a:highlight>
                  <a:srgbClr val="103350"/>
                </a:highlight>
              </a:rPr>
              <a:t>Creating a configurable FIFO with adjustable data width and depth.</a:t>
            </a:r>
          </a:p>
          <a:p>
            <a:r>
              <a:rPr lang="en-US" sz="1800" dirty="0">
                <a:highlight>
                  <a:srgbClr val="103350"/>
                </a:highlight>
              </a:rPr>
              <a:t>Ensuring proper handling of corner cases such as overflow, underflow, and pointer wrap-around.</a:t>
            </a:r>
          </a:p>
          <a:p>
            <a:r>
              <a:rPr lang="en-US" sz="1800" dirty="0">
                <a:highlight>
                  <a:srgbClr val="103350"/>
                </a:highlight>
              </a:rPr>
              <a:t>Writing a comprehensive testbench to validate functionality through various test cases including reset behavior, simultaneous read/write, and boundary conditions like full and empty states.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98" y="2720789"/>
            <a:ext cx="7781544" cy="859055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is FIFO and Why is it Needed?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500" y="3129699"/>
            <a:ext cx="6933454" cy="2342851"/>
          </a:xfrm>
        </p:spPr>
        <p:txBody>
          <a:bodyPr/>
          <a:lstStyle/>
          <a:p>
            <a:r>
              <a:rPr lang="en-US" sz="1600" b="1" dirty="0"/>
              <a:t>Need for FIFO:</a:t>
            </a:r>
          </a:p>
          <a:p>
            <a:r>
              <a:rPr lang="en-US" sz="1600" b="1" dirty="0"/>
              <a:t>Data Rate Matching:</a:t>
            </a:r>
            <a:r>
              <a:rPr lang="en-US" sz="1600" dirty="0"/>
              <a:t> It helps in bridging systems with different data processing rates.</a:t>
            </a:r>
          </a:p>
          <a:p>
            <a:r>
              <a:rPr lang="en-US" sz="1600" b="1" dirty="0"/>
              <a:t>Clock Domain Isolation:</a:t>
            </a:r>
            <a:r>
              <a:rPr lang="en-US" sz="1600" dirty="0"/>
              <a:t> In asynchronous FIFOs, it allows safe data transfer between different clock domains.</a:t>
            </a:r>
          </a:p>
          <a:p>
            <a:r>
              <a:rPr lang="en-US" sz="1600" b="1" dirty="0"/>
              <a:t>Flow Control:</a:t>
            </a:r>
            <a:r>
              <a:rPr lang="en-US" sz="1600" dirty="0"/>
              <a:t> Manages temporary storage and smoothens data flow between sender and receiver.</a:t>
            </a:r>
          </a:p>
          <a:p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2191C59-547C-451B-4CE1-1F4EAB8186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00" y="1631363"/>
            <a:ext cx="6781052" cy="2017272"/>
          </a:xfrm>
        </p:spPr>
        <p:txBody>
          <a:bodyPr/>
          <a:lstStyle/>
          <a:p>
            <a:r>
              <a:rPr lang="en-US" sz="1600" b="1" dirty="0"/>
              <a:t>What is FIFO?</a:t>
            </a:r>
          </a:p>
          <a:p>
            <a:r>
              <a:rPr lang="en-US" sz="1600" dirty="0"/>
              <a:t>FIFO stands for </a:t>
            </a:r>
            <a:r>
              <a:rPr lang="en-US" sz="1600" b="1" dirty="0"/>
              <a:t>First-In, First-Out</a:t>
            </a:r>
            <a:r>
              <a:rPr lang="en-US" sz="1600" dirty="0"/>
              <a:t>. It is a memory buffer or queue where the data that is written first is read first. It is typically implemented using a circular buffer with separate read and write pointers.</a:t>
            </a:r>
          </a:p>
          <a:p>
            <a:endParaRPr lang="en-IN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DF405-9D92-3976-ED35-0E010C9C420F}"/>
              </a:ext>
            </a:extLst>
          </p:cNvPr>
          <p:cNvSpPr txBox="1"/>
          <p:nvPr/>
        </p:nvSpPr>
        <p:spPr>
          <a:xfrm>
            <a:off x="11898801" y="1305902"/>
            <a:ext cx="2163635" cy="3464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6" name="Picture 4" descr="Block diagram with synchronous FIFO in the middle">
            <a:extLst>
              <a:ext uri="{FF2B5EF4-FFF2-40B4-BE49-F238E27FC236}">
                <a16:creationId xmlns:a16="http://schemas.microsoft.com/office/drawing/2014/main" id="{9CD5E435-1F12-4EB0-E66C-6362718E7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540" y="1586072"/>
            <a:ext cx="3784076" cy="412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06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F3F2-CC86-E655-CC47-7F38420D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Architecture of Synchronous FIFO 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EE737-D0F0-AE06-7EF8-10416E2A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EBD99DA-FA78-5C4A-2C42-A6A94F5BFD6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44500" y="1456892"/>
            <a:ext cx="10416333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1. Memory 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Acts as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Size: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DEPTH x DATA_WIDTH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(e.g., 16 x 8).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Stores data between write and read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2. Control Pointers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Write Pointer 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wptr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Points to the next memory location to write data.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Increments 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wr_en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, wraps around on overflow.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Read Pointer 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rptr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Points to the next memory location to read data.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Increments 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rd_en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, wraps around on overflow.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3. Circular Buffer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Both pointers operate in a circular fashion using modulo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Prevents overflows and underflows by managing memory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8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2087C-6B64-2619-6AC7-6D1FDE0B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DAB55B-53FF-2D35-8F8B-4DC39FB14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33" y="1029804"/>
            <a:ext cx="1114075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4. Counter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Tracks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number of valid entries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the FIFO.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Increases on write, decreases on read.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Drives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empty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flags: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full = (count == DEPTH)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empty = (count == 0)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5. Control Signals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clk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Synchronizes all operations.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Resets FIFO state (pointers, counter, output).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wr_en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Enables writing to FIFO.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rd_en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Enables reading from FIFO.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6. Data Interface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Input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din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Data written into the FIFO.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Output 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dout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Data read out from the FIFO.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1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60704-9DDD-AD59-08AC-83A60536B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F5FD05-8BB4-3EBC-81C8-B5DBCA56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Designing the Synchronous FIFO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97E514-CE75-25A7-24B4-181EC029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1F85B3-F90B-ADF1-77F8-57F4D0140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36726"/>
              </p:ext>
            </p:extLst>
          </p:nvPr>
        </p:nvGraphicFramePr>
        <p:xfrm>
          <a:off x="263951" y="1697853"/>
          <a:ext cx="11472420" cy="4033645"/>
        </p:xfrm>
        <a:graphic>
          <a:graphicData uri="http://schemas.openxmlformats.org/drawingml/2006/table">
            <a:tbl>
              <a:tblPr/>
              <a:tblGrid>
                <a:gridCol w="5680282">
                  <a:extLst>
                    <a:ext uri="{9D8B030D-6E8A-4147-A177-3AD203B41FA5}">
                      <a16:colId xmlns:a16="http://schemas.microsoft.com/office/drawing/2014/main" val="1048208838"/>
                    </a:ext>
                  </a:extLst>
                </a:gridCol>
                <a:gridCol w="5792138">
                  <a:extLst>
                    <a:ext uri="{9D8B030D-6E8A-4147-A177-3AD203B41FA5}">
                      <a16:colId xmlns:a16="http://schemas.microsoft.com/office/drawing/2014/main" val="20062297"/>
                    </a:ext>
                  </a:extLst>
                </a:gridCol>
              </a:tblGrid>
              <a:tr h="47240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748278"/>
                  </a:ext>
                </a:extLst>
              </a:tr>
              <a:tr h="472409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Memory Array</a:t>
                      </a: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 (memory[0:DEPTH-1])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Holds the data entries temporarily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300831"/>
                  </a:ext>
                </a:extLst>
              </a:tr>
              <a:tr h="83580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Write Pointer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wptr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Points to the location where new data will be written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332706"/>
                  </a:ext>
                </a:extLst>
              </a:tr>
              <a:tr h="835800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Read Pointer</a:t>
                      </a: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 (rptr)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Points to the location from where data will be read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305986"/>
                  </a:ext>
                </a:extLst>
              </a:tr>
              <a:tr h="472409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Counter</a:t>
                      </a: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 (count)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Tracks the number of elements in the FIFO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856762"/>
                  </a:ext>
                </a:extLst>
              </a:tr>
              <a:tr h="472409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Full/Empty Flags</a:t>
                      </a: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Indicates FIFO status: whether it's full or empty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217024"/>
                  </a:ext>
                </a:extLst>
              </a:tr>
              <a:tr h="472409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bg1"/>
                          </a:solidFill>
                        </a:rPr>
                        <a:t>Control Signals</a:t>
                      </a: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 (wr_en, rd_en)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Enable write and read operations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57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Principle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064767F-2B1D-4B67-2D57-DA6EBA0EF911}"/>
              </a:ext>
            </a:extLst>
          </p:cNvPr>
          <p:cNvSpPr>
            <a:spLocks noGrp="1" noChangeArrowheads="1"/>
          </p:cNvSpPr>
          <p:nvPr>
            <p:ph type="body" sz="quarter" idx="18"/>
          </p:nvPr>
        </p:nvSpPr>
        <p:spPr bwMode="auto">
          <a:xfrm>
            <a:off x="519914" y="1740045"/>
            <a:ext cx="903886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1). Write Logic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wr_en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is HIGH and FIFO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not full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data is written at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wptr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wptr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is then incremented (with wrap-around using modulo).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2). Read Logic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rd_en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is HIGH and FIFO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not empty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data is read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rptr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rptr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is then incremented (circular behavior).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3). Status Logic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full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= (count == DEPTH)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empty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= (count == 0)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9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1212</TotalTime>
  <Words>1167</Words>
  <Application>Microsoft Office PowerPoint</Application>
  <PresentationFormat>Widescreen</PresentationFormat>
  <Paragraphs>154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Unicode MS</vt:lpstr>
      <vt:lpstr>Calibri</vt:lpstr>
      <vt:lpstr>Trade Gothic LT Pro</vt:lpstr>
      <vt:lpstr>Trebuchet MS</vt:lpstr>
      <vt:lpstr>Office Theme</vt:lpstr>
      <vt:lpstr>Design and Verification of a Synchronous FIFO Memory in Verilog</vt:lpstr>
      <vt:lpstr>Objective of the Project</vt:lpstr>
      <vt:lpstr>OBJECTIVE</vt:lpstr>
      <vt:lpstr>Introduction</vt:lpstr>
      <vt:lpstr>What is FIFO and Why is it Needed?</vt:lpstr>
      <vt:lpstr>Architecture of Synchronous FIFO Memory</vt:lpstr>
      <vt:lpstr>PowerPoint Presentation</vt:lpstr>
      <vt:lpstr>Designing the Synchronous FIFO</vt:lpstr>
      <vt:lpstr>Working Principle</vt:lpstr>
      <vt:lpstr>PowerPoint Presentation</vt:lpstr>
      <vt:lpstr>PowerPoint Presentation</vt:lpstr>
      <vt:lpstr>Testbench and Test Cases</vt:lpstr>
      <vt:lpstr>RESULTS</vt:lpstr>
      <vt:lpstr>TC_01 – Write Operation Test</vt:lpstr>
      <vt:lpstr>TC_02 – Read Operation Test</vt:lpstr>
      <vt:lpstr>TC_03 – Full Condition Test</vt:lpstr>
      <vt:lpstr>TC_04 – Empty Condition Test</vt:lpstr>
      <vt:lpstr>TC_05 – Single Write/Read Test</vt:lpstr>
      <vt:lpstr>TC_06 – Multiple Writes Test</vt:lpstr>
      <vt:lpstr>TC_07 – Multiple Reads Test</vt:lpstr>
      <vt:lpstr>TC_08 – Reset Functionality Test</vt:lpstr>
      <vt:lpstr>TC_09 – Overflow Handling</vt:lpstr>
      <vt:lpstr>TC_10 – Underflow Handling</vt:lpstr>
      <vt:lpstr>TC_11 – Wrap-Around Test</vt:lpstr>
      <vt:lpstr>TC_12 – Simultaneous Read/Write Test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Saurav Singh</dc:creator>
  <cp:lastModifiedBy>Saurav Singh</cp:lastModifiedBy>
  <cp:revision>21</cp:revision>
  <dcterms:created xsi:type="dcterms:W3CDTF">2024-10-07T08:49:09Z</dcterms:created>
  <dcterms:modified xsi:type="dcterms:W3CDTF">2025-06-09T12:34:25Z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