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1" d="100"/>
          <a:sy n="61"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F356-6AAB-4265-997D-27D8E0E64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18C6C0-6F93-4632-A13A-17B4B848D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31C454-659D-4411-82BA-993FE547664B}"/>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0A42C178-6553-4502-AA99-02A5E8838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F425A-D6B5-47C0-909B-8FFAF18C9EEB}"/>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313068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2F90-A8FC-4880-BEB8-31D2DBBFE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040BD-66AB-47E4-BD04-1AEFAFF52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C2D07-AA42-422B-B3BF-A290361D3A94}"/>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CA9DEEA6-FB6A-47CE-A2EB-8A0F4BB63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9D121-A54C-43BE-8DA0-08163CECECB4}"/>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396575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3E3BC-F9E9-474F-949E-4408932392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61D09A-841E-4CD4-9DE1-81BAC2EAC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DF230-9093-49A2-8571-66AC235C9722}"/>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93C9A456-67F9-4D49-9C6A-0384623CA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150EF2-8FA5-46CD-9E74-0C10C79F3300}"/>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69297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2C9C-A33F-48E7-BD3E-BB060298F2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B21FE7-B40F-4466-A7B3-22395A31EA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2CBED-051D-4C2A-AB99-CD755D256D4C}"/>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58D371C4-6E1A-446E-85AC-12F297607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F56AF-C0BE-4A5C-A9AA-8102EA1118CF}"/>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55443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451A-6752-4BCB-922F-8A95D084A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D6358F-F4D3-4854-B321-B94998A6A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58B5F-F281-4B6E-99E0-5CEA8A1D4364}"/>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18083988-2B69-4646-9897-7AA204768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8DEF5-47FD-4BD5-A482-8FB14B1744A2}"/>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287326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723D-FC5A-4B7F-9F72-137F7AEE5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48A3D-BDFE-4B23-BDAF-9D7F77039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75A750-F09F-4762-9D5E-2D45CF2BA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384FFA-932A-4298-A5D9-1DAB8F4E8388}"/>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6" name="Footer Placeholder 5">
            <a:extLst>
              <a:ext uri="{FF2B5EF4-FFF2-40B4-BE49-F238E27FC236}">
                <a16:creationId xmlns:a16="http://schemas.microsoft.com/office/drawing/2014/main" id="{553A79D4-FF82-4993-8809-6681841B0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7043B-1285-4769-AE02-98D21BEF70FC}"/>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89308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265E-89B1-4877-AAFC-6AC07FECE7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F7B28-C426-41B0-BD59-4BD91F045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AE641-BB8D-43CB-9A8E-72A31F389B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5AED35-51E5-47EB-83E4-EAC09EBF9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5F709-BB9E-436A-9FCE-C07202959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2BA93D-56CC-4A11-98D9-32F2561AEDFD}"/>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8" name="Footer Placeholder 7">
            <a:extLst>
              <a:ext uri="{FF2B5EF4-FFF2-40B4-BE49-F238E27FC236}">
                <a16:creationId xmlns:a16="http://schemas.microsoft.com/office/drawing/2014/main" id="{8BF49CDB-901A-4F05-82A3-E0ECE07396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B2B684-8FE1-4C0E-B3E4-35C52EB1891E}"/>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300160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B506-76C1-40D4-829A-CD720F2282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A4DA6C-424B-4C3C-A105-C418E3D873D0}"/>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4" name="Footer Placeholder 3">
            <a:extLst>
              <a:ext uri="{FF2B5EF4-FFF2-40B4-BE49-F238E27FC236}">
                <a16:creationId xmlns:a16="http://schemas.microsoft.com/office/drawing/2014/main" id="{4A977BDD-C678-40E5-9168-0FB1AF0B54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112841-BC13-4F6D-8E83-B0794E4755E1}"/>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340517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DBD81-6504-4E49-9675-85631C95244F}"/>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3" name="Footer Placeholder 2">
            <a:extLst>
              <a:ext uri="{FF2B5EF4-FFF2-40B4-BE49-F238E27FC236}">
                <a16:creationId xmlns:a16="http://schemas.microsoft.com/office/drawing/2014/main" id="{6FDF88A9-BA5C-4CCF-9422-06844CE3B2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480436-EE21-436B-A1BF-788DF11C6857}"/>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84780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EF1F-3D90-449B-8AD4-000D2031D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8C0ADD-B956-4950-88B6-91A8877E3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86130C-855E-4433-9E85-A2B0FA787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55139-77EA-4F74-8AE3-405F708F3D84}"/>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6" name="Footer Placeholder 5">
            <a:extLst>
              <a:ext uri="{FF2B5EF4-FFF2-40B4-BE49-F238E27FC236}">
                <a16:creationId xmlns:a16="http://schemas.microsoft.com/office/drawing/2014/main" id="{A84657FF-E2FC-43A1-A340-1215B4EA7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10351-3E2F-4D6E-B4AC-8142551658CB}"/>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20614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A4AB-9C0D-42F2-BBA4-30C44B870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C9FD42-F3C1-409D-AD06-17D0982A2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D5696-4D85-4BB1-ADF8-8B57D7115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020CA-B5B7-4784-AE38-ECA39BF3A8EB}"/>
              </a:ext>
            </a:extLst>
          </p:cNvPr>
          <p:cNvSpPr>
            <a:spLocks noGrp="1"/>
          </p:cNvSpPr>
          <p:nvPr>
            <p:ph type="dt" sz="half" idx="10"/>
          </p:nvPr>
        </p:nvSpPr>
        <p:spPr/>
        <p:txBody>
          <a:bodyPr/>
          <a:lstStyle/>
          <a:p>
            <a:fld id="{DA7B6645-C27E-49BE-893C-C52AA72D4284}" type="datetimeFigureOut">
              <a:rPr lang="en-IN" smtClean="0"/>
              <a:t>21-08-2020</a:t>
            </a:fld>
            <a:endParaRPr lang="en-IN"/>
          </a:p>
        </p:txBody>
      </p:sp>
      <p:sp>
        <p:nvSpPr>
          <p:cNvPr id="6" name="Footer Placeholder 5">
            <a:extLst>
              <a:ext uri="{FF2B5EF4-FFF2-40B4-BE49-F238E27FC236}">
                <a16:creationId xmlns:a16="http://schemas.microsoft.com/office/drawing/2014/main" id="{EA592F12-ACCB-4120-97A4-72D4B8A4D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DE831-D2B8-48DC-8746-8B5461A6918E}"/>
              </a:ext>
            </a:extLst>
          </p:cNvPr>
          <p:cNvSpPr>
            <a:spLocks noGrp="1"/>
          </p:cNvSpPr>
          <p:nvPr>
            <p:ph type="sldNum" sz="quarter" idx="12"/>
          </p:nvPr>
        </p:nvSpPr>
        <p:spPr/>
        <p:txBody>
          <a:bodyPr/>
          <a:lstStyle/>
          <a:p>
            <a:fld id="{36F9BFEA-EF5C-4649-B751-C77733E45122}" type="slidenum">
              <a:rPr lang="en-IN" smtClean="0"/>
              <a:t>‹#›</a:t>
            </a:fld>
            <a:endParaRPr lang="en-IN"/>
          </a:p>
        </p:txBody>
      </p:sp>
    </p:spTree>
    <p:extLst>
      <p:ext uri="{BB962C8B-B14F-4D97-AF65-F5344CB8AC3E}">
        <p14:creationId xmlns:p14="http://schemas.microsoft.com/office/powerpoint/2010/main" val="351151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534FD-73D2-4A17-9FE5-CCB3450F8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F9DD5C-1A8D-4856-BDD5-28E7AA12D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4274F-07D3-42C8-8137-EECD94174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B6645-C27E-49BE-893C-C52AA72D4284}" type="datetimeFigureOut">
              <a:rPr lang="en-IN" smtClean="0"/>
              <a:t>21-08-2020</a:t>
            </a:fld>
            <a:endParaRPr lang="en-IN"/>
          </a:p>
        </p:txBody>
      </p:sp>
      <p:sp>
        <p:nvSpPr>
          <p:cNvPr id="5" name="Footer Placeholder 4">
            <a:extLst>
              <a:ext uri="{FF2B5EF4-FFF2-40B4-BE49-F238E27FC236}">
                <a16:creationId xmlns:a16="http://schemas.microsoft.com/office/drawing/2014/main" id="{971C5961-E7A4-4A26-938C-58C280C6A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126CC1-F1B9-4A44-90D6-34438199E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BFEA-EF5C-4649-B751-C77733E45122}" type="slidenum">
              <a:rPr lang="en-IN" smtClean="0"/>
              <a:t>‹#›</a:t>
            </a:fld>
            <a:endParaRPr lang="en-IN"/>
          </a:p>
        </p:txBody>
      </p:sp>
    </p:spTree>
    <p:extLst>
      <p:ext uri="{BB962C8B-B14F-4D97-AF65-F5344CB8AC3E}">
        <p14:creationId xmlns:p14="http://schemas.microsoft.com/office/powerpoint/2010/main" val="415411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auravslr/Coursera_Capston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6EC0-04A8-4FF8-B352-7B7A5B92050F}"/>
              </a:ext>
            </a:extLst>
          </p:cNvPr>
          <p:cNvSpPr>
            <a:spLocks noGrp="1"/>
          </p:cNvSpPr>
          <p:nvPr>
            <p:ph type="title"/>
          </p:nvPr>
        </p:nvSpPr>
        <p:spPr/>
        <p:txBody>
          <a:bodyPr/>
          <a:lstStyle/>
          <a:p>
            <a:r>
              <a:rPr lang="en-IN" dirty="0"/>
              <a:t>Finding better place –capstone Project</a:t>
            </a:r>
          </a:p>
        </p:txBody>
      </p:sp>
      <p:sp>
        <p:nvSpPr>
          <p:cNvPr id="3" name="Content Placeholder 2">
            <a:extLst>
              <a:ext uri="{FF2B5EF4-FFF2-40B4-BE49-F238E27FC236}">
                <a16:creationId xmlns:a16="http://schemas.microsoft.com/office/drawing/2014/main" id="{2594C3E6-7C3C-429A-9429-6839EEE0DEA6}"/>
              </a:ext>
            </a:extLst>
          </p:cNvPr>
          <p:cNvSpPr>
            <a:spLocks noGrp="1"/>
          </p:cNvSpPr>
          <p:nvPr>
            <p:ph idx="1"/>
          </p:nvPr>
        </p:nvSpPr>
        <p:spPr/>
        <p:txBody>
          <a:bodyPr/>
          <a:lstStyle/>
          <a:p>
            <a:r>
              <a:rPr lang="en-IN" dirty="0" err="1"/>
              <a:t>Github</a:t>
            </a:r>
            <a:r>
              <a:rPr lang="en-IN"/>
              <a:t> project: </a:t>
            </a:r>
            <a:r>
              <a:rPr lang="en-IN" b="0" i="0" u="sng">
                <a:solidFill>
                  <a:srgbClr val="665ED0"/>
                </a:solidFill>
                <a:effectLst/>
                <a:latin typeface="Source Serif Pro"/>
                <a:hlinkClick r:id="rId2"/>
              </a:rPr>
              <a:t>https://github.com/sauravslr/Coursera_Capstone</a:t>
            </a:r>
            <a:r>
              <a:rPr lang="en-IN" b="0" i="0">
                <a:effectLst/>
                <a:latin typeface="Source Serif Pro"/>
              </a:rPr>
              <a:t> </a:t>
            </a:r>
            <a:endParaRPr lang="en-IN"/>
          </a:p>
        </p:txBody>
      </p:sp>
    </p:spTree>
    <p:extLst>
      <p:ext uri="{BB962C8B-B14F-4D97-AF65-F5344CB8AC3E}">
        <p14:creationId xmlns:p14="http://schemas.microsoft.com/office/powerpoint/2010/main" val="9004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F98FE-3FE3-44F5-9A41-CFFEB8089B0A}"/>
              </a:ext>
            </a:extLst>
          </p:cNvPr>
          <p:cNvSpPr txBox="1"/>
          <p:nvPr/>
        </p:nvSpPr>
        <p:spPr>
          <a:xfrm>
            <a:off x="618796" y="0"/>
            <a:ext cx="6093372" cy="390363"/>
          </a:xfrm>
          <a:prstGeom prst="rect">
            <a:avLst/>
          </a:prstGeom>
          <a:noFill/>
        </p:spPr>
        <p:txBody>
          <a:bodyPr wrap="square">
            <a:spAutoFit/>
          </a:bodyPr>
          <a:lstStyle/>
          <a:p>
            <a:pPr>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School Ratings by Clusters in Scarborough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3040385-7C46-437E-8C2B-1C237591E391}"/>
              </a:ext>
            </a:extLst>
          </p:cNvPr>
          <p:cNvPicPr/>
          <p:nvPr/>
        </p:nvPicPr>
        <p:blipFill>
          <a:blip r:embed="rId2"/>
          <a:srcRect/>
          <a:stretch>
            <a:fillRect/>
          </a:stretch>
        </p:blipFill>
        <p:spPr bwMode="auto">
          <a:xfrm>
            <a:off x="378373" y="789015"/>
            <a:ext cx="11319641" cy="5785206"/>
          </a:xfrm>
          <a:prstGeom prst="rect">
            <a:avLst/>
          </a:prstGeom>
          <a:noFill/>
          <a:ln w="9525">
            <a:noFill/>
            <a:miter lim="800000"/>
            <a:headEnd/>
            <a:tailEnd/>
          </a:ln>
        </p:spPr>
      </p:pic>
    </p:spTree>
    <p:extLst>
      <p:ext uri="{BB962C8B-B14F-4D97-AF65-F5344CB8AC3E}">
        <p14:creationId xmlns:p14="http://schemas.microsoft.com/office/powerpoint/2010/main" val="128352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1CD48A-297E-488C-BCAF-9111813DB751}"/>
              </a:ext>
            </a:extLst>
          </p:cNvPr>
          <p:cNvSpPr txBox="1"/>
          <p:nvPr/>
        </p:nvSpPr>
        <p:spPr>
          <a:xfrm>
            <a:off x="362606" y="830591"/>
            <a:ext cx="10610193" cy="3783087"/>
          </a:xfrm>
          <a:prstGeom prst="rect">
            <a:avLst/>
          </a:prstGeom>
          <a:noFill/>
        </p:spPr>
        <p:txBody>
          <a:bodyPr wrap="square">
            <a:spAutoFit/>
          </a:bodyPr>
          <a:lstStyle/>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The Location: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Foursquare API: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85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1FCF71-7EF3-44A7-A8BC-2542D74227DD}"/>
              </a:ext>
            </a:extLst>
          </p:cNvPr>
          <p:cNvSpPr txBox="1"/>
          <p:nvPr/>
        </p:nvSpPr>
        <p:spPr>
          <a:xfrm>
            <a:off x="1801210" y="499514"/>
            <a:ext cx="9234652" cy="3192477"/>
          </a:xfrm>
          <a:prstGeom prst="rect">
            <a:avLst/>
          </a:prstGeom>
          <a:noFill/>
        </p:spPr>
        <p:txBody>
          <a:bodyPr wrap="square">
            <a:spAutoFit/>
          </a:bodyPr>
          <a:lstStyle/>
          <a:p>
            <a:pPr>
              <a:lnSpc>
                <a:spcPct val="115000"/>
              </a:lnSpc>
              <a:spcAft>
                <a:spcPts val="1000"/>
              </a:spcAft>
            </a:pPr>
            <a:r>
              <a:rPr lang="en-US" sz="3200" dirty="0">
                <a:solidFill>
                  <a:srgbClr val="333333"/>
                </a:solidFill>
                <a:effectLst/>
                <a:latin typeface="inherit"/>
                <a:ea typeface="Times New Roman" panose="02020603050405020304" pitchFamily="18" charset="0"/>
                <a:cs typeface="Arial" panose="020B0604020202020204" pitchFamily="34" charset="0"/>
              </a:rPr>
              <a:t>5. Discussion Section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Problem Which Tried to Solve: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1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Sorted list of house in terms of housing prices in a ascending or descending order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1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Sorted list of schools in terms of location, fees, rating and reviews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54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AB6E28-94F9-497B-9B26-2CD23EC82276}"/>
              </a:ext>
            </a:extLst>
          </p:cNvPr>
          <p:cNvSpPr txBox="1"/>
          <p:nvPr/>
        </p:nvSpPr>
        <p:spPr>
          <a:xfrm>
            <a:off x="747546" y="0"/>
            <a:ext cx="11123887" cy="6555128"/>
          </a:xfrm>
          <a:prstGeom prst="rect">
            <a:avLst/>
          </a:prstGeom>
          <a:noFill/>
        </p:spPr>
        <p:txBody>
          <a:bodyPr wrap="square">
            <a:spAutoFit/>
          </a:bodyPr>
          <a:lstStyle/>
          <a:p>
            <a:pPr>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dirty="0">
                <a:solidFill>
                  <a:srgbClr val="333333"/>
                </a:solidFill>
                <a:effectLst/>
                <a:latin typeface="inherit"/>
                <a:ea typeface="Times New Roman" panose="02020603050405020304" pitchFamily="18" charset="0"/>
                <a:cs typeface="Arial" panose="020B0604020202020204" pitchFamily="34" charset="0"/>
              </a:rPr>
              <a:t>6. Conclusion Section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this Capstone project, using k-means cluster algorithm I separated the neighborhood into 10(Ten) different clusters and for 103 different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lattitude</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logitude</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from dataset, which have very-similar neighborhoods around them. Using the charts above results presented to a particular neighborhood based on average house prices and school rating have been made.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 feel rewarded with the efforts and believe this course with all the topics covered is well worthy of appreciation.</a:t>
            </a:r>
            <a:b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project has shown me a practical application to resolve a real situation that has impacting personal and financial impact using Data Science tools.</a:t>
            </a:r>
            <a:b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mapping with Folium is a very powerful technique to consolidate information and make the analysis and decision better with confidence.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Future Works: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235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33DE15-C0A3-431B-8B68-B74DA0A542E7}"/>
              </a:ext>
            </a:extLst>
          </p:cNvPr>
          <p:cNvSpPr txBox="1"/>
          <p:nvPr/>
        </p:nvSpPr>
        <p:spPr>
          <a:xfrm>
            <a:off x="3046686" y="394163"/>
            <a:ext cx="6093372" cy="6069675"/>
          </a:xfrm>
          <a:prstGeom prst="rect">
            <a:avLst/>
          </a:prstGeom>
          <a:noFill/>
        </p:spPr>
        <p:txBody>
          <a:bodyPr wrap="square">
            <a:spAutoFit/>
          </a:bodyPr>
          <a:lstStyle/>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Libraries Which are Used to </a:t>
            </a:r>
            <a:r>
              <a:rPr lang="en-US" sz="1800" dirty="0" err="1">
                <a:solidFill>
                  <a:srgbClr val="333333"/>
                </a:solidFill>
                <a:effectLst/>
                <a:latin typeface="inherit"/>
                <a:ea typeface="Times New Roman" panose="02020603050405020304" pitchFamily="18" charset="0"/>
                <a:cs typeface="Arial" panose="020B0604020202020204" pitchFamily="34" charset="0"/>
              </a:rPr>
              <a:t>Develope</a:t>
            </a:r>
            <a:r>
              <a:rPr lang="en-US" sz="1800" dirty="0">
                <a:solidFill>
                  <a:srgbClr val="333333"/>
                </a:solidFill>
                <a:effectLst/>
                <a:latin typeface="inherit"/>
                <a:ea typeface="Times New Roman" panose="02020603050405020304" pitchFamily="18" charset="0"/>
                <a:cs typeface="Arial" panose="020B0604020202020204" pitchFamily="34" charset="0"/>
              </a:rPr>
              <a:t> the Project: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Pandas: For creating and manipulating </a:t>
            </a:r>
            <a:r>
              <a:rPr lang="en-US" sz="1800" i="1" dirty="0" err="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dataframes</a:t>
            </a: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Scikit Learn: For importing k-means clustering.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JSON: Library to handle JSON files.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XML: To separate data from presentation and XML stores data in plain text format.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Geocoder: To retrieve Location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Beautiful Soup and Requests: To scrap and library to handle http requests.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1000"/>
              </a:spcAft>
            </a:pPr>
            <a:r>
              <a:rPr lang="en-US" sz="1800" i="1"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Matplotlib: Python Plotting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391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chnology updates today">
            <a:extLst>
              <a:ext uri="{FF2B5EF4-FFF2-40B4-BE49-F238E27FC236}">
                <a16:creationId xmlns:a16="http://schemas.microsoft.com/office/drawing/2014/main" id="{B9A32F31-761F-407D-B841-626D0EE4DBF9}"/>
              </a:ext>
            </a:extLst>
          </p:cNvPr>
          <p:cNvPicPr/>
          <p:nvPr/>
        </p:nvPicPr>
        <p:blipFill>
          <a:blip r:embed="rId2"/>
          <a:srcRect/>
          <a:stretch>
            <a:fillRect/>
          </a:stretch>
        </p:blipFill>
        <p:spPr bwMode="auto">
          <a:xfrm>
            <a:off x="70485" y="0"/>
            <a:ext cx="12051030" cy="7345363"/>
          </a:xfrm>
          <a:prstGeom prst="rect">
            <a:avLst/>
          </a:prstGeom>
          <a:noFill/>
          <a:ln w="9525">
            <a:noFill/>
            <a:miter lim="800000"/>
            <a:headEnd/>
            <a:tailEnd/>
          </a:ln>
        </p:spPr>
      </p:pic>
    </p:spTree>
    <p:extLst>
      <p:ext uri="{BB962C8B-B14F-4D97-AF65-F5344CB8AC3E}">
        <p14:creationId xmlns:p14="http://schemas.microsoft.com/office/powerpoint/2010/main" val="19158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529F50-8B9B-430E-AB09-F7E9442DA520}"/>
              </a:ext>
            </a:extLst>
          </p:cNvPr>
          <p:cNvSpPr txBox="1"/>
          <p:nvPr/>
        </p:nvSpPr>
        <p:spPr>
          <a:xfrm>
            <a:off x="294289" y="666297"/>
            <a:ext cx="11603421" cy="5854423"/>
          </a:xfrm>
          <a:prstGeom prst="rect">
            <a:avLst/>
          </a:prstGeom>
          <a:noFill/>
        </p:spPr>
        <p:txBody>
          <a:bodyPr wrap="square">
            <a:spAutoFit/>
          </a:bodyPr>
          <a:lstStyle/>
          <a:p>
            <a:pPr>
              <a:lnSpc>
                <a:spcPct val="115000"/>
              </a:lnSpc>
              <a:spcAft>
                <a:spcPts val="1000"/>
              </a:spcAft>
            </a:pPr>
            <a:r>
              <a:rPr lang="en-US" sz="3200" dirty="0">
                <a:solidFill>
                  <a:srgbClr val="333333"/>
                </a:solidFill>
                <a:effectLst/>
                <a:latin typeface="inherit"/>
                <a:ea typeface="Times New Roman" panose="02020603050405020304" pitchFamily="18" charset="0"/>
                <a:cs typeface="Arial" panose="020B0604020202020204" pitchFamily="34" charset="0"/>
              </a:rPr>
              <a:t>1. Introduction: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Toranto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Lots of people are migrating to various states of Canada and needed lots of research for good housing prices and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reputated</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schools for their children. This project is for those people who are looking for better neighborhoods. For ease of accessing to Cafe, School, Super market, medical shops, grocery shops, mall, theatre, hospital, like minded people, etc.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freash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and waste water and excrement conveyed in sewers and recreational facilities.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966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0C6A8B-67F3-450E-A548-07B07931E694}"/>
              </a:ext>
            </a:extLst>
          </p:cNvPr>
          <p:cNvSpPr txBox="1"/>
          <p:nvPr/>
        </p:nvSpPr>
        <p:spPr>
          <a:xfrm>
            <a:off x="110359" y="256395"/>
            <a:ext cx="11508827" cy="6455550"/>
          </a:xfrm>
          <a:prstGeom prst="rect">
            <a:avLst/>
          </a:prstGeom>
          <a:noFill/>
        </p:spPr>
        <p:txBody>
          <a:bodyPr wrap="square">
            <a:spAutoFit/>
          </a:bodyPr>
          <a:lstStyle/>
          <a:p>
            <a:pPr>
              <a:lnSpc>
                <a:spcPct val="115000"/>
              </a:lnSpc>
              <a:spcAft>
                <a:spcPts val="1000"/>
              </a:spcAft>
            </a:pPr>
            <a:r>
              <a:rPr lang="en-US" sz="3200" dirty="0">
                <a:solidFill>
                  <a:srgbClr val="333333"/>
                </a:solidFill>
                <a:effectLst/>
                <a:latin typeface="inherit"/>
                <a:ea typeface="Times New Roman" panose="02020603050405020304" pitchFamily="18" charset="0"/>
                <a:cs typeface="Arial" panose="020B0604020202020204" pitchFamily="34" charset="0"/>
              </a:rPr>
              <a:t>2. Data Section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Data Link: https://en.wikipedia.org/wiki/List_of_postal_codes_of_Canada:_M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Will use Scarborough dataset which we scrapped from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wikipedia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on Week 3. Dataset consisting of latitude and longitude, zip codes.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333333"/>
                </a:solidFill>
                <a:effectLst/>
                <a:latin typeface="inherit"/>
                <a:ea typeface="Times New Roman" panose="02020603050405020304" pitchFamily="18" charset="0"/>
                <a:cs typeface="Arial" panose="020B0604020202020204" pitchFamily="34" charset="0"/>
              </a:rPr>
              <a:t>Foursquare API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We will need data about different venues in different neighborhoods of that specific borough.</a:t>
            </a:r>
            <a:b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and every neighborhood. For each neighborhood, we have chosen the radius to be 100 meter.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ct val="115000"/>
              </a:lnSpc>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1. Neighborhood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607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3CF903A-9EC3-407B-A8DB-D8D23735189D}"/>
              </a:ext>
            </a:extLst>
          </p:cNvPr>
          <p:cNvSpPr>
            <a:spLocks noChangeArrowheads="1"/>
          </p:cNvSpPr>
          <p:nvPr/>
        </p:nvSpPr>
        <p:spPr bwMode="auto">
          <a:xfrm>
            <a:off x="362607"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2. Neighborhood Latitude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3. Neighborhood Longitude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4. Venue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5. Name of the venue e.g. the name of a store or restaurant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6. Venue Latitude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7. Venue Longitude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8. Venue Category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Map of Scarborough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http://roshangrewal.com/wp-content/uploads/2019/10/Map-of-Scarborough-1024x576.png">
            <a:extLst>
              <a:ext uri="{FF2B5EF4-FFF2-40B4-BE49-F238E27FC236}">
                <a16:creationId xmlns:a16="http://schemas.microsoft.com/office/drawing/2014/main" id="{5262D281-3FE8-4643-B8D4-01B724695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7" y="1371600"/>
            <a:ext cx="9753600"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5DCFC4A-5D84-4FB1-96A1-AD8FADE48B34}"/>
              </a:ext>
            </a:extLst>
          </p:cNvPr>
          <p:cNvSpPr>
            <a:spLocks noChangeArrowheads="1"/>
          </p:cNvSpPr>
          <p:nvPr/>
        </p:nvSpPr>
        <p:spPr bwMode="auto">
          <a:xfrm>
            <a:off x="362607" y="68580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766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EA69E56-EC75-4E63-8D4B-CF141697AEEB}"/>
              </a:ext>
            </a:extLst>
          </p:cNvPr>
          <p:cNvSpPr>
            <a:spLocks noChangeArrowheads="1"/>
          </p:cNvSpPr>
          <p:nvPr/>
        </p:nvSpPr>
        <p:spPr bwMode="auto">
          <a:xfrm>
            <a:off x="-1" y="-88762"/>
            <a:ext cx="1137181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herit"/>
                <a:ea typeface="Times New Roman" panose="02020603050405020304" pitchFamily="18" charset="0"/>
                <a:cs typeface="Arial" panose="020B0604020202020204" pitchFamily="34" charset="0"/>
              </a:rPr>
              <a:t>3. Methodology Section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herit"/>
                <a:ea typeface="Times New Roman" panose="02020603050405020304" pitchFamily="18" charset="0"/>
                <a:cs typeface="Arial" panose="020B0604020202020204" pitchFamily="34" charset="0"/>
              </a:rPr>
              <a:t>Clustering Approach: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Using K-Means Clustering Approach</a:t>
            </a:r>
            <a:r>
              <a:rPr kumimoji="0" lang="en-US" altLang="en-US"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Most Common Venue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3" descr="http://roshangrewal.com/wp-content/uploads/2019/10/Using-K-Means-Clustering-Approach-10th-Most-Common-Venue-1024x582.png">
            <a:extLst>
              <a:ext uri="{FF2B5EF4-FFF2-40B4-BE49-F238E27FC236}">
                <a16:creationId xmlns:a16="http://schemas.microsoft.com/office/drawing/2014/main" id="{64E4F218-38AE-4279-AD43-9FC99AAAB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46167"/>
            <a:ext cx="12036829" cy="6001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1FD70A1-B5F5-4B5A-9B95-7CF9388AC429}"/>
              </a:ext>
            </a:extLst>
          </p:cNvPr>
          <p:cNvSpPr>
            <a:spLocks noChangeArrowheads="1"/>
          </p:cNvSpPr>
          <p:nvPr/>
        </p:nvSpPr>
        <p:spPr bwMode="auto">
          <a:xfrm>
            <a:off x="0" y="6010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5094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EBC17BD-B7D5-4248-B3F9-5BE2293E16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Most Common Venues near Neighborhood</a:t>
            </a:r>
            <a:r>
              <a:rPr kumimoji="0" lang="en-US" altLang="en-US" sz="1200" b="0" i="0" u="none" strike="noStrike" cap="none" normalizeH="0" baseline="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Using Clustering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4" descr="http://roshangrewal.com/wp-content/uploads/2019/10/Most-Common-venues-near-neighborhood-1024x578.png">
            <a:extLst>
              <a:ext uri="{FF2B5EF4-FFF2-40B4-BE49-F238E27FC236}">
                <a16:creationId xmlns:a16="http://schemas.microsoft.com/office/drawing/2014/main" id="{1068876F-B247-4C9E-AAE2-CACA15382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93" y="197069"/>
            <a:ext cx="10972609" cy="57132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418A99-7C98-48E4-8D45-CE553DEBA902}"/>
              </a:ext>
            </a:extLst>
          </p:cNvPr>
          <p:cNvSpPr>
            <a:spLocks noChangeArrowheads="1"/>
          </p:cNvSpPr>
          <p:nvPr/>
        </p:nvSpPr>
        <p:spPr bwMode="auto">
          <a:xfrm>
            <a:off x="0" y="5750004"/>
            <a:ext cx="105737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herit" charset="0"/>
                <a:ea typeface="Times New Roman" panose="02020603050405020304" pitchFamily="18" charset="0"/>
                <a:cs typeface="Arial" panose="020B0604020202020204" pitchFamily="34" charset="0"/>
              </a:rPr>
              <a:t>Work Flow:</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would be set to 500.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999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A09BE46-4A52-4A47-8660-701BD9C879F4}"/>
              </a:ext>
            </a:extLst>
          </p:cNvPr>
          <p:cNvSpPr>
            <a:spLocks noChangeArrowheads="1"/>
          </p:cNvSpPr>
          <p:nvPr/>
        </p:nvSpPr>
        <p:spPr bwMode="auto">
          <a:xfrm>
            <a:off x="583324" y="520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inherit" charset="0"/>
                <a:ea typeface="Times New Roman" panose="02020603050405020304" pitchFamily="18" charset="0"/>
                <a:cs typeface="Arial" panose="020B0604020202020204" pitchFamily="34" charset="0"/>
              </a:rPr>
              <a:t>4. Results Section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Map of Clusters in Scarborough</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5" descr="http://roshangrewal.com/wp-content/uploads/2019/10/Map-of-Clusters-Scarborough-1024x579.png">
            <a:extLst>
              <a:ext uri="{FF2B5EF4-FFF2-40B4-BE49-F238E27FC236}">
                <a16:creationId xmlns:a16="http://schemas.microsoft.com/office/drawing/2014/main" id="{0121B390-509C-4198-AC53-EC5B5829E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24" y="977462"/>
            <a:ext cx="9753600" cy="551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2F6C5A1-2399-4DF5-AFA1-A103280B31E6}"/>
              </a:ext>
            </a:extLst>
          </p:cNvPr>
          <p:cNvSpPr>
            <a:spLocks noChangeArrowheads="1"/>
          </p:cNvSpPr>
          <p:nvPr/>
        </p:nvSpPr>
        <p:spPr bwMode="auto">
          <a:xfrm>
            <a:off x="583324" y="649243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Average Housing Price by Clusters in Scarborough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929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96D1F4-74D4-4BF8-850B-4BB23FE01784}"/>
              </a:ext>
            </a:extLst>
          </p:cNvPr>
          <p:cNvPicPr/>
          <p:nvPr/>
        </p:nvPicPr>
        <p:blipFill>
          <a:blip r:embed="rId2"/>
          <a:srcRect/>
          <a:stretch>
            <a:fillRect/>
          </a:stretch>
        </p:blipFill>
        <p:spPr bwMode="auto">
          <a:xfrm>
            <a:off x="331076" y="-1"/>
            <a:ext cx="10643311" cy="6589987"/>
          </a:xfrm>
          <a:prstGeom prst="rect">
            <a:avLst/>
          </a:prstGeom>
          <a:noFill/>
          <a:ln w="9525">
            <a:noFill/>
            <a:miter lim="800000"/>
            <a:headEnd/>
            <a:tailEnd/>
          </a:ln>
        </p:spPr>
      </p:pic>
    </p:spTree>
    <p:extLst>
      <p:ext uri="{BB962C8B-B14F-4D97-AF65-F5344CB8AC3E}">
        <p14:creationId xmlns:p14="http://schemas.microsoft.com/office/powerpoint/2010/main" val="3989167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1179</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Consolas</vt:lpstr>
      <vt:lpstr>inherit</vt:lpstr>
      <vt:lpstr>Source Serif Pro</vt:lpstr>
      <vt:lpstr>Symbol</vt:lpstr>
      <vt:lpstr>Office Theme</vt:lpstr>
      <vt:lpstr>Finding better place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dc:creator>
  <cp:lastModifiedBy>Saurav</cp:lastModifiedBy>
  <cp:revision>4</cp:revision>
  <dcterms:created xsi:type="dcterms:W3CDTF">2020-08-21T04:23:31Z</dcterms:created>
  <dcterms:modified xsi:type="dcterms:W3CDTF">2020-08-21T05:29:51Z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2020-08-21T04:23:31Z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313a892a-a136-4f4c-81a7-c02784a3b314</vt:lpwstr>
  </property>
  <property fmtid="{D5CDD505-2E9C-101B-9397-08002B2CF9AE}" pid="8" name="MSIP_Label_e463cba9-5f6c-478d-9329-7b2295e4e8ed_ContentBits">
    <vt:lpwstr>0</vt:lpwstr>
  </property>
</Properties>
</file>