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3" r:id="rId5"/>
    <p:sldId id="262" r:id="rId6"/>
    <p:sldId id="267" r:id="rId7"/>
    <p:sldId id="268" r:id="rId8"/>
    <p:sldId id="266" r:id="rId9"/>
    <p:sldId id="264"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75233" y="1249426"/>
            <a:ext cx="10841532" cy="1367789"/>
          </a:xfrm>
          <a:prstGeom prst="rect">
            <a:avLst/>
          </a:prstGeom>
        </p:spPr>
        <p:txBody>
          <a:bodyPr wrap="square" lIns="0" tIns="0" rIns="0" bIns="0">
            <a:spAutoFit/>
          </a:bodyPr>
          <a:lstStyle>
            <a:lvl1pPr>
              <a:defRPr sz="4400" b="1" i="0">
                <a:solidFill>
                  <a:srgbClr val="21212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21212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rgbClr val="21212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21212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21212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16465" y="388644"/>
            <a:ext cx="11123520" cy="599816"/>
          </a:xfrm>
          <a:prstGeom prst="rect">
            <a:avLst/>
          </a:prstGeom>
        </p:spPr>
      </p:pic>
      <p:sp>
        <p:nvSpPr>
          <p:cNvPr id="2" name="Holder 2"/>
          <p:cNvSpPr>
            <a:spLocks noGrp="1"/>
          </p:cNvSpPr>
          <p:nvPr>
            <p:ph type="title"/>
          </p:nvPr>
        </p:nvSpPr>
        <p:spPr>
          <a:xfrm>
            <a:off x="487552" y="4281"/>
            <a:ext cx="11216894" cy="904240"/>
          </a:xfrm>
          <a:prstGeom prst="rect">
            <a:avLst/>
          </a:prstGeom>
        </p:spPr>
        <p:txBody>
          <a:bodyPr wrap="square" lIns="0" tIns="0" rIns="0" bIns="0">
            <a:spAutoFit/>
          </a:bodyPr>
          <a:lstStyle>
            <a:lvl1pPr>
              <a:defRPr sz="3600" b="1" i="0">
                <a:solidFill>
                  <a:srgbClr val="212121"/>
                </a:solidFill>
                <a:latin typeface="Times New Roman"/>
                <a:cs typeface="Times New Roman"/>
              </a:defRPr>
            </a:lvl1pPr>
          </a:lstStyle>
          <a:p>
            <a:endParaRPr/>
          </a:p>
        </p:txBody>
      </p:sp>
      <p:sp>
        <p:nvSpPr>
          <p:cNvPr id="3" name="Holder 3"/>
          <p:cNvSpPr>
            <a:spLocks noGrp="1"/>
          </p:cNvSpPr>
          <p:nvPr>
            <p:ph type="body" idx="1"/>
          </p:nvPr>
        </p:nvSpPr>
        <p:spPr>
          <a:xfrm>
            <a:off x="516127" y="2586609"/>
            <a:ext cx="10092690" cy="1854835"/>
          </a:xfrm>
          <a:prstGeom prst="rect">
            <a:avLst/>
          </a:prstGeom>
        </p:spPr>
        <p:txBody>
          <a:bodyPr wrap="square" lIns="0" tIns="0" rIns="0" bIns="0">
            <a:spAutoFit/>
          </a:bodyPr>
          <a:lstStyle>
            <a:lvl1pPr>
              <a:defRPr sz="2400" b="0" i="0">
                <a:solidFill>
                  <a:srgbClr val="21212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50863" y="639317"/>
            <a:ext cx="5053330"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333399"/>
                </a:solidFill>
                <a:latin typeface="Arial"/>
                <a:cs typeface="Arial"/>
              </a:rPr>
              <a:t>AMITY</a:t>
            </a:r>
            <a:r>
              <a:rPr sz="1600" b="1" spc="15" dirty="0">
                <a:solidFill>
                  <a:srgbClr val="333399"/>
                </a:solidFill>
                <a:latin typeface="Arial"/>
                <a:cs typeface="Arial"/>
              </a:rPr>
              <a:t> </a:t>
            </a:r>
            <a:r>
              <a:rPr sz="1600" b="1" spc="-5" dirty="0">
                <a:solidFill>
                  <a:srgbClr val="333399"/>
                </a:solidFill>
                <a:latin typeface="Arial"/>
                <a:cs typeface="Arial"/>
              </a:rPr>
              <a:t>INSTITUTE OF</a:t>
            </a:r>
            <a:r>
              <a:rPr sz="1600" b="1" spc="15" dirty="0">
                <a:solidFill>
                  <a:srgbClr val="333399"/>
                </a:solidFill>
                <a:latin typeface="Arial"/>
                <a:cs typeface="Arial"/>
              </a:rPr>
              <a:t> </a:t>
            </a:r>
            <a:r>
              <a:rPr sz="1600" b="1" spc="-20" dirty="0">
                <a:solidFill>
                  <a:srgbClr val="333399"/>
                </a:solidFill>
                <a:latin typeface="Arial"/>
                <a:cs typeface="Arial"/>
              </a:rPr>
              <a:t>INFORMATION</a:t>
            </a:r>
            <a:r>
              <a:rPr sz="1600" b="1" spc="55" dirty="0">
                <a:solidFill>
                  <a:srgbClr val="333399"/>
                </a:solidFill>
                <a:latin typeface="Arial"/>
                <a:cs typeface="Arial"/>
              </a:rPr>
              <a:t> </a:t>
            </a:r>
            <a:r>
              <a:rPr sz="1600" b="1" spc="-10" dirty="0">
                <a:solidFill>
                  <a:srgbClr val="333399"/>
                </a:solidFill>
                <a:latin typeface="Arial"/>
                <a:cs typeface="Arial"/>
              </a:rPr>
              <a:t>TECHNOLOGY</a:t>
            </a:r>
            <a:endParaRPr sz="1600" dirty="0">
              <a:latin typeface="Arial"/>
              <a:cs typeface="Arial"/>
            </a:endParaRPr>
          </a:p>
        </p:txBody>
      </p:sp>
      <p:sp>
        <p:nvSpPr>
          <p:cNvPr id="3" name="object 3"/>
          <p:cNvSpPr/>
          <p:nvPr/>
        </p:nvSpPr>
        <p:spPr>
          <a:xfrm>
            <a:off x="3250692" y="6705599"/>
            <a:ext cx="8938260" cy="151130"/>
          </a:xfrm>
          <a:custGeom>
            <a:avLst/>
            <a:gdLst/>
            <a:ahLst/>
            <a:cxnLst/>
            <a:rect l="l" t="t" r="r" b="b"/>
            <a:pathLst>
              <a:path w="8938260" h="151129">
                <a:moveTo>
                  <a:pt x="8938260" y="0"/>
                </a:moveTo>
                <a:lnTo>
                  <a:pt x="0" y="0"/>
                </a:lnTo>
                <a:lnTo>
                  <a:pt x="0" y="150875"/>
                </a:lnTo>
                <a:lnTo>
                  <a:pt x="8938260" y="150875"/>
                </a:lnTo>
                <a:lnTo>
                  <a:pt x="8938260" y="0"/>
                </a:lnTo>
                <a:close/>
              </a:path>
            </a:pathLst>
          </a:custGeom>
          <a:solidFill>
            <a:srgbClr val="F0B43A"/>
          </a:solidFill>
        </p:spPr>
        <p:txBody>
          <a:bodyPr wrap="square" lIns="0" tIns="0" rIns="0" bIns="0" rtlCol="0"/>
          <a:lstStyle/>
          <a:p>
            <a:endParaRPr/>
          </a:p>
        </p:txBody>
      </p:sp>
      <p:sp>
        <p:nvSpPr>
          <p:cNvPr id="4" name="object 4"/>
          <p:cNvSpPr txBox="1"/>
          <p:nvPr/>
        </p:nvSpPr>
        <p:spPr>
          <a:xfrm>
            <a:off x="10479785" y="6616395"/>
            <a:ext cx="10922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ahoma"/>
                <a:cs typeface="Tahoma"/>
              </a:rPr>
              <a:t>1</a:t>
            </a:r>
            <a:endParaRPr sz="1200">
              <a:latin typeface="Tahoma"/>
              <a:cs typeface="Tahoma"/>
            </a:endParaRPr>
          </a:p>
        </p:txBody>
      </p:sp>
      <p:sp>
        <p:nvSpPr>
          <p:cNvPr id="5" name="object 5"/>
          <p:cNvSpPr txBox="1">
            <a:spLocks noGrp="1"/>
          </p:cNvSpPr>
          <p:nvPr>
            <p:ph type="title"/>
          </p:nvPr>
        </p:nvSpPr>
        <p:spPr>
          <a:xfrm>
            <a:off x="2904785" y="1384152"/>
            <a:ext cx="7589140" cy="751488"/>
          </a:xfrm>
          <a:prstGeom prst="rect">
            <a:avLst/>
          </a:prstGeom>
        </p:spPr>
        <p:txBody>
          <a:bodyPr vert="horz" wrap="square" lIns="0" tIns="12700" rIns="0" bIns="0" rtlCol="0">
            <a:spAutoFit/>
          </a:bodyPr>
          <a:lstStyle/>
          <a:p>
            <a:pPr marL="12700">
              <a:lnSpc>
                <a:spcPct val="100000"/>
              </a:lnSpc>
              <a:spcBef>
                <a:spcPts val="100"/>
              </a:spcBef>
            </a:pPr>
            <a:r>
              <a:rPr lang="en-IN" sz="4800" dirty="0">
                <a:solidFill>
                  <a:srgbClr val="000000"/>
                </a:solidFill>
              </a:rPr>
              <a:t>SEMINAR-II 2023-24</a:t>
            </a:r>
            <a:endParaRPr sz="4800" dirty="0"/>
          </a:p>
        </p:txBody>
      </p:sp>
      <p:sp>
        <p:nvSpPr>
          <p:cNvPr id="6" name="object 6"/>
          <p:cNvSpPr txBox="1"/>
          <p:nvPr/>
        </p:nvSpPr>
        <p:spPr>
          <a:xfrm>
            <a:off x="1555559" y="2374194"/>
            <a:ext cx="9080881" cy="608500"/>
          </a:xfrm>
          <a:prstGeom prst="rect">
            <a:avLst/>
          </a:prstGeom>
        </p:spPr>
        <p:txBody>
          <a:bodyPr vert="horz" wrap="square" lIns="0" tIns="252095" rIns="0" bIns="0" rtlCol="0">
            <a:spAutoFit/>
          </a:bodyPr>
          <a:lstStyle/>
          <a:p>
            <a:pPr marL="1270" algn="ctr">
              <a:lnSpc>
                <a:spcPct val="100000"/>
              </a:lnSpc>
              <a:spcBef>
                <a:spcPts val="1985"/>
              </a:spcBef>
            </a:pPr>
            <a:r>
              <a:rPr lang="en-US" sz="2300" b="1" i="0" dirty="0">
                <a:effectLst/>
                <a:latin typeface="Times New Roman" panose="02020603050405020304" pitchFamily="18" charset="0"/>
                <a:cs typeface="Times New Roman" panose="02020603050405020304" pitchFamily="18" charset="0"/>
              </a:rPr>
              <a:t>Evaluating the Impact of Semantic Search Tools on Content Diversity</a:t>
            </a:r>
            <a:endParaRPr sz="23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649576-3BBD-3B14-7ED7-4540D1B06728}"/>
              </a:ext>
            </a:extLst>
          </p:cNvPr>
          <p:cNvSpPr txBox="1"/>
          <p:nvPr/>
        </p:nvSpPr>
        <p:spPr>
          <a:xfrm>
            <a:off x="1142998" y="4856092"/>
            <a:ext cx="3200400" cy="646331"/>
          </a:xfrm>
          <a:prstGeom prst="rect">
            <a:avLst/>
          </a:prstGeom>
          <a:noFill/>
        </p:spPr>
        <p:txBody>
          <a:bodyPr wrap="square" rtlCol="0">
            <a:spAutoFit/>
          </a:bodyPr>
          <a:lstStyle/>
          <a:p>
            <a:r>
              <a:rPr lang="en-IN" dirty="0"/>
              <a:t>GUIDE NAME:</a:t>
            </a:r>
          </a:p>
          <a:p>
            <a:r>
              <a:rPr lang="en-IN" dirty="0"/>
              <a:t>Dr. Misbah Anjum</a:t>
            </a:r>
          </a:p>
        </p:txBody>
      </p:sp>
      <p:sp>
        <p:nvSpPr>
          <p:cNvPr id="8" name="TextBox 7">
            <a:extLst>
              <a:ext uri="{FF2B5EF4-FFF2-40B4-BE49-F238E27FC236}">
                <a16:creationId xmlns:a16="http://schemas.microsoft.com/office/drawing/2014/main" id="{8BD2CAAC-D6D2-30B9-E924-0EC18B30FF04}"/>
              </a:ext>
            </a:extLst>
          </p:cNvPr>
          <p:cNvSpPr txBox="1"/>
          <p:nvPr/>
        </p:nvSpPr>
        <p:spPr>
          <a:xfrm>
            <a:off x="7848602" y="4576977"/>
            <a:ext cx="3200400" cy="1200329"/>
          </a:xfrm>
          <a:prstGeom prst="rect">
            <a:avLst/>
          </a:prstGeom>
          <a:noFill/>
        </p:spPr>
        <p:txBody>
          <a:bodyPr wrap="square" rtlCol="0">
            <a:spAutoFit/>
          </a:bodyPr>
          <a:lstStyle/>
          <a:p>
            <a:r>
              <a:rPr lang="en-IN" dirty="0"/>
              <a:t>STUDENT NAME:</a:t>
            </a:r>
          </a:p>
          <a:p>
            <a:r>
              <a:rPr lang="en-IN" dirty="0"/>
              <a:t>Saurav Kumar Suman</a:t>
            </a:r>
          </a:p>
          <a:p>
            <a:r>
              <a:rPr lang="en-IN" dirty="0"/>
              <a:t>Dual 10</a:t>
            </a:r>
          </a:p>
          <a:p>
            <a:r>
              <a:rPr lang="en-IN" dirty="0"/>
              <a:t>A1049519029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80F9-5D73-80CD-0741-2E7AFA5524C2}"/>
              </a:ext>
            </a:extLst>
          </p:cNvPr>
          <p:cNvSpPr>
            <a:spLocks noGrp="1"/>
          </p:cNvSpPr>
          <p:nvPr>
            <p:ph type="title"/>
          </p:nvPr>
        </p:nvSpPr>
        <p:spPr>
          <a:xfrm>
            <a:off x="2971800" y="390561"/>
            <a:ext cx="11216894" cy="553998"/>
          </a:xfrm>
        </p:spPr>
        <p:txBody>
          <a:bodyPr/>
          <a:lstStyle/>
          <a:p>
            <a:r>
              <a:rPr lang="en-IN" dirty="0"/>
              <a:t>OBJECTIVES</a:t>
            </a:r>
          </a:p>
        </p:txBody>
      </p:sp>
      <p:sp>
        <p:nvSpPr>
          <p:cNvPr id="3" name="Text Placeholder 2">
            <a:extLst>
              <a:ext uri="{FF2B5EF4-FFF2-40B4-BE49-F238E27FC236}">
                <a16:creationId xmlns:a16="http://schemas.microsoft.com/office/drawing/2014/main" id="{3B119927-96F8-902E-D334-3E0F8BDB88F7}"/>
              </a:ext>
            </a:extLst>
          </p:cNvPr>
          <p:cNvSpPr>
            <a:spLocks noGrp="1"/>
          </p:cNvSpPr>
          <p:nvPr>
            <p:ph type="body" idx="1"/>
          </p:nvPr>
        </p:nvSpPr>
        <p:spPr>
          <a:xfrm>
            <a:off x="609600" y="1600200"/>
            <a:ext cx="9982200" cy="4293085"/>
          </a:xfrm>
        </p:spPr>
        <p:txBody>
          <a:bodyPr/>
          <a:lstStyle/>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How Does Contextual Meaning Impact Semantic Search?</a:t>
            </a: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How semantic search tools impact the diversity of content in search results.</a:t>
            </a:r>
          </a:p>
          <a:p>
            <a:pPr marL="342900" lvl="0" indent="-342900" algn="just">
              <a:lnSpc>
                <a:spcPct val="15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Is Semantic Search Evolving Beyond Traditional Keyword Matching?</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Identify the implications, challenges, and future of semantic search tools in meeting evolving user expectations for diverse and enriched content.</a:t>
            </a:r>
          </a:p>
        </p:txBody>
      </p:sp>
      <p:sp>
        <p:nvSpPr>
          <p:cNvPr id="4" name="object 2">
            <a:extLst>
              <a:ext uri="{FF2B5EF4-FFF2-40B4-BE49-F238E27FC236}">
                <a16:creationId xmlns:a16="http://schemas.microsoft.com/office/drawing/2014/main" id="{F0A90126-686A-A09D-7FFA-C493D2EDB161}"/>
              </a:ext>
            </a:extLst>
          </p:cNvPr>
          <p:cNvSpPr txBox="1"/>
          <p:nvPr/>
        </p:nvSpPr>
        <p:spPr>
          <a:xfrm>
            <a:off x="6650863" y="639317"/>
            <a:ext cx="5053330" cy="269240"/>
          </a:xfrm>
          <a:prstGeom prst="rect">
            <a:avLst/>
          </a:prstGeom>
        </p:spPr>
        <p:txBody>
          <a:bodyPr vert="horz" wrap="square" lIns="0" tIns="12065" rIns="0" bIns="0" rtlCol="0">
            <a:spAutoFit/>
          </a:bodyPr>
          <a:lstStyle/>
          <a:p>
            <a:pPr marL="12700">
              <a:lnSpc>
                <a:spcPct val="100000"/>
              </a:lnSpc>
              <a:spcBef>
                <a:spcPts val="95"/>
              </a:spcBef>
            </a:pPr>
            <a:r>
              <a:rPr lang="en-US" sz="1600" b="1" spc="-15" dirty="0">
                <a:solidFill>
                  <a:srgbClr val="333399"/>
                </a:solidFill>
                <a:latin typeface="Arial"/>
                <a:cs typeface="Arial"/>
              </a:rPr>
              <a:t>AMITY</a:t>
            </a:r>
            <a:r>
              <a:rPr lang="en-US" sz="1600" b="1" spc="15" dirty="0">
                <a:solidFill>
                  <a:srgbClr val="333399"/>
                </a:solidFill>
                <a:latin typeface="Arial"/>
                <a:cs typeface="Arial"/>
              </a:rPr>
              <a:t> </a:t>
            </a:r>
            <a:r>
              <a:rPr lang="en-US" sz="1600" b="1" spc="-5" dirty="0">
                <a:solidFill>
                  <a:srgbClr val="333399"/>
                </a:solidFill>
                <a:latin typeface="Arial"/>
                <a:cs typeface="Arial"/>
              </a:rPr>
              <a:t>INSTITUTE OF</a:t>
            </a:r>
            <a:r>
              <a:rPr lang="en-US" sz="1600" b="1" spc="15" dirty="0">
                <a:solidFill>
                  <a:srgbClr val="333399"/>
                </a:solidFill>
                <a:latin typeface="Arial"/>
                <a:cs typeface="Arial"/>
              </a:rPr>
              <a:t> </a:t>
            </a:r>
            <a:r>
              <a:rPr lang="en-US" sz="1600" b="1" spc="-20" dirty="0">
                <a:solidFill>
                  <a:srgbClr val="333399"/>
                </a:solidFill>
                <a:latin typeface="Arial"/>
                <a:cs typeface="Arial"/>
              </a:rPr>
              <a:t>INFORMATION</a:t>
            </a:r>
            <a:r>
              <a:rPr lang="en-US" sz="1600" b="1" spc="55" dirty="0">
                <a:solidFill>
                  <a:srgbClr val="333399"/>
                </a:solidFill>
                <a:latin typeface="Arial"/>
                <a:cs typeface="Arial"/>
              </a:rPr>
              <a:t> </a:t>
            </a:r>
            <a:r>
              <a:rPr lang="en-US" sz="1600" b="1" spc="-10" dirty="0">
                <a:solidFill>
                  <a:srgbClr val="333399"/>
                </a:solidFill>
                <a:latin typeface="Arial"/>
                <a:cs typeface="Arial"/>
              </a:rPr>
              <a:t>TECHNOLOGY</a:t>
            </a:r>
            <a:endParaRPr lang="en-US" sz="1600" dirty="0">
              <a:latin typeface="Arial"/>
              <a:cs typeface="Arial"/>
            </a:endParaRPr>
          </a:p>
        </p:txBody>
      </p:sp>
    </p:spTree>
    <p:extLst>
      <p:ext uri="{BB962C8B-B14F-4D97-AF65-F5344CB8AC3E}">
        <p14:creationId xmlns:p14="http://schemas.microsoft.com/office/powerpoint/2010/main" val="290071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D9D7-ECA3-09EA-C893-601EA2050C12}"/>
              </a:ext>
            </a:extLst>
          </p:cNvPr>
          <p:cNvSpPr>
            <a:spLocks noGrp="1"/>
          </p:cNvSpPr>
          <p:nvPr>
            <p:ph type="title"/>
          </p:nvPr>
        </p:nvSpPr>
        <p:spPr>
          <a:xfrm>
            <a:off x="2819400" y="362318"/>
            <a:ext cx="11216894" cy="553998"/>
          </a:xfrm>
        </p:spPr>
        <p:txBody>
          <a:bodyPr/>
          <a:lstStyle/>
          <a:p>
            <a:r>
              <a:rPr lang="en-IN"/>
              <a:t>INTRODUCTION</a:t>
            </a:r>
            <a:endParaRPr lang="en-IN" dirty="0"/>
          </a:p>
        </p:txBody>
      </p:sp>
      <p:sp>
        <p:nvSpPr>
          <p:cNvPr id="3" name="Text Placeholder 2">
            <a:extLst>
              <a:ext uri="{FF2B5EF4-FFF2-40B4-BE49-F238E27FC236}">
                <a16:creationId xmlns:a16="http://schemas.microsoft.com/office/drawing/2014/main" id="{0F93B555-C923-F23C-C205-8B8FB2E90351}"/>
              </a:ext>
            </a:extLst>
          </p:cNvPr>
          <p:cNvSpPr>
            <a:spLocks noGrp="1"/>
          </p:cNvSpPr>
          <p:nvPr>
            <p:ph type="body" idx="1"/>
          </p:nvPr>
        </p:nvSpPr>
        <p:spPr>
          <a:xfrm>
            <a:off x="457200" y="1376386"/>
            <a:ext cx="11125200" cy="4520725"/>
          </a:xfrm>
        </p:spPr>
        <p:txBody>
          <a:bodyPr/>
          <a:lstStyle/>
          <a:p>
            <a:pPr algn="just">
              <a:lnSpc>
                <a:spcPct val="150000"/>
              </a:lnSpc>
            </a:pPr>
            <a:r>
              <a:rPr lang="en-US" sz="18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Evolution of Information Retrieval:-</a:t>
            </a:r>
          </a:p>
          <a:p>
            <a:pPr marL="342900" indent="-34290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Semantic search tools represent a transformative shift from traditional keyword-based search models.</a:t>
            </a:r>
          </a:p>
          <a:p>
            <a:pPr marL="342900" indent="-34290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Advanced natural language processing and machine learning capabilities distinguish these tools in understanding user queries.</a:t>
            </a:r>
          </a:p>
          <a:p>
            <a:pPr algn="just">
              <a:lnSpc>
                <a:spcPct val="150000"/>
              </a:lnSpc>
            </a:pPr>
            <a:r>
              <a:rPr lang="en-US" sz="18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Importance of Context-Aware Search:-</a:t>
            </a:r>
          </a:p>
          <a:p>
            <a:pPr marL="342900" indent="-34290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Semantic search goes beyond literal keyword interpretation, delving into the contextual nuances of language.</a:t>
            </a:r>
          </a:p>
          <a:p>
            <a:pPr marL="342900" indent="-34290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This approach promises a more sophisticated, context-aware, and user-centric search experience.</a:t>
            </a:r>
          </a:p>
          <a:p>
            <a:pPr algn="just">
              <a:lnSpc>
                <a:spcPct val="150000"/>
              </a:lnSpc>
            </a:pPr>
            <a:endPar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sz="18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Role of Semantic Search in Diversity:-</a:t>
            </a:r>
          </a:p>
          <a:p>
            <a:pPr marL="342900" indent="-34290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Semantic search tools, equipped with an understanding of semantic intricacies, are positioned to cater to the demand for diverse content.</a:t>
            </a:r>
          </a:p>
        </p:txBody>
      </p:sp>
      <p:sp>
        <p:nvSpPr>
          <p:cNvPr id="4" name="object 2">
            <a:extLst>
              <a:ext uri="{FF2B5EF4-FFF2-40B4-BE49-F238E27FC236}">
                <a16:creationId xmlns:a16="http://schemas.microsoft.com/office/drawing/2014/main" id="{9456C30A-C53D-DA83-2416-3267432E50BA}"/>
              </a:ext>
            </a:extLst>
          </p:cNvPr>
          <p:cNvSpPr txBox="1"/>
          <p:nvPr/>
        </p:nvSpPr>
        <p:spPr>
          <a:xfrm>
            <a:off x="6650863" y="639317"/>
            <a:ext cx="5053330" cy="269240"/>
          </a:xfrm>
          <a:prstGeom prst="rect">
            <a:avLst/>
          </a:prstGeom>
        </p:spPr>
        <p:txBody>
          <a:bodyPr vert="horz" wrap="square" lIns="0" tIns="12065" rIns="0" bIns="0" rtlCol="0">
            <a:spAutoFit/>
          </a:bodyPr>
          <a:lstStyle/>
          <a:p>
            <a:pPr marL="12700">
              <a:lnSpc>
                <a:spcPct val="100000"/>
              </a:lnSpc>
              <a:spcBef>
                <a:spcPts val="95"/>
              </a:spcBef>
            </a:pPr>
            <a:r>
              <a:rPr lang="en-US" sz="1600" b="1" spc="-15">
                <a:solidFill>
                  <a:srgbClr val="333399"/>
                </a:solidFill>
                <a:latin typeface="Arial"/>
                <a:cs typeface="Arial"/>
              </a:rPr>
              <a:t>AMITY</a:t>
            </a:r>
            <a:r>
              <a:rPr lang="en-US" sz="1600" b="1" spc="15">
                <a:solidFill>
                  <a:srgbClr val="333399"/>
                </a:solidFill>
                <a:latin typeface="Arial"/>
                <a:cs typeface="Arial"/>
              </a:rPr>
              <a:t> </a:t>
            </a:r>
            <a:r>
              <a:rPr lang="en-US" sz="1600" b="1" spc="-5">
                <a:solidFill>
                  <a:srgbClr val="333399"/>
                </a:solidFill>
                <a:latin typeface="Arial"/>
                <a:cs typeface="Arial"/>
              </a:rPr>
              <a:t>INSTITUTE OF</a:t>
            </a:r>
            <a:r>
              <a:rPr lang="en-US" sz="1600" b="1" spc="15">
                <a:solidFill>
                  <a:srgbClr val="333399"/>
                </a:solidFill>
                <a:latin typeface="Arial"/>
                <a:cs typeface="Arial"/>
              </a:rPr>
              <a:t> </a:t>
            </a:r>
            <a:r>
              <a:rPr lang="en-US" sz="1600" b="1" spc="-20">
                <a:solidFill>
                  <a:srgbClr val="333399"/>
                </a:solidFill>
                <a:latin typeface="Arial"/>
                <a:cs typeface="Arial"/>
              </a:rPr>
              <a:t>INFORMATION</a:t>
            </a:r>
            <a:r>
              <a:rPr lang="en-US" sz="1600" b="1" spc="55">
                <a:solidFill>
                  <a:srgbClr val="333399"/>
                </a:solidFill>
                <a:latin typeface="Arial"/>
                <a:cs typeface="Arial"/>
              </a:rPr>
              <a:t> </a:t>
            </a:r>
            <a:r>
              <a:rPr lang="en-US" sz="1600" b="1" spc="-10">
                <a:solidFill>
                  <a:srgbClr val="333399"/>
                </a:solidFill>
                <a:latin typeface="Arial"/>
                <a:cs typeface="Arial"/>
              </a:rPr>
              <a:t>TECHNOLOGY</a:t>
            </a:r>
            <a:endParaRPr lang="en-US" sz="1600" dirty="0">
              <a:latin typeface="Arial"/>
              <a:cs typeface="Arial"/>
            </a:endParaRPr>
          </a:p>
        </p:txBody>
      </p:sp>
    </p:spTree>
    <p:extLst>
      <p:ext uri="{BB962C8B-B14F-4D97-AF65-F5344CB8AC3E}">
        <p14:creationId xmlns:p14="http://schemas.microsoft.com/office/powerpoint/2010/main" val="84838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5B62-1459-7C38-DA29-273BA8CAACDF}"/>
              </a:ext>
            </a:extLst>
          </p:cNvPr>
          <p:cNvSpPr>
            <a:spLocks noGrp="1"/>
          </p:cNvSpPr>
          <p:nvPr>
            <p:ph type="title"/>
          </p:nvPr>
        </p:nvSpPr>
        <p:spPr>
          <a:xfrm>
            <a:off x="2819400" y="530449"/>
            <a:ext cx="8001000" cy="628282"/>
          </a:xfrm>
        </p:spPr>
        <p:txBody>
          <a:bodyPr/>
          <a:lstStyle/>
          <a:p>
            <a:r>
              <a:rPr lang="en-IN" sz="2500" dirty="0">
                <a:solidFill>
                  <a:srgbClr val="000000"/>
                </a:solidFill>
                <a:effectLst/>
                <a:latin typeface="Times New Roman" panose="02020603050405020304" pitchFamily="18" charset="0"/>
                <a:ea typeface="Times New Roman" panose="02020603050405020304" pitchFamily="18" charset="0"/>
              </a:rPr>
              <a:t>How Does Contextual Meaning Impact Semantic Search?</a:t>
            </a:r>
            <a:br>
              <a:rPr lang="en-IN" sz="2500" dirty="0">
                <a:solidFill>
                  <a:srgbClr val="000000"/>
                </a:solidFill>
                <a:effectLst/>
                <a:latin typeface="Times New Roman" panose="02020603050405020304" pitchFamily="18" charset="0"/>
                <a:ea typeface="Times New Roman" panose="02020603050405020304" pitchFamily="18" charset="0"/>
              </a:rPr>
            </a:br>
            <a:endParaRPr lang="en-IN" sz="2500" dirty="0"/>
          </a:p>
        </p:txBody>
      </p:sp>
      <p:sp>
        <p:nvSpPr>
          <p:cNvPr id="4" name="object 2">
            <a:extLst>
              <a:ext uri="{FF2B5EF4-FFF2-40B4-BE49-F238E27FC236}">
                <a16:creationId xmlns:a16="http://schemas.microsoft.com/office/drawing/2014/main" id="{52F44F43-2FF8-3B23-9126-679E8D70FC31}"/>
              </a:ext>
            </a:extLst>
          </p:cNvPr>
          <p:cNvSpPr txBox="1"/>
          <p:nvPr/>
        </p:nvSpPr>
        <p:spPr>
          <a:xfrm>
            <a:off x="6553200" y="93078"/>
            <a:ext cx="5053330"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333399"/>
                </a:solidFill>
                <a:latin typeface="Arial"/>
                <a:cs typeface="Arial"/>
              </a:rPr>
              <a:t>AMITY</a:t>
            </a:r>
            <a:r>
              <a:rPr sz="1600" b="1" spc="15" dirty="0">
                <a:solidFill>
                  <a:srgbClr val="333399"/>
                </a:solidFill>
                <a:latin typeface="Arial"/>
                <a:cs typeface="Arial"/>
              </a:rPr>
              <a:t> </a:t>
            </a:r>
            <a:r>
              <a:rPr sz="1600" b="1" spc="-5" dirty="0">
                <a:solidFill>
                  <a:srgbClr val="333399"/>
                </a:solidFill>
                <a:latin typeface="Arial"/>
                <a:cs typeface="Arial"/>
              </a:rPr>
              <a:t>INSTITUTE OF</a:t>
            </a:r>
            <a:r>
              <a:rPr sz="1600" b="1" spc="15" dirty="0">
                <a:solidFill>
                  <a:srgbClr val="333399"/>
                </a:solidFill>
                <a:latin typeface="Arial"/>
                <a:cs typeface="Arial"/>
              </a:rPr>
              <a:t> </a:t>
            </a:r>
            <a:r>
              <a:rPr sz="1600" b="1" spc="-20" dirty="0">
                <a:solidFill>
                  <a:srgbClr val="333399"/>
                </a:solidFill>
                <a:latin typeface="Arial"/>
                <a:cs typeface="Arial"/>
              </a:rPr>
              <a:t>INFORMATION</a:t>
            </a:r>
            <a:r>
              <a:rPr sz="1600" b="1" spc="55" dirty="0">
                <a:solidFill>
                  <a:srgbClr val="333399"/>
                </a:solidFill>
                <a:latin typeface="Arial"/>
                <a:cs typeface="Arial"/>
              </a:rPr>
              <a:t> </a:t>
            </a:r>
            <a:r>
              <a:rPr sz="1600" b="1" spc="-10" dirty="0">
                <a:solidFill>
                  <a:srgbClr val="333399"/>
                </a:solidFill>
                <a:latin typeface="Arial"/>
                <a:cs typeface="Arial"/>
              </a:rPr>
              <a:t>TECHNOLOGY</a:t>
            </a:r>
            <a:endParaRPr sz="1600" dirty="0">
              <a:latin typeface="Arial"/>
              <a:cs typeface="Arial"/>
            </a:endParaRPr>
          </a:p>
        </p:txBody>
      </p:sp>
      <p:sp>
        <p:nvSpPr>
          <p:cNvPr id="8" name="TextBox 7">
            <a:extLst>
              <a:ext uri="{FF2B5EF4-FFF2-40B4-BE49-F238E27FC236}">
                <a16:creationId xmlns:a16="http://schemas.microsoft.com/office/drawing/2014/main" id="{60570922-57A3-346D-6C18-4EF228CD27A9}"/>
              </a:ext>
            </a:extLst>
          </p:cNvPr>
          <p:cNvSpPr txBox="1"/>
          <p:nvPr/>
        </p:nvSpPr>
        <p:spPr>
          <a:xfrm>
            <a:off x="609600" y="1447800"/>
            <a:ext cx="7162800" cy="4572000"/>
          </a:xfrm>
          <a:prstGeom prst="rect">
            <a:avLst/>
          </a:prstGeom>
          <a:noFill/>
        </p:spPr>
        <p:txBody>
          <a:bodyPr wrap="square">
            <a:spAutoFit/>
          </a:bodyPr>
          <a:lstStyle/>
          <a:p>
            <a:pPr algn="just"/>
            <a:r>
              <a:rPr lang="en-IN" b="1" i="1" u="sng" dirty="0"/>
              <a:t>Natural Language Understanding (NLU):</a:t>
            </a:r>
          </a:p>
          <a:p>
            <a:pPr algn="just"/>
            <a:r>
              <a:rPr lang="en-IN" dirty="0"/>
              <a:t>It enables the search engine to comprehend the nuances of human language, including syntax, semantics, and the relationships between words.</a:t>
            </a:r>
          </a:p>
          <a:p>
            <a:pPr algn="just"/>
            <a:endParaRPr lang="en-IN" dirty="0"/>
          </a:p>
          <a:p>
            <a:pPr algn="just"/>
            <a:r>
              <a:rPr lang="en-IN" b="1" i="1" u="sng" dirty="0"/>
              <a:t>User Context:</a:t>
            </a:r>
          </a:p>
          <a:p>
            <a:pPr algn="just"/>
            <a:r>
              <a:rPr lang="en-IN" dirty="0"/>
              <a:t>It includes factors such as the user's search history, location, preferences, and behaviour to personalize search results.</a:t>
            </a:r>
          </a:p>
          <a:p>
            <a:pPr algn="just"/>
            <a:endParaRPr lang="en-IN" dirty="0"/>
          </a:p>
          <a:p>
            <a:pPr algn="just"/>
            <a:r>
              <a:rPr lang="en-IN" b="1" i="1" u="sng" dirty="0"/>
              <a:t>Entity Recognition:</a:t>
            </a:r>
          </a:p>
          <a:p>
            <a:pPr algn="just"/>
            <a:r>
              <a:rPr lang="en-IN" dirty="0"/>
              <a:t>It identifies specific entities (e.g., people, places, organizations) mentioned in the query.</a:t>
            </a:r>
          </a:p>
          <a:p>
            <a:pPr algn="just"/>
            <a:endParaRPr lang="en-IN" dirty="0"/>
          </a:p>
          <a:p>
            <a:pPr algn="just"/>
            <a:r>
              <a:rPr lang="en-IN" b="1" i="1" u="sng" dirty="0"/>
              <a:t>Query Stream Context:</a:t>
            </a:r>
          </a:p>
          <a:p>
            <a:pPr algn="just"/>
            <a:r>
              <a:rPr lang="en-IN" dirty="0"/>
              <a:t>It analyses the sequence of queries submitted by the user over time to infer the user's broader intent</a:t>
            </a:r>
          </a:p>
        </p:txBody>
      </p:sp>
      <p:pic>
        <p:nvPicPr>
          <p:cNvPr id="9" name="Picture 8" descr="A diagram of different colored circles&#10;&#10;Description automatically generated">
            <a:extLst>
              <a:ext uri="{FF2B5EF4-FFF2-40B4-BE49-F238E27FC236}">
                <a16:creationId xmlns:a16="http://schemas.microsoft.com/office/drawing/2014/main" id="{CD8266C9-8390-C7F1-8A17-0E859AD93D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2057400"/>
            <a:ext cx="4038600" cy="2704310"/>
          </a:xfrm>
          <a:prstGeom prst="rect">
            <a:avLst/>
          </a:prstGeom>
          <a:noFill/>
          <a:ln>
            <a:noFill/>
          </a:ln>
        </p:spPr>
      </p:pic>
    </p:spTree>
    <p:extLst>
      <p:ext uri="{BB962C8B-B14F-4D97-AF65-F5344CB8AC3E}">
        <p14:creationId xmlns:p14="http://schemas.microsoft.com/office/powerpoint/2010/main" val="388812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BB85-F4D1-53A9-0133-8929AD55ACDE}"/>
              </a:ext>
            </a:extLst>
          </p:cNvPr>
          <p:cNvSpPr>
            <a:spLocks noGrp="1"/>
          </p:cNvSpPr>
          <p:nvPr>
            <p:ph type="title"/>
          </p:nvPr>
        </p:nvSpPr>
        <p:spPr>
          <a:xfrm>
            <a:off x="990600" y="1143000"/>
            <a:ext cx="10591800" cy="457200"/>
          </a:xfrm>
        </p:spPr>
        <p:txBody>
          <a:bodyPr/>
          <a:lstStyle/>
          <a:p>
            <a:pPr algn="just"/>
            <a:r>
              <a:rPr lang="en-IN" sz="2500" dirty="0"/>
              <a:t> </a:t>
            </a:r>
            <a:r>
              <a:rPr lang="en-IN" sz="2500" dirty="0">
                <a:solidFill>
                  <a:srgbClr val="000000"/>
                </a:solidFill>
                <a:effectLst/>
                <a:latin typeface="Times New Roman" panose="02020603050405020304" pitchFamily="18" charset="0"/>
                <a:ea typeface="Times New Roman" panose="02020603050405020304" pitchFamily="18" charset="0"/>
              </a:rPr>
              <a:t>How semantic search tools impact the diversity of content in search results.</a:t>
            </a:r>
            <a:br>
              <a:rPr lang="en-IN" sz="2500" dirty="0">
                <a:solidFill>
                  <a:srgbClr val="000000"/>
                </a:solidFill>
                <a:effectLst/>
                <a:latin typeface="Times New Roman" panose="02020603050405020304" pitchFamily="18" charset="0"/>
                <a:ea typeface="Times New Roman" panose="02020603050405020304" pitchFamily="18" charset="0"/>
              </a:rPr>
            </a:br>
            <a:endParaRPr lang="en-IN" sz="2500" dirty="0"/>
          </a:p>
        </p:txBody>
      </p:sp>
      <p:sp>
        <p:nvSpPr>
          <p:cNvPr id="4" name="object 2">
            <a:extLst>
              <a:ext uri="{FF2B5EF4-FFF2-40B4-BE49-F238E27FC236}">
                <a16:creationId xmlns:a16="http://schemas.microsoft.com/office/drawing/2014/main" id="{C44A780B-1A02-D319-4743-84DEA2318E84}"/>
              </a:ext>
            </a:extLst>
          </p:cNvPr>
          <p:cNvSpPr txBox="1"/>
          <p:nvPr/>
        </p:nvSpPr>
        <p:spPr>
          <a:xfrm>
            <a:off x="6650863" y="639317"/>
            <a:ext cx="5053330"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333399"/>
                </a:solidFill>
                <a:latin typeface="Arial"/>
                <a:cs typeface="Arial"/>
              </a:rPr>
              <a:t>AMITY</a:t>
            </a:r>
            <a:r>
              <a:rPr sz="1600" b="1" spc="15" dirty="0">
                <a:solidFill>
                  <a:srgbClr val="333399"/>
                </a:solidFill>
                <a:latin typeface="Arial"/>
                <a:cs typeface="Arial"/>
              </a:rPr>
              <a:t> </a:t>
            </a:r>
            <a:r>
              <a:rPr sz="1600" b="1" spc="-5" dirty="0">
                <a:solidFill>
                  <a:srgbClr val="333399"/>
                </a:solidFill>
                <a:latin typeface="Arial"/>
                <a:cs typeface="Arial"/>
              </a:rPr>
              <a:t>INSTITUTE OF</a:t>
            </a:r>
            <a:r>
              <a:rPr sz="1600" b="1" spc="15" dirty="0">
                <a:solidFill>
                  <a:srgbClr val="333399"/>
                </a:solidFill>
                <a:latin typeface="Arial"/>
                <a:cs typeface="Arial"/>
              </a:rPr>
              <a:t> </a:t>
            </a:r>
            <a:r>
              <a:rPr sz="1600" b="1" spc="-20" dirty="0">
                <a:solidFill>
                  <a:srgbClr val="333399"/>
                </a:solidFill>
                <a:latin typeface="Arial"/>
                <a:cs typeface="Arial"/>
              </a:rPr>
              <a:t>INFORMATION</a:t>
            </a:r>
            <a:r>
              <a:rPr sz="1600" b="1" spc="55" dirty="0">
                <a:solidFill>
                  <a:srgbClr val="333399"/>
                </a:solidFill>
                <a:latin typeface="Arial"/>
                <a:cs typeface="Arial"/>
              </a:rPr>
              <a:t> </a:t>
            </a:r>
            <a:r>
              <a:rPr sz="1600" b="1" spc="-10" dirty="0">
                <a:solidFill>
                  <a:srgbClr val="333399"/>
                </a:solidFill>
                <a:latin typeface="Arial"/>
                <a:cs typeface="Arial"/>
              </a:rPr>
              <a:t>TECHNOLOGY</a:t>
            </a:r>
            <a:endParaRPr sz="1600" dirty="0">
              <a:latin typeface="Arial"/>
              <a:cs typeface="Arial"/>
            </a:endParaRPr>
          </a:p>
        </p:txBody>
      </p:sp>
      <p:sp>
        <p:nvSpPr>
          <p:cNvPr id="8" name="TextBox 7">
            <a:extLst>
              <a:ext uri="{FF2B5EF4-FFF2-40B4-BE49-F238E27FC236}">
                <a16:creationId xmlns:a16="http://schemas.microsoft.com/office/drawing/2014/main" id="{F6C372F6-C8E0-95E3-74BE-8C65F6F97D86}"/>
              </a:ext>
            </a:extLst>
          </p:cNvPr>
          <p:cNvSpPr txBox="1"/>
          <p:nvPr/>
        </p:nvSpPr>
        <p:spPr>
          <a:xfrm>
            <a:off x="993058" y="1771872"/>
            <a:ext cx="100584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Semantic search tools play a crucial role in impacting the diversity of content in search results.</a:t>
            </a:r>
            <a:endParaRPr lang="en-IN" dirty="0"/>
          </a:p>
        </p:txBody>
      </p:sp>
      <p:sp>
        <p:nvSpPr>
          <p:cNvPr id="10" name="TextBox 9">
            <a:extLst>
              <a:ext uri="{FF2B5EF4-FFF2-40B4-BE49-F238E27FC236}">
                <a16:creationId xmlns:a16="http://schemas.microsoft.com/office/drawing/2014/main" id="{6ED5170E-0DC6-7706-3E1B-124408AD442B}"/>
              </a:ext>
            </a:extLst>
          </p:cNvPr>
          <p:cNvSpPr txBox="1"/>
          <p:nvPr/>
        </p:nvSpPr>
        <p:spPr>
          <a:xfrm>
            <a:off x="1066800" y="2473969"/>
            <a:ext cx="9984658" cy="1717031"/>
          </a:xfrm>
          <a:prstGeom prst="rect">
            <a:avLst/>
          </a:prstGeom>
          <a:noFill/>
        </p:spPr>
        <p:txBody>
          <a:bodyPr wrap="square">
            <a:spAutoFit/>
          </a:bodyPr>
          <a:lstStyle/>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User Query: The user submits a search query.</a:t>
            </a: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Semantic Analysis: The semantic search tool analyzes the query to understand its intent and context.</a:t>
            </a:r>
          </a:p>
          <a:p>
            <a:pPr marL="342900" lvl="0" indent="-342900" algn="just">
              <a:lnSpc>
                <a:spcPct val="150000"/>
              </a:lnSpc>
              <a:spcAft>
                <a:spcPts val="2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Semantic Search Results: The tool returns search results that are more relevant to the user's query, considering the contextual meaning of the words.</a:t>
            </a:r>
          </a:p>
        </p:txBody>
      </p:sp>
      <p:sp>
        <p:nvSpPr>
          <p:cNvPr id="13" name="Rectangle 12">
            <a:extLst>
              <a:ext uri="{FF2B5EF4-FFF2-40B4-BE49-F238E27FC236}">
                <a16:creationId xmlns:a16="http://schemas.microsoft.com/office/drawing/2014/main" id="{040F1903-DB8E-FE38-B88A-AB4A7C0E75CB}"/>
              </a:ext>
            </a:extLst>
          </p:cNvPr>
          <p:cNvSpPr/>
          <p:nvPr/>
        </p:nvSpPr>
        <p:spPr>
          <a:xfrm>
            <a:off x="990601" y="4615377"/>
            <a:ext cx="10713592" cy="871023"/>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6350" indent="-6350" algn="ctr">
              <a:lnSpc>
                <a:spcPct val="107000"/>
              </a:lnSpc>
              <a:spcAft>
                <a:spcPts val="20"/>
              </a:spcAft>
            </a:pPr>
            <a:r>
              <a:rPr lang="en-IN" sz="2000" dirty="0">
                <a:solidFill>
                  <a:srgbClr val="FF0000"/>
                </a:solidFill>
                <a:effectLst/>
                <a:latin typeface="Times New Roman" panose="02020603050405020304" pitchFamily="18" charset="0"/>
                <a:ea typeface="Times New Roman" panose="02020603050405020304" pitchFamily="18" charset="0"/>
              </a:rPr>
              <a:t>User Query -&gt; Semantic Analysis (Understanding Intent and Context) -&gt; Semantic Search Results</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392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93B876-9771-E7CD-6821-17220F532CDC}"/>
              </a:ext>
            </a:extLst>
          </p:cNvPr>
          <p:cNvSpPr txBox="1"/>
          <p:nvPr/>
        </p:nvSpPr>
        <p:spPr>
          <a:xfrm>
            <a:off x="990600" y="1066800"/>
            <a:ext cx="10515600" cy="600293"/>
          </a:xfrm>
          <a:prstGeom prst="rect">
            <a:avLst/>
          </a:prstGeom>
          <a:noFill/>
        </p:spPr>
        <p:txBody>
          <a:bodyPr wrap="square">
            <a:spAutoFit/>
          </a:bodyPr>
          <a:lstStyle/>
          <a:p>
            <a:pPr lvl="0" algn="just">
              <a:lnSpc>
                <a:spcPct val="150000"/>
              </a:lnSpc>
            </a:pPr>
            <a:r>
              <a:rPr lang="en-US" sz="2500" b="1" dirty="0">
                <a:solidFill>
                  <a:srgbClr val="000000"/>
                </a:solidFill>
                <a:effectLst/>
                <a:latin typeface="Times New Roman" panose="02020603050405020304" pitchFamily="18" charset="0"/>
                <a:ea typeface="Times New Roman" panose="02020603050405020304" pitchFamily="18" charset="0"/>
              </a:rPr>
              <a:t>Is Semantic Search Evolving Beyond Traditional Keyword Matching?</a:t>
            </a:r>
            <a:endParaRPr lang="en-IN" sz="2500" b="1"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DB27646-B31F-E6BD-07FD-8C4F552379E8}"/>
              </a:ext>
            </a:extLst>
          </p:cNvPr>
          <p:cNvSpPr txBox="1"/>
          <p:nvPr/>
        </p:nvSpPr>
        <p:spPr>
          <a:xfrm>
            <a:off x="5715000" y="533400"/>
            <a:ext cx="6096000" cy="369332"/>
          </a:xfrm>
          <a:prstGeom prst="rect">
            <a:avLst/>
          </a:prstGeom>
          <a:noFill/>
        </p:spPr>
        <p:txBody>
          <a:bodyPr wrap="square">
            <a:spAutoFit/>
          </a:bodyPr>
          <a:lstStyle/>
          <a:p>
            <a:pPr marL="12700">
              <a:lnSpc>
                <a:spcPct val="100000"/>
              </a:lnSpc>
              <a:spcBef>
                <a:spcPts val="95"/>
              </a:spcBef>
            </a:pPr>
            <a:r>
              <a:rPr lang="en-US" sz="1800" b="1" spc="-15" dirty="0">
                <a:solidFill>
                  <a:srgbClr val="333399"/>
                </a:solidFill>
                <a:latin typeface="Arial"/>
                <a:cs typeface="Arial"/>
              </a:rPr>
              <a:t>AMITY</a:t>
            </a:r>
            <a:r>
              <a:rPr lang="en-US" sz="1800" b="1" spc="15" dirty="0">
                <a:solidFill>
                  <a:srgbClr val="333399"/>
                </a:solidFill>
                <a:latin typeface="Arial"/>
                <a:cs typeface="Arial"/>
              </a:rPr>
              <a:t> </a:t>
            </a:r>
            <a:r>
              <a:rPr lang="en-US" sz="1800" b="1" spc="-5" dirty="0">
                <a:solidFill>
                  <a:srgbClr val="333399"/>
                </a:solidFill>
                <a:latin typeface="Arial"/>
                <a:cs typeface="Arial"/>
              </a:rPr>
              <a:t>INSTITUTE OF</a:t>
            </a:r>
            <a:r>
              <a:rPr lang="en-US" sz="1800" b="1" spc="15" dirty="0">
                <a:solidFill>
                  <a:srgbClr val="333399"/>
                </a:solidFill>
                <a:latin typeface="Arial"/>
                <a:cs typeface="Arial"/>
              </a:rPr>
              <a:t> </a:t>
            </a:r>
            <a:r>
              <a:rPr lang="en-US" sz="1800" b="1" spc="-20" dirty="0">
                <a:solidFill>
                  <a:srgbClr val="333399"/>
                </a:solidFill>
                <a:latin typeface="Arial"/>
                <a:cs typeface="Arial"/>
              </a:rPr>
              <a:t>INFORMATION</a:t>
            </a:r>
            <a:r>
              <a:rPr lang="en-US" sz="1800" b="1" spc="55" dirty="0">
                <a:solidFill>
                  <a:srgbClr val="333399"/>
                </a:solidFill>
                <a:latin typeface="Arial"/>
                <a:cs typeface="Arial"/>
              </a:rPr>
              <a:t> </a:t>
            </a:r>
            <a:r>
              <a:rPr lang="en-US" sz="1800" b="1" spc="-10" dirty="0">
                <a:solidFill>
                  <a:srgbClr val="333399"/>
                </a:solidFill>
                <a:latin typeface="Arial"/>
                <a:cs typeface="Arial"/>
              </a:rPr>
              <a:t>TECHNOLOGY</a:t>
            </a:r>
            <a:endParaRPr lang="en-US" sz="1800" dirty="0">
              <a:latin typeface="Arial"/>
              <a:cs typeface="Arial"/>
            </a:endParaRPr>
          </a:p>
        </p:txBody>
      </p:sp>
      <p:sp>
        <p:nvSpPr>
          <p:cNvPr id="7" name="TextBox 6">
            <a:extLst>
              <a:ext uri="{FF2B5EF4-FFF2-40B4-BE49-F238E27FC236}">
                <a16:creationId xmlns:a16="http://schemas.microsoft.com/office/drawing/2014/main" id="{194641FC-DE45-6664-47FA-515BF1414F8A}"/>
              </a:ext>
            </a:extLst>
          </p:cNvPr>
          <p:cNvSpPr txBox="1"/>
          <p:nvPr/>
        </p:nvSpPr>
        <p:spPr>
          <a:xfrm>
            <a:off x="973394" y="2133600"/>
            <a:ext cx="5029200" cy="3416320"/>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Intuitive: -</a:t>
            </a:r>
          </a:p>
          <a:p>
            <a:pPr algn="just"/>
            <a:r>
              <a:rPr lang="en-IN" dirty="0">
                <a:latin typeface="Times New Roman" panose="02020603050405020304" pitchFamily="18" charset="0"/>
                <a:cs typeface="Times New Roman" panose="02020603050405020304" pitchFamily="18" charset="0"/>
              </a:rPr>
              <a:t>Solutions engage in the analysis, identification, and semantic structuring of unstructured data, encompassing both textual and video content</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Example: - Imagine using Google to find a red-haired character in Peanuts, even if you don't know the character's name. You can just say, "red-headed girl," and Google gets it, telling you it's "Heather" in Peanuts.</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8" name="Picture 7" descr="An example of finding intuitive results with semantic search">
            <a:extLst>
              <a:ext uri="{FF2B5EF4-FFF2-40B4-BE49-F238E27FC236}">
                <a16:creationId xmlns:a16="http://schemas.microsoft.com/office/drawing/2014/main" id="{798D6F80-5449-0DF4-922F-8808F44EEF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8458" y="2133600"/>
            <a:ext cx="5731510" cy="2999740"/>
          </a:xfrm>
          <a:prstGeom prst="rect">
            <a:avLst/>
          </a:prstGeom>
          <a:noFill/>
          <a:ln>
            <a:noFill/>
          </a:ln>
        </p:spPr>
      </p:pic>
    </p:spTree>
    <p:extLst>
      <p:ext uri="{BB962C8B-B14F-4D97-AF65-F5344CB8AC3E}">
        <p14:creationId xmlns:p14="http://schemas.microsoft.com/office/powerpoint/2010/main" val="291635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47255-2B19-88F2-FF3A-F06AE189B6E2}"/>
              </a:ext>
            </a:extLst>
          </p:cNvPr>
          <p:cNvSpPr txBox="1"/>
          <p:nvPr/>
        </p:nvSpPr>
        <p:spPr>
          <a:xfrm>
            <a:off x="5562600" y="533400"/>
            <a:ext cx="6096000" cy="369332"/>
          </a:xfrm>
          <a:prstGeom prst="rect">
            <a:avLst/>
          </a:prstGeom>
          <a:noFill/>
        </p:spPr>
        <p:txBody>
          <a:bodyPr wrap="square">
            <a:spAutoFit/>
          </a:bodyPr>
          <a:lstStyle/>
          <a:p>
            <a:pPr marL="12700">
              <a:lnSpc>
                <a:spcPct val="100000"/>
              </a:lnSpc>
              <a:spcBef>
                <a:spcPts val="95"/>
              </a:spcBef>
            </a:pPr>
            <a:r>
              <a:rPr lang="en-US" sz="1800" b="1" spc="-15" dirty="0">
                <a:solidFill>
                  <a:srgbClr val="333399"/>
                </a:solidFill>
                <a:latin typeface="Arial"/>
                <a:cs typeface="Arial"/>
              </a:rPr>
              <a:t>AMITY</a:t>
            </a:r>
            <a:r>
              <a:rPr lang="en-US" sz="1800" b="1" spc="15" dirty="0">
                <a:solidFill>
                  <a:srgbClr val="333399"/>
                </a:solidFill>
                <a:latin typeface="Arial"/>
                <a:cs typeface="Arial"/>
              </a:rPr>
              <a:t> </a:t>
            </a:r>
            <a:r>
              <a:rPr lang="en-US" sz="1800" b="1" spc="-5" dirty="0">
                <a:solidFill>
                  <a:srgbClr val="333399"/>
                </a:solidFill>
                <a:latin typeface="Arial"/>
                <a:cs typeface="Arial"/>
              </a:rPr>
              <a:t>INSTITUTE OF</a:t>
            </a:r>
            <a:r>
              <a:rPr lang="en-US" sz="1800" b="1" spc="15" dirty="0">
                <a:solidFill>
                  <a:srgbClr val="333399"/>
                </a:solidFill>
                <a:latin typeface="Arial"/>
                <a:cs typeface="Arial"/>
              </a:rPr>
              <a:t> </a:t>
            </a:r>
            <a:r>
              <a:rPr lang="en-US" sz="1800" b="1" spc="-20" dirty="0">
                <a:solidFill>
                  <a:srgbClr val="333399"/>
                </a:solidFill>
                <a:latin typeface="Arial"/>
                <a:cs typeface="Arial"/>
              </a:rPr>
              <a:t>INFORMATION</a:t>
            </a:r>
            <a:r>
              <a:rPr lang="en-US" sz="1800" b="1" spc="55" dirty="0">
                <a:solidFill>
                  <a:srgbClr val="333399"/>
                </a:solidFill>
                <a:latin typeface="Arial"/>
                <a:cs typeface="Arial"/>
              </a:rPr>
              <a:t> </a:t>
            </a:r>
            <a:r>
              <a:rPr lang="en-US" sz="1800" b="1" spc="-10" dirty="0">
                <a:solidFill>
                  <a:srgbClr val="333399"/>
                </a:solidFill>
                <a:latin typeface="Arial"/>
                <a:cs typeface="Arial"/>
              </a:rPr>
              <a:t>TECHNOLOGY</a:t>
            </a:r>
            <a:endParaRPr lang="en-US" sz="1800" dirty="0">
              <a:latin typeface="Arial"/>
              <a:cs typeface="Arial"/>
            </a:endParaRPr>
          </a:p>
        </p:txBody>
      </p:sp>
      <p:sp>
        <p:nvSpPr>
          <p:cNvPr id="5" name="TextBox 4">
            <a:extLst>
              <a:ext uri="{FF2B5EF4-FFF2-40B4-BE49-F238E27FC236}">
                <a16:creationId xmlns:a16="http://schemas.microsoft.com/office/drawing/2014/main" id="{7AB14702-5E56-3011-B4F6-FFAF31C4292B}"/>
              </a:ext>
            </a:extLst>
          </p:cNvPr>
          <p:cNvSpPr txBox="1"/>
          <p:nvPr/>
        </p:nvSpPr>
        <p:spPr>
          <a:xfrm>
            <a:off x="609600" y="1497584"/>
            <a:ext cx="5481485" cy="3782061"/>
          </a:xfrm>
          <a:prstGeom prst="rect">
            <a:avLst/>
          </a:prstGeom>
          <a:noFill/>
        </p:spPr>
        <p:txBody>
          <a:bodyPr wrap="square">
            <a:spAutoFit/>
          </a:bodyPr>
          <a:lstStyle/>
          <a:p>
            <a:pPr marL="6350" indent="-6350" algn="just">
              <a:lnSpc>
                <a:spcPct val="150000"/>
              </a:lnSpc>
              <a:spcAft>
                <a:spcPts val="20"/>
              </a:spcAft>
            </a:pPr>
            <a:r>
              <a:rPr lang="en-US" sz="1800" b="1" dirty="0">
                <a:solidFill>
                  <a:srgbClr val="000000"/>
                </a:solidFill>
                <a:effectLst/>
                <a:latin typeface="Times New Roman" panose="02020603050405020304" pitchFamily="18" charset="0"/>
                <a:ea typeface="Times New Roman" panose="02020603050405020304" pitchFamily="18" charset="0"/>
              </a:rPr>
              <a:t>Contextual: - </a:t>
            </a:r>
          </a:p>
          <a:p>
            <a:pPr marL="6350" indent="-6350" algn="just">
              <a:lnSpc>
                <a:spcPct val="150000"/>
              </a:lnSpc>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It aims to figure out what a user is looking for by considering their previous searches, even if they aren't directly connected to the current one.</a:t>
            </a:r>
          </a:p>
          <a:p>
            <a:pPr marL="6350" indent="-6350" algn="just">
              <a:lnSpc>
                <a:spcPct val="150000"/>
              </a:lnSpc>
              <a:spcAft>
                <a:spcPts val="2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50000"/>
              </a:lnSpc>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Example: - When asking about the weather, smart search uses the user's past searches to suggest different ways of asking the same question, considering various locations the user has looked up or visited.</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6E087D23-C2DD-5E13-213F-ACF18226A0CA}"/>
              </a:ext>
            </a:extLst>
          </p:cNvPr>
          <p:cNvPicPr>
            <a:picLocks noChangeAspect="1"/>
          </p:cNvPicPr>
          <p:nvPr/>
        </p:nvPicPr>
        <p:blipFill rotWithShape="1">
          <a:blip r:embed="rId2"/>
          <a:srcRect l="-2792" t="37735" r="2792" b="1248"/>
          <a:stretch/>
        </p:blipFill>
        <p:spPr bwMode="auto">
          <a:xfrm>
            <a:off x="6100916" y="2095500"/>
            <a:ext cx="5633703" cy="2667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85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7819-0BAE-7352-C082-D63299FE2DD5}"/>
              </a:ext>
            </a:extLst>
          </p:cNvPr>
          <p:cNvSpPr>
            <a:spLocks noGrp="1"/>
          </p:cNvSpPr>
          <p:nvPr>
            <p:ph type="title"/>
          </p:nvPr>
        </p:nvSpPr>
        <p:spPr>
          <a:xfrm>
            <a:off x="1790700" y="1197233"/>
            <a:ext cx="9220200" cy="461665"/>
          </a:xfrm>
        </p:spPr>
        <p:txBody>
          <a:bodyPr/>
          <a:lstStyle/>
          <a:p>
            <a:pPr algn="ctr"/>
            <a:r>
              <a:rPr lang="en-IN" sz="3000" dirty="0"/>
              <a:t>FUTURE TRENDS AND DEVELOPMENTS</a:t>
            </a:r>
            <a:endParaRPr lang="en-US" sz="3000" dirty="0"/>
          </a:p>
        </p:txBody>
      </p:sp>
      <p:sp>
        <p:nvSpPr>
          <p:cNvPr id="4" name="TextBox 3">
            <a:extLst>
              <a:ext uri="{FF2B5EF4-FFF2-40B4-BE49-F238E27FC236}">
                <a16:creationId xmlns:a16="http://schemas.microsoft.com/office/drawing/2014/main" id="{6B5D3BC0-B5A8-121D-ADEE-4DF63B6AEBF2}"/>
              </a:ext>
            </a:extLst>
          </p:cNvPr>
          <p:cNvSpPr txBox="1"/>
          <p:nvPr/>
        </p:nvSpPr>
        <p:spPr>
          <a:xfrm>
            <a:off x="5791200" y="554760"/>
            <a:ext cx="6094428" cy="369332"/>
          </a:xfrm>
          <a:prstGeom prst="rect">
            <a:avLst/>
          </a:prstGeom>
          <a:noFill/>
        </p:spPr>
        <p:txBody>
          <a:bodyPr wrap="square">
            <a:spAutoFit/>
          </a:bodyPr>
          <a:lstStyle/>
          <a:p>
            <a:pPr marL="12700">
              <a:lnSpc>
                <a:spcPct val="100000"/>
              </a:lnSpc>
              <a:spcBef>
                <a:spcPts val="95"/>
              </a:spcBef>
            </a:pPr>
            <a:r>
              <a:rPr lang="en-US" sz="1800" b="1" spc="-15" dirty="0">
                <a:solidFill>
                  <a:srgbClr val="333399"/>
                </a:solidFill>
                <a:latin typeface="Arial"/>
                <a:cs typeface="Arial"/>
              </a:rPr>
              <a:t>AMITY</a:t>
            </a:r>
            <a:r>
              <a:rPr lang="en-US" sz="1800" b="1" spc="15" dirty="0">
                <a:solidFill>
                  <a:srgbClr val="333399"/>
                </a:solidFill>
                <a:latin typeface="Arial"/>
                <a:cs typeface="Arial"/>
              </a:rPr>
              <a:t> </a:t>
            </a:r>
            <a:r>
              <a:rPr lang="en-US" sz="1800" b="1" spc="-5" dirty="0">
                <a:solidFill>
                  <a:srgbClr val="333399"/>
                </a:solidFill>
                <a:latin typeface="Arial"/>
                <a:cs typeface="Arial"/>
              </a:rPr>
              <a:t>INSTITUTE OF</a:t>
            </a:r>
            <a:r>
              <a:rPr lang="en-US" sz="1800" b="1" spc="15" dirty="0">
                <a:solidFill>
                  <a:srgbClr val="333399"/>
                </a:solidFill>
                <a:latin typeface="Arial"/>
                <a:cs typeface="Arial"/>
              </a:rPr>
              <a:t> </a:t>
            </a:r>
            <a:r>
              <a:rPr lang="en-US" sz="1800" b="1" spc="-20" dirty="0">
                <a:solidFill>
                  <a:srgbClr val="333399"/>
                </a:solidFill>
                <a:latin typeface="Arial"/>
                <a:cs typeface="Arial"/>
              </a:rPr>
              <a:t>INFORMATION</a:t>
            </a:r>
            <a:r>
              <a:rPr lang="en-US" sz="1800" b="1" spc="55" dirty="0">
                <a:solidFill>
                  <a:srgbClr val="333399"/>
                </a:solidFill>
                <a:latin typeface="Arial"/>
                <a:cs typeface="Arial"/>
              </a:rPr>
              <a:t> </a:t>
            </a:r>
            <a:r>
              <a:rPr lang="en-US" sz="1800" b="1" spc="-10" dirty="0">
                <a:solidFill>
                  <a:srgbClr val="333399"/>
                </a:solidFill>
                <a:latin typeface="Arial"/>
                <a:cs typeface="Arial"/>
              </a:rPr>
              <a:t>TECHNOLOGY</a:t>
            </a:r>
            <a:endParaRPr lang="en-US" sz="1800" dirty="0">
              <a:latin typeface="Arial"/>
              <a:cs typeface="Arial"/>
            </a:endParaRPr>
          </a:p>
        </p:txBody>
      </p:sp>
      <p:sp>
        <p:nvSpPr>
          <p:cNvPr id="5" name="TextBox 4">
            <a:extLst>
              <a:ext uri="{FF2B5EF4-FFF2-40B4-BE49-F238E27FC236}">
                <a16:creationId xmlns:a16="http://schemas.microsoft.com/office/drawing/2014/main" id="{F66F4DAA-0B47-F0FD-7342-BD530C6F0248}"/>
              </a:ext>
            </a:extLst>
          </p:cNvPr>
          <p:cNvSpPr txBox="1"/>
          <p:nvPr/>
        </p:nvSpPr>
        <p:spPr>
          <a:xfrm>
            <a:off x="990600" y="1905000"/>
            <a:ext cx="9906000" cy="4247317"/>
          </a:xfrm>
          <a:prstGeom prst="rect">
            <a:avLst/>
          </a:prstGeom>
          <a:noFill/>
        </p:spPr>
        <p:txBody>
          <a:bodyPr wrap="square">
            <a:spAutoFit/>
          </a:bodyPr>
          <a:lstStyle/>
          <a:p>
            <a:pPr algn="just"/>
            <a:r>
              <a:rPr lang="en-IN" b="1" i="1" u="sng" dirty="0">
                <a:latin typeface="Times New Roman" panose="02020603050405020304" pitchFamily="18" charset="0"/>
                <a:cs typeface="Times New Roman" panose="02020603050405020304" pitchFamily="18" charset="0"/>
              </a:rPr>
              <a:t>Enhanced Personalization: </a:t>
            </a:r>
          </a:p>
          <a:p>
            <a:pPr algn="just"/>
            <a:r>
              <a:rPr lang="en-IN" dirty="0">
                <a:latin typeface="Times New Roman" panose="02020603050405020304" pitchFamily="18" charset="0"/>
                <a:cs typeface="Times New Roman" panose="02020603050405020304" pitchFamily="18" charset="0"/>
              </a:rPr>
              <a:t>Semantic search tools will likely become more adept at understanding user intent and preferences, leading to highly personalized search results</a:t>
            </a:r>
          </a:p>
          <a:p>
            <a:pPr algn="just"/>
            <a:endParaRPr lang="en-IN" dirty="0">
              <a:latin typeface="Times New Roman" panose="02020603050405020304" pitchFamily="18" charset="0"/>
              <a:cs typeface="Times New Roman" panose="02020603050405020304" pitchFamily="18" charset="0"/>
            </a:endParaRPr>
          </a:p>
          <a:p>
            <a:pPr algn="just"/>
            <a:r>
              <a:rPr lang="en-IN" b="1" i="1" u="sng" dirty="0">
                <a:latin typeface="Times New Roman" panose="02020603050405020304" pitchFamily="18" charset="0"/>
                <a:cs typeface="Times New Roman" panose="02020603050405020304" pitchFamily="18" charset="0"/>
              </a:rPr>
              <a:t>Multimodal Search: </a:t>
            </a:r>
          </a:p>
          <a:p>
            <a:pPr algn="just"/>
            <a:r>
              <a:rPr lang="en-IN" dirty="0">
                <a:latin typeface="Times New Roman" panose="02020603050405020304" pitchFamily="18" charset="0"/>
                <a:cs typeface="Times New Roman" panose="02020603050405020304" pitchFamily="18" charset="0"/>
              </a:rPr>
              <a:t>As technology advances, semantic search tools may integrate more multimedia content such as images, videos, and audio files. </a:t>
            </a:r>
          </a:p>
          <a:p>
            <a:pPr algn="just"/>
            <a:endParaRPr lang="en-IN" dirty="0">
              <a:latin typeface="Times New Roman" panose="02020603050405020304" pitchFamily="18" charset="0"/>
              <a:cs typeface="Times New Roman" panose="02020603050405020304" pitchFamily="18" charset="0"/>
            </a:endParaRPr>
          </a:p>
          <a:p>
            <a:pPr algn="just"/>
            <a:r>
              <a:rPr lang="en-IN" b="1" i="1" u="sng" dirty="0">
                <a:latin typeface="Times New Roman" panose="02020603050405020304" pitchFamily="18" charset="0"/>
                <a:cs typeface="Times New Roman" panose="02020603050405020304" pitchFamily="18" charset="0"/>
              </a:rPr>
              <a:t>Semantic Context Understanding:</a:t>
            </a:r>
          </a:p>
          <a:p>
            <a:pPr algn="just"/>
            <a:r>
              <a:rPr lang="en-IN" dirty="0">
                <a:latin typeface="Times New Roman" panose="02020603050405020304" pitchFamily="18" charset="0"/>
                <a:cs typeface="Times New Roman" panose="02020603050405020304" pitchFamily="18" charset="0"/>
              </a:rPr>
              <a:t>Future semantic search tools might focus on better understanding the context in which users search for information. </a:t>
            </a:r>
          </a:p>
          <a:p>
            <a:pPr algn="just"/>
            <a:endParaRPr lang="en-IN" dirty="0">
              <a:latin typeface="Times New Roman" panose="02020603050405020304" pitchFamily="18" charset="0"/>
              <a:cs typeface="Times New Roman" panose="02020603050405020304" pitchFamily="18" charset="0"/>
            </a:endParaRPr>
          </a:p>
          <a:p>
            <a:pPr algn="just"/>
            <a:r>
              <a:rPr lang="en-IN" b="1" i="1" u="sng" dirty="0">
                <a:latin typeface="Times New Roman" panose="02020603050405020304" pitchFamily="18" charset="0"/>
                <a:cs typeface="Times New Roman" panose="02020603050405020304" pitchFamily="18" charset="0"/>
              </a:rPr>
              <a:t>Content Curation and Verification: </a:t>
            </a:r>
          </a:p>
          <a:p>
            <a:pPr algn="just"/>
            <a:r>
              <a:rPr lang="en-IN" dirty="0">
                <a:latin typeface="Times New Roman" panose="02020603050405020304" pitchFamily="18" charset="0"/>
                <a:cs typeface="Times New Roman" panose="02020603050405020304" pitchFamily="18" charset="0"/>
              </a:rPr>
              <a:t>Semantic search tools may play a role in content curation by surfacing high-quality, diverse content while filtering out misinformation and low-quality sources. </a:t>
            </a:r>
          </a:p>
        </p:txBody>
      </p:sp>
    </p:spTree>
    <p:extLst>
      <p:ext uri="{BB962C8B-B14F-4D97-AF65-F5344CB8AC3E}">
        <p14:creationId xmlns:p14="http://schemas.microsoft.com/office/powerpoint/2010/main" val="301065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AADF-C413-D14D-E342-DFA05E9BDBB5}"/>
              </a:ext>
            </a:extLst>
          </p:cNvPr>
          <p:cNvSpPr>
            <a:spLocks noGrp="1"/>
          </p:cNvSpPr>
          <p:nvPr>
            <p:ph type="title"/>
          </p:nvPr>
        </p:nvSpPr>
        <p:spPr>
          <a:xfrm>
            <a:off x="4267200" y="2971800"/>
            <a:ext cx="2971800" cy="553998"/>
          </a:xfrm>
        </p:spPr>
        <p:txBody>
          <a:bodyPr/>
          <a:lstStyle/>
          <a:p>
            <a:r>
              <a:rPr lang="en-IN" dirty="0"/>
              <a:t>THANK YOU</a:t>
            </a:r>
          </a:p>
        </p:txBody>
      </p:sp>
      <p:sp>
        <p:nvSpPr>
          <p:cNvPr id="4" name="object 2">
            <a:extLst>
              <a:ext uri="{FF2B5EF4-FFF2-40B4-BE49-F238E27FC236}">
                <a16:creationId xmlns:a16="http://schemas.microsoft.com/office/drawing/2014/main" id="{2B40C48F-7C42-0B6D-074B-9CFBB093D089}"/>
              </a:ext>
            </a:extLst>
          </p:cNvPr>
          <p:cNvSpPr txBox="1"/>
          <p:nvPr/>
        </p:nvSpPr>
        <p:spPr>
          <a:xfrm>
            <a:off x="6650863" y="639317"/>
            <a:ext cx="5053330"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333399"/>
                </a:solidFill>
                <a:latin typeface="Arial"/>
                <a:cs typeface="Arial"/>
              </a:rPr>
              <a:t>AMITY</a:t>
            </a:r>
            <a:r>
              <a:rPr sz="1600" b="1" spc="15" dirty="0">
                <a:solidFill>
                  <a:srgbClr val="333399"/>
                </a:solidFill>
                <a:latin typeface="Arial"/>
                <a:cs typeface="Arial"/>
              </a:rPr>
              <a:t> </a:t>
            </a:r>
            <a:r>
              <a:rPr sz="1600" b="1" spc="-5" dirty="0">
                <a:solidFill>
                  <a:srgbClr val="333399"/>
                </a:solidFill>
                <a:latin typeface="Arial"/>
                <a:cs typeface="Arial"/>
              </a:rPr>
              <a:t>INSTITUTE OF</a:t>
            </a:r>
            <a:r>
              <a:rPr sz="1600" b="1" spc="15" dirty="0">
                <a:solidFill>
                  <a:srgbClr val="333399"/>
                </a:solidFill>
                <a:latin typeface="Arial"/>
                <a:cs typeface="Arial"/>
              </a:rPr>
              <a:t> </a:t>
            </a:r>
            <a:r>
              <a:rPr sz="1600" b="1" spc="-20" dirty="0">
                <a:solidFill>
                  <a:srgbClr val="333399"/>
                </a:solidFill>
                <a:latin typeface="Arial"/>
                <a:cs typeface="Arial"/>
              </a:rPr>
              <a:t>INFORMATION</a:t>
            </a:r>
            <a:r>
              <a:rPr sz="1600" b="1" spc="55" dirty="0">
                <a:solidFill>
                  <a:srgbClr val="333399"/>
                </a:solidFill>
                <a:latin typeface="Arial"/>
                <a:cs typeface="Arial"/>
              </a:rPr>
              <a:t> </a:t>
            </a:r>
            <a:r>
              <a:rPr sz="1600" b="1" spc="-10" dirty="0">
                <a:solidFill>
                  <a:srgbClr val="333399"/>
                </a:solidFill>
                <a:latin typeface="Arial"/>
                <a:cs typeface="Arial"/>
              </a:rPr>
              <a:t>TECHNOLOGY</a:t>
            </a:r>
            <a:endParaRPr sz="1600" dirty="0">
              <a:latin typeface="Arial"/>
              <a:cs typeface="Arial"/>
            </a:endParaRPr>
          </a:p>
        </p:txBody>
      </p:sp>
    </p:spTree>
    <p:extLst>
      <p:ext uri="{BB962C8B-B14F-4D97-AF65-F5344CB8AC3E}">
        <p14:creationId xmlns:p14="http://schemas.microsoft.com/office/powerpoint/2010/main" val="3608860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1540</TotalTime>
  <Words>689</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Tahoma</vt:lpstr>
      <vt:lpstr>Times New Roman</vt:lpstr>
      <vt:lpstr>Office Theme</vt:lpstr>
      <vt:lpstr>SEMINAR-II 2023-24</vt:lpstr>
      <vt:lpstr>OBJECTIVES</vt:lpstr>
      <vt:lpstr>INTRODUCTION</vt:lpstr>
      <vt:lpstr>How Does Contextual Meaning Impact Semantic Search? </vt:lpstr>
      <vt:lpstr> How semantic search tools impact the diversity of content in search results. </vt:lpstr>
      <vt:lpstr>PowerPoint Presentation</vt:lpstr>
      <vt:lpstr>PowerPoint Presentation</vt:lpstr>
      <vt:lpstr>FUTURE TRENDS AND DEVELOPMENTS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Concepts</dc:title>
  <dc:creator>Rashmi Vashisth</dc:creator>
  <cp:lastModifiedBy>Saurav Singhania</cp:lastModifiedBy>
  <cp:revision>127</cp:revision>
  <dcterms:created xsi:type="dcterms:W3CDTF">2023-10-06T07:18:04Z</dcterms:created>
  <dcterms:modified xsi:type="dcterms:W3CDTF">2024-06-06T18:50:47Z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2022-02-25T00:00:00Z</vt:filetime>
  </property>
  <property fmtid="{D5CDD505-2E9C-101B-9397-08002B2CF9AE}" pid="3" name="Creator">
    <vt:lpwstr>Microsoft® PowerPoint® for Microsoft 365</vt:lpwstr>
  </property>
  <property fmtid="{D5CDD505-2E9C-101B-9397-08002B2CF9AE}" pid="4" name="LastSaved">
    <vt:filetime>2023-10-06T00:00:00Z</vt:filetime>
  </property>
</Properties>
</file>