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C8CE9C-D50A-4EAB-93F3-2707CDF13CB3}" v="329" dt="2020-12-29T07:18:44.032"/>
    <p1510:client id="{79CEDA6B-A182-4C99-B37B-5245579B86D5}" v="534" dt="2020-12-29T08:44:55.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5811" y="929"/>
            <a:ext cx="9144000" cy="935487"/>
          </a:xfrm>
        </p:spPr>
        <p:txBody>
          <a:bodyPr/>
          <a:lstStyle/>
          <a:p>
            <a:r>
              <a:rPr lang="en-US" dirty="0">
                <a:cs typeface="Calibri Light"/>
              </a:rPr>
              <a:t>Customer Segmentation</a:t>
            </a:r>
            <a:endParaRPr lang="en-US" dirty="0"/>
          </a:p>
        </p:txBody>
      </p:sp>
      <p:sp>
        <p:nvSpPr>
          <p:cNvPr id="3" name="Subtitle 2"/>
          <p:cNvSpPr>
            <a:spLocks noGrp="1"/>
          </p:cNvSpPr>
          <p:nvPr>
            <p:ph type="subTitle" idx="1"/>
          </p:nvPr>
        </p:nvSpPr>
        <p:spPr>
          <a:xfrm>
            <a:off x="1610264" y="1373548"/>
            <a:ext cx="9144000" cy="4790025"/>
          </a:xfrm>
        </p:spPr>
        <p:txBody>
          <a:bodyPr vert="horz" lIns="91440" tIns="45720" rIns="91440" bIns="45720" rtlCol="0" anchor="t">
            <a:normAutofit fontScale="92500" lnSpcReduction="20000"/>
          </a:bodyPr>
          <a:lstStyle/>
          <a:p>
            <a:pPr marL="342900" indent="-342900" algn="l">
              <a:buChar char="•"/>
            </a:pPr>
            <a:endParaRPr lang="en-US" dirty="0">
              <a:latin typeface="Calibri Light"/>
              <a:cs typeface="Calibri"/>
            </a:endParaRPr>
          </a:p>
          <a:p>
            <a:pPr marL="342900" indent="-342900" algn="l">
              <a:buChar char="•"/>
            </a:pPr>
            <a:r>
              <a:rPr lang="en-US" sz="2800" dirty="0">
                <a:latin typeface="Calibri"/>
                <a:cs typeface="Calibri"/>
              </a:rPr>
              <a:t>Here we are working  </a:t>
            </a:r>
            <a:r>
              <a:rPr lang="en-US" sz="2800" dirty="0">
                <a:latin typeface="Calibri"/>
                <a:ea typeface="+mn-lt"/>
                <a:cs typeface="+mn-lt"/>
              </a:rPr>
              <a:t>for develop a customer segmentation to define marketing strategy. </a:t>
            </a:r>
            <a:endParaRPr lang="en-US" sz="2800">
              <a:latin typeface="Calibri"/>
              <a:cs typeface="Calibri"/>
            </a:endParaRPr>
          </a:p>
          <a:p>
            <a:pPr marL="342900" indent="-342900" algn="l">
              <a:buChar char="•"/>
            </a:pPr>
            <a:endParaRPr lang="en-US" sz="2800" i="1" dirty="0">
              <a:ea typeface="+mn-lt"/>
              <a:cs typeface="+mn-lt"/>
            </a:endParaRPr>
          </a:p>
          <a:p>
            <a:pPr marL="342900" indent="-342900" algn="l">
              <a:buChar char="•"/>
            </a:pPr>
            <a:r>
              <a:rPr lang="en-US" sz="2800" i="1" dirty="0">
                <a:ea typeface="+mn-lt"/>
                <a:cs typeface="+mn-lt"/>
              </a:rPr>
              <a:t>Segmentation in marketing is a technique used to divide customers or other entities into groups based on attributes such as </a:t>
            </a:r>
            <a:r>
              <a:rPr lang="en-US" sz="2800" i="1" err="1">
                <a:ea typeface="+mn-lt"/>
                <a:cs typeface="+mn-lt"/>
              </a:rPr>
              <a:t>behaviour</a:t>
            </a:r>
            <a:r>
              <a:rPr lang="en-US" sz="2800" i="1" dirty="0">
                <a:ea typeface="+mn-lt"/>
                <a:cs typeface="+mn-lt"/>
              </a:rPr>
              <a:t> or demographics .</a:t>
            </a:r>
            <a:endParaRPr lang="en-US" sz="2800" dirty="0">
              <a:latin typeface="Calibri Light"/>
              <a:ea typeface="+mn-lt"/>
              <a:cs typeface="+mn-lt"/>
            </a:endParaRPr>
          </a:p>
          <a:p>
            <a:pPr marL="342900" indent="-342900" algn="l">
              <a:buChar char="•"/>
            </a:pPr>
            <a:endParaRPr lang="en-US" sz="2800" i="1" dirty="0">
              <a:ea typeface="+mn-lt"/>
              <a:cs typeface="+mn-lt"/>
            </a:endParaRPr>
          </a:p>
          <a:p>
            <a:pPr marL="342900" indent="-342900" algn="l">
              <a:buChar char="•"/>
            </a:pPr>
            <a:r>
              <a:rPr lang="en-US" sz="2800" i="1" dirty="0">
                <a:ea typeface="+mn-lt"/>
                <a:cs typeface="+mn-lt"/>
              </a:rPr>
              <a:t> It is useful to identify segments of customers who may respond in a similar way to specific marketing techniques such as email subject lines or display advertisements. As it gives businesses the ability to tailor marketing messages and timing to generate better response rates and provide improved consumer experiences</a:t>
            </a:r>
            <a:r>
              <a:rPr lang="en-US" i="1" dirty="0">
                <a:ea typeface="+mn-lt"/>
                <a:cs typeface="+mn-lt"/>
              </a:rPr>
              <a:t>.</a:t>
            </a:r>
            <a:endParaRPr lang="en-US" i="1" dirty="0">
              <a:cs typeface="Calibri" panose="020F0502020204030204"/>
            </a:endParaRPr>
          </a:p>
          <a:p>
            <a:pPr marL="342900" indent="-342900" algn="l">
              <a:buChar char="•"/>
            </a:pPr>
            <a:endParaRPr lang="en-US" i="1" dirty="0">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FB8A-F6EE-491A-864E-03D3AAF186B6}"/>
              </a:ext>
            </a:extLst>
          </p:cNvPr>
          <p:cNvSpPr>
            <a:spLocks noGrp="1"/>
          </p:cNvSpPr>
          <p:nvPr>
            <p:ph type="title"/>
          </p:nvPr>
        </p:nvSpPr>
        <p:spPr>
          <a:xfrm>
            <a:off x="838200" y="365125"/>
            <a:ext cx="10515600" cy="678582"/>
          </a:xfrm>
        </p:spPr>
        <p:txBody>
          <a:bodyPr>
            <a:normAutofit fontScale="90000"/>
          </a:bodyPr>
          <a:lstStyle/>
          <a:p>
            <a:r>
              <a:rPr lang="en-US" dirty="0">
                <a:cs typeface="Calibri Light"/>
              </a:rPr>
              <a:t>                                    KPIs</a:t>
            </a:r>
            <a:endParaRPr lang="en-US" dirty="0"/>
          </a:p>
        </p:txBody>
      </p:sp>
      <p:sp>
        <p:nvSpPr>
          <p:cNvPr id="3" name="Content Placeholder 2">
            <a:extLst>
              <a:ext uri="{FF2B5EF4-FFF2-40B4-BE49-F238E27FC236}">
                <a16:creationId xmlns:a16="http://schemas.microsoft.com/office/drawing/2014/main" id="{FEDC3968-F3DC-4B24-87DE-33FFC93FF32B}"/>
              </a:ext>
            </a:extLst>
          </p:cNvPr>
          <p:cNvSpPr>
            <a:spLocks noGrp="1"/>
          </p:cNvSpPr>
          <p:nvPr>
            <p:ph idx="1"/>
          </p:nvPr>
        </p:nvSpPr>
        <p:spPr>
          <a:xfrm>
            <a:off x="838200" y="905475"/>
            <a:ext cx="11248845" cy="5846582"/>
          </a:xfrm>
        </p:spPr>
        <p:txBody>
          <a:bodyPr vert="horz" lIns="91440" tIns="45720" rIns="91440" bIns="45720" rtlCol="0" anchor="t">
            <a:noAutofit/>
          </a:bodyPr>
          <a:lstStyle/>
          <a:p>
            <a:endParaRPr lang="en-US" sz="2400" dirty="0">
              <a:ea typeface="+mn-lt"/>
              <a:cs typeface="+mn-lt"/>
            </a:endParaRPr>
          </a:p>
          <a:p>
            <a:r>
              <a:rPr lang="en-US" dirty="0">
                <a:ea typeface="+mn-lt"/>
                <a:cs typeface="+mn-lt"/>
              </a:rPr>
              <a:t>Key performance indicators (KPIs) refer to a set of quantifiable measurements used to gauge a company's overall long-term performance. KPIs specifically help determine a company's strategic, financial, and operational achievements, especially compared to those of other businesses within the same sector.</a:t>
            </a:r>
            <a:endParaRPr lang="en-US"/>
          </a:p>
          <a:p>
            <a:endParaRPr lang="en-US" dirty="0">
              <a:cs typeface="Calibri" panose="020F0502020204030204"/>
            </a:endParaRPr>
          </a:p>
          <a:p>
            <a:r>
              <a:rPr lang="en-US" dirty="0">
                <a:cs typeface="Calibri" panose="020F0502020204030204"/>
              </a:rPr>
              <a:t>Here we are finding </a:t>
            </a:r>
            <a:r>
              <a:rPr lang="en-US" dirty="0">
                <a:ea typeface="+mn-lt"/>
                <a:cs typeface="+mn-lt"/>
              </a:rPr>
              <a:t>Monthly average purchase and cash advance amount</a:t>
            </a:r>
            <a:endParaRPr lang="en-US" dirty="0">
              <a:cs typeface="Calibri" panose="020F0502020204030204"/>
            </a:endParaRPr>
          </a:p>
          <a:p>
            <a:r>
              <a:rPr lang="en-US" dirty="0">
                <a:ea typeface="+mn-lt"/>
                <a:cs typeface="+mn-lt"/>
              </a:rPr>
              <a:t> Purchases by type (one-off, installments)</a:t>
            </a:r>
            <a:endParaRPr lang="en-US">
              <a:cs typeface="Calibri"/>
            </a:endParaRPr>
          </a:p>
          <a:p>
            <a:r>
              <a:rPr lang="en-US" dirty="0">
                <a:ea typeface="+mn-lt"/>
                <a:cs typeface="+mn-lt"/>
              </a:rPr>
              <a:t> Average amount per purchase and cash advance transaction,</a:t>
            </a:r>
            <a:endParaRPr lang="en-US">
              <a:cs typeface="Calibri"/>
            </a:endParaRPr>
          </a:p>
          <a:p>
            <a:r>
              <a:rPr lang="en-US" dirty="0">
                <a:ea typeface="+mn-lt"/>
                <a:cs typeface="+mn-lt"/>
              </a:rPr>
              <a:t> Limit usage (balance to credit limit ratio),</a:t>
            </a:r>
            <a:endParaRPr lang="en-US">
              <a:cs typeface="Calibri"/>
            </a:endParaRPr>
          </a:p>
          <a:p>
            <a:r>
              <a:rPr lang="en-US" dirty="0">
                <a:ea typeface="+mn-lt"/>
                <a:cs typeface="+mn-lt"/>
              </a:rPr>
              <a:t> Payments to minimum payments ratio </a:t>
            </a:r>
            <a:r>
              <a:rPr lang="en-US" err="1">
                <a:ea typeface="+mn-lt"/>
                <a:cs typeface="+mn-lt"/>
              </a:rPr>
              <a:t>etc</a:t>
            </a:r>
            <a:r>
              <a:rPr lang="en-US" dirty="0">
                <a:ea typeface="+mn-lt"/>
                <a:cs typeface="+mn-lt"/>
              </a:rPr>
              <a:t> (think of more types of similar analysis)</a:t>
            </a:r>
            <a:endParaRPr lang="en-US" dirty="0">
              <a:cs typeface="Calibri" panose="020F0502020204030204"/>
            </a:endParaRPr>
          </a:p>
          <a:p>
            <a:endParaRPr lang="en-US" sz="2400"/>
          </a:p>
          <a:p>
            <a:endParaRPr lang="en-US" sz="2400" dirty="0"/>
          </a:p>
        </p:txBody>
      </p:sp>
    </p:spTree>
    <p:extLst>
      <p:ext uri="{BB962C8B-B14F-4D97-AF65-F5344CB8AC3E}">
        <p14:creationId xmlns:p14="http://schemas.microsoft.com/office/powerpoint/2010/main" val="78564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B3D4-132F-430E-8A08-AF141E5A1190}"/>
              </a:ext>
            </a:extLst>
          </p:cNvPr>
          <p:cNvSpPr>
            <a:spLocks noGrp="1"/>
          </p:cNvSpPr>
          <p:nvPr>
            <p:ph type="title"/>
          </p:nvPr>
        </p:nvSpPr>
        <p:spPr>
          <a:xfrm>
            <a:off x="838200" y="365125"/>
            <a:ext cx="10515600" cy="606696"/>
          </a:xfrm>
        </p:spPr>
        <p:txBody>
          <a:bodyPr>
            <a:normAutofit fontScale="90000"/>
          </a:bodyPr>
          <a:lstStyle/>
          <a:p>
            <a:r>
              <a:rPr lang="en-US" dirty="0">
                <a:cs typeface="Calibri Light"/>
              </a:rPr>
              <a:t>                          Case Study</a:t>
            </a:r>
            <a:endParaRPr lang="en-US" dirty="0"/>
          </a:p>
        </p:txBody>
      </p:sp>
      <p:sp>
        <p:nvSpPr>
          <p:cNvPr id="3" name="Content Placeholder 2">
            <a:extLst>
              <a:ext uri="{FF2B5EF4-FFF2-40B4-BE49-F238E27FC236}">
                <a16:creationId xmlns:a16="http://schemas.microsoft.com/office/drawing/2014/main" id="{F1F9D14E-CA31-4D28-B7F4-85BC8EF9719B}"/>
              </a:ext>
            </a:extLst>
          </p:cNvPr>
          <p:cNvSpPr>
            <a:spLocks noGrp="1"/>
          </p:cNvSpPr>
          <p:nvPr>
            <p:ph idx="1"/>
          </p:nvPr>
        </p:nvSpPr>
        <p:spPr>
          <a:xfrm>
            <a:off x="838200" y="1303514"/>
            <a:ext cx="10515600" cy="5031600"/>
          </a:xfrm>
        </p:spPr>
        <p:txBody>
          <a:bodyPr vert="horz" lIns="91440" tIns="45720" rIns="91440" bIns="45720" rtlCol="0" anchor="t">
            <a:normAutofit/>
          </a:bodyPr>
          <a:lstStyle/>
          <a:p>
            <a:endParaRPr lang="en-US" dirty="0">
              <a:cs typeface="Calibri"/>
            </a:endParaRPr>
          </a:p>
          <a:p>
            <a:r>
              <a:rPr lang="en-US">
                <a:ea typeface="+mn-lt"/>
                <a:cs typeface="+mn-lt"/>
              </a:rPr>
              <a:t>In our data installment frequency is highly negatively correlated to cash advance frequency .</a:t>
            </a:r>
          </a:p>
          <a:p>
            <a:r>
              <a:rPr lang="en-US">
                <a:ea typeface="+mn-lt"/>
                <a:cs typeface="+mn-lt"/>
              </a:rPr>
              <a:t>Credit limit is almost positively correlated with everything .</a:t>
            </a:r>
          </a:p>
          <a:p>
            <a:r>
              <a:rPr lang="en-US">
                <a:ea typeface="+mn-lt"/>
                <a:cs typeface="+mn-lt"/>
              </a:rPr>
              <a:t>Balance of the customers are highly positively correlated to payments , cash advance , credit limits byt highly negatively correlated to % of months with full payments due balance .</a:t>
            </a:r>
          </a:p>
          <a:p>
            <a:r>
              <a:rPr lang="en-US">
                <a:ea typeface="+mn-lt"/>
                <a:cs typeface="+mn-lt"/>
              </a:rPr>
              <a:t>Purchases are highly positively correlated to credit limits &amp; payments .</a:t>
            </a:r>
            <a:endParaRPr lang="en-US" dirty="0">
              <a:ea typeface="+mn-lt"/>
              <a:cs typeface="+mn-lt"/>
            </a:endParaRPr>
          </a:p>
          <a:p>
            <a:r>
              <a:rPr lang="en-US">
                <a:ea typeface="+mn-lt"/>
                <a:cs typeface="+mn-lt"/>
              </a:rPr>
              <a:t>Purchase frequency is highly negative with respect to cash advance frequency .</a:t>
            </a:r>
            <a:endParaRPr lang="en-US" dirty="0">
              <a:cs typeface="Calibri" panose="020F0502020204030204"/>
            </a:endParaRP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419782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C5FF7-6AD5-4DD9-95CE-074D5B9DDCCD}"/>
              </a:ext>
            </a:extLst>
          </p:cNvPr>
          <p:cNvSpPr>
            <a:spLocks noGrp="1"/>
          </p:cNvSpPr>
          <p:nvPr>
            <p:ph idx="1"/>
          </p:nvPr>
        </p:nvSpPr>
        <p:spPr>
          <a:xfrm>
            <a:off x="838200" y="1250531"/>
            <a:ext cx="10515600" cy="4351338"/>
          </a:xfrm>
        </p:spPr>
        <p:txBody>
          <a:bodyPr vert="horz" lIns="91440" tIns="45720" rIns="91440" bIns="45720" rtlCol="0" anchor="t">
            <a:normAutofit/>
          </a:bodyPr>
          <a:lstStyle/>
          <a:p>
            <a:endParaRPr lang="en-US" dirty="0">
              <a:cs typeface="Calibri"/>
            </a:endParaRPr>
          </a:p>
          <a:p>
            <a:r>
              <a:rPr lang="en-US">
                <a:cs typeface="Calibri"/>
              </a:rPr>
              <a:t>We can see all  this in our correlation matrix heat map  I.e how one feature is correlated with the other feature . </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9373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2D74-6274-47F5-B3F9-B991390241E7}"/>
              </a:ext>
            </a:extLst>
          </p:cNvPr>
          <p:cNvSpPr>
            <a:spLocks noGrp="1"/>
          </p:cNvSpPr>
          <p:nvPr>
            <p:ph type="title"/>
          </p:nvPr>
        </p:nvSpPr>
        <p:spPr/>
        <p:txBody>
          <a:bodyPr/>
          <a:lstStyle/>
          <a:p>
            <a:r>
              <a:rPr lang="en-US">
                <a:cs typeface="Calibri Light"/>
              </a:rPr>
              <a:t>Our correlation heat map with respect to each </a:t>
            </a:r>
            <a:r>
              <a:rPr lang="en-US" dirty="0">
                <a:cs typeface="Calibri Light"/>
              </a:rPr>
              <a:t>features</a:t>
            </a:r>
            <a:endParaRPr lang="en-US" dirty="0"/>
          </a:p>
        </p:txBody>
      </p:sp>
      <p:pic>
        <p:nvPicPr>
          <p:cNvPr id="4" name="Picture 4" descr="Treemap chart&#10;&#10;Description automatically generated">
            <a:extLst>
              <a:ext uri="{FF2B5EF4-FFF2-40B4-BE49-F238E27FC236}">
                <a16:creationId xmlns:a16="http://schemas.microsoft.com/office/drawing/2014/main" id="{AABDFA97-1EC3-46CF-BFBE-07662CA750B5}"/>
              </a:ext>
            </a:extLst>
          </p:cNvPr>
          <p:cNvPicPr>
            <a:picLocks noGrp="1" noChangeAspect="1"/>
          </p:cNvPicPr>
          <p:nvPr>
            <p:ph idx="1"/>
          </p:nvPr>
        </p:nvPicPr>
        <p:blipFill>
          <a:blip r:embed="rId2"/>
          <a:stretch>
            <a:fillRect/>
          </a:stretch>
        </p:blipFill>
        <p:spPr>
          <a:xfrm>
            <a:off x="550363" y="1696229"/>
            <a:ext cx="10372404" cy="7269941"/>
          </a:xfrm>
        </p:spPr>
      </p:pic>
    </p:spTree>
    <p:extLst>
      <p:ext uri="{BB962C8B-B14F-4D97-AF65-F5344CB8AC3E}">
        <p14:creationId xmlns:p14="http://schemas.microsoft.com/office/powerpoint/2010/main" val="239758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12C122-9D58-4ACB-98AB-4409E7479B31}"/>
              </a:ext>
            </a:extLst>
          </p:cNvPr>
          <p:cNvSpPr>
            <a:spLocks noGrp="1"/>
          </p:cNvSpPr>
          <p:nvPr>
            <p:ph idx="1"/>
          </p:nvPr>
        </p:nvSpPr>
        <p:spPr>
          <a:xfrm>
            <a:off x="838200" y="517286"/>
            <a:ext cx="10515600" cy="5659677"/>
          </a:xfrm>
        </p:spPr>
        <p:txBody>
          <a:bodyPr vert="horz" lIns="91440" tIns="45720" rIns="91440" bIns="45720" rtlCol="0" anchor="t">
            <a:normAutofit/>
          </a:bodyPr>
          <a:lstStyle/>
          <a:p>
            <a:endParaRPr lang="en-US"/>
          </a:p>
          <a:p>
            <a:r>
              <a:rPr lang="en-US">
                <a:cs typeface="Calibri"/>
              </a:rPr>
              <a:t>After finding K-mean clustering we got that the optimal K value is 2 I.e</a:t>
            </a:r>
          </a:p>
          <a:p>
            <a:pPr marL="0" indent="0">
              <a:buNone/>
            </a:pPr>
            <a:r>
              <a:rPr lang="en-US">
                <a:cs typeface="Calibri"/>
              </a:rPr>
              <a:t>   Optimal k = 2 .</a:t>
            </a:r>
          </a:p>
          <a:p>
            <a:pPr marL="0" indent="0">
              <a:buNone/>
            </a:pPr>
            <a:endParaRPr lang="en-US" dirty="0">
              <a:cs typeface="Calibri"/>
            </a:endParaRPr>
          </a:p>
          <a:p>
            <a:r>
              <a:rPr lang="en-US">
                <a:cs typeface="Calibri"/>
              </a:rPr>
              <a:t>Also optimal k from the elbow method came out to be 10. Therefore 10 clusters were formed</a:t>
            </a:r>
            <a:endParaRPr lang="en-US">
              <a:ea typeface="+mn-lt"/>
              <a:cs typeface="+mn-lt"/>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55781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line chart&#10;&#10;Description automatically generated">
            <a:extLst>
              <a:ext uri="{FF2B5EF4-FFF2-40B4-BE49-F238E27FC236}">
                <a16:creationId xmlns:a16="http://schemas.microsoft.com/office/drawing/2014/main" id="{60C31FF5-80C4-4815-B260-C36D263A75D2}"/>
              </a:ext>
            </a:extLst>
          </p:cNvPr>
          <p:cNvPicPr>
            <a:picLocks noGrp="1" noChangeAspect="1"/>
          </p:cNvPicPr>
          <p:nvPr>
            <p:ph idx="1"/>
          </p:nvPr>
        </p:nvPicPr>
        <p:blipFill>
          <a:blip r:embed="rId2"/>
          <a:stretch>
            <a:fillRect/>
          </a:stretch>
        </p:blipFill>
        <p:spPr>
          <a:xfrm>
            <a:off x="1931688" y="492500"/>
            <a:ext cx="8112963" cy="5680494"/>
          </a:xfrm>
        </p:spPr>
      </p:pic>
    </p:spTree>
    <p:extLst>
      <p:ext uri="{BB962C8B-B14F-4D97-AF65-F5344CB8AC3E}">
        <p14:creationId xmlns:p14="http://schemas.microsoft.com/office/powerpoint/2010/main" val="22678161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Customer Segmentation</vt:lpstr>
      <vt:lpstr>                                    KPIs</vt:lpstr>
      <vt:lpstr>                          Case Study</vt:lpstr>
      <vt:lpstr>PowerPoint Presentation</vt:lpstr>
      <vt:lpstr>Our correlation heat map with respect to each features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158</cp:revision>
  <dcterms:created xsi:type="dcterms:W3CDTF">2020-12-29T07:01:58Z</dcterms:created>
  <dcterms:modified xsi:type="dcterms:W3CDTF">2020-12-29T08:45:00Z</dcterms:modified>
</cp:coreProperties>
</file>