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0" r:id="rId4"/>
    <p:sldId id="261" r:id="rId5"/>
    <p:sldId id="272" r:id="rId6"/>
    <p:sldId id="262" r:id="rId7"/>
    <p:sldId id="263" r:id="rId8"/>
    <p:sldId id="264" r:id="rId9"/>
    <p:sldId id="265" r:id="rId10"/>
    <p:sldId id="266" r:id="rId11"/>
    <p:sldId id="274" r:id="rId12"/>
    <p:sldId id="273" r:id="rId13"/>
    <p:sldId id="275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8" r:id="rId22"/>
    <p:sldId id="287" r:id="rId23"/>
    <p:sldId id="288" r:id="rId24"/>
    <p:sldId id="289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1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4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2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6C146FF-4A31-424C-96BC-778AD0AA3CE4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AFE90E-678C-423B-B64F-59571C4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cf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cf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ecs.ucf.edu/images/building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92" y="2967335"/>
            <a:ext cx="118754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– Hypertext Markup Language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0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173" y="1126983"/>
            <a:ext cx="105373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 Syntax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An HTML element starts with a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start tag / opening tag</a:t>
            </a:r>
            <a:endParaRPr lang="en-US" b="0" i="0" dirty="0" smtClean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An HTML element ends with an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end tag / closing tag</a:t>
            </a:r>
            <a:endParaRPr lang="en-US" b="0" i="0" dirty="0" smtClean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element content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 is everything between the start and the end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Some HTML elements have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empty content</a:t>
            </a:r>
            <a:endParaRPr lang="en-US" b="0" i="0" dirty="0" smtClean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Empty elements are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closed in the start tag</a:t>
            </a:r>
            <a:endParaRPr lang="en-US" b="0" i="0" dirty="0" smtClean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Most HTML elements can have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attributes</a:t>
            </a:r>
          </a:p>
          <a:p>
            <a:endParaRPr lang="en-US" b="1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Example: </a:t>
            </a:r>
            <a:r>
              <a:rPr lang="en-US" dirty="0"/>
              <a:t>&lt;p&gt;This is my first paragraph.&lt;/p</a:t>
            </a:r>
            <a:r>
              <a:rPr lang="en-US" dirty="0" smtClean="0"/>
              <a:t>&gt;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/>
              <a:t>Nested HTML </a:t>
            </a:r>
            <a:r>
              <a:rPr lang="en-US" dirty="0" smtClean="0"/>
              <a:t>Elements</a:t>
            </a:r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</a:rPr>
              <a:t>: &lt;div&gt;</a:t>
            </a:r>
            <a:r>
              <a:rPr lang="en-US" dirty="0" smtClean="0"/>
              <a:t> &lt;p&gt;This is my first paragraph.&lt;/p&gt; </a:t>
            </a:r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</a:rPr>
              <a:t>&lt;/div&gt;</a:t>
            </a:r>
          </a:p>
          <a:p>
            <a:endParaRPr lang="en-US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</a:rPr>
              <a:t>Empty Html Elements: &lt;</a:t>
            </a:r>
            <a:r>
              <a:rPr lang="en-US" dirty="0" err="1" smtClean="0">
                <a:solidFill>
                  <a:srgbClr val="404040"/>
                </a:solidFill>
                <a:latin typeface="verdana" panose="020B0604030504040204" pitchFamily="34" charset="0"/>
              </a:rPr>
              <a:t>br</a:t>
            </a:r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</a:rPr>
              <a:t>/&gt;, &lt;</a:t>
            </a:r>
            <a:r>
              <a:rPr lang="en-US" dirty="0" err="1" smtClean="0">
                <a:solidFill>
                  <a:srgbClr val="404040"/>
                </a:solidFill>
                <a:latin typeface="verdana" panose="020B0604030504040204" pitchFamily="34" charset="0"/>
              </a:rPr>
              <a:t>img</a:t>
            </a:r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</a:rPr>
              <a:t>/&gt; etc..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747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HTML Elements</a:t>
            </a:r>
            <a:endParaRPr kumimoji="1"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4743" y="1136083"/>
            <a:ext cx="10595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HTML elements can have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attributes</a:t>
            </a:r>
            <a:endParaRPr lang="en-US" b="0" i="0" dirty="0" smtClean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 about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Attributes are always specified in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the start tag</a:t>
            </a:r>
            <a:endParaRPr lang="en-US" b="0" i="0" dirty="0" smtClean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Attributes come in name/value pairs like: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name="value“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Ex: </a:t>
            </a:r>
            <a:r>
              <a:rPr lang="en-US" i="0" dirty="0" smtClean="0">
                <a:effectLst/>
                <a:latin typeface="Calibri" panose="020F0502020204030204" pitchFamily="34" charset="0"/>
              </a:rPr>
              <a:t>&lt;a </a:t>
            </a:r>
            <a:r>
              <a:rPr lang="en-US" i="0" dirty="0" err="1" smtClean="0">
                <a:effectLst/>
                <a:latin typeface="Calibri" panose="020F0502020204030204" pitchFamily="34" charset="0"/>
              </a:rPr>
              <a:t>href</a:t>
            </a:r>
            <a:r>
              <a:rPr lang="en-US" i="0" dirty="0" smtClean="0">
                <a:effectLst/>
                <a:latin typeface="Calibri" panose="020F0502020204030204" pitchFamily="34" charset="0"/>
              </a:rPr>
              <a:t>=“</a:t>
            </a:r>
            <a:r>
              <a:rPr lang="en-US" i="0" dirty="0" smtClean="0">
                <a:solidFill>
                  <a:srgbClr val="0033CC"/>
                </a:solidFill>
                <a:effectLst/>
                <a:latin typeface="Calibri" panose="020F0502020204030204" pitchFamily="34" charset="0"/>
              </a:rPr>
              <a:t>http://www.google.com</a:t>
            </a:r>
            <a:r>
              <a:rPr lang="en-US" i="0" dirty="0" smtClean="0">
                <a:effectLst/>
                <a:latin typeface="Calibri" panose="020F0502020204030204" pitchFamily="34" charset="0"/>
              </a:rPr>
              <a:t>”&gt;Google&lt;/a&gt;</a:t>
            </a:r>
            <a:endParaRPr lang="en-US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747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HTML Attributes</a:t>
            </a:r>
            <a:endParaRPr kumimoji="1" lang="en-US" sz="3600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81913"/>
              </p:ext>
            </p:extLst>
          </p:nvPr>
        </p:nvGraphicFramePr>
        <p:xfrm>
          <a:off x="754743" y="3719733"/>
          <a:ext cx="10769599" cy="2506897"/>
        </p:xfrm>
        <a:graphic>
          <a:graphicData uri="http://schemas.openxmlformats.org/drawingml/2006/table">
            <a:tbl>
              <a:tblPr/>
              <a:tblGrid>
                <a:gridCol w="1521649"/>
                <a:gridCol w="9247950"/>
              </a:tblGrid>
              <a:tr h="3295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Attribute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67809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class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Specifies one or more classnames for an element (refers to a class in a style sheet)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3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Specifies a unique id for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53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style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Specifies an inline CSS style for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09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Specifies extra information about an element (displayed as a tool tip)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4743" y="3062514"/>
            <a:ext cx="10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Common Attributes that can be used on any html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HTML Syntax</a:t>
            </a:r>
            <a:endParaRPr lang="en-US" altLang="zh-C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371600"/>
            <a:ext cx="11277600" cy="486156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HTML syntax: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 smtClean="0"/>
              <a:t>    two-sided tag: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800" i="1" dirty="0" smtClean="0"/>
              <a:t>&lt;tag attributes&gt;document content&lt;/tag&gt;</a:t>
            </a:r>
          </a:p>
          <a:p>
            <a:pPr algn="ctr">
              <a:buFont typeface="Wingdings" pitchFamily="2" charset="2"/>
              <a:buNone/>
            </a:pPr>
            <a:endParaRPr lang="en-US" altLang="zh-CN" sz="2800" i="1" dirty="0" smtClean="0"/>
          </a:p>
          <a:p>
            <a:pPr algn="ctr">
              <a:buFont typeface="Wingdings" pitchFamily="2" charset="2"/>
              <a:buNone/>
            </a:pPr>
            <a:endParaRPr lang="en-US" altLang="zh-CN" sz="2800" i="1" dirty="0" smtClean="0"/>
          </a:p>
          <a:p>
            <a:pPr algn="ctr">
              <a:buFont typeface="Wingdings" pitchFamily="2" charset="2"/>
              <a:buNone/>
            </a:pPr>
            <a:endParaRPr lang="en-US" altLang="zh-CN" sz="2800" i="1" dirty="0" smtClean="0"/>
          </a:p>
          <a:p>
            <a:pPr>
              <a:buFont typeface="Wingdings" pitchFamily="2" charset="2"/>
              <a:buNone/>
            </a:pPr>
            <a:endParaRPr lang="en-US" altLang="zh-CN" sz="2400" b="1" i="1" dirty="0" smtClean="0"/>
          </a:p>
          <a:p>
            <a:pPr>
              <a:buFont typeface="Wingdings" pitchFamily="2" charset="2"/>
              <a:buNone/>
            </a:pPr>
            <a:endParaRPr lang="en-US" altLang="zh-CN" sz="2400" b="1" i="1" dirty="0" smtClean="0"/>
          </a:p>
          <a:p>
            <a:endParaRPr lang="en-US" altLang="zh-CN" sz="2800" b="1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813560" y="2438400"/>
            <a:ext cx="1752600" cy="2057400"/>
            <a:chOff x="288" y="1680"/>
            <a:chExt cx="1104" cy="129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56" y="1680"/>
              <a:ext cx="336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88" y="2448"/>
              <a:ext cx="1008" cy="528"/>
            </a:xfrm>
            <a:prstGeom prst="wedgeRectCallout">
              <a:avLst>
                <a:gd name="adj1" fmla="val 27380"/>
                <a:gd name="adj2" fmla="val -1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400" b="1"/>
                <a:t>Starting tag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703320" y="2453640"/>
            <a:ext cx="2519363" cy="2105025"/>
            <a:chOff x="1440" y="1680"/>
            <a:chExt cx="1587" cy="132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1680"/>
              <a:ext cx="86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491" y="2382"/>
              <a:ext cx="1536" cy="624"/>
            </a:xfrm>
            <a:prstGeom prst="wedgeRectCallout">
              <a:avLst>
                <a:gd name="adj1" fmla="val -11653"/>
                <a:gd name="adj2" fmla="val -1280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/>
                <a:t>Properties of the tag. </a:t>
              </a:r>
            </a:p>
            <a:p>
              <a:pPr algn="ctr"/>
              <a:r>
                <a:rPr lang="en-US" altLang="zh-CN" sz="2000" b="1" dirty="0"/>
                <a:t>Optional!</a:t>
              </a:r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5349240" y="2453641"/>
            <a:ext cx="5278438" cy="2103438"/>
            <a:chOff x="2448" y="1680"/>
            <a:chExt cx="3325" cy="1325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48" y="1680"/>
              <a:ext cx="182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229" y="2429"/>
              <a:ext cx="2544" cy="576"/>
            </a:xfrm>
            <a:prstGeom prst="wedgeRectCallout">
              <a:avLst>
                <a:gd name="adj1" fmla="val -34866"/>
                <a:gd name="adj2" fmla="val -13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/>
                <a:t>Actual content appears in webpage. It could be empty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7124700" y="1257300"/>
            <a:ext cx="2133600" cy="1524000"/>
            <a:chOff x="3504" y="960"/>
            <a:chExt cx="1344" cy="960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368" y="1680"/>
              <a:ext cx="480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3504" y="960"/>
              <a:ext cx="864" cy="480"/>
            </a:xfrm>
            <a:prstGeom prst="wedgeRectCallout">
              <a:avLst>
                <a:gd name="adj1" fmla="val 70023"/>
                <a:gd name="adj2" fmla="val 881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/>
                <a:t>Closing tag</a:t>
              </a: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09600" y="4921250"/>
            <a:ext cx="352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Examples:  &lt;p&gt; CGS 2100 &lt;/p&gt;</a:t>
            </a:r>
          </a:p>
          <a:p>
            <a:endParaRPr lang="en-US" altLang="zh-CN" b="1" i="1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752600" y="5562600"/>
            <a:ext cx="462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b="1" i="1"/>
              <a:t>&lt;body bgcolor = “yellow”&gt; UCF &lt;/body&gt;</a:t>
            </a:r>
          </a:p>
        </p:txBody>
      </p:sp>
    </p:spTree>
    <p:extLst>
      <p:ext uri="{BB962C8B-B14F-4D97-AF65-F5344CB8AC3E}">
        <p14:creationId xmlns:p14="http://schemas.microsoft.com/office/powerpoint/2010/main" val="8098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173" y="1126983"/>
            <a:ext cx="105373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Comment tags &lt;!-- and --&gt; are used to insert comments in HTML</a:t>
            </a:r>
            <a:r>
              <a:rPr lang="en-US" dirty="0" smtClean="0"/>
              <a:t>.</a:t>
            </a:r>
          </a:p>
          <a:p>
            <a:endParaRPr lang="en-US" b="1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n-US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Example: </a:t>
            </a:r>
          </a:p>
          <a:p>
            <a:endParaRPr lang="en-US" b="1" dirty="0" smtClean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n-US" u="sng" dirty="0" smtClean="0">
                <a:solidFill>
                  <a:srgbClr val="404040"/>
                </a:solidFill>
                <a:latin typeface="verdana" panose="020B0604030504040204" pitchFamily="34" charset="0"/>
              </a:rPr>
              <a:t>Normal html:</a:t>
            </a:r>
            <a:endParaRPr lang="en-US" u="sng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n-US" dirty="0" smtClean="0"/>
              <a:t>	&lt;</a:t>
            </a:r>
            <a:r>
              <a:rPr lang="en-US" dirty="0"/>
              <a:t>p&gt;This is my first paragraph.&lt;/p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u="sng" dirty="0" smtClean="0">
                <a:solidFill>
                  <a:srgbClr val="404040"/>
                </a:solidFill>
                <a:latin typeface="verdana" panose="020B0604030504040204" pitchFamily="34" charset="0"/>
              </a:rPr>
              <a:t>Commented </a:t>
            </a:r>
            <a:r>
              <a:rPr lang="en-US" u="sng" dirty="0" err="1" smtClean="0">
                <a:solidFill>
                  <a:srgbClr val="404040"/>
                </a:solidFill>
                <a:latin typeface="verdana" panose="020B0604030504040204" pitchFamily="34" charset="0"/>
              </a:rPr>
              <a:t>hmtl</a:t>
            </a:r>
            <a:r>
              <a:rPr lang="en-US" u="sng" dirty="0" smtClean="0">
                <a:solidFill>
                  <a:srgbClr val="404040"/>
                </a:solidFill>
                <a:latin typeface="verdana" panose="020B0604030504040204" pitchFamily="34" charset="0"/>
              </a:rPr>
              <a:t>:</a:t>
            </a:r>
          </a:p>
          <a:p>
            <a:endParaRPr lang="en-US" dirty="0" smtClean="0"/>
          </a:p>
          <a:p>
            <a:pPr lvl="2"/>
            <a:r>
              <a:rPr lang="en-US" dirty="0"/>
              <a:t>&lt;!-- This is a comment 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&lt;p&gt;This is a paragraph.&lt;/p&gt;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&lt;!-- Remember to add more information here --&gt;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747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HTML Comments</a:t>
            </a:r>
            <a:endParaRPr kumimoji="1"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sz="3600" smtClean="0">
                <a:solidFill>
                  <a:schemeClr val="hlink"/>
                </a:solidFill>
              </a:rPr>
              <a:t>Headings: &lt;h1&gt; .. &lt;h6&gt;</a:t>
            </a:r>
            <a:endParaRPr kumimoji="1" lang="en-US" sz="3600">
              <a:solidFill>
                <a:schemeClr val="hlink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143000"/>
            <a:ext cx="7772400" cy="4267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Times" panose="02020603050405020304" pitchFamily="18" charset="0"/>
              </a:rPr>
              <a:t>You can create Headlines of various sizes on your page</a:t>
            </a:r>
          </a:p>
          <a:p>
            <a:r>
              <a:rPr lang="en-US" sz="2800" smtClean="0">
                <a:latin typeface="Times" panose="02020603050405020304" pitchFamily="18" charset="0"/>
              </a:rPr>
              <a:t>Headlines appear as bold letters </a:t>
            </a:r>
          </a:p>
          <a:p>
            <a:r>
              <a:rPr lang="en-US" sz="2800" smtClean="0">
                <a:latin typeface="Times" panose="02020603050405020304" pitchFamily="18" charset="0"/>
              </a:rPr>
              <a:t>An empty line will also follow the headlines.  </a:t>
            </a:r>
          </a:p>
          <a:p>
            <a:r>
              <a:rPr lang="en-US" sz="2800" smtClean="0">
                <a:latin typeface="Times" panose="02020603050405020304" pitchFamily="18" charset="0"/>
              </a:rPr>
              <a:t>Used for titles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imes" panose="02020603050405020304" pitchFamily="18" charset="0"/>
              </a:rPr>
              <a:t>H1 is the largest font and h6 is the smallest heading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imes" panose="02020603050405020304" pitchFamily="18" charset="0"/>
              </a:rPr>
              <a:t>Headings need an end tag &lt;/h1&gt;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808037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Font Tags to specify color, font type and size</a:t>
            </a:r>
            <a:endParaRPr lang="en-US" sz="44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1981200"/>
            <a:ext cx="7772400" cy="4114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hlink"/>
                </a:solidFill>
                <a:latin typeface="Courier New" panose="02070309020205020404" pitchFamily="49" charset="0"/>
              </a:rPr>
              <a:t>&lt;FONT FACE=ARIAL SIZE=6&gt;</a:t>
            </a:r>
            <a:endParaRPr lang="en-US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mtClean="0">
                <a:latin typeface="Courier New" panose="02070309020205020404" pitchFamily="49" charset="0"/>
              </a:rPr>
              <a:t>	&lt;B&gt;The Curse of Xanadu&lt;/B&gt;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mtClean="0">
                <a:latin typeface="Courier New" panose="02070309020205020404" pitchFamily="49" charset="0"/>
              </a:rPr>
              <a:t>&lt;/FONT&gt;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mtClean="0">
                <a:latin typeface="Courier New" panose="02070309020205020404" pitchFamily="49" charset="0"/>
              </a:rPr>
              <a:t>&lt;FONT FACE=ARIAL SIZE=3&gt;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mtClean="0">
                <a:latin typeface="Courier New" panose="02070309020205020404" pitchFamily="49" charset="0"/>
              </a:rPr>
              <a:t>	by By Gary Wolf, &lt;I&gt;Wired Magazine&lt;/I&gt;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mtClean="0">
                <a:latin typeface="Courier New" panose="02070309020205020404" pitchFamily="49" charset="0"/>
              </a:rPr>
              <a:t>&lt;/FONT&gt;</a:t>
            </a:r>
          </a:p>
          <a:p>
            <a:pPr>
              <a:lnSpc>
                <a:spcPct val="80000"/>
              </a:lnSpc>
              <a:buSzTx/>
            </a:pPr>
            <a:r>
              <a:rPr lang="en-US" smtClean="0"/>
              <a:t>Font tags: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face:  Arial, Courier, etc.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size:  e.g. 3, 6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color:  e.g.  </a:t>
            </a:r>
            <a:r>
              <a:rPr lang="en-US" sz="2400" smtClean="0">
                <a:solidFill>
                  <a:schemeClr val="hlink"/>
                </a:solidFill>
                <a:latin typeface="Times" panose="02020603050405020304" pitchFamily="18" charset="0"/>
              </a:rPr>
              <a:t>“</a:t>
            </a:r>
            <a:r>
              <a:rPr lang="en-US" sz="2400" smtClean="0">
                <a:solidFill>
                  <a:schemeClr val="hlink"/>
                </a:solidFill>
              </a:rPr>
              <a:t>RED</a:t>
            </a:r>
            <a:r>
              <a:rPr lang="en-US" sz="2400" smtClean="0">
                <a:solidFill>
                  <a:schemeClr val="hlink"/>
                </a:solidFill>
                <a:latin typeface="Times" panose="02020603050405020304" pitchFamily="18" charset="0"/>
              </a:rPr>
              <a:t>”</a:t>
            </a:r>
            <a:r>
              <a:rPr lang="en-US" sz="2400" smtClean="0">
                <a:solidFill>
                  <a:schemeClr val="hlink"/>
                </a:solidFill>
              </a:rPr>
              <a:t>, </a:t>
            </a:r>
            <a:r>
              <a:rPr lang="en-US" sz="2400" smtClean="0">
                <a:solidFill>
                  <a:schemeClr val="hlink"/>
                </a:solidFill>
                <a:latin typeface="Times" panose="02020603050405020304" pitchFamily="18" charset="0"/>
              </a:rPr>
              <a:t>“</a:t>
            </a:r>
            <a:r>
              <a:rPr lang="en-US" sz="2400" smtClean="0">
                <a:solidFill>
                  <a:schemeClr val="hlink"/>
                </a:solidFill>
              </a:rPr>
              <a:t>GREEN</a:t>
            </a:r>
            <a:r>
              <a:rPr lang="en-US" sz="2400" smtClean="0">
                <a:solidFill>
                  <a:schemeClr val="hlink"/>
                </a:solidFill>
                <a:latin typeface="Times" panose="02020603050405020304" pitchFamily="18" charset="0"/>
              </a:rPr>
              <a:t>”</a:t>
            </a:r>
            <a:r>
              <a:rPr lang="en-US" sz="2400" smtClean="0">
                <a:solidFill>
                  <a:schemeClr val="hlink"/>
                </a:solidFill>
              </a:rPr>
              <a:t>, etc.</a:t>
            </a:r>
            <a:endParaRPr lang="en-US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SzTx/>
            </a:pPr>
            <a:endParaRPr lang="en-US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6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sz="3600" smtClean="0">
                <a:solidFill>
                  <a:schemeClr val="hlink"/>
                </a:solidFill>
              </a:rPr>
              <a:t>Text format tags</a:t>
            </a:r>
            <a:endParaRPr kumimoji="1" lang="en-US" sz="3600">
              <a:solidFill>
                <a:srgbClr val="FFCC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3000"/>
            <a:ext cx="8991600" cy="4267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Times" panose="02020603050405020304" pitchFamily="18" charset="0"/>
              </a:rPr>
              <a:t>Bold: &lt;b&gt; some text &lt;/b&gt; or &lt;strong&gt;</a:t>
            </a:r>
          </a:p>
          <a:p>
            <a:r>
              <a:rPr lang="en-US" sz="2800" smtClean="0">
                <a:latin typeface="Times" panose="02020603050405020304" pitchFamily="18" charset="0"/>
              </a:rPr>
              <a:t>Italic &lt;I&gt; some text &lt;/I&gt; or &lt;em&gt;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latin typeface="Times" panose="02020603050405020304" pitchFamily="18" charset="0"/>
            </a:endParaRPr>
          </a:p>
          <a:p>
            <a:r>
              <a:rPr lang="en-US" sz="2400" smtClean="0">
                <a:latin typeface="Times" panose="02020603050405020304" pitchFamily="18" charset="0"/>
              </a:rPr>
              <a:t>&lt;HR&gt; (Horizontal Rule) Displays horizontal line in the browser window. The line fills the window from left to the right margins. It’s useful to separate sections of your document</a:t>
            </a:r>
          </a:p>
          <a:p>
            <a:r>
              <a:rPr lang="en-US" sz="2800" smtClean="0">
                <a:latin typeface="Times" panose="02020603050405020304" pitchFamily="18" charset="0"/>
              </a:rPr>
              <a:t>You can use attributes with &lt;hr&gt; such as</a:t>
            </a:r>
          </a:p>
          <a:p>
            <a:pPr lvl="1"/>
            <a:r>
              <a:rPr lang="en-US" sz="2400" smtClean="0">
                <a:latin typeface="Times" panose="02020603050405020304" pitchFamily="18" charset="0"/>
              </a:rPr>
              <a:t>&lt;hr width=“70%”&gt;</a:t>
            </a:r>
          </a:p>
          <a:p>
            <a:endParaRPr 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List tags</a:t>
            </a:r>
            <a:endParaRPr lang="en-US" altLang="zh-CN"/>
          </a:p>
        </p:txBody>
      </p:sp>
      <p:sp>
        <p:nvSpPr>
          <p:cNvPr id="3" name="AutoShape 4"/>
          <p:cNvSpPr txBox="1">
            <a:spLocks noChangeAspect="1"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/>
              <a:t>Ordered list</a:t>
            </a:r>
            <a:r>
              <a:rPr lang="en-US" altLang="zh-CN" sz="2400" smtClean="0"/>
              <a:t>: used to display information in a numeric order. The syntax for creating an ordered list is: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smtClean="0"/>
              <a:t>	</a:t>
            </a:r>
            <a:r>
              <a:rPr lang="en-US" altLang="zh-CN" b="1" i="1" smtClean="0"/>
              <a:t>&lt;ol &gt;                             e.g.    &lt;ol 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i="1" smtClean="0"/>
              <a:t>		&lt;li&gt;item1 &lt;/li&gt;                      &lt;li&gt;  Name:  Your name &lt;/li&gt;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i="1" smtClean="0"/>
              <a:t>		&lt;li&gt;item2 &lt;/li&gt;                      &lt;li&gt; Section: ###  &lt;/li&gt;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i="1" smtClean="0"/>
              <a:t>		…                                         &lt;li&gt;  Instructor: Yuping &lt;/li&gt;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i="1" smtClean="0"/>
              <a:t>	&lt;/ol&gt;                                       &lt;/ol&gt;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r>
              <a:rPr lang="en-US" altLang="zh-CN" sz="2400" smtClean="0"/>
              <a:t>Result:</a:t>
            </a:r>
            <a:endParaRPr lang="en-US" altLang="zh-CN" sz="240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3276600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8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List tags</a:t>
            </a:r>
            <a:endParaRPr lang="en-US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Unordered list</a:t>
            </a:r>
            <a:r>
              <a:rPr lang="en-US" altLang="zh-CN" smtClean="0"/>
              <a:t>: </a:t>
            </a:r>
            <a:r>
              <a:rPr lang="en-US" altLang="zh-CN" sz="3600" smtClean="0"/>
              <a:t>list items are not listed in a particular order. The syntax is: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smtClean="0"/>
              <a:t>	</a:t>
            </a:r>
            <a:r>
              <a:rPr lang="en-US" altLang="zh-CN" sz="1800" b="1" i="1" smtClean="0"/>
              <a:t>&lt;ul &gt;                             e.g.    &lt;ul&gt;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smtClean="0"/>
              <a:t>		&lt;li&gt;item1 &lt;/li&gt;                         &lt;li&gt;  Name:  Your name &lt;/li&gt;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smtClean="0"/>
              <a:t>		&lt;li&gt;item2 &lt;/li&gt;                           &lt;li&gt; Section: ###  &lt;/li&gt;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smtClean="0"/>
              <a:t>		…                                         &lt;li&gt;  Instructor: Yuping &lt;/li&gt;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smtClean="0"/>
              <a:t>	&lt;/ul&gt;                                       &lt;/ul&gt;</a:t>
            </a:r>
          </a:p>
          <a:p>
            <a:r>
              <a:rPr lang="en-US" altLang="zh-CN" smtClean="0"/>
              <a:t>Result</a:t>
            </a:r>
            <a:endParaRPr lang="en-US" altLang="zh-C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05400"/>
            <a:ext cx="28194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Hyperlink</a:t>
            </a:r>
            <a:endParaRPr lang="en-US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Link to another location or file</a:t>
            </a:r>
          </a:p>
          <a:p>
            <a:r>
              <a:rPr lang="en-US" altLang="zh-CN" smtClean="0"/>
              <a:t>Syntax: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&lt;a href= “</a:t>
            </a:r>
            <a:r>
              <a:rPr lang="en-US" altLang="zh-CN" sz="2400" b="1" smtClean="0">
                <a:solidFill>
                  <a:schemeClr val="bg2"/>
                </a:solidFill>
                <a:hlinkClick r:id="rId3"/>
              </a:rPr>
              <a:t>http://www.ucf.edu</a:t>
            </a:r>
            <a:r>
              <a:rPr lang="en-US" altLang="zh-CN" sz="2400" b="1" smtClean="0">
                <a:solidFill>
                  <a:schemeClr val="bg2"/>
                </a:solidFill>
              </a:rPr>
              <a:t>”&gt; Link to UCF &lt;/a&gt;</a:t>
            </a:r>
            <a:endParaRPr lang="en-US" altLang="zh-CN" sz="2400" b="1">
              <a:solidFill>
                <a:schemeClr val="bg2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3400" y="3124200"/>
            <a:ext cx="1066800" cy="2286000"/>
            <a:chOff x="336" y="1968"/>
            <a:chExt cx="672" cy="144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336" y="2928"/>
              <a:ext cx="672" cy="480"/>
            </a:xfrm>
            <a:prstGeom prst="wedgeRectCallout">
              <a:avLst>
                <a:gd name="adj1" fmla="val -1338"/>
                <a:gd name="adj2" fmla="val -19187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Starting Tag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28" y="1968"/>
              <a:ext cx="192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143000" y="3124200"/>
            <a:ext cx="4648200" cy="2286000"/>
            <a:chOff x="720" y="1968"/>
            <a:chExt cx="2928" cy="144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20" y="1968"/>
              <a:ext cx="2592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104" y="2928"/>
              <a:ext cx="2544" cy="480"/>
            </a:xfrm>
            <a:prstGeom prst="wedgeRectCallout">
              <a:avLst>
                <a:gd name="adj1" fmla="val -36991"/>
                <a:gd name="adj2" fmla="val -1589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Attribute of the tag: the address of the hyperlink</a:t>
              </a:r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3352800" y="3124200"/>
            <a:ext cx="3733800" cy="1295400"/>
            <a:chOff x="2112" y="1968"/>
            <a:chExt cx="2352" cy="816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60" y="1968"/>
              <a:ext cx="110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112" y="2400"/>
              <a:ext cx="1824" cy="384"/>
            </a:xfrm>
            <a:prstGeom prst="wedgeRectCallout">
              <a:avLst>
                <a:gd name="adj1" fmla="val 43532"/>
                <a:gd name="adj2" fmla="val -8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Content displayed on the page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6248400" y="3124200"/>
            <a:ext cx="1905000" cy="2209800"/>
            <a:chOff x="3936" y="1968"/>
            <a:chExt cx="1200" cy="139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512" y="1968"/>
              <a:ext cx="38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3936" y="2976"/>
              <a:ext cx="1200" cy="384"/>
            </a:xfrm>
            <a:prstGeom prst="wedgeRectCallout">
              <a:avLst>
                <a:gd name="adj1" fmla="val 17833"/>
                <a:gd name="adj2" fmla="val -23594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Ending tag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685800" y="5562600"/>
            <a:ext cx="3886200" cy="844550"/>
            <a:chOff x="960" y="3408"/>
            <a:chExt cx="2448" cy="532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3408"/>
              <a:ext cx="1728" cy="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0" y="3600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Result: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64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8401" y="970895"/>
            <a:ext cx="8890575" cy="39087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/>
              <a:t>What is HTML?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is a language for describing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stands for </a:t>
            </a:r>
            <a:r>
              <a:rPr lang="en-US" sz="2800" b="1" dirty="0"/>
              <a:t>H</a:t>
            </a:r>
            <a:r>
              <a:rPr lang="en-US" sz="2800" dirty="0"/>
              <a:t>yper </a:t>
            </a:r>
            <a:r>
              <a:rPr lang="en-US" sz="2800" b="1" dirty="0"/>
              <a:t>T</a:t>
            </a:r>
            <a:r>
              <a:rPr lang="en-US" sz="2800" dirty="0"/>
              <a:t>ext </a:t>
            </a:r>
            <a:r>
              <a:rPr lang="en-US" sz="2800" b="1" dirty="0"/>
              <a:t>M</a:t>
            </a:r>
            <a:r>
              <a:rPr lang="en-US" sz="2800" dirty="0"/>
              <a:t>arkup </a:t>
            </a:r>
            <a:r>
              <a:rPr lang="en-US" sz="2800" b="1" dirty="0"/>
              <a:t>L</a:t>
            </a:r>
            <a:r>
              <a:rPr lang="en-US" sz="2800" dirty="0"/>
              <a:t>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is a </a:t>
            </a:r>
            <a:r>
              <a:rPr lang="en-US" sz="2800" b="1" dirty="0"/>
              <a:t>markup </a:t>
            </a:r>
            <a:r>
              <a:rPr lang="en-US" sz="2800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markup language is a set of markup</a:t>
            </a:r>
            <a:r>
              <a:rPr lang="en-US" sz="2800" b="1" dirty="0"/>
              <a:t> tags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tags </a:t>
            </a:r>
            <a:r>
              <a:rPr lang="en-US" sz="2800" b="1" dirty="0"/>
              <a:t>describe</a:t>
            </a:r>
            <a:r>
              <a:rPr lang="en-US" sz="2800" dirty="0"/>
              <a:t> document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documents contain</a:t>
            </a:r>
            <a:r>
              <a:rPr lang="en-US" sz="2800" b="1" dirty="0"/>
              <a:t> </a:t>
            </a:r>
            <a:r>
              <a:rPr lang="en-US" sz="2800" dirty="0"/>
              <a:t>HTML</a:t>
            </a:r>
            <a:r>
              <a:rPr lang="en-US" sz="2800" b="1" dirty="0"/>
              <a:t> tags</a:t>
            </a:r>
            <a:r>
              <a:rPr lang="en-US" sz="2800" dirty="0"/>
              <a:t> and plain </a:t>
            </a:r>
            <a:r>
              <a:rPr lang="en-US" sz="2800" b="1" dirty="0"/>
              <a:t>text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documents are also called</a:t>
            </a:r>
            <a:r>
              <a:rPr lang="en-US" sz="2800" b="1" dirty="0"/>
              <a:t> web pages</a:t>
            </a:r>
            <a:endParaRPr lang="en-US" sz="2800" dirty="0"/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72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Link</a:t>
            </a:r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81200"/>
            <a:ext cx="8534400" cy="3886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Link to web site</a:t>
            </a:r>
          </a:p>
          <a:p>
            <a:pPr marL="274320" lvl="1" indent="0">
              <a:buNone/>
            </a:pPr>
            <a:r>
              <a:rPr lang="en-US" altLang="zh-CN" sz="2000" b="1" dirty="0"/>
              <a:t>&lt;a </a:t>
            </a:r>
            <a:r>
              <a:rPr lang="en-US" altLang="zh-CN" sz="2000" b="1" dirty="0" err="1"/>
              <a:t>href</a:t>
            </a:r>
            <a:r>
              <a:rPr lang="en-US" altLang="zh-CN" sz="2000" b="1" dirty="0"/>
              <a:t>= “</a:t>
            </a:r>
            <a:r>
              <a:rPr lang="en-US" altLang="zh-CN" sz="2000" b="1" dirty="0">
                <a:hlinkClick r:id="rId3"/>
              </a:rPr>
              <a:t>http://www.ucf.edu</a:t>
            </a:r>
            <a:r>
              <a:rPr lang="en-US" altLang="zh-CN" sz="2000" b="1" dirty="0"/>
              <a:t>”&gt; Link to UCF &lt;/a&gt;</a:t>
            </a:r>
            <a:endParaRPr lang="en-US" altLang="zh-CN" sz="2000" dirty="0"/>
          </a:p>
          <a:p>
            <a:endParaRPr lang="en-US" altLang="zh-CN" dirty="0" smtClean="0"/>
          </a:p>
          <a:p>
            <a:r>
              <a:rPr lang="en-US" altLang="zh-CN" dirty="0" smtClean="0"/>
              <a:t>Link to document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&lt;</a:t>
            </a:r>
            <a:r>
              <a:rPr lang="en-US" altLang="zh-CN" b="1" dirty="0"/>
              <a:t>&lt;a </a:t>
            </a:r>
            <a:r>
              <a:rPr lang="en-US" altLang="zh-CN" b="1" dirty="0" err="1"/>
              <a:t>href</a:t>
            </a:r>
            <a:r>
              <a:rPr lang="en-US" altLang="zh-CN" b="1" dirty="0"/>
              <a:t>=“</a:t>
            </a:r>
            <a:r>
              <a:rPr lang="en-US" altLang="zh-CN" sz="1800" b="1" dirty="0">
                <a:hlinkClick r:id="rId4"/>
              </a:rPr>
              <a:t>http://www.eecs.ucf.edu/images/building.jpg</a:t>
            </a:r>
            <a:r>
              <a:rPr lang="en-US" altLang="zh-CN" sz="1800" b="1" dirty="0"/>
              <a:t>”</a:t>
            </a:r>
            <a:r>
              <a:rPr lang="en-US" altLang="zh-CN" b="1" dirty="0"/>
              <a:t>&gt;Link&lt;/a&gt;</a:t>
            </a:r>
            <a:endParaRPr lang="en-US" altLang="zh-CN" sz="2400" dirty="0"/>
          </a:p>
          <a:p>
            <a:endParaRPr lang="en-US" altLang="zh-CN" dirty="0" smtClean="0"/>
          </a:p>
          <a:p>
            <a:r>
              <a:rPr lang="en-US" altLang="zh-CN" dirty="0" smtClean="0"/>
              <a:t>Email link</a:t>
            </a:r>
          </a:p>
          <a:p>
            <a:pPr marL="0" indent="0">
              <a:buNone/>
            </a:pPr>
            <a:r>
              <a:rPr lang="en-US" altLang="zh-CN" b="1" dirty="0" smtClean="0"/>
              <a:t>   &lt;a </a:t>
            </a:r>
            <a:r>
              <a:rPr lang="en-US" altLang="zh-CN" b="1" dirty="0" err="1"/>
              <a:t>href</a:t>
            </a:r>
            <a:r>
              <a:rPr lang="en-US" altLang="zh-CN" b="1" dirty="0"/>
              <a:t>= “mailto:name@domain.com”&gt; Link to email &lt;/a&gt;</a:t>
            </a:r>
            <a:endParaRPr lang="en-US" altLang="zh-CN" b="1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5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Include a Picture</a:t>
            </a:r>
            <a:endParaRPr lang="en-US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&lt;img src=“FILENAME” /&gt;</a:t>
            </a:r>
          </a:p>
          <a:p>
            <a:r>
              <a:rPr lang="en-US" altLang="zh-CN" smtClean="0"/>
              <a:t>&lt;img src=“FILENAME” alt=“text” /&gt;</a:t>
            </a:r>
          </a:p>
          <a:p>
            <a:r>
              <a:rPr lang="en-US" altLang="zh-CN" smtClean="0"/>
              <a:t>E.g.</a:t>
            </a:r>
          </a:p>
          <a:p>
            <a:r>
              <a:rPr lang="en-US" altLang="zh-CN" smtClean="0"/>
              <a:t>&lt;img src=“logo.gif” alt=“Google logo” /&gt;</a:t>
            </a:r>
          </a:p>
          <a:p>
            <a:r>
              <a:rPr lang="en-US" altLang="zh-CN" smtClean="0"/>
              <a:t>&lt;img src=“logo.gif” /&gt;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Block vs Inline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77257"/>
            <a:ext cx="1173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HTML Block Elements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HTML elements are defined as block level elements or as inline elements.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Block level elements normally start (and end) with a new line when displayed in a browser.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Examples: &lt;h1&gt;, &lt;p&gt;,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&gt;, &lt;table&gt;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HTML Inline Elements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Inline elements are normally displayed without starting a new line.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Examples: &lt;b&gt;, &lt;td&gt;, &lt;a&gt;,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88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HTML DIV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77257"/>
            <a:ext cx="10631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HTML &lt;div&gt; element is a block level element that can be used as a container for grouping other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&lt;div&gt; element has no special meaning. Except that, because it is a block level element, the browser will display a line break before and after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used together with CSS, the &lt;div&gt; element can be used to set style attributes to large blocks of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Another common use of the &lt;div&gt; element, is for document layout. It replaces the "old way" of defining layout using tables. Using &lt;table&gt; elements for layout is not the correct use of &lt;table&gt;. The purpose of the &lt;table&gt; element is to display tabular data.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15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HTML SPAN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15884"/>
            <a:ext cx="103849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HTML &lt;span&gt; element is an inline element that can be used as a container for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&lt;span&gt; element has no special meaning.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used together with CSS, the &lt;span&gt; element can be used to set style attributes to parts of the text.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96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3" y="928914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 next session I will explain tables design, div based design and frames design.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890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sz="3600" dirty="0" smtClean="0">
                <a:solidFill>
                  <a:schemeClr val="hlink"/>
                </a:solidFill>
              </a:rPr>
              <a:t>HTML Documents</a:t>
            </a:r>
            <a:endParaRPr kumimoji="1" lang="en-US" sz="3600" dirty="0">
              <a:solidFill>
                <a:srgbClr val="FFCC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19400" y="1051560"/>
            <a:ext cx="7772400" cy="4267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</a:pPr>
            <a:endParaRPr lang="en-US" sz="1800" dirty="0" smtClean="0">
              <a:latin typeface="Times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kumimoji="1" lang="en-US" sz="1800" dirty="0" smtClean="0"/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sz="2400" dirty="0" smtClean="0"/>
              <a:t>HTML documents are text documents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dirty="0" smtClean="0"/>
              <a:t>We use simple ASCII text files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dirty="0" smtClean="0"/>
              <a:t>Html file extensions: .html or .</a:t>
            </a:r>
            <a:r>
              <a:rPr kumimoji="1" lang="en-US" sz="2000" dirty="0" err="1" smtClean="0"/>
              <a:t>htm</a:t>
            </a:r>
            <a:endParaRPr kumimoji="1" lang="en-US" sz="2000" dirty="0" smtClean="0"/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sz="2400" dirty="0" smtClean="0"/>
              <a:t>You can create html documents using: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dirty="0" smtClean="0"/>
              <a:t>Notepad in Windows and </a:t>
            </a:r>
            <a:r>
              <a:rPr kumimoji="1" lang="en-US" sz="2000" dirty="0" err="1" smtClean="0"/>
              <a:t>TextEdit</a:t>
            </a:r>
            <a:r>
              <a:rPr kumimoji="1" lang="en-US" sz="2000" dirty="0" smtClean="0"/>
              <a:t> (MAC OS X)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sz="2400" dirty="0" smtClean="0"/>
              <a:t>You can also use HTML Editors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1800" dirty="0" smtClean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kumimoji="1" lang="en-US" sz="1800" dirty="0"/>
          </a:p>
        </p:txBody>
      </p:sp>
    </p:spTree>
    <p:extLst>
      <p:ext uri="{BB962C8B-B14F-4D97-AF65-F5344CB8AC3E}">
        <p14:creationId xmlns:p14="http://schemas.microsoft.com/office/powerpoint/2010/main" val="24135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sz="3600" smtClean="0">
                <a:solidFill>
                  <a:schemeClr val="hlink"/>
                </a:solidFill>
              </a:rPr>
              <a:t>HTML Editors</a:t>
            </a:r>
            <a:endParaRPr kumimoji="1" lang="en-US" sz="3600">
              <a:solidFill>
                <a:srgbClr val="FFCC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42658" y="1295400"/>
            <a:ext cx="7772400" cy="4267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</a:pPr>
            <a:endParaRPr lang="en-US" sz="1800" dirty="0" smtClean="0"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dirty="0" smtClean="0"/>
              <a:t>HTML editors are called </a:t>
            </a:r>
            <a:r>
              <a:rPr kumimoji="1" lang="en-US" dirty="0" smtClean="0">
                <a:latin typeface="Times" panose="02020603050405020304" pitchFamily="18" charset="0"/>
              </a:rPr>
              <a:t>“</a:t>
            </a:r>
            <a:r>
              <a:rPr kumimoji="1" lang="en-US" dirty="0" smtClean="0"/>
              <a:t>WYSIWYG</a:t>
            </a:r>
            <a:r>
              <a:rPr kumimoji="1" lang="en-US" dirty="0" smtClean="0">
                <a:latin typeface="Times" panose="02020603050405020304" pitchFamily="18" charset="0"/>
              </a:rPr>
              <a:t>”</a:t>
            </a:r>
            <a:endParaRPr kumimoji="1" lang="en-US" dirty="0" smtClean="0"/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i="1" dirty="0" smtClean="0"/>
              <a:t>What You See Is What You Get!</a:t>
            </a:r>
            <a:endParaRPr kumimoji="1" lang="en-US" sz="2000" dirty="0" smtClean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dirty="0" smtClean="0"/>
              <a:t>Examples of HTML Editors: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dirty="0" smtClean="0"/>
              <a:t>Dreamweaver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dirty="0" smtClean="0"/>
              <a:t>Notepad++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dirty="0" smtClean="0"/>
              <a:t>Go Sublime</a:t>
            </a:r>
          </a:p>
          <a:p>
            <a:pPr lvl="1">
              <a:spcBef>
                <a:spcPct val="50000"/>
              </a:spcBef>
              <a:buClrTx/>
              <a:buFontTx/>
              <a:buNone/>
            </a:pPr>
            <a:endParaRPr kumimoji="1" lang="en-US" sz="2000" dirty="0" smtClean="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4832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162" y="2553970"/>
          <a:ext cx="7820026" cy="3185160"/>
        </p:xfrm>
        <a:graphic>
          <a:graphicData uri="http://schemas.openxmlformats.org/drawingml/2006/table">
            <a:tbl>
              <a:tblPr/>
              <a:tblGrid>
                <a:gridCol w="3910013"/>
                <a:gridCol w="391001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XHTML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sz="3600" dirty="0" smtClean="0">
                <a:solidFill>
                  <a:schemeClr val="hlink"/>
                </a:solidFill>
              </a:rPr>
              <a:t>HTML Versions</a:t>
            </a:r>
            <a:endParaRPr kumimoji="1" lang="en-US" sz="36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XHTML Document Structure</a:t>
            </a:r>
            <a:endParaRPr lang="en-US" sz="4400" dirty="0"/>
          </a:p>
        </p:txBody>
      </p:sp>
      <p:pic>
        <p:nvPicPr>
          <p:cNvPr id="4" name="Picture 4" descr="H:\html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71" y="834572"/>
            <a:ext cx="6144986" cy="60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XHTML Basics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38200" y="1905000"/>
            <a:ext cx="7772400" cy="4114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3 Parts to an HTML document</a:t>
            </a:r>
          </a:p>
          <a:p>
            <a:pPr lvl="1"/>
            <a:r>
              <a:rPr lang="en-US" dirty="0" smtClean="0"/>
              <a:t>DOCTYPE</a:t>
            </a:r>
          </a:p>
          <a:p>
            <a:pPr lvl="2"/>
            <a:r>
              <a:rPr lang="en-US" dirty="0" smtClean="0"/>
              <a:t>What DTD are you using</a:t>
            </a:r>
          </a:p>
          <a:p>
            <a:pPr lvl="1"/>
            <a:r>
              <a:rPr lang="en-US" dirty="0" smtClean="0"/>
              <a:t>Head</a:t>
            </a:r>
          </a:p>
          <a:p>
            <a:pPr lvl="2"/>
            <a:r>
              <a:rPr lang="en-US" dirty="0" smtClean="0"/>
              <a:t>Meta information</a:t>
            </a:r>
          </a:p>
          <a:p>
            <a:pPr lvl="2"/>
            <a:r>
              <a:rPr lang="en-US" dirty="0" smtClean="0"/>
              <a:t>Only </a:t>
            </a:r>
            <a:r>
              <a:rPr lang="en-US" dirty="0" smtClean="0">
                <a:latin typeface="Courier New" panose="02070309020205020404" pitchFamily="49" charset="0"/>
              </a:rPr>
              <a:t>&lt;title&gt;</a:t>
            </a:r>
            <a:r>
              <a:rPr lang="en-US" dirty="0" smtClean="0"/>
              <a:t> is required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Text to render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1" y="1188001"/>
            <a:ext cx="11509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The &lt;!DOCTYPE&gt; declaration must be the very first thing in your HTML document, before the &lt;html&gt; tag.</a:t>
            </a:r>
          </a:p>
          <a:p>
            <a:endParaRPr lang="en-US" sz="1600" b="0" i="0" dirty="0" smtClean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The &lt;!DOCTYPE&gt; declaration is not an HTML tag; it is an instruction to the web browser about what version of HTML the page is written in.</a:t>
            </a:r>
          </a:p>
          <a:p>
            <a:endParaRPr lang="en-US" sz="1600" b="0" i="0" dirty="0" smtClean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b="1" i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Tip:</a:t>
            </a:r>
            <a:r>
              <a:rPr lang="en-US" sz="1600" b="0" i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 Always add the &lt;!DOCTYPE&gt; declaration to your HTML documents, so that the browser knows what type of document to expect.</a:t>
            </a:r>
          </a:p>
          <a:p>
            <a:endParaRPr lang="en-US" sz="1600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r>
              <a:rPr lang="en-US" sz="1600" u="sng" dirty="0" smtClean="0">
                <a:latin typeface="Calibri" panose="020F0502020204030204" pitchFamily="34" charset="0"/>
              </a:rPr>
              <a:t>HTML 5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       &lt;!DOCTYPE html&gt;</a:t>
            </a:r>
          </a:p>
          <a:p>
            <a:r>
              <a:rPr lang="en-US" sz="1600" u="sng" dirty="0" smtClean="0">
                <a:latin typeface="Calibri" panose="020F0502020204030204" pitchFamily="34" charset="0"/>
              </a:rPr>
              <a:t>HTML 4.01 Strict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This DTD contains all HTML elements and attributes, but does NOT INCLUDE presentational or deprecated elements (like font). Framesets are not allowed.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&lt;!DOCTYPE HTML PUBLIC "-//W3C//DTD HTML 4.01//EN" "http://www.w3.org/TR/html4/strict.dtd"&gt;</a:t>
            </a:r>
          </a:p>
          <a:p>
            <a:r>
              <a:rPr lang="en-US" sz="1600" u="sng" dirty="0" smtClean="0">
                <a:latin typeface="Calibri" panose="020F0502020204030204" pitchFamily="34" charset="0"/>
              </a:rPr>
              <a:t>HTML 4.01 Transitional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This DTD contains all HTML elements and attributes, INCLUDING presentational and deprecated elements (like font). Framesets are not allowed.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&lt;!DOCTYPE HTML PUBLIC "-//W3C//DTD HTML 4.01 Transitional//EN" "http://www.w3.org/TR/html4/loose.dtd"&gt;</a:t>
            </a:r>
          </a:p>
          <a:p>
            <a:r>
              <a:rPr lang="en-US" sz="1600" u="sng" dirty="0" smtClean="0">
                <a:latin typeface="Calibri" panose="020F0502020204030204" pitchFamily="34" charset="0"/>
              </a:rPr>
              <a:t>HTML 4.01 Frameset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This DTD is equal to HTML 4.01 Transitional, but allows the use of frameset content.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&lt;!DOCTYPE HTML PUBLIC "-//W3C//DTD HTML 4.01 Frameset//EN" "http://www.w3.org/TR/html4/frameset.dtd"&gt;</a:t>
            </a:r>
          </a:p>
          <a:p>
            <a:endParaRPr lang="en-US" sz="16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&lt;!doctype&gt;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52400"/>
            <a:ext cx="8080375" cy="747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HTML document structure</a:t>
            </a:r>
            <a:endParaRPr kumimoji="1" lang="en-US" sz="3600" dirty="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143000"/>
            <a:ext cx="7772400" cy="4267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</a:pPr>
            <a:endParaRPr lang="en-US" sz="2000" dirty="0" smtClean="0">
              <a:latin typeface="Times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dirty="0" smtClean="0"/>
              <a:t>The HTML document is divided into two major parts: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dirty="0" smtClean="0"/>
              <a:t>HEAD: contains information about the document:</a:t>
            </a:r>
          </a:p>
          <a:p>
            <a:pPr lvl="3">
              <a:spcBef>
                <a:spcPct val="50000"/>
              </a:spcBef>
              <a:buClrTx/>
              <a:buFontTx/>
              <a:buChar char="•"/>
            </a:pPr>
            <a:r>
              <a:rPr kumimoji="1" lang="en-US" sz="1800" dirty="0" smtClean="0"/>
              <a:t>Title of the page (which appears at the top of the browser window)</a:t>
            </a:r>
          </a:p>
          <a:p>
            <a:pPr lvl="3">
              <a:spcBef>
                <a:spcPct val="50000"/>
              </a:spcBef>
              <a:buClrTx/>
              <a:buFontTx/>
              <a:buChar char="•"/>
            </a:pPr>
            <a:r>
              <a:rPr kumimoji="1" lang="en-US" sz="1800" dirty="0" smtClean="0"/>
              <a:t>Meta tags: used to describe the content (used by Search engines)</a:t>
            </a:r>
          </a:p>
          <a:p>
            <a:pPr lvl="3">
              <a:spcBef>
                <a:spcPct val="50000"/>
              </a:spcBef>
              <a:buClrTx/>
              <a:buFontTx/>
              <a:buChar char="•"/>
            </a:pPr>
            <a:r>
              <a:rPr kumimoji="1" lang="en-US" sz="1800" dirty="0" smtClean="0"/>
              <a:t>JavaScript and Style sheets generally require statements in the document Head 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kumimoji="1" lang="en-US" sz="2000" dirty="0" smtClean="0"/>
              <a:t>BODY: Contains the actual content of the document </a:t>
            </a:r>
          </a:p>
          <a:p>
            <a:pPr lvl="3">
              <a:spcBef>
                <a:spcPct val="50000"/>
              </a:spcBef>
              <a:buClrTx/>
              <a:buFontTx/>
              <a:buChar char="•"/>
            </a:pPr>
            <a:r>
              <a:rPr kumimoji="1" lang="en-US" dirty="0" smtClean="0"/>
              <a:t>This is the part that will be displayed in the browser window</a:t>
            </a:r>
            <a:endParaRPr kumimoji="1" lang="en-US" dirty="0" smtClean="0">
              <a:solidFill>
                <a:srgbClr val="FFCC00"/>
              </a:solidFill>
            </a:endParaRPr>
          </a:p>
          <a:p>
            <a:pPr lvl="3">
              <a:spcBef>
                <a:spcPct val="50000"/>
              </a:spcBef>
              <a:buClrTx/>
              <a:buFontTx/>
              <a:buNone/>
            </a:pPr>
            <a:endParaRPr kumimoji="1" lang="en-US" dirty="0" smtClean="0">
              <a:solidFill>
                <a:srgbClr val="FFCC00"/>
              </a:solidFill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endParaRPr kumimoji="1" lang="en-US" sz="2000" dirty="0" smtClean="0"/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kumimoji="1" lang="en-US" sz="24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68</TotalTime>
  <Words>1074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 New</vt:lpstr>
      <vt:lpstr>方正姚体</vt:lpstr>
      <vt:lpstr>Rockwell</vt:lpstr>
      <vt:lpstr>Rockwell Condensed</vt:lpstr>
      <vt:lpstr>Times</vt:lpstr>
      <vt:lpstr>Verdana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Kumar Gangisetti</dc:creator>
  <cp:lastModifiedBy>Ajay Kumar Gangisetti</cp:lastModifiedBy>
  <cp:revision>29</cp:revision>
  <dcterms:created xsi:type="dcterms:W3CDTF">2014-08-07T05:45:59Z</dcterms:created>
  <dcterms:modified xsi:type="dcterms:W3CDTF">2014-08-07T06:54:39Z</dcterms:modified>
</cp:coreProperties>
</file>