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58" r:id="rId3"/>
    <p:sldId id="260" r:id="rId4"/>
    <p:sldId id="261" r:id="rId5"/>
    <p:sldId id="272" r:id="rId6"/>
    <p:sldId id="262" r:id="rId7"/>
    <p:sldId id="263" r:id="rId8"/>
    <p:sldId id="264" r:id="rId9"/>
    <p:sldId id="265" r:id="rId10"/>
    <p:sldId id="266" r:id="rId11"/>
    <p:sldId id="274" r:id="rId12"/>
    <p:sldId id="273" r:id="rId13"/>
    <p:sldId id="291" r:id="rId14"/>
    <p:sldId id="275" r:id="rId15"/>
    <p:sldId id="290" r:id="rId16"/>
    <p:sldId id="267" r:id="rId17"/>
    <p:sldId id="268" r:id="rId18"/>
    <p:sldId id="269" r:id="rId19"/>
    <p:sldId id="270" r:id="rId20"/>
    <p:sldId id="271" r:id="rId21"/>
    <p:sldId id="276" r:id="rId22"/>
    <p:sldId id="277" r:id="rId23"/>
    <p:sldId id="278" r:id="rId24"/>
    <p:sldId id="287" r:id="rId25"/>
    <p:sldId id="288" r:id="rId26"/>
    <p:sldId id="289" r:id="rId27"/>
    <p:sldId id="279" r:id="rId28"/>
    <p:sldId id="295" r:id="rId29"/>
    <p:sldId id="294" r:id="rId30"/>
    <p:sldId id="293" r:id="rId31"/>
    <p:sldId id="29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712" autoAdjust="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C146FF-4A31-424C-96BC-778AD0AA3CE4}" type="datetimeFigureOut">
              <a:rPr lang="en-US" smtClean="0"/>
              <a:t>8/8/2014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BAFE90E-678C-423B-B64F-59571C481044}" type="slidenum">
              <a:rPr lang="en-US" smtClean="0"/>
              <a:t>‹#›</a:t>
            </a:fld>
            <a:endParaRPr lang="en-US"/>
          </a:p>
        </p:txBody>
      </p:sp>
    </p:spTree>
    <p:extLst>
      <p:ext uri="{BB962C8B-B14F-4D97-AF65-F5344CB8AC3E}">
        <p14:creationId xmlns:p14="http://schemas.microsoft.com/office/powerpoint/2010/main" val="180963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C146FF-4A31-424C-96BC-778AD0AA3CE4}" type="datetimeFigureOut">
              <a:rPr lang="en-US" smtClean="0"/>
              <a:t>8/8/2014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AFE90E-678C-423B-B64F-59571C481044}" type="slidenum">
              <a:rPr lang="en-US" smtClean="0"/>
              <a:t>‹#›</a:t>
            </a:fld>
            <a:endParaRPr lang="en-US"/>
          </a:p>
        </p:txBody>
      </p:sp>
    </p:spTree>
    <p:extLst>
      <p:ext uri="{BB962C8B-B14F-4D97-AF65-F5344CB8AC3E}">
        <p14:creationId xmlns:p14="http://schemas.microsoft.com/office/powerpoint/2010/main" val="497618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C146FF-4A31-424C-96BC-778AD0AA3CE4}" type="datetimeFigureOut">
              <a:rPr lang="en-US" smtClean="0"/>
              <a:t>8/8/2014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AFE90E-678C-423B-B64F-59571C481044}" type="slidenum">
              <a:rPr lang="en-US" smtClean="0"/>
              <a:t>‹#›</a:t>
            </a:fld>
            <a:endParaRPr lang="en-US"/>
          </a:p>
        </p:txBody>
      </p:sp>
    </p:spTree>
    <p:extLst>
      <p:ext uri="{BB962C8B-B14F-4D97-AF65-F5344CB8AC3E}">
        <p14:creationId xmlns:p14="http://schemas.microsoft.com/office/powerpoint/2010/main" val="1691794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C146FF-4A31-424C-96BC-778AD0AA3CE4}" type="datetimeFigureOut">
              <a:rPr lang="en-US" smtClean="0"/>
              <a:t>8/8/2014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AFE90E-678C-423B-B64F-59571C481044}" type="slidenum">
              <a:rPr lang="en-US" smtClean="0"/>
              <a:t>‹#›</a:t>
            </a:fld>
            <a:endParaRPr lang="en-US"/>
          </a:p>
        </p:txBody>
      </p:sp>
    </p:spTree>
    <p:extLst>
      <p:ext uri="{BB962C8B-B14F-4D97-AF65-F5344CB8AC3E}">
        <p14:creationId xmlns:p14="http://schemas.microsoft.com/office/powerpoint/2010/main" val="1782448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6C146FF-4A31-424C-96BC-778AD0AA3CE4}" type="datetimeFigureOut">
              <a:rPr lang="en-US" smtClean="0"/>
              <a:t>8/8/2014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BAFE90E-678C-423B-B64F-59571C481044}" type="slidenum">
              <a:rPr lang="en-US" smtClean="0"/>
              <a:t>‹#›</a:t>
            </a:fld>
            <a:endParaRPr lang="en-US"/>
          </a:p>
        </p:txBody>
      </p:sp>
    </p:spTree>
    <p:extLst>
      <p:ext uri="{BB962C8B-B14F-4D97-AF65-F5344CB8AC3E}">
        <p14:creationId xmlns:p14="http://schemas.microsoft.com/office/powerpoint/2010/main" val="77182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C146FF-4A31-424C-96BC-778AD0AA3CE4}" type="datetimeFigureOut">
              <a:rPr lang="en-US" smtClean="0"/>
              <a:t>8/8/2014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AFE90E-678C-423B-B64F-59571C481044}" type="slidenum">
              <a:rPr lang="en-US" smtClean="0"/>
              <a:t>‹#›</a:t>
            </a:fld>
            <a:endParaRPr lang="en-US"/>
          </a:p>
        </p:txBody>
      </p:sp>
    </p:spTree>
    <p:extLst>
      <p:ext uri="{BB962C8B-B14F-4D97-AF65-F5344CB8AC3E}">
        <p14:creationId xmlns:p14="http://schemas.microsoft.com/office/powerpoint/2010/main" val="405556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C146FF-4A31-424C-96BC-778AD0AA3CE4}" type="datetimeFigureOut">
              <a:rPr lang="en-US" smtClean="0"/>
              <a:t>8/8/2014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AFE90E-678C-423B-B64F-59571C481044}" type="slidenum">
              <a:rPr lang="en-US" smtClean="0"/>
              <a:t>‹#›</a:t>
            </a:fld>
            <a:endParaRPr lang="en-US"/>
          </a:p>
        </p:txBody>
      </p:sp>
    </p:spTree>
    <p:extLst>
      <p:ext uri="{BB962C8B-B14F-4D97-AF65-F5344CB8AC3E}">
        <p14:creationId xmlns:p14="http://schemas.microsoft.com/office/powerpoint/2010/main" val="2671706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C146FF-4A31-424C-96BC-778AD0AA3CE4}" type="datetimeFigureOut">
              <a:rPr lang="en-US" smtClean="0"/>
              <a:t>8/8/2014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AFE90E-678C-423B-B64F-59571C481044}" type="slidenum">
              <a:rPr lang="en-US" smtClean="0"/>
              <a:t>‹#›</a:t>
            </a:fld>
            <a:endParaRPr lang="en-US"/>
          </a:p>
        </p:txBody>
      </p:sp>
    </p:spTree>
    <p:extLst>
      <p:ext uri="{BB962C8B-B14F-4D97-AF65-F5344CB8AC3E}">
        <p14:creationId xmlns:p14="http://schemas.microsoft.com/office/powerpoint/2010/main" val="3092622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C146FF-4A31-424C-96BC-778AD0AA3CE4}" type="datetimeFigureOut">
              <a:rPr lang="en-US" smtClean="0"/>
              <a:t>8/8/2014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AFE90E-678C-423B-B64F-59571C481044}" type="slidenum">
              <a:rPr lang="en-US" smtClean="0"/>
              <a:t>‹#›</a:t>
            </a:fld>
            <a:endParaRPr lang="en-US"/>
          </a:p>
        </p:txBody>
      </p:sp>
    </p:spTree>
    <p:extLst>
      <p:ext uri="{BB962C8B-B14F-4D97-AF65-F5344CB8AC3E}">
        <p14:creationId xmlns:p14="http://schemas.microsoft.com/office/powerpoint/2010/main" val="229996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C146FF-4A31-424C-96BC-778AD0AA3CE4}" type="datetimeFigureOut">
              <a:rPr lang="en-US" smtClean="0"/>
              <a:t>8/8/2014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BAFE90E-678C-423B-B64F-59571C481044}" type="slidenum">
              <a:rPr lang="en-US" smtClean="0"/>
              <a:t>‹#›</a:t>
            </a:fld>
            <a:endParaRPr lang="en-US"/>
          </a:p>
        </p:txBody>
      </p:sp>
    </p:spTree>
    <p:extLst>
      <p:ext uri="{BB962C8B-B14F-4D97-AF65-F5344CB8AC3E}">
        <p14:creationId xmlns:p14="http://schemas.microsoft.com/office/powerpoint/2010/main" val="901902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C146FF-4A31-424C-96BC-778AD0AA3CE4}" type="datetimeFigureOut">
              <a:rPr lang="en-US" smtClean="0"/>
              <a:t>8/8/2014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BAFE90E-678C-423B-B64F-59571C481044}" type="slidenum">
              <a:rPr lang="en-US" smtClean="0"/>
              <a:t>‹#›</a:t>
            </a:fld>
            <a:endParaRPr lang="en-US"/>
          </a:p>
        </p:txBody>
      </p:sp>
    </p:spTree>
    <p:extLst>
      <p:ext uri="{BB962C8B-B14F-4D97-AF65-F5344CB8AC3E}">
        <p14:creationId xmlns:p14="http://schemas.microsoft.com/office/powerpoint/2010/main" val="2273804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6C146FF-4A31-424C-96BC-778AD0AA3CE4}" type="datetimeFigureOut">
              <a:rPr lang="en-US" smtClean="0"/>
              <a:t>8/8/2014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BAFE90E-678C-423B-B64F-59571C481044}" type="slidenum">
              <a:rPr lang="en-US" smtClean="0"/>
              <a:t>‹#›</a:t>
            </a:fld>
            <a:endParaRPr lang="en-US"/>
          </a:p>
        </p:txBody>
      </p:sp>
    </p:spTree>
    <p:extLst>
      <p:ext uri="{BB962C8B-B14F-4D97-AF65-F5344CB8AC3E}">
        <p14:creationId xmlns:p14="http://schemas.microsoft.com/office/powerpoint/2010/main" val="166456230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292" y="2967335"/>
            <a:ext cx="11875430" cy="1754326"/>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HTML – Hypertext Markup Language</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43015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173" y="1126983"/>
            <a:ext cx="10537371" cy="2585323"/>
          </a:xfrm>
          <a:prstGeom prst="rect">
            <a:avLst/>
          </a:prstGeom>
        </p:spPr>
        <p:txBody>
          <a:bodyPr wrap="square">
            <a:spAutoFit/>
          </a:bodyPr>
          <a:lstStyle/>
          <a:p>
            <a:pPr>
              <a:buFontTx/>
              <a:buNone/>
            </a:pPr>
            <a:r>
              <a:rPr lang="en-US" dirty="0"/>
              <a:t>&lt;Table border=1 </a:t>
            </a:r>
            <a:r>
              <a:rPr lang="en-US" dirty="0" err="1"/>
              <a:t>cellpadding</a:t>
            </a:r>
            <a:r>
              <a:rPr lang="en-US" dirty="0"/>
              <a:t> =2&gt;</a:t>
            </a:r>
          </a:p>
          <a:p>
            <a:pPr>
              <a:buFontTx/>
              <a:buNone/>
            </a:pPr>
            <a:r>
              <a:rPr lang="en-US" b="1" dirty="0" smtClean="0">
                <a:solidFill>
                  <a:srgbClr val="FF0000"/>
                </a:solidFill>
              </a:rPr>
              <a:t>	&lt;</a:t>
            </a:r>
            <a:r>
              <a:rPr lang="en-US" b="1" dirty="0" err="1">
                <a:solidFill>
                  <a:srgbClr val="FF0000"/>
                </a:solidFill>
              </a:rPr>
              <a:t>tr</a:t>
            </a:r>
            <a:r>
              <a:rPr lang="en-US" b="1" dirty="0">
                <a:solidFill>
                  <a:srgbClr val="FF0000"/>
                </a:solidFill>
              </a:rPr>
              <a:t>&gt; &lt;</a:t>
            </a:r>
            <a:r>
              <a:rPr lang="en-US" b="1" dirty="0" err="1">
                <a:solidFill>
                  <a:srgbClr val="0000CC"/>
                </a:solidFill>
              </a:rPr>
              <a:t>th</a:t>
            </a:r>
            <a:r>
              <a:rPr lang="en-US" b="1" dirty="0">
                <a:solidFill>
                  <a:srgbClr val="FF0000"/>
                </a:solidFill>
              </a:rPr>
              <a:t>&gt; Column 1 Header&lt;</a:t>
            </a:r>
            <a:r>
              <a:rPr lang="en-US" b="1" dirty="0">
                <a:solidFill>
                  <a:srgbClr val="0000CC"/>
                </a:solidFill>
              </a:rPr>
              <a:t>/</a:t>
            </a:r>
            <a:r>
              <a:rPr lang="en-US" b="1" dirty="0" err="1">
                <a:solidFill>
                  <a:srgbClr val="0000CC"/>
                </a:solidFill>
              </a:rPr>
              <a:t>th</a:t>
            </a:r>
            <a:r>
              <a:rPr lang="en-US" b="1" dirty="0">
                <a:solidFill>
                  <a:srgbClr val="FF0000"/>
                </a:solidFill>
              </a:rPr>
              <a:t>&gt; &lt;</a:t>
            </a:r>
            <a:r>
              <a:rPr lang="en-US" b="1" dirty="0" err="1">
                <a:solidFill>
                  <a:srgbClr val="0000CC"/>
                </a:solidFill>
              </a:rPr>
              <a:t>th</a:t>
            </a:r>
            <a:r>
              <a:rPr lang="en-US" b="1" dirty="0">
                <a:solidFill>
                  <a:srgbClr val="FF0000"/>
                </a:solidFill>
              </a:rPr>
              <a:t>&gt; Column 2 Header&lt;</a:t>
            </a:r>
            <a:r>
              <a:rPr lang="en-US" b="1" dirty="0">
                <a:solidFill>
                  <a:srgbClr val="0000CC"/>
                </a:solidFill>
              </a:rPr>
              <a:t>/</a:t>
            </a:r>
            <a:r>
              <a:rPr lang="en-US" b="1" dirty="0" err="1">
                <a:solidFill>
                  <a:srgbClr val="0000CC"/>
                </a:solidFill>
              </a:rPr>
              <a:t>th</a:t>
            </a:r>
            <a:r>
              <a:rPr lang="en-US" b="1" dirty="0">
                <a:solidFill>
                  <a:srgbClr val="FF0000"/>
                </a:solidFill>
              </a:rPr>
              <a:t>&gt; &lt;/</a:t>
            </a:r>
            <a:r>
              <a:rPr lang="en-US" b="1" dirty="0" err="1">
                <a:solidFill>
                  <a:srgbClr val="FF0000"/>
                </a:solidFill>
              </a:rPr>
              <a:t>tr</a:t>
            </a:r>
            <a:r>
              <a:rPr lang="en-US" b="1" dirty="0">
                <a:solidFill>
                  <a:srgbClr val="FF0000"/>
                </a:solidFill>
              </a:rPr>
              <a:t>&gt;</a:t>
            </a:r>
          </a:p>
          <a:p>
            <a:pPr>
              <a:buFontTx/>
              <a:buNone/>
            </a:pPr>
            <a:r>
              <a:rPr lang="en-US" b="1" dirty="0" smtClean="0">
                <a:solidFill>
                  <a:srgbClr val="0000CC"/>
                </a:solidFill>
              </a:rPr>
              <a:t>	&lt;</a:t>
            </a:r>
            <a:r>
              <a:rPr lang="en-US" b="1" dirty="0" err="1">
                <a:solidFill>
                  <a:srgbClr val="0000CC"/>
                </a:solidFill>
              </a:rPr>
              <a:t>tr</a:t>
            </a:r>
            <a:r>
              <a:rPr lang="en-US" b="1" dirty="0">
                <a:solidFill>
                  <a:srgbClr val="0000CC"/>
                </a:solidFill>
              </a:rPr>
              <a:t>&gt; &lt;td </a:t>
            </a:r>
            <a:r>
              <a:rPr lang="en-US" b="1" dirty="0" err="1">
                <a:solidFill>
                  <a:srgbClr val="FF0000"/>
                </a:solidFill>
              </a:rPr>
              <a:t>colspan</a:t>
            </a:r>
            <a:r>
              <a:rPr lang="en-US" b="1" dirty="0">
                <a:solidFill>
                  <a:srgbClr val="FF0000"/>
                </a:solidFill>
              </a:rPr>
              <a:t>=2</a:t>
            </a:r>
            <a:r>
              <a:rPr lang="en-US" b="1" dirty="0">
                <a:solidFill>
                  <a:srgbClr val="0000CC"/>
                </a:solidFill>
              </a:rPr>
              <a:t>&gt; Row 1 Col 1&lt;/td&gt; &lt;/</a:t>
            </a:r>
            <a:r>
              <a:rPr lang="en-US" b="1" dirty="0" err="1">
                <a:solidFill>
                  <a:srgbClr val="0000CC"/>
                </a:solidFill>
              </a:rPr>
              <a:t>tr</a:t>
            </a:r>
            <a:r>
              <a:rPr lang="en-US" b="1" dirty="0">
                <a:solidFill>
                  <a:srgbClr val="0000CC"/>
                </a:solidFill>
              </a:rPr>
              <a:t>&gt;</a:t>
            </a:r>
          </a:p>
          <a:p>
            <a:pPr>
              <a:buFontTx/>
              <a:buNone/>
            </a:pPr>
            <a:r>
              <a:rPr lang="en-US" b="1" dirty="0" smtClean="0"/>
              <a:t>	&lt;</a:t>
            </a:r>
            <a:r>
              <a:rPr lang="en-US" b="1" dirty="0" err="1"/>
              <a:t>tr</a:t>
            </a:r>
            <a:r>
              <a:rPr lang="en-US" b="1" dirty="0"/>
              <a:t>&gt; &lt;td </a:t>
            </a:r>
            <a:r>
              <a:rPr lang="en-US" b="1" dirty="0" err="1">
                <a:solidFill>
                  <a:srgbClr val="0000CC"/>
                </a:solidFill>
              </a:rPr>
              <a:t>rowspan</a:t>
            </a:r>
            <a:r>
              <a:rPr lang="en-US" b="1" dirty="0">
                <a:solidFill>
                  <a:srgbClr val="0000CC"/>
                </a:solidFill>
              </a:rPr>
              <a:t>=2</a:t>
            </a:r>
            <a:r>
              <a:rPr lang="en-US" b="1" dirty="0"/>
              <a:t>&gt;Row 2 Col 1&lt;/td&gt; </a:t>
            </a:r>
          </a:p>
          <a:p>
            <a:pPr>
              <a:buFontTx/>
              <a:buNone/>
            </a:pPr>
            <a:r>
              <a:rPr lang="en-US" b="1" dirty="0" smtClean="0"/>
              <a:t>	&lt;</a:t>
            </a:r>
            <a:r>
              <a:rPr lang="en-US" b="1" dirty="0"/>
              <a:t>td&gt; Row 2 Col2&lt;/td&gt; &lt;/</a:t>
            </a:r>
            <a:r>
              <a:rPr lang="en-US" b="1" dirty="0" err="1"/>
              <a:t>tr</a:t>
            </a:r>
            <a:r>
              <a:rPr lang="en-US" b="1" dirty="0"/>
              <a:t>&gt;</a:t>
            </a:r>
          </a:p>
          <a:p>
            <a:pPr>
              <a:buFontTx/>
              <a:buNone/>
            </a:pPr>
            <a:r>
              <a:rPr lang="en-US" b="1" dirty="0" smtClean="0">
                <a:solidFill>
                  <a:srgbClr val="FF3399"/>
                </a:solidFill>
              </a:rPr>
              <a:t>	&lt;</a:t>
            </a:r>
            <a:r>
              <a:rPr lang="en-US" b="1" dirty="0" err="1">
                <a:solidFill>
                  <a:srgbClr val="FF3399"/>
                </a:solidFill>
              </a:rPr>
              <a:t>tr</a:t>
            </a:r>
            <a:r>
              <a:rPr lang="en-US" b="1" dirty="0">
                <a:solidFill>
                  <a:srgbClr val="FF3399"/>
                </a:solidFill>
              </a:rPr>
              <a:t>&gt; &lt;td&gt; Row 3 Col2&lt;/td&gt; &lt;/</a:t>
            </a:r>
            <a:r>
              <a:rPr lang="en-US" b="1" dirty="0" err="1">
                <a:solidFill>
                  <a:srgbClr val="FF3399"/>
                </a:solidFill>
              </a:rPr>
              <a:t>tr</a:t>
            </a:r>
            <a:r>
              <a:rPr lang="en-US" b="1" dirty="0">
                <a:solidFill>
                  <a:srgbClr val="FF3399"/>
                </a:solidFill>
              </a:rPr>
              <a:t>&gt;</a:t>
            </a:r>
          </a:p>
          <a:p>
            <a:pPr>
              <a:buFontTx/>
              <a:buNone/>
            </a:pPr>
            <a:r>
              <a:rPr lang="en-US" b="1" dirty="0"/>
              <a:t>&lt;/table&gt;</a:t>
            </a:r>
          </a:p>
          <a:p>
            <a:pPr>
              <a:buFontTx/>
              <a:buNone/>
            </a:pPr>
            <a:endParaRPr lang="en-US" b="1" dirty="0"/>
          </a:p>
          <a:p>
            <a:endParaRPr lang="en-US" dirty="0"/>
          </a:p>
        </p:txBody>
      </p:sp>
      <p:sp>
        <p:nvSpPr>
          <p:cNvPr id="4" name="Rectangle 2"/>
          <p:cNvSpPr txBox="1">
            <a:spLocks noChangeArrowheads="1"/>
          </p:cNvSpPr>
          <p:nvPr/>
        </p:nvSpPr>
        <p:spPr>
          <a:xfrm>
            <a:off x="304800" y="224972"/>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Tables</a:t>
            </a:r>
            <a:endParaRPr kumimoji="1" lang="en-US" sz="4400" dirty="0">
              <a:solidFill>
                <a:srgbClr val="FFCC00"/>
              </a:solidFill>
            </a:endParaRPr>
          </a:p>
        </p:txBody>
      </p:sp>
      <p:pic>
        <p:nvPicPr>
          <p:cNvPr id="5" name="table"/>
          <p:cNvPicPr>
            <a:picLocks noChangeAspect="1"/>
          </p:cNvPicPr>
          <p:nvPr/>
        </p:nvPicPr>
        <p:blipFill>
          <a:blip r:embed="rId3"/>
          <a:stretch>
            <a:fillRect/>
          </a:stretch>
        </p:blipFill>
        <p:spPr>
          <a:xfrm>
            <a:off x="1536133" y="3532753"/>
            <a:ext cx="7929563" cy="3217864"/>
          </a:xfrm>
          <a:prstGeom prst="rect">
            <a:avLst/>
          </a:prstGeom>
        </p:spPr>
      </p:pic>
    </p:spTree>
    <p:extLst>
      <p:ext uri="{BB962C8B-B14F-4D97-AF65-F5344CB8AC3E}">
        <p14:creationId xmlns:p14="http://schemas.microsoft.com/office/powerpoint/2010/main" val="3980438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304800" y="224972"/>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Tables</a:t>
            </a:r>
            <a:endParaRPr kumimoji="1" lang="en-US" sz="4400" dirty="0">
              <a:solidFill>
                <a:srgbClr val="FFCC00"/>
              </a:solidFill>
            </a:endParaRPr>
          </a:p>
        </p:txBody>
      </p:sp>
      <p:pic>
        <p:nvPicPr>
          <p:cNvPr id="7" name="Picture 6"/>
          <p:cNvPicPr>
            <a:picLocks noChangeAspect="1"/>
          </p:cNvPicPr>
          <p:nvPr/>
        </p:nvPicPr>
        <p:blipFill>
          <a:blip r:embed="rId3"/>
          <a:stretch>
            <a:fillRect/>
          </a:stretch>
        </p:blipFill>
        <p:spPr>
          <a:xfrm>
            <a:off x="302984" y="1834923"/>
            <a:ext cx="11454789" cy="1633992"/>
          </a:xfrm>
          <a:prstGeom prst="rect">
            <a:avLst/>
          </a:prstGeom>
        </p:spPr>
      </p:pic>
    </p:spTree>
    <p:extLst>
      <p:ext uri="{BB962C8B-B14F-4D97-AF65-F5344CB8AC3E}">
        <p14:creationId xmlns:p14="http://schemas.microsoft.com/office/powerpoint/2010/main" val="4267120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57200" y="1371600"/>
            <a:ext cx="11277600" cy="4861560"/>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altLang="zh-CN" sz="2800" b="1" dirty="0"/>
          </a:p>
        </p:txBody>
      </p:sp>
      <p:sp>
        <p:nvSpPr>
          <p:cNvPr id="18" name="Rectangle 2"/>
          <p:cNvSpPr txBox="1">
            <a:spLocks noChangeArrowheads="1"/>
          </p:cNvSpPr>
          <p:nvPr/>
        </p:nvSpPr>
        <p:spPr>
          <a:xfrm>
            <a:off x="304800" y="224972"/>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DIV</a:t>
            </a:r>
            <a:endParaRPr kumimoji="1" lang="en-US" sz="4400" dirty="0">
              <a:solidFill>
                <a:srgbClr val="FFCC00"/>
              </a:solidFill>
            </a:endParaRPr>
          </a:p>
        </p:txBody>
      </p:sp>
      <p:sp>
        <p:nvSpPr>
          <p:cNvPr id="19" name="TextBox 18"/>
          <p:cNvSpPr txBox="1"/>
          <p:nvPr/>
        </p:nvSpPr>
        <p:spPr>
          <a:xfrm>
            <a:off x="304800" y="1124132"/>
            <a:ext cx="11654971" cy="461665"/>
          </a:xfrm>
          <a:prstGeom prst="rect">
            <a:avLst/>
          </a:prstGeom>
          <a:noFill/>
        </p:spPr>
        <p:txBody>
          <a:bodyPr wrap="square" rtlCol="0">
            <a:spAutoFit/>
          </a:bodyPr>
          <a:lstStyle/>
          <a:p>
            <a:r>
              <a:rPr lang="en-US" sz="2400" dirty="0"/>
              <a:t>The div element is a block level element used for grouping HTML elements.</a:t>
            </a:r>
            <a:endParaRPr lang="en-US" sz="2400" dirty="0"/>
          </a:p>
        </p:txBody>
      </p:sp>
      <p:pic>
        <p:nvPicPr>
          <p:cNvPr id="21" name="Picture 20"/>
          <p:cNvPicPr>
            <a:picLocks noChangeAspect="1"/>
          </p:cNvPicPr>
          <p:nvPr/>
        </p:nvPicPr>
        <p:blipFill>
          <a:blip r:embed="rId3"/>
          <a:stretch>
            <a:fillRect/>
          </a:stretch>
        </p:blipFill>
        <p:spPr>
          <a:xfrm>
            <a:off x="2060348" y="1943099"/>
            <a:ext cx="8404452" cy="4155609"/>
          </a:xfrm>
          <a:prstGeom prst="rect">
            <a:avLst/>
          </a:prstGeom>
        </p:spPr>
      </p:pic>
    </p:spTree>
    <p:extLst>
      <p:ext uri="{BB962C8B-B14F-4D97-AF65-F5344CB8AC3E}">
        <p14:creationId xmlns:p14="http://schemas.microsoft.com/office/powerpoint/2010/main" val="80988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57200" y="1371600"/>
            <a:ext cx="11277600" cy="4861560"/>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altLang="zh-CN" sz="2800" b="1" dirty="0"/>
          </a:p>
        </p:txBody>
      </p:sp>
      <p:sp>
        <p:nvSpPr>
          <p:cNvPr id="18" name="Rectangle 2"/>
          <p:cNvSpPr txBox="1">
            <a:spLocks noChangeArrowheads="1"/>
          </p:cNvSpPr>
          <p:nvPr/>
        </p:nvSpPr>
        <p:spPr>
          <a:xfrm>
            <a:off x="304800" y="224972"/>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DIV</a:t>
            </a:r>
            <a:endParaRPr kumimoji="1" lang="en-US" sz="4400" dirty="0">
              <a:solidFill>
                <a:srgbClr val="FFCC00"/>
              </a:solidFill>
            </a:endParaRPr>
          </a:p>
        </p:txBody>
      </p:sp>
      <p:sp>
        <p:nvSpPr>
          <p:cNvPr id="19" name="TextBox 18"/>
          <p:cNvSpPr txBox="1"/>
          <p:nvPr/>
        </p:nvSpPr>
        <p:spPr>
          <a:xfrm>
            <a:off x="304800" y="1124132"/>
            <a:ext cx="11654971" cy="461665"/>
          </a:xfrm>
          <a:prstGeom prst="rect">
            <a:avLst/>
          </a:prstGeom>
          <a:noFill/>
        </p:spPr>
        <p:txBody>
          <a:bodyPr wrap="square" rtlCol="0">
            <a:spAutoFit/>
          </a:bodyPr>
          <a:lstStyle/>
          <a:p>
            <a:r>
              <a:rPr lang="en-US" sz="2400" dirty="0"/>
              <a:t>The div element is a block level element used for grouping HTML elements.</a:t>
            </a:r>
            <a:endParaRPr lang="en-US" sz="2400" dirty="0"/>
          </a:p>
        </p:txBody>
      </p:sp>
      <p:pic>
        <p:nvPicPr>
          <p:cNvPr id="20" name="Picture 19"/>
          <p:cNvPicPr>
            <a:picLocks noChangeAspect="1"/>
          </p:cNvPicPr>
          <p:nvPr/>
        </p:nvPicPr>
        <p:blipFill>
          <a:blip r:embed="rId3"/>
          <a:stretch>
            <a:fillRect/>
          </a:stretch>
        </p:blipFill>
        <p:spPr>
          <a:xfrm>
            <a:off x="2522310" y="2038349"/>
            <a:ext cx="7507061" cy="4104985"/>
          </a:xfrm>
          <a:prstGeom prst="rect">
            <a:avLst/>
          </a:prstGeom>
        </p:spPr>
      </p:pic>
    </p:spTree>
    <p:extLst>
      <p:ext uri="{BB962C8B-B14F-4D97-AF65-F5344CB8AC3E}">
        <p14:creationId xmlns:p14="http://schemas.microsoft.com/office/powerpoint/2010/main" val="487719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173" y="907174"/>
            <a:ext cx="10537371" cy="5386090"/>
          </a:xfrm>
          <a:prstGeom prst="rect">
            <a:avLst/>
          </a:prstGeom>
        </p:spPr>
        <p:txBody>
          <a:bodyPr wrap="square">
            <a:spAutoFit/>
          </a:bodyPr>
          <a:lstStyle/>
          <a:p>
            <a:r>
              <a:rPr lang="en-US" dirty="0"/>
              <a:t>Most of the web designers directly chose the table based layout for their websites. Reason behind this is it's very easier to design a webpage rather than going for div based layout or the web designers are not that much familiar with CSS. But there are lots of drawbacks in it.</a:t>
            </a:r>
            <a:r>
              <a:rPr lang="en-US" dirty="0"/>
              <a:t/>
            </a:r>
            <a:br>
              <a:rPr lang="en-US" dirty="0"/>
            </a:br>
            <a:r>
              <a:rPr lang="en-US" dirty="0"/>
              <a:t/>
            </a:r>
            <a:br>
              <a:rPr lang="en-US" dirty="0"/>
            </a:br>
            <a:r>
              <a:rPr lang="en-US" b="1" dirty="0"/>
              <a:t>Page Size will Increase</a:t>
            </a:r>
            <a:r>
              <a:rPr lang="en-US" dirty="0"/>
              <a:t/>
            </a:r>
            <a:br>
              <a:rPr lang="en-US" dirty="0"/>
            </a:br>
            <a:r>
              <a:rPr lang="en-US" dirty="0"/>
              <a:t/>
            </a:r>
            <a:br>
              <a:rPr lang="en-US" dirty="0"/>
            </a:br>
            <a:r>
              <a:rPr lang="en-US" sz="1600" dirty="0"/>
              <a:t>Table has lot of inner tags like TR, TD, TH and each inner tag will have separate styles in it. Need to write styles for each and every tag. Surely it will increase the page size and because of that downloading speed and the network bandwidth will get increased.</a:t>
            </a:r>
            <a:r>
              <a:rPr lang="en-US" dirty="0"/>
              <a:t/>
            </a:r>
            <a:br>
              <a:rPr lang="en-US" dirty="0"/>
            </a:br>
            <a:r>
              <a:rPr lang="en-US" dirty="0"/>
              <a:t/>
            </a:r>
            <a:br>
              <a:rPr lang="en-US" dirty="0"/>
            </a:br>
            <a:r>
              <a:rPr lang="en-US" sz="1600" dirty="0"/>
              <a:t>Whereas in Div layout, it's just the single tag Div, all the styles can be declared in the CSS files, which reduce the web page size.</a:t>
            </a:r>
            <a:r>
              <a:rPr lang="en-US" dirty="0"/>
              <a:t/>
            </a:r>
            <a:br>
              <a:rPr lang="en-US" dirty="0"/>
            </a:br>
            <a:r>
              <a:rPr lang="en-US" dirty="0"/>
              <a:t/>
            </a:r>
            <a:br>
              <a:rPr lang="en-US" dirty="0"/>
            </a:br>
            <a:r>
              <a:rPr lang="en-US" b="1" dirty="0"/>
              <a:t>Page rendering will be slow</a:t>
            </a:r>
            <a:r>
              <a:rPr lang="en-US" dirty="0"/>
              <a:t/>
            </a:r>
            <a:br>
              <a:rPr lang="en-US" dirty="0"/>
            </a:br>
            <a:r>
              <a:rPr lang="en-US" dirty="0"/>
              <a:t/>
            </a:r>
            <a:br>
              <a:rPr lang="en-US" dirty="0"/>
            </a:br>
            <a:r>
              <a:rPr lang="en-US" sz="1600" dirty="0"/>
              <a:t>Page rendering will be slower in table based layout, because page content won't be displayed until the end tag of table reached. But in Div based layout, rendering will be faster, since it won't wait for the end tag for the content display.</a:t>
            </a:r>
            <a:r>
              <a:rPr lang="en-US" sz="1600" dirty="0"/>
              <a:t/>
            </a:r>
            <a:br>
              <a:rPr lang="en-US" sz="1600" dirty="0"/>
            </a:br>
            <a:r>
              <a:rPr lang="en-US" dirty="0"/>
              <a:t/>
            </a:r>
            <a:br>
              <a:rPr lang="en-US" dirty="0"/>
            </a:br>
            <a:endParaRPr lang="en-US" dirty="0"/>
          </a:p>
        </p:txBody>
      </p:sp>
      <p:sp>
        <p:nvSpPr>
          <p:cNvPr id="5" name="Rectangle 2"/>
          <p:cNvSpPr txBox="1">
            <a:spLocks noChangeArrowheads="1"/>
          </p:cNvSpPr>
          <p:nvPr/>
        </p:nvSpPr>
        <p:spPr>
          <a:xfrm>
            <a:off x="304800" y="224972"/>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DIV </a:t>
            </a:r>
            <a:r>
              <a:rPr kumimoji="1" lang="en-US" sz="2800" dirty="0" smtClean="0">
                <a:solidFill>
                  <a:schemeClr val="hlink"/>
                </a:solidFill>
              </a:rPr>
              <a:t>vs</a:t>
            </a:r>
            <a:r>
              <a:rPr kumimoji="1" lang="en-US" sz="4400" dirty="0" smtClean="0">
                <a:solidFill>
                  <a:schemeClr val="hlink"/>
                </a:solidFill>
              </a:rPr>
              <a:t> html table</a:t>
            </a:r>
            <a:endParaRPr kumimoji="1" lang="en-US" sz="4400" dirty="0">
              <a:solidFill>
                <a:srgbClr val="FFCC00"/>
              </a:solidFill>
            </a:endParaRPr>
          </a:p>
        </p:txBody>
      </p:sp>
    </p:spTree>
    <p:extLst>
      <p:ext uri="{BB962C8B-B14F-4D97-AF65-F5344CB8AC3E}">
        <p14:creationId xmlns:p14="http://schemas.microsoft.com/office/powerpoint/2010/main" val="3158033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173" y="909273"/>
            <a:ext cx="10537371" cy="5570756"/>
          </a:xfrm>
          <a:prstGeom prst="rect">
            <a:avLst/>
          </a:prstGeom>
        </p:spPr>
        <p:txBody>
          <a:bodyPr wrap="square">
            <a:spAutoFit/>
          </a:bodyPr>
          <a:lstStyle/>
          <a:p>
            <a:r>
              <a:rPr lang="en-US" b="1" dirty="0" smtClean="0"/>
              <a:t>Difficult </a:t>
            </a:r>
            <a:r>
              <a:rPr lang="en-US" b="1" dirty="0"/>
              <a:t>to maintain</a:t>
            </a:r>
            <a:r>
              <a:rPr lang="en-US" dirty="0"/>
              <a:t/>
            </a:r>
            <a:br>
              <a:rPr lang="en-US" dirty="0"/>
            </a:br>
            <a:r>
              <a:rPr lang="en-US" dirty="0"/>
              <a:t/>
            </a:r>
            <a:br>
              <a:rPr lang="en-US" dirty="0"/>
            </a:br>
            <a:r>
              <a:rPr lang="en-US" sz="1600" dirty="0"/>
              <a:t>When we want to change the design in an existing page, it's very difficult in table based layout, because code impact will be more. Whereas in div based layout, it's very easy to change the design, because everything will be handled in the CSS.</a:t>
            </a:r>
            <a:r>
              <a:rPr lang="en-US" sz="1600" dirty="0"/>
              <a:t/>
            </a:r>
            <a:br>
              <a:rPr lang="en-US" sz="1600" dirty="0"/>
            </a:br>
            <a:r>
              <a:rPr lang="en-US" dirty="0"/>
              <a:t/>
            </a:r>
            <a:br>
              <a:rPr lang="en-US" dirty="0"/>
            </a:br>
            <a:r>
              <a:rPr lang="en-US" b="1" dirty="0"/>
              <a:t>No Consistency in pages</a:t>
            </a:r>
            <a:r>
              <a:rPr lang="en-US" dirty="0"/>
              <a:t/>
            </a:r>
            <a:br>
              <a:rPr lang="en-US" dirty="0"/>
            </a:br>
            <a:r>
              <a:rPr lang="en-US" dirty="0"/>
              <a:t/>
            </a:r>
            <a:br>
              <a:rPr lang="en-US" dirty="0"/>
            </a:br>
            <a:r>
              <a:rPr lang="en-US" sz="1600" dirty="0"/>
              <a:t>In Div layout, there will be a consistency in all the pages, but in table layout if we miss any parameter like table border, padding or anything, entire content will be changed and will not be consistent in all the pages.</a:t>
            </a:r>
            <a:r>
              <a:rPr lang="en-US" dirty="0"/>
              <a:t/>
            </a:r>
            <a:br>
              <a:rPr lang="en-US" dirty="0"/>
            </a:br>
            <a:r>
              <a:rPr lang="en-US" dirty="0"/>
              <a:t/>
            </a:r>
            <a:br>
              <a:rPr lang="en-US" dirty="0"/>
            </a:br>
            <a:r>
              <a:rPr lang="en-US" b="1" dirty="0"/>
              <a:t>Separating Content and Visual Presentation</a:t>
            </a:r>
            <a:r>
              <a:rPr lang="en-US" dirty="0"/>
              <a:t/>
            </a:r>
            <a:br>
              <a:rPr lang="en-US" dirty="0"/>
            </a:br>
            <a:r>
              <a:rPr lang="en-US" dirty="0"/>
              <a:t/>
            </a:r>
            <a:br>
              <a:rPr lang="en-US" dirty="0"/>
            </a:br>
            <a:r>
              <a:rPr lang="en-US" sz="1600" dirty="0"/>
              <a:t>In div layout we are separating the HTML content and the visual presentation, so it's make the search spider of the web page to act in quick manner. Whereas in table layout, extra HTML pushes the important content further down to the page which increase the time to render the page.</a:t>
            </a:r>
            <a:r>
              <a:rPr lang="en-US" dirty="0"/>
              <a:t/>
            </a:r>
            <a:br>
              <a:rPr lang="en-US" dirty="0"/>
            </a:br>
            <a:r>
              <a:rPr lang="en-US" dirty="0"/>
              <a:t/>
            </a:r>
            <a:br>
              <a:rPr lang="en-US" dirty="0"/>
            </a:br>
            <a:r>
              <a:rPr lang="en-US" b="1" dirty="0"/>
              <a:t>Search Engine Tools</a:t>
            </a:r>
            <a:r>
              <a:rPr lang="en-US" dirty="0"/>
              <a:t/>
            </a:r>
            <a:br>
              <a:rPr lang="en-US" dirty="0"/>
            </a:br>
            <a:r>
              <a:rPr lang="en-US" sz="1600" dirty="0"/>
              <a:t/>
            </a:r>
            <a:br>
              <a:rPr lang="en-US" sz="1600" dirty="0"/>
            </a:br>
            <a:r>
              <a:rPr lang="en-US" sz="1600" dirty="0"/>
              <a:t>Div layout helps the search engine tools to search faster when compared with table layouts, since its need to traverse several HTML tags.</a:t>
            </a:r>
            <a:endParaRPr lang="en-US" dirty="0"/>
          </a:p>
        </p:txBody>
      </p:sp>
      <p:sp>
        <p:nvSpPr>
          <p:cNvPr id="5" name="Rectangle 2"/>
          <p:cNvSpPr txBox="1">
            <a:spLocks noChangeArrowheads="1"/>
          </p:cNvSpPr>
          <p:nvPr/>
        </p:nvSpPr>
        <p:spPr>
          <a:xfrm>
            <a:off x="304800" y="224972"/>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DIV </a:t>
            </a:r>
            <a:r>
              <a:rPr kumimoji="1" lang="en-US" sz="2800" dirty="0" smtClean="0">
                <a:solidFill>
                  <a:schemeClr val="hlink"/>
                </a:solidFill>
              </a:rPr>
              <a:t>vs</a:t>
            </a:r>
            <a:r>
              <a:rPr kumimoji="1" lang="en-US" sz="4400" dirty="0" smtClean="0">
                <a:solidFill>
                  <a:schemeClr val="hlink"/>
                </a:solidFill>
              </a:rPr>
              <a:t> html table</a:t>
            </a:r>
            <a:endParaRPr kumimoji="1" lang="en-US" sz="4400" dirty="0">
              <a:solidFill>
                <a:srgbClr val="FFCC00"/>
              </a:solidFill>
            </a:endParaRPr>
          </a:p>
        </p:txBody>
      </p:sp>
    </p:spTree>
    <p:extLst>
      <p:ext uri="{BB962C8B-B14F-4D97-AF65-F5344CB8AC3E}">
        <p14:creationId xmlns:p14="http://schemas.microsoft.com/office/powerpoint/2010/main" val="1441791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533399" y="1142999"/>
            <a:ext cx="10497457" cy="5127171"/>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609600" indent="-609600">
              <a:buClr>
                <a:schemeClr val="accent2"/>
              </a:buClr>
            </a:pPr>
            <a:r>
              <a:rPr lang="en-US" sz="2800" dirty="0"/>
              <a:t>Frames are a relatively new addition to the HTML standard. </a:t>
            </a:r>
            <a:endParaRPr lang="en-US" sz="2800" dirty="0" smtClean="0"/>
          </a:p>
          <a:p>
            <a:pPr marL="0" indent="0">
              <a:buClr>
                <a:schemeClr val="accent2"/>
              </a:buClr>
              <a:buNone/>
            </a:pPr>
            <a:endParaRPr lang="en-US" sz="2800" dirty="0"/>
          </a:p>
          <a:p>
            <a:pPr marL="609600" indent="-609600">
              <a:buClr>
                <a:schemeClr val="accent2"/>
              </a:buClr>
              <a:buNone/>
            </a:pPr>
            <a:r>
              <a:rPr lang="en-US" sz="2800" dirty="0"/>
              <a:t>Objectives:</a:t>
            </a:r>
          </a:p>
          <a:p>
            <a:pPr marL="609600" indent="-609600">
              <a:buClr>
                <a:schemeClr val="accent2"/>
              </a:buClr>
              <a:buNone/>
            </a:pPr>
            <a:r>
              <a:rPr lang="en-US" sz="2800" dirty="0"/>
              <a:t>Upon completing this section, you should be able to:</a:t>
            </a:r>
          </a:p>
          <a:p>
            <a:pPr marL="609600" indent="-609600">
              <a:buClr>
                <a:schemeClr val="accent2"/>
              </a:buClr>
            </a:pPr>
            <a:r>
              <a:rPr lang="en-US" sz="2800" dirty="0"/>
              <a:t>Create a Frame based page.</a:t>
            </a:r>
          </a:p>
          <a:p>
            <a:pPr marL="609600" indent="-609600">
              <a:buClr>
                <a:schemeClr val="accent2"/>
              </a:buClr>
            </a:pPr>
            <a:r>
              <a:rPr lang="en-US" sz="2800" dirty="0"/>
              <a:t>Work with the Frameset, Frame, and </a:t>
            </a:r>
            <a:r>
              <a:rPr lang="en-US" sz="2800" dirty="0" err="1"/>
              <a:t>Noframes</a:t>
            </a:r>
            <a:r>
              <a:rPr lang="en-US" sz="2800" dirty="0"/>
              <a:t> elements.</a:t>
            </a:r>
          </a:p>
          <a:p>
            <a:pPr marL="609600" indent="-609600">
              <a:buClr>
                <a:schemeClr val="accent2"/>
              </a:buClr>
            </a:pPr>
            <a:r>
              <a:rPr lang="en-US" sz="2800" dirty="0"/>
              <a:t>Use the attributes of the Frames elements to control the display.</a:t>
            </a:r>
          </a:p>
          <a:p>
            <a:pPr marL="609600" indent="-609600">
              <a:buClr>
                <a:schemeClr val="accent2"/>
              </a:buClr>
              <a:buNone/>
            </a:pPr>
            <a:endParaRPr lang="en-US" sz="2800" dirty="0"/>
          </a:p>
          <a:p>
            <a:pPr marL="274320" lvl="1" indent="0">
              <a:lnSpc>
                <a:spcPct val="80000"/>
              </a:lnSpc>
              <a:buNone/>
            </a:pPr>
            <a:endParaRPr lang="en-US" sz="2400" dirty="0">
              <a:latin typeface="Times" panose="02020603050405020304" pitchFamily="18" charset="0"/>
            </a:endParaRPr>
          </a:p>
        </p:txBody>
      </p:sp>
      <p:sp>
        <p:nvSpPr>
          <p:cNvPr id="4" name="Rectangle 2"/>
          <p:cNvSpPr txBox="1">
            <a:spLocks noChangeArrowheads="1"/>
          </p:cNvSpPr>
          <p:nvPr/>
        </p:nvSpPr>
        <p:spPr>
          <a:xfrm>
            <a:off x="304800" y="224972"/>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frames</a:t>
            </a:r>
            <a:endParaRPr kumimoji="1" lang="en-US" sz="4400" dirty="0">
              <a:solidFill>
                <a:srgbClr val="FFCC00"/>
              </a:solidFill>
            </a:endParaRPr>
          </a:p>
        </p:txBody>
      </p:sp>
    </p:spTree>
    <p:extLst>
      <p:ext uri="{BB962C8B-B14F-4D97-AF65-F5344CB8AC3E}">
        <p14:creationId xmlns:p14="http://schemas.microsoft.com/office/powerpoint/2010/main" val="701829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682171" y="1371600"/>
            <a:ext cx="6129565" cy="4114800"/>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80000"/>
              </a:lnSpc>
              <a:buClr>
                <a:schemeClr val="accent2"/>
              </a:buClr>
            </a:pPr>
            <a:r>
              <a:rPr lang="en-US" sz="2400" dirty="0"/>
              <a:t>A framed page is actually made up of multiple HTML pages. There is one HTML document that describes how to break up the single browser window into multiple windowpanes. Each windowpane is filled with an HTML document.</a:t>
            </a:r>
          </a:p>
          <a:p>
            <a:pPr>
              <a:lnSpc>
                <a:spcPct val="80000"/>
              </a:lnSpc>
              <a:buClr>
                <a:schemeClr val="accent2"/>
              </a:buClr>
              <a:buNone/>
            </a:pPr>
            <a:endParaRPr lang="en-US" sz="2400" dirty="0"/>
          </a:p>
          <a:p>
            <a:pPr>
              <a:lnSpc>
                <a:spcPct val="80000"/>
              </a:lnSpc>
              <a:buClr>
                <a:schemeClr val="accent2"/>
              </a:buClr>
            </a:pPr>
            <a:r>
              <a:rPr lang="en-US" sz="2400" dirty="0"/>
              <a:t>For Example to make a framed page with a windowpane on the left and one on the right requires three HTML pages. </a:t>
            </a:r>
            <a:r>
              <a:rPr lang="en-US" sz="2400" b="1" i="1" dirty="0"/>
              <a:t>Doc1.html</a:t>
            </a:r>
            <a:r>
              <a:rPr lang="en-US" sz="2400" dirty="0"/>
              <a:t> and </a:t>
            </a:r>
            <a:r>
              <a:rPr lang="en-US" sz="2400" b="1" i="1" dirty="0"/>
              <a:t>Doc2.html </a:t>
            </a:r>
            <a:r>
              <a:rPr lang="en-US" sz="2400" dirty="0"/>
              <a:t>are the pages that contain content. </a:t>
            </a:r>
            <a:r>
              <a:rPr lang="en-US" sz="2400" b="1" i="1" dirty="0"/>
              <a:t>Frames.html </a:t>
            </a:r>
            <a:r>
              <a:rPr lang="en-US" sz="2400" dirty="0"/>
              <a:t>is the page that describes the division of the single browser window into two windowpanes.</a:t>
            </a:r>
            <a:r>
              <a:rPr lang="en-US" dirty="0"/>
              <a:t> </a:t>
            </a:r>
            <a:endParaRPr lang="en-US" b="1" i="1" dirty="0"/>
          </a:p>
        </p:txBody>
      </p:sp>
      <p:sp>
        <p:nvSpPr>
          <p:cNvPr id="4" name="Rectangle 2"/>
          <p:cNvSpPr txBox="1">
            <a:spLocks noChangeArrowheads="1"/>
          </p:cNvSpPr>
          <p:nvPr/>
        </p:nvSpPr>
        <p:spPr>
          <a:xfrm>
            <a:off x="304800" y="224972"/>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frames</a:t>
            </a:r>
            <a:endParaRPr kumimoji="1" lang="en-US" sz="4400" dirty="0">
              <a:solidFill>
                <a:srgbClr val="FFCC00"/>
              </a:solidFill>
            </a:endParaRPr>
          </a:p>
        </p:txBody>
      </p:sp>
      <p:sp>
        <p:nvSpPr>
          <p:cNvPr id="5" name="Rectangle 4"/>
          <p:cNvSpPr>
            <a:spLocks noChangeArrowheads="1"/>
          </p:cNvSpPr>
          <p:nvPr/>
        </p:nvSpPr>
        <p:spPr bwMode="auto">
          <a:xfrm>
            <a:off x="7802336" y="3325585"/>
            <a:ext cx="2857500" cy="1943100"/>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6" name="Text Box 4"/>
          <p:cNvSpPr txBox="1">
            <a:spLocks noChangeArrowheads="1"/>
          </p:cNvSpPr>
          <p:nvPr/>
        </p:nvSpPr>
        <p:spPr bwMode="auto">
          <a:xfrm>
            <a:off x="9288236" y="3439885"/>
            <a:ext cx="1143000" cy="1485900"/>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sz="1200">
              <a:latin typeface="Times New Roman" panose="02020603050405020304" pitchFamily="18" charset="0"/>
            </a:endParaRPr>
          </a:p>
          <a:p>
            <a:endParaRPr lang="en-US" sz="1200">
              <a:latin typeface="Times New Roman" panose="02020603050405020304" pitchFamily="18" charset="0"/>
            </a:endParaRPr>
          </a:p>
          <a:p>
            <a:endParaRPr lang="en-US" sz="1200">
              <a:latin typeface="Times New Roman" panose="02020603050405020304" pitchFamily="18" charset="0"/>
            </a:endParaRPr>
          </a:p>
          <a:p>
            <a:r>
              <a:rPr lang="en-US" sz="1600" b="1">
                <a:solidFill>
                  <a:srgbClr val="FF0000"/>
                </a:solidFill>
                <a:latin typeface="Times New Roman" panose="02020603050405020304" pitchFamily="18" charset="0"/>
              </a:rPr>
              <a:t>Doc2.html</a:t>
            </a:r>
          </a:p>
        </p:txBody>
      </p:sp>
      <p:sp>
        <p:nvSpPr>
          <p:cNvPr id="7" name="Text Box 5"/>
          <p:cNvSpPr txBox="1">
            <a:spLocks noChangeArrowheads="1"/>
          </p:cNvSpPr>
          <p:nvPr/>
        </p:nvSpPr>
        <p:spPr bwMode="auto">
          <a:xfrm>
            <a:off x="7954736" y="3439885"/>
            <a:ext cx="1104900" cy="1485900"/>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sz="1200">
              <a:latin typeface="Times New Roman" panose="02020603050405020304" pitchFamily="18" charset="0"/>
            </a:endParaRPr>
          </a:p>
          <a:p>
            <a:endParaRPr lang="en-US" sz="1200">
              <a:latin typeface="Times New Roman" panose="02020603050405020304" pitchFamily="18" charset="0"/>
            </a:endParaRPr>
          </a:p>
          <a:p>
            <a:endParaRPr lang="en-US" sz="1200">
              <a:latin typeface="Times New Roman" panose="02020603050405020304" pitchFamily="18" charset="0"/>
            </a:endParaRPr>
          </a:p>
          <a:p>
            <a:pPr algn="ctr"/>
            <a:r>
              <a:rPr lang="en-US" sz="1600" b="1">
                <a:solidFill>
                  <a:srgbClr val="FF0000"/>
                </a:solidFill>
                <a:latin typeface="Times New Roman" panose="02020603050405020304" pitchFamily="18" charset="0"/>
              </a:rPr>
              <a:t>Doc1.html</a:t>
            </a:r>
          </a:p>
        </p:txBody>
      </p:sp>
      <p:sp>
        <p:nvSpPr>
          <p:cNvPr id="8" name="Text Box 6"/>
          <p:cNvSpPr txBox="1">
            <a:spLocks noChangeArrowheads="1"/>
          </p:cNvSpPr>
          <p:nvPr/>
        </p:nvSpPr>
        <p:spPr bwMode="auto">
          <a:xfrm>
            <a:off x="8488136" y="5382985"/>
            <a:ext cx="1524000" cy="381000"/>
          </a:xfrm>
          <a:prstGeom prst="rect">
            <a:avLst/>
          </a:prstGeom>
          <a:solidFill>
            <a:schemeClr val="tx2"/>
          </a:solidFill>
          <a:ln w="9525">
            <a:solidFill>
              <a:srgbClr val="99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r>
              <a:rPr lang="en-US" sz="1600">
                <a:solidFill>
                  <a:srgbClr val="FFFF00"/>
                </a:solidFill>
                <a:latin typeface="Times New Roman" panose="02020603050405020304" pitchFamily="18" charset="0"/>
              </a:rPr>
              <a:t>Frames.html</a:t>
            </a:r>
          </a:p>
        </p:txBody>
      </p:sp>
      <p:sp>
        <p:nvSpPr>
          <p:cNvPr id="9" name="Text Box 7"/>
          <p:cNvSpPr txBox="1">
            <a:spLocks noChangeArrowheads="1"/>
          </p:cNvSpPr>
          <p:nvPr/>
        </p:nvSpPr>
        <p:spPr bwMode="auto">
          <a:xfrm>
            <a:off x="9402536" y="1268185"/>
            <a:ext cx="1143000" cy="1485900"/>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sz="1200">
              <a:latin typeface="Times New Roman" panose="02020603050405020304" pitchFamily="18" charset="0"/>
            </a:endParaRPr>
          </a:p>
          <a:p>
            <a:endParaRPr lang="en-US" sz="1200">
              <a:latin typeface="Times New Roman" panose="02020603050405020304" pitchFamily="18" charset="0"/>
            </a:endParaRPr>
          </a:p>
          <a:p>
            <a:endParaRPr lang="en-US" sz="1200">
              <a:latin typeface="Times New Roman" panose="02020603050405020304" pitchFamily="18" charset="0"/>
            </a:endParaRPr>
          </a:p>
          <a:p>
            <a:r>
              <a:rPr lang="en-US" sz="1600" b="1">
                <a:solidFill>
                  <a:srgbClr val="FF0000"/>
                </a:solidFill>
                <a:latin typeface="Times New Roman" panose="02020603050405020304" pitchFamily="18" charset="0"/>
              </a:rPr>
              <a:t>Doc2.html</a:t>
            </a:r>
          </a:p>
        </p:txBody>
      </p:sp>
      <p:sp>
        <p:nvSpPr>
          <p:cNvPr id="10" name="Text Box 8"/>
          <p:cNvSpPr txBox="1">
            <a:spLocks noChangeArrowheads="1"/>
          </p:cNvSpPr>
          <p:nvPr/>
        </p:nvSpPr>
        <p:spPr bwMode="auto">
          <a:xfrm>
            <a:off x="7954736" y="1268185"/>
            <a:ext cx="1104900" cy="1485900"/>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sz="1200">
              <a:latin typeface="Times New Roman" panose="02020603050405020304" pitchFamily="18" charset="0"/>
            </a:endParaRPr>
          </a:p>
          <a:p>
            <a:endParaRPr lang="en-US" sz="1200">
              <a:latin typeface="Times New Roman" panose="02020603050405020304" pitchFamily="18" charset="0"/>
            </a:endParaRPr>
          </a:p>
          <a:p>
            <a:endParaRPr lang="en-US" sz="1200">
              <a:latin typeface="Times New Roman" panose="02020603050405020304" pitchFamily="18" charset="0"/>
            </a:endParaRPr>
          </a:p>
          <a:p>
            <a:pPr algn="ctr"/>
            <a:r>
              <a:rPr lang="en-US" sz="1600" b="1">
                <a:solidFill>
                  <a:srgbClr val="FF0000"/>
                </a:solidFill>
                <a:latin typeface="Times New Roman" panose="02020603050405020304" pitchFamily="18" charset="0"/>
              </a:rPr>
              <a:t>Doc1.html</a:t>
            </a:r>
          </a:p>
        </p:txBody>
      </p:sp>
      <p:sp>
        <p:nvSpPr>
          <p:cNvPr id="11" name="Line 9"/>
          <p:cNvSpPr>
            <a:spLocks noChangeShapeType="1"/>
          </p:cNvSpPr>
          <p:nvPr/>
        </p:nvSpPr>
        <p:spPr bwMode="auto">
          <a:xfrm>
            <a:off x="8259536" y="2754085"/>
            <a:ext cx="342900" cy="685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12" name="Line 10"/>
          <p:cNvSpPr>
            <a:spLocks noChangeShapeType="1"/>
          </p:cNvSpPr>
          <p:nvPr/>
        </p:nvSpPr>
        <p:spPr bwMode="auto">
          <a:xfrm flipH="1">
            <a:off x="9745436" y="2754085"/>
            <a:ext cx="457200" cy="685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Tree>
    <p:extLst>
      <p:ext uri="{BB962C8B-B14F-4D97-AF65-F5344CB8AC3E}">
        <p14:creationId xmlns:p14="http://schemas.microsoft.com/office/powerpoint/2010/main" val="32246920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 y="1955800"/>
            <a:ext cx="11408229" cy="4267200"/>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accent2"/>
              </a:buClr>
            </a:pPr>
            <a:r>
              <a:rPr lang="en-US" sz="2800" dirty="0"/>
              <a:t>A </a:t>
            </a:r>
            <a:r>
              <a:rPr lang="en-US" sz="2800" b="1" dirty="0">
                <a:solidFill>
                  <a:srgbClr val="FF0000"/>
                </a:solidFill>
              </a:rPr>
              <a:t>&lt;FRAMESET&gt;</a:t>
            </a:r>
            <a:r>
              <a:rPr lang="en-US" sz="2800" dirty="0"/>
              <a:t> element is placed in the html document before the </a:t>
            </a:r>
            <a:r>
              <a:rPr lang="en-US" sz="2800" b="1" dirty="0">
                <a:solidFill>
                  <a:srgbClr val="FF0000"/>
                </a:solidFill>
              </a:rPr>
              <a:t>&lt;BODY&gt;</a:t>
            </a:r>
            <a:r>
              <a:rPr lang="en-US" sz="2800" dirty="0"/>
              <a:t> element. The </a:t>
            </a:r>
            <a:r>
              <a:rPr lang="en-US" sz="2800" b="1" dirty="0">
                <a:solidFill>
                  <a:srgbClr val="FF0000"/>
                </a:solidFill>
              </a:rPr>
              <a:t>&lt;FRAMESET&gt;</a:t>
            </a:r>
            <a:r>
              <a:rPr lang="en-US" sz="2800" dirty="0"/>
              <a:t> describes the amount of screen real estate given to each windowpane by dividing the screen into </a:t>
            </a:r>
            <a:r>
              <a:rPr lang="en-US" sz="2800" b="1" dirty="0">
                <a:solidFill>
                  <a:srgbClr val="FF0000"/>
                </a:solidFill>
              </a:rPr>
              <a:t>ROWS</a:t>
            </a:r>
            <a:r>
              <a:rPr lang="en-US" sz="2800" dirty="0"/>
              <a:t> or </a:t>
            </a:r>
            <a:r>
              <a:rPr lang="en-US" sz="2800" b="1" dirty="0">
                <a:solidFill>
                  <a:srgbClr val="FF0000"/>
                </a:solidFill>
              </a:rPr>
              <a:t>COLS</a:t>
            </a:r>
            <a:r>
              <a:rPr lang="en-US" sz="2800" dirty="0"/>
              <a:t>.</a:t>
            </a:r>
          </a:p>
          <a:p>
            <a:pPr>
              <a:buClr>
                <a:schemeClr val="accent2"/>
              </a:buClr>
            </a:pPr>
            <a:r>
              <a:rPr lang="en-US" sz="2800" dirty="0"/>
              <a:t>The </a:t>
            </a:r>
            <a:r>
              <a:rPr lang="en-US" sz="2800" b="1" dirty="0">
                <a:solidFill>
                  <a:srgbClr val="FF0000"/>
                </a:solidFill>
              </a:rPr>
              <a:t>&lt;FRAMESET&gt;</a:t>
            </a:r>
            <a:r>
              <a:rPr lang="en-US" sz="2800" dirty="0"/>
              <a:t> will then contain </a:t>
            </a:r>
            <a:r>
              <a:rPr lang="en-US" sz="2800" b="1" dirty="0">
                <a:solidFill>
                  <a:srgbClr val="FF0000"/>
                </a:solidFill>
              </a:rPr>
              <a:t>&lt;FRAME&gt;</a:t>
            </a:r>
            <a:r>
              <a:rPr lang="en-US" sz="2800" dirty="0"/>
              <a:t> elements, </a:t>
            </a:r>
            <a:r>
              <a:rPr lang="en-US" sz="2800" b="1" dirty="0">
                <a:solidFill>
                  <a:srgbClr val="0000CC"/>
                </a:solidFill>
              </a:rPr>
              <a:t>one per division</a:t>
            </a:r>
            <a:r>
              <a:rPr lang="en-US" sz="2800" dirty="0"/>
              <a:t> of the browser window. </a:t>
            </a:r>
          </a:p>
          <a:p>
            <a:pPr>
              <a:buClr>
                <a:schemeClr val="accent2"/>
              </a:buClr>
            </a:pPr>
            <a:r>
              <a:rPr lang="en-US" sz="2800" dirty="0"/>
              <a:t>Note: Because there is no </a:t>
            </a:r>
            <a:r>
              <a:rPr lang="en-US" sz="2800" b="1" dirty="0">
                <a:solidFill>
                  <a:srgbClr val="FF0000"/>
                </a:solidFill>
              </a:rPr>
              <a:t>BODY</a:t>
            </a:r>
            <a:r>
              <a:rPr lang="en-US" sz="2800" dirty="0"/>
              <a:t> container, FRAMESET pages can't have </a:t>
            </a:r>
            <a:r>
              <a:rPr lang="en-US" sz="2800" dirty="0">
                <a:solidFill>
                  <a:srgbClr val="0000FF"/>
                </a:solidFill>
              </a:rPr>
              <a:t>background images</a:t>
            </a:r>
            <a:r>
              <a:rPr lang="en-US" sz="2800" dirty="0"/>
              <a:t> and </a:t>
            </a:r>
            <a:r>
              <a:rPr lang="en-US" sz="2800" dirty="0">
                <a:solidFill>
                  <a:srgbClr val="0000FF"/>
                </a:solidFill>
              </a:rPr>
              <a:t>background colors</a:t>
            </a:r>
            <a:r>
              <a:rPr lang="en-US" sz="2800" dirty="0"/>
              <a:t> associated with them. </a:t>
            </a:r>
          </a:p>
          <a:p>
            <a:pPr marL="0" indent="0">
              <a:buNone/>
            </a:pPr>
            <a:endParaRPr lang="en-US" sz="2800" dirty="0">
              <a:latin typeface="Times" panose="02020603050405020304" pitchFamily="18" charset="0"/>
            </a:endParaRPr>
          </a:p>
        </p:txBody>
      </p:sp>
      <p:sp>
        <p:nvSpPr>
          <p:cNvPr id="4" name="Rectangle 2"/>
          <p:cNvSpPr txBox="1">
            <a:spLocks noChangeArrowheads="1"/>
          </p:cNvSpPr>
          <p:nvPr/>
        </p:nvSpPr>
        <p:spPr>
          <a:xfrm>
            <a:off x="304800" y="224972"/>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frames</a:t>
            </a:r>
            <a:endParaRPr kumimoji="1" lang="en-US" sz="4400" dirty="0">
              <a:solidFill>
                <a:srgbClr val="FFCC00"/>
              </a:solidFill>
            </a:endParaRPr>
          </a:p>
        </p:txBody>
      </p:sp>
      <p:sp>
        <p:nvSpPr>
          <p:cNvPr id="5" name="Rectangle 4"/>
          <p:cNvSpPr/>
          <p:nvPr/>
        </p:nvSpPr>
        <p:spPr>
          <a:xfrm>
            <a:off x="3547609" y="980106"/>
            <a:ext cx="5944733" cy="584775"/>
          </a:xfrm>
          <a:prstGeom prst="rect">
            <a:avLst/>
          </a:prstGeom>
        </p:spPr>
        <p:txBody>
          <a:bodyPr wrap="square">
            <a:spAutoFit/>
          </a:bodyPr>
          <a:lstStyle/>
          <a:p>
            <a:r>
              <a:rPr lang="en-US" sz="3200" dirty="0">
                <a:solidFill>
                  <a:schemeClr val="accent2">
                    <a:lumMod val="50000"/>
                  </a:schemeClr>
                </a:solidFill>
              </a:rPr>
              <a:t>Frame Page Architecture</a:t>
            </a:r>
          </a:p>
        </p:txBody>
      </p:sp>
    </p:spTree>
    <p:extLst>
      <p:ext uri="{BB962C8B-B14F-4D97-AF65-F5344CB8AC3E}">
        <p14:creationId xmlns:p14="http://schemas.microsoft.com/office/powerpoint/2010/main" val="25430250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p:cNvSpPr txBox="1">
            <a:spLocks noChangeAspect="1" noChangeArrowheads="1"/>
          </p:cNvSpPr>
          <p:nvPr/>
        </p:nvSpPr>
        <p:spPr>
          <a:xfrm>
            <a:off x="457200" y="1981200"/>
            <a:ext cx="8229600" cy="3886200"/>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None/>
            </a:pPr>
            <a:r>
              <a:rPr lang="en-US" sz="2400" b="1" dirty="0"/>
              <a:t>&lt;HTML&gt;</a:t>
            </a:r>
          </a:p>
          <a:p>
            <a:pPr lvl="1">
              <a:buNone/>
            </a:pPr>
            <a:r>
              <a:rPr lang="en-US" sz="2200" b="1" dirty="0"/>
              <a:t>&lt;HEAD&gt;</a:t>
            </a:r>
          </a:p>
          <a:p>
            <a:pPr lvl="1">
              <a:buNone/>
            </a:pPr>
            <a:r>
              <a:rPr lang="en-US" sz="2200" b="1" dirty="0"/>
              <a:t>&lt;TITLE&gt; Framed Page &lt;/TITLE&gt;</a:t>
            </a:r>
          </a:p>
          <a:p>
            <a:pPr lvl="1">
              <a:buNone/>
            </a:pPr>
            <a:r>
              <a:rPr lang="en-US" sz="2200" b="1" dirty="0">
                <a:solidFill>
                  <a:srgbClr val="FF0000"/>
                </a:solidFill>
              </a:rPr>
              <a:t>&lt;</a:t>
            </a:r>
            <a:r>
              <a:rPr lang="en-US" sz="2200" b="1" dirty="0" err="1">
                <a:solidFill>
                  <a:srgbClr val="FF0000"/>
                </a:solidFill>
              </a:rPr>
              <a:t>FRAMeSET</a:t>
            </a:r>
            <a:r>
              <a:rPr lang="en-US" sz="2200" b="1" dirty="0">
                <a:solidFill>
                  <a:srgbClr val="FF0000"/>
                </a:solidFill>
              </a:rPr>
              <a:t> COLS=“23%,77%”&gt;</a:t>
            </a:r>
          </a:p>
          <a:p>
            <a:pPr lvl="1">
              <a:buNone/>
            </a:pPr>
            <a:r>
              <a:rPr lang="en-US" sz="2200" b="1" dirty="0">
                <a:solidFill>
                  <a:srgbClr val="0000CC"/>
                </a:solidFill>
              </a:rPr>
              <a:t>&lt;FRAME SRC=“Doc1.html”&gt;</a:t>
            </a:r>
          </a:p>
          <a:p>
            <a:pPr lvl="1">
              <a:buNone/>
            </a:pPr>
            <a:r>
              <a:rPr lang="en-US" sz="2200" b="1" dirty="0">
                <a:solidFill>
                  <a:srgbClr val="0000CC"/>
                </a:solidFill>
              </a:rPr>
              <a:t>&lt;FRAME SRC=“Doc2.html”&gt;</a:t>
            </a:r>
          </a:p>
          <a:p>
            <a:pPr lvl="1">
              <a:buNone/>
            </a:pPr>
            <a:r>
              <a:rPr lang="en-US" sz="2200" b="1" dirty="0">
                <a:solidFill>
                  <a:srgbClr val="FF0000"/>
                </a:solidFill>
              </a:rPr>
              <a:t>&lt;/</a:t>
            </a:r>
            <a:r>
              <a:rPr lang="en-US" sz="2200" b="1" dirty="0" err="1">
                <a:solidFill>
                  <a:srgbClr val="FF0000"/>
                </a:solidFill>
              </a:rPr>
              <a:t>FRAMeSET</a:t>
            </a:r>
            <a:r>
              <a:rPr lang="en-US" sz="2200" b="1" dirty="0">
                <a:solidFill>
                  <a:srgbClr val="FF0000"/>
                </a:solidFill>
              </a:rPr>
              <a:t> &gt;</a:t>
            </a:r>
          </a:p>
          <a:p>
            <a:pPr lvl="1">
              <a:buNone/>
            </a:pPr>
            <a:r>
              <a:rPr lang="en-US" sz="2200" b="1" dirty="0"/>
              <a:t>&lt;/HEAD&gt;</a:t>
            </a:r>
          </a:p>
          <a:p>
            <a:pPr>
              <a:buNone/>
            </a:pPr>
            <a:r>
              <a:rPr lang="en-US" sz="2400" b="1" dirty="0" smtClean="0"/>
              <a:t>&lt;/</a:t>
            </a:r>
            <a:r>
              <a:rPr lang="en-US" sz="2400" b="1" dirty="0"/>
              <a:t>HTML&gt;</a:t>
            </a:r>
          </a:p>
          <a:p>
            <a:pPr>
              <a:buNone/>
            </a:pPr>
            <a:endParaRPr lang="en-US" sz="2400" b="1" dirty="0"/>
          </a:p>
        </p:txBody>
      </p:sp>
      <p:sp>
        <p:nvSpPr>
          <p:cNvPr id="5" name="Rectangle 2"/>
          <p:cNvSpPr txBox="1">
            <a:spLocks noChangeArrowheads="1"/>
          </p:cNvSpPr>
          <p:nvPr/>
        </p:nvSpPr>
        <p:spPr>
          <a:xfrm>
            <a:off x="304800" y="224972"/>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frames</a:t>
            </a:r>
            <a:endParaRPr kumimoji="1" lang="en-US" sz="4400" dirty="0">
              <a:solidFill>
                <a:srgbClr val="FFCC00"/>
              </a:solidFill>
            </a:endParaRPr>
          </a:p>
        </p:txBody>
      </p:sp>
      <p:sp>
        <p:nvSpPr>
          <p:cNvPr id="6" name="Rectangle 5"/>
          <p:cNvSpPr/>
          <p:nvPr/>
        </p:nvSpPr>
        <p:spPr>
          <a:xfrm>
            <a:off x="3794351" y="965592"/>
            <a:ext cx="5944733" cy="584775"/>
          </a:xfrm>
          <a:prstGeom prst="rect">
            <a:avLst/>
          </a:prstGeom>
        </p:spPr>
        <p:txBody>
          <a:bodyPr wrap="square">
            <a:spAutoFit/>
          </a:bodyPr>
          <a:lstStyle/>
          <a:p>
            <a:r>
              <a:rPr lang="en-US" sz="3200" dirty="0">
                <a:solidFill>
                  <a:schemeClr val="accent2">
                    <a:lumMod val="50000"/>
                  </a:schemeClr>
                </a:solidFill>
              </a:rPr>
              <a:t>Frame Page Architecture</a:t>
            </a:r>
          </a:p>
        </p:txBody>
      </p:sp>
    </p:spTree>
    <p:extLst>
      <p:ext uri="{BB962C8B-B14F-4D97-AF65-F5344CB8AC3E}">
        <p14:creationId xmlns:p14="http://schemas.microsoft.com/office/powerpoint/2010/main" val="182718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5" dur="500"/>
                                        <p:tgtEl>
                                          <p:spTgt spid="3">
                                            <p:txEl>
                                              <p:pRg st="6" end="6"/>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9887" y="2814209"/>
            <a:ext cx="11233716" cy="707886"/>
          </a:xfrm>
          <a:prstGeom prst="rect">
            <a:avLst/>
          </a:prstGeom>
          <a:noFill/>
        </p:spPr>
        <p:txBody>
          <a:bodyPr wrap="none" lIns="91440" tIns="45720" rIns="91440" bIns="45720">
            <a:spAutoFit/>
          </a:bodyPr>
          <a:lstStyle/>
          <a:p>
            <a:r>
              <a:rPr lang="en-US" sz="4000" dirty="0" smtClean="0"/>
              <a:t>Table Design </a:t>
            </a:r>
            <a:r>
              <a:rPr lang="en-US" sz="2400" dirty="0" smtClean="0"/>
              <a:t>vs</a:t>
            </a:r>
            <a:r>
              <a:rPr lang="en-US" sz="4000" dirty="0" smtClean="0"/>
              <a:t> Div Design </a:t>
            </a:r>
            <a:r>
              <a:rPr lang="en-US" sz="2400" dirty="0" smtClean="0"/>
              <a:t>vs</a:t>
            </a:r>
            <a:r>
              <a:rPr lang="en-US" sz="4000" dirty="0" smtClean="0"/>
              <a:t> Frameset Design</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372370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57200" y="1981200"/>
            <a:ext cx="8229600" cy="3886200"/>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Font typeface="Wingdings" panose="05000000000000000000" pitchFamily="2" charset="2"/>
              <a:buNone/>
            </a:pPr>
            <a:endParaRPr lang="en-US" altLang="zh-CN" dirty="0"/>
          </a:p>
        </p:txBody>
      </p:sp>
      <p:sp>
        <p:nvSpPr>
          <p:cNvPr id="5" name="Rectangle 2"/>
          <p:cNvSpPr txBox="1">
            <a:spLocks noChangeArrowheads="1"/>
          </p:cNvSpPr>
          <p:nvPr/>
        </p:nvSpPr>
        <p:spPr>
          <a:xfrm>
            <a:off x="304800" y="224972"/>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frames</a:t>
            </a:r>
            <a:endParaRPr kumimoji="1" lang="en-US" sz="4400" dirty="0">
              <a:solidFill>
                <a:srgbClr val="FFCC00"/>
              </a:solidFill>
            </a:endParaRPr>
          </a:p>
        </p:txBody>
      </p:sp>
      <p:grpSp>
        <p:nvGrpSpPr>
          <p:cNvPr id="6" name="Group 5"/>
          <p:cNvGrpSpPr>
            <a:grpSpLocks/>
          </p:cNvGrpSpPr>
          <p:nvPr/>
        </p:nvGrpSpPr>
        <p:grpSpPr bwMode="auto">
          <a:xfrm>
            <a:off x="3366408" y="2613478"/>
            <a:ext cx="5372100" cy="3314700"/>
            <a:chOff x="1800" y="1620"/>
            <a:chExt cx="8460" cy="5220"/>
          </a:xfrm>
        </p:grpSpPr>
        <p:sp>
          <p:nvSpPr>
            <p:cNvPr id="7" name="Rectangle 6"/>
            <p:cNvSpPr>
              <a:spLocks noChangeArrowheads="1"/>
            </p:cNvSpPr>
            <p:nvPr/>
          </p:nvSpPr>
          <p:spPr bwMode="auto">
            <a:xfrm>
              <a:off x="1800" y="1620"/>
              <a:ext cx="8460" cy="5220"/>
            </a:xfrm>
            <a:prstGeom prst="rect">
              <a:avLst/>
            </a:prstGeom>
            <a:solidFill>
              <a:schemeClr val="accent1"/>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8" name="Text Box 5"/>
            <p:cNvSpPr txBox="1">
              <a:spLocks noChangeArrowheads="1"/>
            </p:cNvSpPr>
            <p:nvPr/>
          </p:nvSpPr>
          <p:spPr bwMode="auto">
            <a:xfrm>
              <a:off x="2700" y="1797"/>
              <a:ext cx="6660" cy="540"/>
            </a:xfrm>
            <a:prstGeom prst="rect">
              <a:avLst/>
            </a:prstGeom>
            <a:solidFill>
              <a:schemeClr val="accent1"/>
            </a:solidFill>
            <a:ln w="9525">
              <a:solidFill>
                <a:srgbClr val="FFFFFF"/>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r>
                <a:rPr lang="en-US" sz="2000" b="1">
                  <a:solidFill>
                    <a:srgbClr val="0000CC"/>
                  </a:solidFill>
                  <a:latin typeface="Times New Roman" panose="02020603050405020304" pitchFamily="18" charset="0"/>
                </a:rPr>
                <a:t>FRAMESET COLS=”23%, 77%”</a:t>
              </a:r>
            </a:p>
          </p:txBody>
        </p:sp>
        <p:sp>
          <p:nvSpPr>
            <p:cNvPr id="9" name="Text Box 6"/>
            <p:cNvSpPr txBox="1">
              <a:spLocks noChangeArrowheads="1"/>
            </p:cNvSpPr>
            <p:nvPr/>
          </p:nvSpPr>
          <p:spPr bwMode="auto">
            <a:xfrm>
              <a:off x="5040" y="2520"/>
              <a:ext cx="4680" cy="3960"/>
            </a:xfrm>
            <a:prstGeom prst="rect">
              <a:avLst/>
            </a:prstGeom>
            <a:solidFill>
              <a:schemeClr val="accent1"/>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sz="2000" b="1">
                  <a:solidFill>
                    <a:srgbClr val="FF0000"/>
                  </a:solidFill>
                  <a:latin typeface="Times New Roman" panose="02020603050405020304" pitchFamily="18" charset="0"/>
                </a:rPr>
                <a:t>FRAME</a:t>
              </a:r>
            </a:p>
            <a:p>
              <a:endParaRPr lang="en-US" sz="2000" b="1">
                <a:solidFill>
                  <a:srgbClr val="0000CC"/>
                </a:solidFill>
                <a:latin typeface="Times New Roman" panose="02020603050405020304" pitchFamily="18" charset="0"/>
              </a:endParaRPr>
            </a:p>
            <a:p>
              <a:r>
                <a:rPr lang="en-US" sz="2000" b="1">
                  <a:solidFill>
                    <a:srgbClr val="0000CC"/>
                  </a:solidFill>
                  <a:latin typeface="Times New Roman" panose="02020603050405020304" pitchFamily="18" charset="0"/>
                </a:rPr>
                <a:t>NAME=right_pane</a:t>
              </a:r>
            </a:p>
            <a:p>
              <a:r>
                <a:rPr lang="en-US" sz="2000" b="1">
                  <a:solidFill>
                    <a:srgbClr val="0000CC"/>
                  </a:solidFill>
                  <a:latin typeface="Times New Roman" panose="02020603050405020304" pitchFamily="18" charset="0"/>
                </a:rPr>
                <a:t>SRC= Doc2.html</a:t>
              </a:r>
            </a:p>
          </p:txBody>
        </p:sp>
        <p:sp>
          <p:nvSpPr>
            <p:cNvPr id="10" name="Text Box 7"/>
            <p:cNvSpPr txBox="1">
              <a:spLocks noChangeArrowheads="1"/>
            </p:cNvSpPr>
            <p:nvPr/>
          </p:nvSpPr>
          <p:spPr bwMode="auto">
            <a:xfrm>
              <a:off x="2160" y="2520"/>
              <a:ext cx="2520" cy="3960"/>
            </a:xfrm>
            <a:prstGeom prst="rect">
              <a:avLst/>
            </a:prstGeom>
            <a:solidFill>
              <a:schemeClr val="accent1"/>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sz="2000" b="1">
                  <a:solidFill>
                    <a:srgbClr val="FF0000"/>
                  </a:solidFill>
                  <a:latin typeface="Times New Roman" panose="02020603050405020304" pitchFamily="18" charset="0"/>
                </a:rPr>
                <a:t>FRAME</a:t>
              </a:r>
            </a:p>
            <a:p>
              <a:endParaRPr lang="en-US" sz="2000" b="1">
                <a:solidFill>
                  <a:srgbClr val="0000CC"/>
                </a:solidFill>
                <a:latin typeface="Times New Roman" panose="02020603050405020304" pitchFamily="18" charset="0"/>
              </a:endParaRPr>
            </a:p>
            <a:p>
              <a:r>
                <a:rPr lang="en-US" sz="2000" b="1">
                  <a:solidFill>
                    <a:srgbClr val="0000CC"/>
                  </a:solidFill>
                  <a:latin typeface="Times New Roman" panose="02020603050405020304" pitchFamily="18" charset="0"/>
                </a:rPr>
                <a:t>NAME= left_pane</a:t>
              </a:r>
            </a:p>
            <a:p>
              <a:r>
                <a:rPr lang="en-US" sz="2000" b="1">
                  <a:solidFill>
                    <a:srgbClr val="0000CC"/>
                  </a:solidFill>
                  <a:latin typeface="Times New Roman" panose="02020603050405020304" pitchFamily="18" charset="0"/>
                </a:rPr>
                <a:t>SRC=Doc1.html</a:t>
              </a:r>
            </a:p>
          </p:txBody>
        </p:sp>
      </p:grpSp>
      <p:sp>
        <p:nvSpPr>
          <p:cNvPr id="11" name="Rectangle 10"/>
          <p:cNvSpPr/>
          <p:nvPr/>
        </p:nvSpPr>
        <p:spPr>
          <a:xfrm>
            <a:off x="304801" y="1393150"/>
            <a:ext cx="11321142" cy="461665"/>
          </a:xfrm>
          <a:prstGeom prst="rect">
            <a:avLst/>
          </a:prstGeom>
        </p:spPr>
        <p:txBody>
          <a:bodyPr wrap="square">
            <a:spAutoFit/>
          </a:bodyPr>
          <a:lstStyle/>
          <a:p>
            <a:r>
              <a:rPr lang="en-US" sz="2400" b="1" dirty="0">
                <a:solidFill>
                  <a:schemeClr val="accent2">
                    <a:lumMod val="50000"/>
                  </a:schemeClr>
                </a:solidFill>
              </a:rPr>
              <a:t>The Diagram below is a graphical view of the document described above</a:t>
            </a:r>
            <a:endParaRPr lang="en-US" sz="2400" dirty="0">
              <a:solidFill>
                <a:schemeClr val="accent2">
                  <a:lumMod val="50000"/>
                </a:schemeClr>
              </a:solidFill>
            </a:endParaRPr>
          </a:p>
        </p:txBody>
      </p:sp>
    </p:spTree>
    <p:extLst>
      <p:ext uri="{BB962C8B-B14F-4D97-AF65-F5344CB8AC3E}">
        <p14:creationId xmlns:p14="http://schemas.microsoft.com/office/powerpoint/2010/main" val="339460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p:cNvSpPr txBox="1">
            <a:spLocks noChangeArrowheads="1"/>
          </p:cNvSpPr>
          <p:nvPr/>
        </p:nvSpPr>
        <p:spPr>
          <a:xfrm>
            <a:off x="304800" y="224972"/>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frames</a:t>
            </a:r>
            <a:endParaRPr kumimoji="1" lang="en-US" sz="4400" dirty="0">
              <a:solidFill>
                <a:srgbClr val="FFCC00"/>
              </a:solidFill>
            </a:endParaRPr>
          </a:p>
        </p:txBody>
      </p:sp>
      <p:sp>
        <p:nvSpPr>
          <p:cNvPr id="20" name="Rectangle 19"/>
          <p:cNvSpPr/>
          <p:nvPr/>
        </p:nvSpPr>
        <p:spPr>
          <a:xfrm>
            <a:off x="1030515" y="2357475"/>
            <a:ext cx="9811656" cy="3083921"/>
          </a:xfrm>
          <a:prstGeom prst="rect">
            <a:avLst/>
          </a:prstGeom>
        </p:spPr>
        <p:txBody>
          <a:bodyPr wrap="square">
            <a:spAutoFit/>
          </a:bodyPr>
          <a:lstStyle/>
          <a:p>
            <a:pPr>
              <a:lnSpc>
                <a:spcPct val="90000"/>
              </a:lnSpc>
              <a:buClr>
                <a:schemeClr val="accent2"/>
              </a:buClr>
              <a:buFont typeface="Wingdings" panose="05000000000000000000" pitchFamily="2" charset="2"/>
              <a:buNone/>
            </a:pPr>
            <a:r>
              <a:rPr lang="en-US" b="1" dirty="0" smtClean="0">
                <a:solidFill>
                  <a:srgbClr val="0000CC"/>
                </a:solidFill>
              </a:rPr>
              <a:t>&lt;FRAMESET&gt;</a:t>
            </a:r>
            <a:r>
              <a:rPr lang="en-US" b="1" i="1" dirty="0" smtClean="0"/>
              <a:t> :</a:t>
            </a:r>
            <a:r>
              <a:rPr lang="en-US" dirty="0" smtClean="0"/>
              <a:t> The FRAMESET element creates divisions in the browser window in a single direction. This allows you to define divisions as either rows or columns.</a:t>
            </a:r>
          </a:p>
          <a:p>
            <a:pPr>
              <a:lnSpc>
                <a:spcPct val="90000"/>
              </a:lnSpc>
              <a:buClr>
                <a:schemeClr val="accent2"/>
              </a:buClr>
              <a:buFont typeface="Wingdings" panose="05000000000000000000" pitchFamily="2" charset="2"/>
              <a:buNone/>
            </a:pPr>
            <a:endParaRPr lang="en-US" dirty="0" smtClean="0"/>
          </a:p>
          <a:p>
            <a:pPr>
              <a:lnSpc>
                <a:spcPct val="90000"/>
              </a:lnSpc>
              <a:buClr>
                <a:schemeClr val="accent2"/>
              </a:buClr>
              <a:buFont typeface="Wingdings" panose="05000000000000000000" pitchFamily="2" charset="2"/>
              <a:buChar char="§"/>
            </a:pPr>
            <a:r>
              <a:rPr lang="en-US" b="1" dirty="0" smtClean="0">
                <a:solidFill>
                  <a:srgbClr val="0000CC"/>
                </a:solidFill>
              </a:rPr>
              <a:t>ROWS</a:t>
            </a:r>
            <a:r>
              <a:rPr lang="en-US" b="1" i="1" dirty="0" smtClean="0"/>
              <a:t> : </a:t>
            </a:r>
            <a:r>
              <a:rPr lang="en-US" dirty="0" smtClean="0"/>
              <a:t>Determines the size and number of rectangular rows within a &lt;FRAMESET&gt;. They are set from top of the display area to the bottom.</a:t>
            </a:r>
          </a:p>
          <a:p>
            <a:pPr>
              <a:lnSpc>
                <a:spcPct val="90000"/>
              </a:lnSpc>
              <a:buClr>
                <a:schemeClr val="accent2"/>
              </a:buClr>
              <a:buFont typeface="Wingdings" panose="05000000000000000000" pitchFamily="2" charset="2"/>
              <a:buChar char="§"/>
            </a:pPr>
            <a:endParaRPr lang="en-US" dirty="0" smtClean="0"/>
          </a:p>
          <a:p>
            <a:pPr>
              <a:lnSpc>
                <a:spcPct val="90000"/>
              </a:lnSpc>
              <a:buClr>
                <a:schemeClr val="accent2"/>
              </a:buClr>
              <a:buFont typeface="Wingdings" panose="05000000000000000000" pitchFamily="2" charset="2"/>
              <a:buNone/>
            </a:pPr>
            <a:r>
              <a:rPr lang="en-US" b="1" dirty="0" smtClean="0">
                <a:solidFill>
                  <a:srgbClr val="FF0000"/>
                </a:solidFill>
              </a:rPr>
              <a:t>Possible values are:</a:t>
            </a:r>
          </a:p>
          <a:p>
            <a:pPr>
              <a:lnSpc>
                <a:spcPct val="90000"/>
              </a:lnSpc>
              <a:buClr>
                <a:schemeClr val="accent2"/>
              </a:buClr>
              <a:buFont typeface="Wingdings" panose="05000000000000000000" pitchFamily="2" charset="2"/>
              <a:buChar char="§"/>
            </a:pPr>
            <a:r>
              <a:rPr lang="en-US" dirty="0" smtClean="0"/>
              <a:t>Absolute pixel units, I.e. “360,120”.</a:t>
            </a:r>
          </a:p>
          <a:p>
            <a:pPr>
              <a:lnSpc>
                <a:spcPct val="90000"/>
              </a:lnSpc>
              <a:buClr>
                <a:schemeClr val="accent2"/>
              </a:buClr>
              <a:buFont typeface="Wingdings" panose="05000000000000000000" pitchFamily="2" charset="2"/>
              <a:buChar char="§"/>
            </a:pPr>
            <a:r>
              <a:rPr lang="en-US" dirty="0" smtClean="0"/>
              <a:t>A percentage of screen height, e.g. “75%,25%”.</a:t>
            </a:r>
          </a:p>
          <a:p>
            <a:pPr>
              <a:lnSpc>
                <a:spcPct val="90000"/>
              </a:lnSpc>
              <a:buClr>
                <a:schemeClr val="accent2"/>
              </a:buClr>
              <a:buFont typeface="Wingdings" panose="05000000000000000000" pitchFamily="2" charset="2"/>
              <a:buChar char="§"/>
            </a:pPr>
            <a:r>
              <a:rPr lang="en-US" dirty="0" smtClean="0"/>
              <a:t>Proportional values using the asterisk (*). This is often combined with a value in pixels , 	e.g. “360,*”.</a:t>
            </a:r>
          </a:p>
          <a:p>
            <a:pPr>
              <a:lnSpc>
                <a:spcPct val="90000"/>
              </a:lnSpc>
              <a:buClr>
                <a:schemeClr val="accent2"/>
              </a:buClr>
              <a:buFont typeface="Wingdings" panose="05000000000000000000" pitchFamily="2" charset="2"/>
              <a:buChar char="§"/>
            </a:pPr>
            <a:r>
              <a:rPr lang="en-US" dirty="0" smtClean="0"/>
              <a:t>&lt;Frameset cols=“200,20%,*,2*”&gt;</a:t>
            </a:r>
            <a:endParaRPr lang="en-US" dirty="0"/>
          </a:p>
        </p:txBody>
      </p:sp>
      <p:sp>
        <p:nvSpPr>
          <p:cNvPr id="21" name="Rectangle 20"/>
          <p:cNvSpPr/>
          <p:nvPr/>
        </p:nvSpPr>
        <p:spPr>
          <a:xfrm>
            <a:off x="3738023" y="1241365"/>
            <a:ext cx="4426212" cy="523220"/>
          </a:xfrm>
          <a:prstGeom prst="rect">
            <a:avLst/>
          </a:prstGeom>
        </p:spPr>
        <p:txBody>
          <a:bodyPr wrap="none">
            <a:spAutoFit/>
          </a:bodyPr>
          <a:lstStyle/>
          <a:p>
            <a:r>
              <a:rPr lang="en-US" sz="2800" dirty="0">
                <a:solidFill>
                  <a:schemeClr val="accent2">
                    <a:lumMod val="50000"/>
                  </a:schemeClr>
                </a:solidFill>
              </a:rPr>
              <a:t>&lt;FRAMESET&gt; </a:t>
            </a:r>
            <a:r>
              <a:rPr lang="en-US" sz="2800" b="1" dirty="0">
                <a:solidFill>
                  <a:schemeClr val="accent2">
                    <a:lumMod val="50000"/>
                  </a:schemeClr>
                </a:solidFill>
              </a:rPr>
              <a:t>Container</a:t>
            </a:r>
            <a:r>
              <a:rPr lang="en-US" sz="2800" dirty="0">
                <a:solidFill>
                  <a:schemeClr val="accent2">
                    <a:lumMod val="50000"/>
                  </a:schemeClr>
                </a:solidFill>
              </a:rPr>
              <a:t> </a:t>
            </a:r>
          </a:p>
        </p:txBody>
      </p:sp>
    </p:spTree>
    <p:extLst>
      <p:ext uri="{BB962C8B-B14F-4D97-AF65-F5344CB8AC3E}">
        <p14:creationId xmlns:p14="http://schemas.microsoft.com/office/powerpoint/2010/main" val="13076462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457200" y="1981200"/>
            <a:ext cx="8534400" cy="3886200"/>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80000"/>
              </a:lnSpc>
              <a:buClr>
                <a:schemeClr val="accent2"/>
              </a:buClr>
            </a:pPr>
            <a:r>
              <a:rPr lang="en-US" b="1" dirty="0">
                <a:solidFill>
                  <a:srgbClr val="0000CC"/>
                </a:solidFill>
              </a:rPr>
              <a:t>COLS</a:t>
            </a:r>
            <a:r>
              <a:rPr lang="en-US" b="1" i="1" dirty="0"/>
              <a:t>:</a:t>
            </a:r>
            <a:r>
              <a:rPr lang="en-US" dirty="0"/>
              <a:t> Determines the size and number of rectangular columns within a &lt;FRAMESET&gt;. They are set from </a:t>
            </a:r>
            <a:r>
              <a:rPr lang="en-US" b="1" dirty="0">
                <a:solidFill>
                  <a:srgbClr val="FF0000"/>
                </a:solidFill>
              </a:rPr>
              <a:t>left</a:t>
            </a:r>
            <a:r>
              <a:rPr lang="en-US" dirty="0"/>
              <a:t> to </a:t>
            </a:r>
            <a:r>
              <a:rPr lang="en-US" b="1" dirty="0">
                <a:solidFill>
                  <a:srgbClr val="FF0000"/>
                </a:solidFill>
              </a:rPr>
              <a:t>right</a:t>
            </a:r>
            <a:r>
              <a:rPr lang="en-US" dirty="0"/>
              <a:t> of the display area.</a:t>
            </a:r>
          </a:p>
          <a:p>
            <a:pPr>
              <a:lnSpc>
                <a:spcPct val="80000"/>
              </a:lnSpc>
              <a:buClr>
                <a:schemeClr val="accent2"/>
              </a:buClr>
              <a:buNone/>
            </a:pPr>
            <a:endParaRPr lang="en-US" b="1" dirty="0">
              <a:solidFill>
                <a:srgbClr val="FF0000"/>
              </a:solidFill>
            </a:endParaRPr>
          </a:p>
          <a:p>
            <a:pPr>
              <a:lnSpc>
                <a:spcPct val="80000"/>
              </a:lnSpc>
              <a:buClr>
                <a:schemeClr val="accent2"/>
              </a:buClr>
              <a:buNone/>
            </a:pPr>
            <a:r>
              <a:rPr lang="en-US" b="1" dirty="0">
                <a:solidFill>
                  <a:srgbClr val="FF0000"/>
                </a:solidFill>
              </a:rPr>
              <a:t>Possible values are:</a:t>
            </a:r>
          </a:p>
          <a:p>
            <a:pPr>
              <a:lnSpc>
                <a:spcPct val="80000"/>
              </a:lnSpc>
              <a:buClr>
                <a:schemeClr val="accent2"/>
              </a:buClr>
            </a:pPr>
            <a:r>
              <a:rPr lang="en-US" dirty="0"/>
              <a:t>Absolute pixel units, I.e. “480,160”.</a:t>
            </a:r>
          </a:p>
          <a:p>
            <a:pPr>
              <a:lnSpc>
                <a:spcPct val="80000"/>
              </a:lnSpc>
              <a:buClr>
                <a:schemeClr val="accent2"/>
              </a:buClr>
            </a:pPr>
            <a:r>
              <a:rPr lang="en-US" dirty="0"/>
              <a:t>A percentage of screen width, e.g. “75%,25%”.</a:t>
            </a:r>
          </a:p>
          <a:p>
            <a:pPr>
              <a:lnSpc>
                <a:spcPct val="80000"/>
              </a:lnSpc>
              <a:buClr>
                <a:schemeClr val="accent2"/>
              </a:buClr>
            </a:pPr>
            <a:r>
              <a:rPr lang="en-US" dirty="0"/>
              <a:t>Proportional values using the asterisk (*). This is often combined with a value in pixels , e.g. “480,*”.</a:t>
            </a:r>
          </a:p>
          <a:p>
            <a:pPr>
              <a:lnSpc>
                <a:spcPct val="80000"/>
              </a:lnSpc>
              <a:buClr>
                <a:schemeClr val="accent2"/>
              </a:buClr>
              <a:buNone/>
            </a:pPr>
            <a:endParaRPr lang="en-US" dirty="0"/>
          </a:p>
        </p:txBody>
      </p:sp>
      <p:sp>
        <p:nvSpPr>
          <p:cNvPr id="6" name="Rectangle 2"/>
          <p:cNvSpPr txBox="1">
            <a:spLocks noChangeArrowheads="1"/>
          </p:cNvSpPr>
          <p:nvPr/>
        </p:nvSpPr>
        <p:spPr>
          <a:xfrm>
            <a:off x="304800" y="224972"/>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frames</a:t>
            </a:r>
            <a:endParaRPr kumimoji="1" lang="en-US" sz="4400" dirty="0">
              <a:solidFill>
                <a:srgbClr val="FFCC00"/>
              </a:solidFill>
            </a:endParaRPr>
          </a:p>
        </p:txBody>
      </p:sp>
      <p:sp>
        <p:nvSpPr>
          <p:cNvPr id="2" name="Rectangle 1"/>
          <p:cNvSpPr/>
          <p:nvPr/>
        </p:nvSpPr>
        <p:spPr>
          <a:xfrm>
            <a:off x="3798291" y="994619"/>
            <a:ext cx="4677306" cy="584775"/>
          </a:xfrm>
          <a:prstGeom prst="rect">
            <a:avLst/>
          </a:prstGeom>
        </p:spPr>
        <p:txBody>
          <a:bodyPr wrap="none">
            <a:spAutoFit/>
          </a:bodyPr>
          <a:lstStyle/>
          <a:p>
            <a:r>
              <a:rPr lang="en-US" sz="3200" dirty="0">
                <a:solidFill>
                  <a:schemeClr val="accent2">
                    <a:lumMod val="50000"/>
                  </a:schemeClr>
                </a:solidFill>
              </a:rPr>
              <a:t>Creating a Frames Page</a:t>
            </a:r>
          </a:p>
        </p:txBody>
      </p:sp>
    </p:spTree>
    <p:extLst>
      <p:ext uri="{BB962C8B-B14F-4D97-AF65-F5344CB8AC3E}">
        <p14:creationId xmlns:p14="http://schemas.microsoft.com/office/powerpoint/2010/main" val="35856368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57200" y="1981200"/>
            <a:ext cx="10820400" cy="3886200"/>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accent2"/>
              </a:buClr>
            </a:pPr>
            <a:r>
              <a:rPr lang="en-US" b="1" dirty="0">
                <a:solidFill>
                  <a:srgbClr val="0000CC"/>
                </a:solidFill>
              </a:rPr>
              <a:t>FRAMEBORDER</a:t>
            </a:r>
            <a:r>
              <a:rPr lang="en-US" b="1" i="1" dirty="0"/>
              <a:t> </a:t>
            </a:r>
            <a:r>
              <a:rPr lang="en-US" b="1" dirty="0"/>
              <a:t>:</a:t>
            </a:r>
            <a:r>
              <a:rPr lang="en-US" dirty="0"/>
              <a:t> Possible values </a:t>
            </a:r>
            <a:r>
              <a:rPr lang="en-US" b="1" dirty="0">
                <a:solidFill>
                  <a:srgbClr val="FF0000"/>
                </a:solidFill>
              </a:rPr>
              <a:t>0</a:t>
            </a:r>
            <a:r>
              <a:rPr lang="en-US" b="1" dirty="0"/>
              <a:t>, </a:t>
            </a:r>
            <a:r>
              <a:rPr lang="en-US" b="1" dirty="0">
                <a:solidFill>
                  <a:srgbClr val="FF0000"/>
                </a:solidFill>
              </a:rPr>
              <a:t>1</a:t>
            </a:r>
            <a:r>
              <a:rPr lang="en-US" b="1" dirty="0"/>
              <a:t>, </a:t>
            </a:r>
            <a:r>
              <a:rPr lang="en-US" b="1" dirty="0">
                <a:solidFill>
                  <a:srgbClr val="FF0000"/>
                </a:solidFill>
              </a:rPr>
              <a:t>YES</a:t>
            </a:r>
            <a:r>
              <a:rPr lang="en-US" b="1" dirty="0"/>
              <a:t>, </a:t>
            </a:r>
            <a:r>
              <a:rPr lang="en-US" b="1" dirty="0">
                <a:solidFill>
                  <a:srgbClr val="FF0000"/>
                </a:solidFill>
              </a:rPr>
              <a:t>NO</a:t>
            </a:r>
            <a:r>
              <a:rPr lang="en-US" dirty="0"/>
              <a:t>. A setting of zero will create a borderless frame.</a:t>
            </a:r>
          </a:p>
          <a:p>
            <a:pPr>
              <a:buClr>
                <a:schemeClr val="accent2"/>
              </a:buClr>
            </a:pPr>
            <a:r>
              <a:rPr lang="en-US" b="1" dirty="0">
                <a:solidFill>
                  <a:srgbClr val="0000CC"/>
                </a:solidFill>
              </a:rPr>
              <a:t>FRAMESPACING</a:t>
            </a:r>
            <a:r>
              <a:rPr lang="en-US" b="1" dirty="0"/>
              <a:t>:</a:t>
            </a:r>
            <a:r>
              <a:rPr lang="en-US" dirty="0"/>
              <a:t> This attribute is specified in </a:t>
            </a:r>
            <a:r>
              <a:rPr lang="en-US" b="1" dirty="0">
                <a:solidFill>
                  <a:srgbClr val="FF0000"/>
                </a:solidFill>
              </a:rPr>
              <a:t>pixels</a:t>
            </a:r>
            <a:r>
              <a:rPr lang="en-US" dirty="0"/>
              <a:t>. If you go to borderless frames you will need to set this value to zero as well, or you will have a gap between your frames where the border used to be.</a:t>
            </a:r>
          </a:p>
          <a:p>
            <a:pPr>
              <a:buClr>
                <a:schemeClr val="accent2"/>
              </a:buClr>
            </a:pPr>
            <a:r>
              <a:rPr lang="en-US" b="1" dirty="0">
                <a:solidFill>
                  <a:srgbClr val="0000CC"/>
                </a:solidFill>
              </a:rPr>
              <a:t>BORDER(thickness of the Frame)</a:t>
            </a:r>
            <a:r>
              <a:rPr lang="en-US" b="1" dirty="0"/>
              <a:t>:</a:t>
            </a:r>
            <a:r>
              <a:rPr lang="en-US" dirty="0"/>
              <a:t> This attribute specified in pixels. A setting of zero will create a borderless frame. Default value is 5.</a:t>
            </a:r>
          </a:p>
          <a:p>
            <a:pPr>
              <a:buClr>
                <a:schemeClr val="accent2"/>
              </a:buClr>
            </a:pPr>
            <a:r>
              <a:rPr lang="en-US" b="1" dirty="0">
                <a:solidFill>
                  <a:srgbClr val="0000CC"/>
                </a:solidFill>
              </a:rPr>
              <a:t>BORDERCOLOR</a:t>
            </a:r>
            <a:r>
              <a:rPr lang="en-US" b="1" dirty="0"/>
              <a:t>:</a:t>
            </a:r>
            <a:r>
              <a:rPr lang="en-US" dirty="0"/>
              <a:t> This attribute is allows you choose a color for your border. This attribute is rarely used.</a:t>
            </a:r>
            <a:endParaRPr lang="en-US" dirty="0"/>
          </a:p>
        </p:txBody>
      </p:sp>
      <p:sp>
        <p:nvSpPr>
          <p:cNvPr id="4" name="Rectangle 2"/>
          <p:cNvSpPr txBox="1">
            <a:spLocks noChangeArrowheads="1"/>
          </p:cNvSpPr>
          <p:nvPr/>
        </p:nvSpPr>
        <p:spPr>
          <a:xfrm>
            <a:off x="304800" y="224972"/>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frames</a:t>
            </a:r>
            <a:endParaRPr kumimoji="1" lang="en-US" sz="4400" dirty="0">
              <a:solidFill>
                <a:srgbClr val="FFCC00"/>
              </a:solidFill>
            </a:endParaRPr>
          </a:p>
        </p:txBody>
      </p:sp>
      <p:sp>
        <p:nvSpPr>
          <p:cNvPr id="5" name="Rectangle 4"/>
          <p:cNvSpPr/>
          <p:nvPr/>
        </p:nvSpPr>
        <p:spPr>
          <a:xfrm>
            <a:off x="3798291" y="994619"/>
            <a:ext cx="4677306" cy="584775"/>
          </a:xfrm>
          <a:prstGeom prst="rect">
            <a:avLst/>
          </a:prstGeom>
        </p:spPr>
        <p:txBody>
          <a:bodyPr wrap="none">
            <a:spAutoFit/>
          </a:bodyPr>
          <a:lstStyle/>
          <a:p>
            <a:r>
              <a:rPr lang="en-US" sz="3200" dirty="0">
                <a:solidFill>
                  <a:schemeClr val="accent2">
                    <a:lumMod val="50000"/>
                  </a:schemeClr>
                </a:solidFill>
              </a:rPr>
              <a:t>Creating a Frames Page</a:t>
            </a:r>
          </a:p>
        </p:txBody>
      </p:sp>
    </p:spTree>
    <p:extLst>
      <p:ext uri="{BB962C8B-B14F-4D97-AF65-F5344CB8AC3E}">
        <p14:creationId xmlns:p14="http://schemas.microsoft.com/office/powerpoint/2010/main" val="9114681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70116" y="2220685"/>
            <a:ext cx="11734800" cy="3416320"/>
          </a:xfrm>
          <a:prstGeom prst="rect">
            <a:avLst/>
          </a:prstGeom>
          <a:noFill/>
        </p:spPr>
        <p:txBody>
          <a:bodyPr wrap="square" rtlCol="0">
            <a:spAutoFit/>
          </a:bodyPr>
          <a:lstStyle/>
          <a:p>
            <a:pPr>
              <a:buFontTx/>
              <a:buNone/>
            </a:pPr>
            <a:r>
              <a:rPr lang="en-US" sz="2400" b="1" dirty="0">
                <a:solidFill>
                  <a:srgbClr val="0000CC"/>
                </a:solidFill>
              </a:rPr>
              <a:t>&lt;FRAME&gt;:</a:t>
            </a:r>
            <a:r>
              <a:rPr lang="en-US" sz="2400" dirty="0"/>
              <a:t> This element defines a single frame within a frameset. There will be a FRAME element for each division created by the FRAMESET element. This tag has the following attributes:</a:t>
            </a:r>
          </a:p>
          <a:p>
            <a:pPr>
              <a:buClr>
                <a:schemeClr val="accent2"/>
              </a:buClr>
              <a:buFont typeface="Wingdings" panose="05000000000000000000" pitchFamily="2" charset="2"/>
              <a:buChar char="§"/>
            </a:pPr>
            <a:r>
              <a:rPr lang="en-US" sz="2400" b="1" dirty="0">
                <a:solidFill>
                  <a:srgbClr val="FF0000"/>
                </a:solidFill>
              </a:rPr>
              <a:t>SRC</a:t>
            </a:r>
            <a:r>
              <a:rPr lang="en-US" sz="2400" b="1" dirty="0">
                <a:solidFill>
                  <a:srgbClr val="0000CC"/>
                </a:solidFill>
              </a:rPr>
              <a:t>:</a:t>
            </a:r>
            <a:r>
              <a:rPr lang="en-US" sz="2400" dirty="0"/>
              <a:t> Required, as it provides the URL for the page that will be displayed in the frame.</a:t>
            </a:r>
          </a:p>
          <a:p>
            <a:pPr>
              <a:buClr>
                <a:schemeClr val="accent2"/>
              </a:buClr>
              <a:buFont typeface="Wingdings" panose="05000000000000000000" pitchFamily="2" charset="2"/>
              <a:buChar char="§"/>
            </a:pPr>
            <a:r>
              <a:rPr lang="en-US" sz="2400" b="1" dirty="0">
                <a:solidFill>
                  <a:srgbClr val="FF0000"/>
                </a:solidFill>
              </a:rPr>
              <a:t>NAME</a:t>
            </a:r>
            <a:r>
              <a:rPr lang="en-US" sz="2400" b="1" dirty="0">
                <a:solidFill>
                  <a:srgbClr val="0000CC"/>
                </a:solidFill>
              </a:rPr>
              <a:t>:</a:t>
            </a:r>
            <a:r>
              <a:rPr lang="en-US" sz="2400" b="1" i="1" dirty="0"/>
              <a:t> </a:t>
            </a:r>
            <a:r>
              <a:rPr lang="en-US" sz="2400" dirty="0"/>
              <a:t>Required for frames that will allow targeting by other HTML documents. Works in conjunction with the target attribute of the &lt;A&gt;, &lt;AREA&gt;, &lt;BASE&gt;, and &lt;FORM&gt; tags.</a:t>
            </a:r>
          </a:p>
          <a:p>
            <a:endParaRPr lang="en-US" sz="2400" dirty="0" smtClean="0"/>
          </a:p>
        </p:txBody>
      </p:sp>
      <p:sp>
        <p:nvSpPr>
          <p:cNvPr id="4" name="Rectangle 2"/>
          <p:cNvSpPr txBox="1">
            <a:spLocks noChangeArrowheads="1"/>
          </p:cNvSpPr>
          <p:nvPr/>
        </p:nvSpPr>
        <p:spPr>
          <a:xfrm>
            <a:off x="304800" y="224972"/>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frames</a:t>
            </a:r>
            <a:endParaRPr kumimoji="1" lang="en-US" sz="4400" dirty="0">
              <a:solidFill>
                <a:srgbClr val="FFCC00"/>
              </a:solidFill>
            </a:endParaRPr>
          </a:p>
        </p:txBody>
      </p:sp>
      <p:sp>
        <p:nvSpPr>
          <p:cNvPr id="5" name="Rectangle 4"/>
          <p:cNvSpPr/>
          <p:nvPr/>
        </p:nvSpPr>
        <p:spPr>
          <a:xfrm>
            <a:off x="3798291" y="994619"/>
            <a:ext cx="2713820" cy="584775"/>
          </a:xfrm>
          <a:prstGeom prst="rect">
            <a:avLst/>
          </a:prstGeom>
        </p:spPr>
        <p:txBody>
          <a:bodyPr wrap="none">
            <a:spAutoFit/>
          </a:bodyPr>
          <a:lstStyle/>
          <a:p>
            <a:r>
              <a:rPr lang="en-US" sz="3200" dirty="0" smtClean="0">
                <a:solidFill>
                  <a:schemeClr val="accent2">
                    <a:lumMod val="50000"/>
                  </a:schemeClr>
                </a:solidFill>
              </a:rPr>
              <a:t>&lt;Frame&gt; Tag</a:t>
            </a:r>
            <a:endParaRPr lang="en-US" sz="3200" dirty="0">
              <a:solidFill>
                <a:schemeClr val="accent2">
                  <a:lumMod val="50000"/>
                </a:schemeClr>
              </a:solidFill>
            </a:endParaRPr>
          </a:p>
        </p:txBody>
      </p:sp>
    </p:spTree>
    <p:extLst>
      <p:ext uri="{BB962C8B-B14F-4D97-AF65-F5344CB8AC3E}">
        <p14:creationId xmlns:p14="http://schemas.microsoft.com/office/powerpoint/2010/main" val="14088880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57200" y="2032004"/>
            <a:ext cx="10631714" cy="4358116"/>
          </a:xfrm>
          <a:prstGeom prst="rect">
            <a:avLst/>
          </a:prstGeom>
          <a:noFill/>
        </p:spPr>
        <p:txBody>
          <a:bodyPr wrap="square" rtlCol="0">
            <a:spAutoFit/>
          </a:bodyPr>
          <a:lstStyle/>
          <a:p>
            <a:pPr marL="609600" indent="-609600">
              <a:lnSpc>
                <a:spcPct val="90000"/>
              </a:lnSpc>
              <a:buClr>
                <a:schemeClr val="accent2"/>
              </a:buClr>
              <a:buFont typeface="Wingdings" panose="05000000000000000000" pitchFamily="2" charset="2"/>
              <a:buChar char="§"/>
            </a:pPr>
            <a:r>
              <a:rPr lang="en-US" b="1" dirty="0">
                <a:solidFill>
                  <a:srgbClr val="3333FF"/>
                </a:solidFill>
              </a:rPr>
              <a:t>MARGINWIDTH</a:t>
            </a:r>
            <a:r>
              <a:rPr lang="en-US" b="1" dirty="0"/>
              <a:t>:</a:t>
            </a:r>
            <a:r>
              <a:rPr lang="en-US" dirty="0"/>
              <a:t> Optional attribute stated in pixels. Determines horizontal space between the &lt;FRAME&gt; contents and the frame’s borders</a:t>
            </a:r>
            <a:r>
              <a:rPr lang="en-US" dirty="0" smtClean="0"/>
              <a:t>.</a:t>
            </a:r>
          </a:p>
          <a:p>
            <a:pPr marL="609600" indent="-609600">
              <a:lnSpc>
                <a:spcPct val="90000"/>
              </a:lnSpc>
              <a:buClr>
                <a:schemeClr val="accent2"/>
              </a:buClr>
              <a:buFont typeface="Wingdings" panose="05000000000000000000" pitchFamily="2" charset="2"/>
              <a:buChar char="§"/>
            </a:pPr>
            <a:endParaRPr lang="en-US" dirty="0"/>
          </a:p>
          <a:p>
            <a:pPr marL="609600" indent="-609600">
              <a:lnSpc>
                <a:spcPct val="90000"/>
              </a:lnSpc>
              <a:buClr>
                <a:schemeClr val="accent2"/>
              </a:buClr>
              <a:buFont typeface="Wingdings" panose="05000000000000000000" pitchFamily="2" charset="2"/>
              <a:buChar char="§"/>
            </a:pPr>
            <a:r>
              <a:rPr lang="en-US" b="1" dirty="0">
                <a:solidFill>
                  <a:srgbClr val="3333FF"/>
                </a:solidFill>
              </a:rPr>
              <a:t>MARGINHEIGHT</a:t>
            </a:r>
            <a:r>
              <a:rPr lang="en-US" b="1" dirty="0"/>
              <a:t>:</a:t>
            </a:r>
            <a:r>
              <a:rPr lang="en-US" dirty="0"/>
              <a:t> Optional attribute stated in pixels. Determines vertical space between the &lt;FRAME&gt; contents and the frame’s borders</a:t>
            </a:r>
            <a:r>
              <a:rPr lang="en-US" dirty="0" smtClean="0"/>
              <a:t>.</a:t>
            </a:r>
          </a:p>
          <a:p>
            <a:pPr>
              <a:lnSpc>
                <a:spcPct val="90000"/>
              </a:lnSpc>
              <a:buClr>
                <a:schemeClr val="accent2"/>
              </a:buClr>
            </a:pPr>
            <a:endParaRPr lang="en-US" dirty="0"/>
          </a:p>
          <a:p>
            <a:pPr marL="609600" indent="-609600">
              <a:lnSpc>
                <a:spcPct val="90000"/>
              </a:lnSpc>
              <a:buClr>
                <a:schemeClr val="accent2"/>
              </a:buClr>
              <a:buFont typeface="Wingdings" panose="05000000000000000000" pitchFamily="2" charset="2"/>
              <a:buChar char="§"/>
            </a:pPr>
            <a:r>
              <a:rPr lang="en-US" b="1" dirty="0">
                <a:solidFill>
                  <a:srgbClr val="FF0000"/>
                </a:solidFill>
              </a:rPr>
              <a:t>SCROLLING</a:t>
            </a:r>
            <a:r>
              <a:rPr lang="en-US" dirty="0"/>
              <a:t>: Displays a scroll bar(s) in the frame. Possible values are: </a:t>
            </a:r>
          </a:p>
          <a:p>
            <a:pPr marL="1524000" lvl="2" indent="-609600">
              <a:lnSpc>
                <a:spcPct val="90000"/>
              </a:lnSpc>
              <a:buClr>
                <a:schemeClr val="accent2"/>
              </a:buClr>
              <a:buFont typeface="Wingdings" panose="05000000000000000000" pitchFamily="2" charset="2"/>
              <a:buAutoNum type="arabicPeriod"/>
            </a:pPr>
            <a:r>
              <a:rPr lang="en-US" b="1" dirty="0">
                <a:solidFill>
                  <a:srgbClr val="990000"/>
                </a:solidFill>
              </a:rPr>
              <a:t>Yes</a:t>
            </a:r>
            <a:r>
              <a:rPr lang="en-US" dirty="0"/>
              <a:t> – always display scroll bar(s).</a:t>
            </a:r>
          </a:p>
          <a:p>
            <a:pPr marL="1524000" lvl="2" indent="-609600">
              <a:lnSpc>
                <a:spcPct val="90000"/>
              </a:lnSpc>
              <a:buClr>
                <a:schemeClr val="accent2"/>
              </a:buClr>
              <a:buFont typeface="Wingdings" panose="05000000000000000000" pitchFamily="2" charset="2"/>
              <a:buAutoNum type="arabicPeriod"/>
            </a:pPr>
            <a:r>
              <a:rPr lang="en-US" b="1" dirty="0">
                <a:solidFill>
                  <a:srgbClr val="990000"/>
                </a:solidFill>
              </a:rPr>
              <a:t>No</a:t>
            </a:r>
            <a:r>
              <a:rPr lang="en-US" dirty="0"/>
              <a:t> – never display scroll bar(s).</a:t>
            </a:r>
          </a:p>
          <a:p>
            <a:pPr marL="1524000" lvl="2" indent="-609600">
              <a:lnSpc>
                <a:spcPct val="90000"/>
              </a:lnSpc>
              <a:buClr>
                <a:schemeClr val="accent2"/>
              </a:buClr>
              <a:buFont typeface="Wingdings" panose="05000000000000000000" pitchFamily="2" charset="2"/>
              <a:buAutoNum type="arabicPeriod"/>
            </a:pPr>
            <a:r>
              <a:rPr lang="en-US" b="1" dirty="0">
                <a:solidFill>
                  <a:srgbClr val="990000"/>
                </a:solidFill>
              </a:rPr>
              <a:t>Auto</a:t>
            </a:r>
            <a:r>
              <a:rPr lang="en-US" dirty="0"/>
              <a:t> – browser will decide based on frame contents.</a:t>
            </a:r>
            <a:endParaRPr lang="ar-SA" dirty="0"/>
          </a:p>
          <a:p>
            <a:pPr marL="1524000" lvl="2" indent="-609600">
              <a:lnSpc>
                <a:spcPct val="90000"/>
              </a:lnSpc>
              <a:buClr>
                <a:schemeClr val="accent2"/>
              </a:buClr>
              <a:buFont typeface="Wingdings" panose="05000000000000000000" pitchFamily="2" charset="2"/>
              <a:buNone/>
            </a:pPr>
            <a:r>
              <a:rPr lang="en-US" dirty="0">
                <a:solidFill>
                  <a:srgbClr val="0000FF"/>
                </a:solidFill>
              </a:rPr>
              <a:t>By default: scrolling is auto</a:t>
            </a:r>
            <a:r>
              <a:rPr lang="en-US" dirty="0" smtClean="0">
                <a:solidFill>
                  <a:srgbClr val="0000FF"/>
                </a:solidFill>
              </a:rPr>
              <a:t>.</a:t>
            </a:r>
          </a:p>
          <a:p>
            <a:pPr marL="1524000" lvl="2" indent="-609600">
              <a:lnSpc>
                <a:spcPct val="90000"/>
              </a:lnSpc>
              <a:buClr>
                <a:schemeClr val="accent2"/>
              </a:buClr>
              <a:buFont typeface="Wingdings" panose="05000000000000000000" pitchFamily="2" charset="2"/>
              <a:buNone/>
            </a:pPr>
            <a:endParaRPr lang="en-US" dirty="0">
              <a:solidFill>
                <a:srgbClr val="0000FF"/>
              </a:solidFill>
            </a:endParaRPr>
          </a:p>
          <a:p>
            <a:pPr marL="609600" indent="-609600">
              <a:lnSpc>
                <a:spcPct val="90000"/>
              </a:lnSpc>
              <a:buClr>
                <a:schemeClr val="accent2"/>
              </a:buClr>
              <a:buFont typeface="Wingdings" panose="05000000000000000000" pitchFamily="2" charset="2"/>
              <a:buChar char="§"/>
            </a:pPr>
            <a:r>
              <a:rPr lang="en-US" b="1" dirty="0">
                <a:solidFill>
                  <a:srgbClr val="FF0000"/>
                </a:solidFill>
              </a:rPr>
              <a:t>NORESIZE</a:t>
            </a:r>
            <a:r>
              <a:rPr lang="en-US" b="1" dirty="0"/>
              <a:t>:</a:t>
            </a:r>
            <a:r>
              <a:rPr lang="en-US" dirty="0"/>
              <a:t> Optional – prevents viewers from resizing the frame. By default the user can stretch or shrink the frame’s display by selecting the frame’s border and moving it up, down, left, or right.</a:t>
            </a:r>
          </a:p>
          <a:p>
            <a:pPr marL="1524000" lvl="2" indent="-609600">
              <a:lnSpc>
                <a:spcPct val="90000"/>
              </a:lnSpc>
              <a:buClr>
                <a:schemeClr val="accent2"/>
              </a:buClr>
              <a:buFont typeface="Wingdings" panose="05000000000000000000" pitchFamily="2" charset="2"/>
              <a:buNone/>
            </a:pPr>
            <a:endParaRPr lang="en-US" dirty="0">
              <a:solidFill>
                <a:srgbClr val="0000FF"/>
              </a:solidFill>
            </a:endParaRPr>
          </a:p>
          <a:p>
            <a:endParaRPr lang="en-US" dirty="0"/>
          </a:p>
        </p:txBody>
      </p:sp>
      <p:sp>
        <p:nvSpPr>
          <p:cNvPr id="4" name="Rectangle 2"/>
          <p:cNvSpPr txBox="1">
            <a:spLocks noChangeArrowheads="1"/>
          </p:cNvSpPr>
          <p:nvPr/>
        </p:nvSpPr>
        <p:spPr>
          <a:xfrm>
            <a:off x="304800" y="224972"/>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frames</a:t>
            </a:r>
            <a:endParaRPr kumimoji="1" lang="en-US" sz="4400" dirty="0">
              <a:solidFill>
                <a:srgbClr val="FFCC00"/>
              </a:solidFill>
            </a:endParaRPr>
          </a:p>
        </p:txBody>
      </p:sp>
      <p:sp>
        <p:nvSpPr>
          <p:cNvPr id="5" name="Rectangle 4"/>
          <p:cNvSpPr/>
          <p:nvPr/>
        </p:nvSpPr>
        <p:spPr>
          <a:xfrm>
            <a:off x="3798291" y="994619"/>
            <a:ext cx="2713820" cy="584775"/>
          </a:xfrm>
          <a:prstGeom prst="rect">
            <a:avLst/>
          </a:prstGeom>
        </p:spPr>
        <p:txBody>
          <a:bodyPr wrap="none">
            <a:spAutoFit/>
          </a:bodyPr>
          <a:lstStyle/>
          <a:p>
            <a:r>
              <a:rPr lang="en-US" sz="3200" dirty="0" smtClean="0">
                <a:solidFill>
                  <a:schemeClr val="accent2">
                    <a:lumMod val="50000"/>
                  </a:schemeClr>
                </a:solidFill>
              </a:rPr>
              <a:t>&lt;Frame&gt; Tag</a:t>
            </a:r>
            <a:endParaRPr lang="en-US" sz="3200" dirty="0">
              <a:solidFill>
                <a:schemeClr val="accent2">
                  <a:lumMod val="50000"/>
                </a:schemeClr>
              </a:solidFill>
            </a:endParaRPr>
          </a:p>
        </p:txBody>
      </p:sp>
    </p:spTree>
    <p:extLst>
      <p:ext uri="{BB962C8B-B14F-4D97-AF65-F5344CB8AC3E}">
        <p14:creationId xmlns:p14="http://schemas.microsoft.com/office/powerpoint/2010/main" val="20015778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57200" y="1915884"/>
            <a:ext cx="10384971" cy="3108543"/>
          </a:xfrm>
          <a:prstGeom prst="rect">
            <a:avLst/>
          </a:prstGeom>
          <a:noFill/>
        </p:spPr>
        <p:txBody>
          <a:bodyPr wrap="square" rtlCol="0">
            <a:spAutoFit/>
          </a:bodyPr>
          <a:lstStyle/>
          <a:p>
            <a:pPr>
              <a:buClr>
                <a:schemeClr val="accent2"/>
              </a:buClr>
              <a:buFont typeface="Wingdings" panose="05000000000000000000" pitchFamily="2" charset="2"/>
              <a:buChar char="§"/>
            </a:pPr>
            <a:r>
              <a:rPr lang="en-US" b="1" dirty="0">
                <a:solidFill>
                  <a:srgbClr val="0000CC"/>
                </a:solidFill>
              </a:rPr>
              <a:t>&lt;NOFRAMES&gt;:</a:t>
            </a:r>
            <a:r>
              <a:rPr lang="en-US" b="1" i="1" dirty="0"/>
              <a:t> </a:t>
            </a:r>
            <a:r>
              <a:rPr lang="en-US" dirty="0"/>
              <a:t>Frame – capable browsers ignore all HTML within this tag including the contents of the BODY element. This element does not have any attributes.</a:t>
            </a:r>
          </a:p>
          <a:p>
            <a:pPr>
              <a:buClr>
                <a:schemeClr val="accent2"/>
              </a:buClr>
              <a:buFont typeface="Wingdings" panose="05000000000000000000" pitchFamily="2" charset="2"/>
              <a:buNone/>
            </a:pPr>
            <a:endParaRPr lang="en-US" dirty="0"/>
          </a:p>
          <a:p>
            <a:pPr>
              <a:buFontTx/>
              <a:buNone/>
            </a:pPr>
            <a:r>
              <a:rPr lang="en-US" dirty="0"/>
              <a:t>&lt;</a:t>
            </a:r>
            <a:r>
              <a:rPr lang="en-US" dirty="0">
                <a:solidFill>
                  <a:srgbClr val="0000FF"/>
                </a:solidFill>
              </a:rPr>
              <a:t>FRAMESET</a:t>
            </a:r>
            <a:r>
              <a:rPr lang="en-US" dirty="0"/>
              <a:t> COLS="23%,77%"&gt;</a:t>
            </a:r>
          </a:p>
          <a:p>
            <a:pPr lvl="1"/>
            <a:r>
              <a:rPr lang="en-US" dirty="0"/>
              <a:t>&lt;FRAME  SRC=""   NAME="</a:t>
            </a:r>
            <a:r>
              <a:rPr lang="en-US" dirty="0" err="1"/>
              <a:t>left_pane</a:t>
            </a:r>
            <a:r>
              <a:rPr lang="en-US" dirty="0"/>
              <a:t>“&gt;</a:t>
            </a:r>
          </a:p>
          <a:p>
            <a:pPr lvl="1"/>
            <a:r>
              <a:rPr lang="en-US" dirty="0"/>
              <a:t>&lt;FRAME  SRC=""   NAME="</a:t>
            </a:r>
            <a:r>
              <a:rPr lang="en-US" dirty="0" err="1"/>
              <a:t>right_pane</a:t>
            </a:r>
            <a:r>
              <a:rPr lang="en-US" dirty="0"/>
              <a:t>"&gt; </a:t>
            </a:r>
          </a:p>
          <a:p>
            <a:pPr lvl="1"/>
            <a:r>
              <a:rPr lang="en-US" b="1" dirty="0">
                <a:solidFill>
                  <a:srgbClr val="FF0000"/>
                </a:solidFill>
              </a:rPr>
              <a:t>&lt;NOFRAMES&gt;</a:t>
            </a:r>
          </a:p>
          <a:p>
            <a:pPr lvl="1"/>
            <a:r>
              <a:rPr lang="en-US" dirty="0" smtClean="0"/>
              <a:t>	&lt;</a:t>
            </a:r>
            <a:r>
              <a:rPr lang="en-US" dirty="0"/>
              <a:t>P&gt; This is a Framed Page. Upgrade your browser to support frames.&lt;/P&gt;</a:t>
            </a:r>
          </a:p>
          <a:p>
            <a:pPr lvl="1"/>
            <a:r>
              <a:rPr lang="en-US" b="1" dirty="0">
                <a:solidFill>
                  <a:srgbClr val="FF0000"/>
                </a:solidFill>
              </a:rPr>
              <a:t>&lt;/NOFRAMES</a:t>
            </a:r>
            <a:r>
              <a:rPr lang="en-US" b="1" dirty="0" smtClean="0">
                <a:solidFill>
                  <a:srgbClr val="FF0000"/>
                </a:solidFill>
              </a:rPr>
              <a:t>&gt;</a:t>
            </a:r>
          </a:p>
          <a:p>
            <a:pPr>
              <a:buFontTx/>
              <a:buNone/>
            </a:pPr>
            <a:r>
              <a:rPr lang="en-US" dirty="0" smtClean="0"/>
              <a:t>&lt;</a:t>
            </a:r>
            <a:r>
              <a:rPr lang="en-US" dirty="0" smtClean="0">
                <a:solidFill>
                  <a:srgbClr val="0000FF"/>
                </a:solidFill>
              </a:rPr>
              <a:t>/</a:t>
            </a:r>
            <a:r>
              <a:rPr lang="en-US" dirty="0">
                <a:solidFill>
                  <a:srgbClr val="0000FF"/>
                </a:solidFill>
              </a:rPr>
              <a:t>FRAMESET</a:t>
            </a:r>
            <a:r>
              <a:rPr lang="en-US" dirty="0"/>
              <a:t>&gt;</a:t>
            </a:r>
          </a:p>
          <a:p>
            <a:endParaRPr lang="en-US" sz="1600" dirty="0"/>
          </a:p>
        </p:txBody>
      </p:sp>
      <p:sp>
        <p:nvSpPr>
          <p:cNvPr id="4" name="Rectangle 2"/>
          <p:cNvSpPr txBox="1">
            <a:spLocks noChangeArrowheads="1"/>
          </p:cNvSpPr>
          <p:nvPr/>
        </p:nvSpPr>
        <p:spPr>
          <a:xfrm>
            <a:off x="304800" y="224972"/>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frames</a:t>
            </a:r>
            <a:endParaRPr kumimoji="1" lang="en-US" sz="4400" dirty="0">
              <a:solidFill>
                <a:srgbClr val="FFCC00"/>
              </a:solidFill>
            </a:endParaRPr>
          </a:p>
        </p:txBody>
      </p:sp>
      <p:sp>
        <p:nvSpPr>
          <p:cNvPr id="5" name="Rectangle 4"/>
          <p:cNvSpPr/>
          <p:nvPr/>
        </p:nvSpPr>
        <p:spPr>
          <a:xfrm>
            <a:off x="3798291" y="994619"/>
            <a:ext cx="3079305" cy="584775"/>
          </a:xfrm>
          <a:prstGeom prst="rect">
            <a:avLst/>
          </a:prstGeom>
        </p:spPr>
        <p:txBody>
          <a:bodyPr wrap="none">
            <a:spAutoFit/>
          </a:bodyPr>
          <a:lstStyle/>
          <a:p>
            <a:r>
              <a:rPr lang="en-US" sz="3200" dirty="0" smtClean="0">
                <a:solidFill>
                  <a:schemeClr val="accent2">
                    <a:lumMod val="50000"/>
                  </a:schemeClr>
                </a:solidFill>
              </a:rPr>
              <a:t>&lt;</a:t>
            </a:r>
            <a:r>
              <a:rPr lang="en-US" sz="3200" dirty="0" err="1" smtClean="0">
                <a:solidFill>
                  <a:schemeClr val="accent2">
                    <a:lumMod val="50000"/>
                  </a:schemeClr>
                </a:solidFill>
              </a:rPr>
              <a:t>noframe</a:t>
            </a:r>
            <a:r>
              <a:rPr lang="en-US" sz="3200" dirty="0" smtClean="0">
                <a:solidFill>
                  <a:schemeClr val="accent2">
                    <a:lumMod val="50000"/>
                  </a:schemeClr>
                </a:solidFill>
              </a:rPr>
              <a:t>&gt; Tag</a:t>
            </a:r>
            <a:endParaRPr lang="en-US" sz="3200" dirty="0">
              <a:solidFill>
                <a:schemeClr val="accent2">
                  <a:lumMod val="50000"/>
                </a:schemeClr>
              </a:solidFill>
            </a:endParaRPr>
          </a:p>
        </p:txBody>
      </p:sp>
    </p:spTree>
    <p:extLst>
      <p:ext uri="{BB962C8B-B14F-4D97-AF65-F5344CB8AC3E}">
        <p14:creationId xmlns:p14="http://schemas.microsoft.com/office/powerpoint/2010/main" val="29396699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3143" y="928914"/>
            <a:ext cx="4238171" cy="5743111"/>
          </a:xfrm>
          <a:prstGeom prst="rect">
            <a:avLst/>
          </a:prstGeom>
          <a:noFill/>
        </p:spPr>
        <p:txBody>
          <a:bodyPr wrap="square" rtlCol="0">
            <a:spAutoFit/>
          </a:bodyPr>
          <a:lstStyle/>
          <a:p>
            <a:pPr>
              <a:lnSpc>
                <a:spcPct val="90000"/>
              </a:lnSpc>
              <a:buFontTx/>
              <a:buNone/>
            </a:pPr>
            <a:r>
              <a:rPr lang="en-US" sz="2400" b="1" dirty="0">
                <a:solidFill>
                  <a:srgbClr val="0000FF"/>
                </a:solidFill>
              </a:rPr>
              <a:t>&lt;HEAD&gt;</a:t>
            </a:r>
          </a:p>
          <a:p>
            <a:pPr>
              <a:lnSpc>
                <a:spcPct val="90000"/>
              </a:lnSpc>
              <a:buFontTx/>
              <a:buNone/>
            </a:pPr>
            <a:r>
              <a:rPr lang="en-US" sz="2400" b="1" dirty="0">
                <a:solidFill>
                  <a:srgbClr val="FF0000"/>
                </a:solidFill>
              </a:rPr>
              <a:t>&lt;FRAMESET ROWS="25%,50%,25%”</a:t>
            </a:r>
            <a:endParaRPr lang="ar-SA" sz="2400" b="1" dirty="0">
              <a:solidFill>
                <a:srgbClr val="FF0000"/>
              </a:solidFill>
            </a:endParaRPr>
          </a:p>
          <a:p>
            <a:pPr>
              <a:lnSpc>
                <a:spcPct val="90000"/>
              </a:lnSpc>
              <a:buFontTx/>
              <a:buNone/>
            </a:pPr>
            <a:r>
              <a:rPr lang="en-US" sz="2400" b="1" dirty="0"/>
              <a:t>			&lt;FRAME SRC=""&gt;</a:t>
            </a:r>
          </a:p>
          <a:p>
            <a:pPr>
              <a:lnSpc>
                <a:spcPct val="90000"/>
              </a:lnSpc>
              <a:buFontTx/>
              <a:buNone/>
            </a:pPr>
            <a:r>
              <a:rPr lang="en-US" sz="2400" b="1" dirty="0"/>
              <a:t>&lt;FRAMESET COLS="25%,*"&gt;</a:t>
            </a:r>
          </a:p>
          <a:p>
            <a:pPr>
              <a:lnSpc>
                <a:spcPct val="90000"/>
              </a:lnSpc>
              <a:buFontTx/>
              <a:buNone/>
            </a:pPr>
            <a:r>
              <a:rPr lang="en-US" sz="2400" b="1" dirty="0">
                <a:solidFill>
                  <a:srgbClr val="33CC33"/>
                </a:solidFill>
              </a:rPr>
              <a:t>				</a:t>
            </a:r>
            <a:r>
              <a:rPr lang="en-US" sz="2400" b="1" dirty="0">
                <a:solidFill>
                  <a:srgbClr val="A50021"/>
                </a:solidFill>
              </a:rPr>
              <a:t>&lt;FRAME SRC=""&gt;</a:t>
            </a:r>
          </a:p>
          <a:p>
            <a:pPr>
              <a:lnSpc>
                <a:spcPct val="90000"/>
              </a:lnSpc>
              <a:buFontTx/>
              <a:buNone/>
            </a:pPr>
            <a:r>
              <a:rPr lang="en-US" sz="2400" b="1" dirty="0">
                <a:solidFill>
                  <a:srgbClr val="A50021"/>
                </a:solidFill>
              </a:rPr>
              <a:t>				&lt;FRAME SRC=""&gt;</a:t>
            </a:r>
          </a:p>
          <a:p>
            <a:pPr>
              <a:lnSpc>
                <a:spcPct val="90000"/>
              </a:lnSpc>
              <a:buFontTx/>
              <a:buNone/>
            </a:pPr>
            <a:r>
              <a:rPr lang="en-US" sz="2400" b="1" dirty="0">
                <a:solidFill>
                  <a:srgbClr val="33CC33"/>
                </a:solidFill>
              </a:rPr>
              <a:t>					</a:t>
            </a:r>
            <a:r>
              <a:rPr lang="en-US" sz="2400" b="1" dirty="0"/>
              <a:t>&lt;/FRAMESET&gt;</a:t>
            </a:r>
          </a:p>
          <a:p>
            <a:pPr>
              <a:lnSpc>
                <a:spcPct val="90000"/>
              </a:lnSpc>
              <a:buFontTx/>
              <a:buNone/>
            </a:pPr>
            <a:r>
              <a:rPr lang="en-US" sz="2400" b="1" dirty="0"/>
              <a:t>			&lt;FRAME SRC=""&gt;</a:t>
            </a:r>
          </a:p>
          <a:p>
            <a:pPr>
              <a:lnSpc>
                <a:spcPct val="90000"/>
              </a:lnSpc>
              <a:buFontTx/>
              <a:buNone/>
            </a:pPr>
            <a:r>
              <a:rPr lang="en-US" sz="2400" b="1" dirty="0">
                <a:solidFill>
                  <a:srgbClr val="FF0000"/>
                </a:solidFill>
              </a:rPr>
              <a:t>&lt;/FRAMESET&gt;</a:t>
            </a:r>
          </a:p>
          <a:p>
            <a:pPr>
              <a:lnSpc>
                <a:spcPct val="90000"/>
              </a:lnSpc>
              <a:buFontTx/>
              <a:buNone/>
            </a:pPr>
            <a:r>
              <a:rPr lang="en-US" sz="2400" b="1" dirty="0">
                <a:solidFill>
                  <a:srgbClr val="0000FF"/>
                </a:solidFill>
              </a:rPr>
              <a:t>&lt;/HEAD&gt;</a:t>
            </a:r>
            <a:endParaRPr lang="en-US" sz="2400" b="1" dirty="0">
              <a:solidFill>
                <a:srgbClr val="0000FF"/>
              </a:solidFill>
            </a:endParaRPr>
          </a:p>
        </p:txBody>
      </p:sp>
      <p:sp>
        <p:nvSpPr>
          <p:cNvPr id="3" name="Rectangle 2"/>
          <p:cNvSpPr txBox="1">
            <a:spLocks noChangeArrowheads="1"/>
          </p:cNvSpPr>
          <p:nvPr/>
        </p:nvSpPr>
        <p:spPr>
          <a:xfrm>
            <a:off x="304800" y="224972"/>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frames</a:t>
            </a:r>
            <a:endParaRPr kumimoji="1" lang="en-US" sz="4400" dirty="0">
              <a:solidFill>
                <a:srgbClr val="FFCC00"/>
              </a:solidFill>
            </a:endParaRPr>
          </a:p>
        </p:txBody>
      </p:sp>
      <p:pic>
        <p:nvPicPr>
          <p:cNvPr id="4" name="Picture 3"/>
          <p:cNvPicPr>
            <a:picLocks noChangeAspect="1"/>
          </p:cNvPicPr>
          <p:nvPr/>
        </p:nvPicPr>
        <p:blipFill>
          <a:blip r:embed="rId3"/>
          <a:stretch>
            <a:fillRect/>
          </a:stretch>
        </p:blipFill>
        <p:spPr>
          <a:xfrm>
            <a:off x="4827587" y="1124132"/>
            <a:ext cx="7115175" cy="4572000"/>
          </a:xfrm>
          <a:prstGeom prst="rect">
            <a:avLst/>
          </a:prstGeom>
        </p:spPr>
      </p:pic>
    </p:spTree>
    <p:extLst>
      <p:ext uri="{BB962C8B-B14F-4D97-AF65-F5344CB8AC3E}">
        <p14:creationId xmlns:p14="http://schemas.microsoft.com/office/powerpoint/2010/main" val="4189004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304800" y="224972"/>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frames</a:t>
            </a:r>
            <a:endParaRPr kumimoji="1" lang="en-US" sz="4400" dirty="0">
              <a:solidFill>
                <a:srgbClr val="FFCC00"/>
              </a:solidFill>
            </a:endParaRPr>
          </a:p>
        </p:txBody>
      </p:sp>
      <p:pic>
        <p:nvPicPr>
          <p:cNvPr id="5" name="Picture 4" descr="FIG5-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9436" y="801918"/>
            <a:ext cx="8073199" cy="6056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3760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304800" y="224972"/>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frames</a:t>
            </a:r>
            <a:endParaRPr kumimoji="1" lang="en-US" sz="4400" dirty="0">
              <a:solidFill>
                <a:srgbClr val="FFCC00"/>
              </a:solidFill>
            </a:endParaRPr>
          </a:p>
        </p:txBody>
      </p:sp>
      <p:pic>
        <p:nvPicPr>
          <p:cNvPr id="5" name="Picture 4" descr="FIG5-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964" y="526143"/>
            <a:ext cx="8126413"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859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09600" y="152400"/>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Tables</a:t>
            </a:r>
            <a:endParaRPr kumimoji="1" lang="en-US" sz="4400" dirty="0">
              <a:solidFill>
                <a:srgbClr val="FFCC00"/>
              </a:solidFill>
            </a:endParaRPr>
          </a:p>
        </p:txBody>
      </p:sp>
      <p:sp>
        <p:nvSpPr>
          <p:cNvPr id="4" name="Rectangle 5"/>
          <p:cNvSpPr txBox="1">
            <a:spLocks noChangeArrowheads="1"/>
          </p:cNvSpPr>
          <p:nvPr/>
        </p:nvSpPr>
        <p:spPr>
          <a:xfrm>
            <a:off x="914400" y="1342571"/>
            <a:ext cx="10145486" cy="4114800"/>
          </a:xfrm>
          <a:prstGeom prst="rect">
            <a:avLst/>
          </a:prstGeo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800" dirty="0" smtClean="0"/>
              <a:t>Tables represent a simple mechanism for creating rows and columns of data.</a:t>
            </a:r>
          </a:p>
          <a:p>
            <a:r>
              <a:rPr lang="en-US" sz="2800" dirty="0" smtClean="0"/>
              <a:t>This is a great tool for laying out the content of any web page, especially when you omit the border by using:</a:t>
            </a:r>
          </a:p>
          <a:p>
            <a:r>
              <a:rPr lang="en-US" sz="2800" dirty="0" smtClean="0"/>
              <a:t>       </a:t>
            </a:r>
            <a:r>
              <a:rPr lang="en-US" sz="2800" dirty="0" smtClean="0">
                <a:latin typeface="Times" panose="02020603050405020304" pitchFamily="18" charset="0"/>
              </a:rPr>
              <a:t>…</a:t>
            </a:r>
            <a:r>
              <a:rPr lang="en-US" sz="2800" dirty="0" smtClean="0"/>
              <a:t> border = </a:t>
            </a:r>
            <a:r>
              <a:rPr lang="en-US" sz="2800" dirty="0" smtClean="0">
                <a:latin typeface="Times" panose="02020603050405020304" pitchFamily="18" charset="0"/>
              </a:rPr>
              <a:t>“</a:t>
            </a:r>
            <a:r>
              <a:rPr lang="en-US" sz="2800" dirty="0" smtClean="0"/>
              <a:t>0</a:t>
            </a:r>
            <a:r>
              <a:rPr lang="en-US" sz="2800" dirty="0" smtClean="0">
                <a:latin typeface="Times" panose="02020603050405020304" pitchFamily="18" charset="0"/>
              </a:rPr>
              <a:t>”</a:t>
            </a:r>
            <a:r>
              <a:rPr lang="en-US" sz="2800" dirty="0" smtClean="0"/>
              <a:t> </a:t>
            </a:r>
            <a:r>
              <a:rPr lang="en-US" sz="2800" dirty="0" smtClean="0">
                <a:latin typeface="Times" panose="02020603050405020304" pitchFamily="18" charset="0"/>
              </a:rPr>
              <a:t>…</a:t>
            </a:r>
            <a:r>
              <a:rPr lang="en-US" sz="2800" dirty="0" smtClean="0"/>
              <a:t> </a:t>
            </a:r>
          </a:p>
          <a:p>
            <a:r>
              <a:rPr lang="en-US" sz="2800" dirty="0" smtClean="0"/>
              <a:t>Tables are very widely used and supported by all common browsers.</a:t>
            </a:r>
          </a:p>
          <a:p>
            <a:r>
              <a:rPr lang="en-US" sz="2800" dirty="0" smtClean="0"/>
              <a:t>Tables use a very simple tag structure.</a:t>
            </a:r>
            <a:endParaRPr lang="en-US" sz="2800" dirty="0"/>
          </a:p>
        </p:txBody>
      </p:sp>
    </p:spTree>
    <p:extLst>
      <p:ext uri="{BB962C8B-B14F-4D97-AF65-F5344CB8AC3E}">
        <p14:creationId xmlns:p14="http://schemas.microsoft.com/office/powerpoint/2010/main" val="24135798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304800" y="224972"/>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frames</a:t>
            </a:r>
            <a:endParaRPr kumimoji="1" lang="en-US" sz="4400" dirty="0">
              <a:solidFill>
                <a:srgbClr val="FFCC00"/>
              </a:solidFill>
            </a:endParaRPr>
          </a:p>
        </p:txBody>
      </p:sp>
      <p:pic>
        <p:nvPicPr>
          <p:cNvPr id="5" name="Picture 4" descr="FIG5-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4871" y="527572"/>
            <a:ext cx="7941129" cy="5957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2394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076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09600" y="152400"/>
            <a:ext cx="8080375" cy="114300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endParaRPr kumimoji="1" lang="en-US" sz="3600" dirty="0">
              <a:solidFill>
                <a:srgbClr val="FFCC00"/>
              </a:solidFill>
            </a:endParaRPr>
          </a:p>
        </p:txBody>
      </p:sp>
      <p:sp>
        <p:nvSpPr>
          <p:cNvPr id="3" name="Rectangle 3"/>
          <p:cNvSpPr txBox="1">
            <a:spLocks noChangeArrowheads="1"/>
          </p:cNvSpPr>
          <p:nvPr/>
        </p:nvSpPr>
        <p:spPr>
          <a:xfrm>
            <a:off x="740229" y="1295400"/>
            <a:ext cx="10874829" cy="4267200"/>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609600" indent="-609600">
              <a:buFontTx/>
              <a:buNone/>
            </a:pPr>
            <a:r>
              <a:rPr lang="en-US" sz="2800" dirty="0"/>
              <a:t>In this chapter you will learn that tables have many uses in </a:t>
            </a:r>
          </a:p>
          <a:p>
            <a:pPr marL="609600" indent="-609600">
              <a:buFontTx/>
              <a:buNone/>
            </a:pPr>
            <a:r>
              <a:rPr lang="en-US" sz="2800" dirty="0"/>
              <a:t>HTML. </a:t>
            </a:r>
          </a:p>
          <a:p>
            <a:pPr marL="609600" indent="-609600">
              <a:buFontTx/>
              <a:buNone/>
            </a:pPr>
            <a:r>
              <a:rPr lang="en-US" sz="2800" dirty="0"/>
              <a:t>Objectives</a:t>
            </a:r>
            <a:r>
              <a:rPr lang="en-US" sz="2800" dirty="0" smtClean="0"/>
              <a:t>:</a:t>
            </a:r>
          </a:p>
          <a:p>
            <a:pPr marL="609600" indent="-609600">
              <a:buFontTx/>
              <a:buNone/>
            </a:pPr>
            <a:endParaRPr lang="en-US" sz="2800" dirty="0"/>
          </a:p>
          <a:p>
            <a:pPr marL="609600" indent="-609600">
              <a:buFontTx/>
              <a:buNone/>
            </a:pPr>
            <a:r>
              <a:rPr lang="en-US" sz="2800" dirty="0"/>
              <a:t>Upon completing this section, you should be able to:</a:t>
            </a:r>
          </a:p>
          <a:p>
            <a:pPr marL="514350" indent="-514350">
              <a:buClrTx/>
              <a:buFont typeface="+mj-lt"/>
              <a:buAutoNum type="arabicPeriod"/>
            </a:pPr>
            <a:r>
              <a:rPr lang="en-US" sz="2800" dirty="0"/>
              <a:t>Insert a table.</a:t>
            </a:r>
          </a:p>
          <a:p>
            <a:pPr marL="514350" indent="-514350">
              <a:buClrTx/>
              <a:buFont typeface="+mj-lt"/>
              <a:buAutoNum type="arabicPeriod"/>
            </a:pPr>
            <a:r>
              <a:rPr lang="en-US" sz="2800" dirty="0"/>
              <a:t>Explain a table’s attributes.</a:t>
            </a:r>
          </a:p>
          <a:p>
            <a:pPr marL="514350" indent="-514350">
              <a:buClrTx/>
              <a:buFont typeface="+mj-lt"/>
              <a:buAutoNum type="arabicPeriod"/>
            </a:pPr>
            <a:r>
              <a:rPr lang="en-US" sz="2800" dirty="0"/>
              <a:t>Edit a table.</a:t>
            </a:r>
          </a:p>
          <a:p>
            <a:pPr marL="514350" indent="-514350">
              <a:buClr>
                <a:schemeClr val="tx1"/>
              </a:buClr>
              <a:buFont typeface="+mj-lt"/>
              <a:buAutoNum type="arabicPeriod"/>
            </a:pPr>
            <a:r>
              <a:rPr lang="en-US" sz="2800" dirty="0"/>
              <a:t>Add a table header.</a:t>
            </a:r>
          </a:p>
          <a:p>
            <a:pPr marL="0" indent="0">
              <a:spcBef>
                <a:spcPct val="50000"/>
              </a:spcBef>
              <a:buClrTx/>
              <a:buSzTx/>
              <a:buNone/>
            </a:pPr>
            <a:endParaRPr kumimoji="1" lang="en-US" dirty="0"/>
          </a:p>
        </p:txBody>
      </p:sp>
      <p:sp>
        <p:nvSpPr>
          <p:cNvPr id="4" name="Rectangle 2"/>
          <p:cNvSpPr txBox="1">
            <a:spLocks noChangeArrowheads="1"/>
          </p:cNvSpPr>
          <p:nvPr/>
        </p:nvSpPr>
        <p:spPr>
          <a:xfrm>
            <a:off x="609600" y="152400"/>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Tables</a:t>
            </a:r>
            <a:endParaRPr kumimoji="1" lang="en-US" sz="4400" dirty="0">
              <a:solidFill>
                <a:srgbClr val="FFCC00"/>
              </a:solidFill>
            </a:endParaRPr>
          </a:p>
        </p:txBody>
      </p:sp>
    </p:spTree>
    <p:extLst>
      <p:ext uri="{BB962C8B-B14F-4D97-AF65-F5344CB8AC3E}">
        <p14:creationId xmlns:p14="http://schemas.microsoft.com/office/powerpoint/2010/main" val="483287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09600" y="152400"/>
            <a:ext cx="8080375" cy="114300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endParaRPr kumimoji="1" lang="en-US" sz="3600" dirty="0">
              <a:solidFill>
                <a:srgbClr val="FFCC00"/>
              </a:solidFill>
            </a:endParaRPr>
          </a:p>
        </p:txBody>
      </p:sp>
      <p:sp>
        <p:nvSpPr>
          <p:cNvPr id="6" name="Rectangle 2"/>
          <p:cNvSpPr txBox="1">
            <a:spLocks noChangeArrowheads="1"/>
          </p:cNvSpPr>
          <p:nvPr/>
        </p:nvSpPr>
        <p:spPr>
          <a:xfrm>
            <a:off x="609600" y="152400"/>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Tables</a:t>
            </a:r>
            <a:endParaRPr kumimoji="1" lang="en-US" sz="4400" dirty="0">
              <a:solidFill>
                <a:srgbClr val="FFCC00"/>
              </a:solidFill>
            </a:endParaRPr>
          </a:p>
        </p:txBody>
      </p:sp>
      <p:sp>
        <p:nvSpPr>
          <p:cNvPr id="7" name="Rectangle 2"/>
          <p:cNvSpPr txBox="1">
            <a:spLocks noChangeArrowheads="1"/>
          </p:cNvSpPr>
          <p:nvPr/>
        </p:nvSpPr>
        <p:spPr>
          <a:xfrm>
            <a:off x="1208314" y="1059543"/>
            <a:ext cx="8080375" cy="114300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400" dirty="0" smtClean="0"/>
              <a:t>Backgrounds</a:t>
            </a:r>
            <a:endParaRPr lang="en-US" sz="4400" dirty="0"/>
          </a:p>
        </p:txBody>
      </p:sp>
      <p:sp>
        <p:nvSpPr>
          <p:cNvPr id="8" name="Rectangle 3"/>
          <p:cNvSpPr txBox="1">
            <a:spLocks noChangeArrowheads="1"/>
          </p:cNvSpPr>
          <p:nvPr/>
        </p:nvSpPr>
        <p:spPr>
          <a:xfrm>
            <a:off x="1205139" y="2373087"/>
            <a:ext cx="10014404" cy="4114800"/>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800" dirty="0"/>
              <a:t>Use &lt; body </a:t>
            </a:r>
            <a:r>
              <a:rPr lang="en-US" sz="2800" dirty="0" err="1"/>
              <a:t>bgcolor</a:t>
            </a:r>
            <a:r>
              <a:rPr lang="en-US" sz="2800" dirty="0"/>
              <a:t> = “ …” &gt; for a background color with a hex version of a web-safe color: </a:t>
            </a:r>
          </a:p>
          <a:p>
            <a:pPr>
              <a:buFont typeface="Wingdings" pitchFamily="2" charset="2"/>
              <a:buNone/>
            </a:pPr>
            <a:r>
              <a:rPr lang="en-US" dirty="0"/>
              <a:t>        &lt;body </a:t>
            </a:r>
            <a:r>
              <a:rPr lang="en-US" dirty="0" err="1"/>
              <a:t>bgcolor</a:t>
            </a:r>
            <a:r>
              <a:rPr lang="en-US" dirty="0"/>
              <a:t> = “</a:t>
            </a:r>
            <a:r>
              <a:rPr lang="en-US" dirty="0" err="1"/>
              <a:t>ccffff</a:t>
            </a:r>
            <a:r>
              <a:rPr lang="en-US" dirty="0" smtClean="0"/>
              <a:t>”&gt;</a:t>
            </a:r>
          </a:p>
          <a:p>
            <a:pPr>
              <a:buFont typeface="Wingdings" pitchFamily="2" charset="2"/>
              <a:buNone/>
            </a:pPr>
            <a:endParaRPr lang="en-US" dirty="0"/>
          </a:p>
          <a:p>
            <a:r>
              <a:rPr lang="en-US" sz="2800" dirty="0"/>
              <a:t>For a tiled background using an image file:</a:t>
            </a:r>
          </a:p>
          <a:p>
            <a:pPr lvl="2">
              <a:buFont typeface="Wingdings" pitchFamily="2" charset="2"/>
              <a:buNone/>
            </a:pPr>
            <a:r>
              <a:rPr lang="en-US" sz="2000" dirty="0" smtClean="0"/>
              <a:t>&lt;</a:t>
            </a:r>
            <a:r>
              <a:rPr lang="en-US" sz="2000" dirty="0"/>
              <a:t>BODY background="backgroundPicture.gif"&gt;</a:t>
            </a:r>
          </a:p>
          <a:p>
            <a:endParaRPr lang="en-US" dirty="0"/>
          </a:p>
        </p:txBody>
      </p:sp>
    </p:spTree>
    <p:extLst>
      <p:ext uri="{BB962C8B-B14F-4D97-AF65-F5344CB8AC3E}">
        <p14:creationId xmlns:p14="http://schemas.microsoft.com/office/powerpoint/2010/main" val="2711196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609600" y="304800"/>
            <a:ext cx="7772400" cy="76200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endParaRPr lang="en-US" sz="4400" dirty="0"/>
          </a:p>
        </p:txBody>
      </p:sp>
      <p:sp>
        <p:nvSpPr>
          <p:cNvPr id="5" name="Rectangle 2"/>
          <p:cNvSpPr txBox="1">
            <a:spLocks noChangeArrowheads="1"/>
          </p:cNvSpPr>
          <p:nvPr/>
        </p:nvSpPr>
        <p:spPr>
          <a:xfrm>
            <a:off x="609600" y="152400"/>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Tables</a:t>
            </a:r>
            <a:endParaRPr kumimoji="1" lang="en-US" sz="4400" dirty="0">
              <a:solidFill>
                <a:srgbClr val="FFCC00"/>
              </a:solidFill>
            </a:endParaRPr>
          </a:p>
        </p:txBody>
      </p:sp>
      <p:sp>
        <p:nvSpPr>
          <p:cNvPr id="2" name="Rectangle 1"/>
          <p:cNvSpPr/>
          <p:nvPr/>
        </p:nvSpPr>
        <p:spPr>
          <a:xfrm>
            <a:off x="609600" y="1297066"/>
            <a:ext cx="10958286" cy="3970318"/>
          </a:xfrm>
          <a:prstGeom prst="rect">
            <a:avLst/>
          </a:prstGeom>
        </p:spPr>
        <p:txBody>
          <a:bodyPr wrap="square">
            <a:spAutoFit/>
          </a:bodyPr>
          <a:lstStyle/>
          <a:p>
            <a:pPr marL="609600" indent="-609600">
              <a:lnSpc>
                <a:spcPct val="90000"/>
              </a:lnSpc>
              <a:buFont typeface="Wingdings" panose="05000000000000000000" pitchFamily="2" charset="2"/>
              <a:buChar char="§"/>
            </a:pPr>
            <a:r>
              <a:rPr lang="en-US" sz="2800" dirty="0"/>
              <a:t>The &lt;TABLE&gt;&lt;/TABLE&gt; element has four sub-elements</a:t>
            </a:r>
            <a:r>
              <a:rPr lang="en-US" sz="2800" dirty="0" smtClean="0"/>
              <a:t>:</a:t>
            </a:r>
          </a:p>
          <a:p>
            <a:pPr>
              <a:lnSpc>
                <a:spcPct val="90000"/>
              </a:lnSpc>
            </a:pPr>
            <a:endParaRPr lang="en-US" sz="2800" dirty="0"/>
          </a:p>
          <a:p>
            <a:pPr marL="1066800" lvl="1" indent="-609600">
              <a:lnSpc>
                <a:spcPct val="90000"/>
              </a:lnSpc>
              <a:buFont typeface="Monotype Sorts" charset="0"/>
              <a:buAutoNum type="arabicPeriod"/>
            </a:pPr>
            <a:r>
              <a:rPr lang="en-US" sz="2800" dirty="0"/>
              <a:t>Table Row&lt;TR&gt;&lt;/TR&gt;.</a:t>
            </a:r>
          </a:p>
          <a:p>
            <a:pPr marL="1066800" lvl="1" indent="-609600">
              <a:lnSpc>
                <a:spcPct val="90000"/>
              </a:lnSpc>
              <a:buFont typeface="Monotype Sorts" charset="0"/>
              <a:buAutoNum type="arabicPeriod"/>
            </a:pPr>
            <a:r>
              <a:rPr lang="en-US" sz="2800" dirty="0"/>
              <a:t>Table Header &lt;TH&gt;&lt;/TH&gt;.</a:t>
            </a:r>
          </a:p>
          <a:p>
            <a:pPr marL="1066800" lvl="1" indent="-609600">
              <a:lnSpc>
                <a:spcPct val="90000"/>
              </a:lnSpc>
              <a:buFont typeface="Monotype Sorts" charset="0"/>
              <a:buAutoNum type="arabicPeriod"/>
            </a:pPr>
            <a:r>
              <a:rPr lang="en-US" sz="2800" dirty="0"/>
              <a:t>Table Data &lt;TD&gt;&lt;/TD&gt;.</a:t>
            </a:r>
          </a:p>
          <a:p>
            <a:pPr marL="1066800" lvl="1" indent="-609600">
              <a:lnSpc>
                <a:spcPct val="90000"/>
              </a:lnSpc>
              <a:buFont typeface="Monotype Sorts" charset="0"/>
              <a:buAutoNum type="arabicPeriod"/>
            </a:pPr>
            <a:r>
              <a:rPr lang="en-US" sz="2800" dirty="0"/>
              <a:t>Caption &lt;CAPTION&gt;&lt;/CAPTION</a:t>
            </a:r>
            <a:r>
              <a:rPr lang="en-US" sz="2800" dirty="0" smtClean="0"/>
              <a:t>&gt;.</a:t>
            </a:r>
          </a:p>
          <a:p>
            <a:pPr lvl="1">
              <a:lnSpc>
                <a:spcPct val="90000"/>
              </a:lnSpc>
            </a:pPr>
            <a:endParaRPr lang="en-US" sz="2800" dirty="0"/>
          </a:p>
          <a:p>
            <a:pPr lvl="1">
              <a:lnSpc>
                <a:spcPct val="90000"/>
              </a:lnSpc>
            </a:pPr>
            <a:endParaRPr lang="en-US" sz="2800" dirty="0"/>
          </a:p>
          <a:p>
            <a:pPr marL="609600" indent="-609600">
              <a:lnSpc>
                <a:spcPct val="90000"/>
              </a:lnSpc>
              <a:buFont typeface="Wingdings" panose="05000000000000000000" pitchFamily="2" charset="2"/>
              <a:buChar char="§"/>
            </a:pPr>
            <a:r>
              <a:rPr lang="en-US" sz="2800" dirty="0"/>
              <a:t>The table row elements usually contain table header elements or table data elements.</a:t>
            </a:r>
          </a:p>
        </p:txBody>
      </p:sp>
    </p:spTree>
    <p:extLst>
      <p:ext uri="{BB962C8B-B14F-4D97-AF65-F5344CB8AC3E}">
        <p14:creationId xmlns:p14="http://schemas.microsoft.com/office/powerpoint/2010/main" val="2334421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609600" y="304800"/>
            <a:ext cx="7772400" cy="114300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endParaRPr lang="en-US" dirty="0"/>
          </a:p>
        </p:txBody>
      </p:sp>
      <p:sp>
        <p:nvSpPr>
          <p:cNvPr id="4" name="Rectangle 3" descr="Rectangle: Click to edit Master text styles&#10;Second level&#10;Third level&#10;Fourth level&#10;Fifth level"/>
          <p:cNvSpPr txBox="1">
            <a:spLocks noChangeArrowheads="1"/>
          </p:cNvSpPr>
          <p:nvPr/>
        </p:nvSpPr>
        <p:spPr>
          <a:xfrm>
            <a:off x="275772" y="1019629"/>
            <a:ext cx="4412342" cy="4902199"/>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bg1"/>
              </a:buClr>
              <a:buNone/>
            </a:pPr>
            <a:r>
              <a:rPr lang="en-US" sz="2400" b="1" dirty="0"/>
              <a:t>&lt;table border=“1”&gt;</a:t>
            </a:r>
          </a:p>
          <a:p>
            <a:pPr lvl="1">
              <a:buClr>
                <a:schemeClr val="bg1"/>
              </a:buClr>
              <a:buNone/>
            </a:pPr>
            <a:r>
              <a:rPr lang="en-US" sz="2000" b="1" dirty="0">
                <a:solidFill>
                  <a:srgbClr val="FF0000"/>
                </a:solidFill>
              </a:rPr>
              <a:t>&lt;</a:t>
            </a:r>
            <a:r>
              <a:rPr lang="en-US" sz="2000" b="1" dirty="0" err="1">
                <a:solidFill>
                  <a:srgbClr val="FF0000"/>
                </a:solidFill>
              </a:rPr>
              <a:t>tr</a:t>
            </a:r>
            <a:r>
              <a:rPr lang="en-US" sz="2000" b="1" dirty="0">
                <a:solidFill>
                  <a:srgbClr val="FF0000"/>
                </a:solidFill>
              </a:rPr>
              <a:t>&gt;</a:t>
            </a:r>
          </a:p>
          <a:p>
            <a:pPr lvl="2">
              <a:buClr>
                <a:schemeClr val="bg1"/>
              </a:buClr>
              <a:buNone/>
            </a:pPr>
            <a:r>
              <a:rPr lang="en-US" sz="1800" b="1" dirty="0">
                <a:solidFill>
                  <a:srgbClr val="0000CC"/>
                </a:solidFill>
              </a:rPr>
              <a:t>&lt;</a:t>
            </a:r>
            <a:r>
              <a:rPr lang="en-US" sz="1800" b="1" dirty="0" err="1">
                <a:solidFill>
                  <a:srgbClr val="0000CC"/>
                </a:solidFill>
              </a:rPr>
              <a:t>th</a:t>
            </a:r>
            <a:r>
              <a:rPr lang="en-US" sz="1800" b="1" dirty="0">
                <a:solidFill>
                  <a:srgbClr val="0000CC"/>
                </a:solidFill>
              </a:rPr>
              <a:t>&gt; Column 1 header &lt;/</a:t>
            </a:r>
            <a:r>
              <a:rPr lang="en-US" sz="1800" b="1" dirty="0" err="1">
                <a:solidFill>
                  <a:srgbClr val="0000CC"/>
                </a:solidFill>
              </a:rPr>
              <a:t>th</a:t>
            </a:r>
            <a:r>
              <a:rPr lang="en-US" sz="1800" b="1" dirty="0">
                <a:solidFill>
                  <a:srgbClr val="0000CC"/>
                </a:solidFill>
              </a:rPr>
              <a:t>&gt;</a:t>
            </a:r>
          </a:p>
          <a:p>
            <a:pPr lvl="2">
              <a:buClr>
                <a:schemeClr val="bg1"/>
              </a:buClr>
              <a:buNone/>
            </a:pPr>
            <a:r>
              <a:rPr lang="en-US" sz="1800" b="1" dirty="0">
                <a:solidFill>
                  <a:srgbClr val="0000CC"/>
                </a:solidFill>
              </a:rPr>
              <a:t>&lt;</a:t>
            </a:r>
            <a:r>
              <a:rPr lang="en-US" sz="1800" b="1" dirty="0" err="1">
                <a:solidFill>
                  <a:srgbClr val="0000CC"/>
                </a:solidFill>
              </a:rPr>
              <a:t>th</a:t>
            </a:r>
            <a:r>
              <a:rPr lang="en-US" sz="1800" b="1" dirty="0">
                <a:solidFill>
                  <a:srgbClr val="0000CC"/>
                </a:solidFill>
              </a:rPr>
              <a:t>&gt; Column 2 header &lt;/</a:t>
            </a:r>
            <a:r>
              <a:rPr lang="en-US" sz="1800" b="1" dirty="0" err="1">
                <a:solidFill>
                  <a:srgbClr val="0000CC"/>
                </a:solidFill>
              </a:rPr>
              <a:t>th</a:t>
            </a:r>
            <a:r>
              <a:rPr lang="en-US" sz="1800" b="1" dirty="0">
                <a:solidFill>
                  <a:srgbClr val="0000CC"/>
                </a:solidFill>
              </a:rPr>
              <a:t>&gt;</a:t>
            </a:r>
          </a:p>
          <a:p>
            <a:pPr lvl="1">
              <a:buClr>
                <a:schemeClr val="bg1"/>
              </a:buClr>
              <a:buNone/>
            </a:pPr>
            <a:r>
              <a:rPr lang="en-US" sz="2000" b="1" dirty="0">
                <a:solidFill>
                  <a:srgbClr val="FF0000"/>
                </a:solidFill>
              </a:rPr>
              <a:t>&lt;/</a:t>
            </a:r>
            <a:r>
              <a:rPr lang="en-US" sz="2000" b="1" dirty="0" err="1">
                <a:solidFill>
                  <a:srgbClr val="FF0000"/>
                </a:solidFill>
              </a:rPr>
              <a:t>tr</a:t>
            </a:r>
            <a:r>
              <a:rPr lang="en-US" sz="2000" b="1" dirty="0">
                <a:solidFill>
                  <a:srgbClr val="FF0000"/>
                </a:solidFill>
              </a:rPr>
              <a:t>&gt;</a:t>
            </a:r>
          </a:p>
          <a:p>
            <a:pPr lvl="1">
              <a:buClr>
                <a:schemeClr val="bg1"/>
              </a:buClr>
              <a:buNone/>
            </a:pPr>
            <a:r>
              <a:rPr lang="en-US" sz="2000" b="1" dirty="0">
                <a:solidFill>
                  <a:srgbClr val="990000"/>
                </a:solidFill>
              </a:rPr>
              <a:t>&lt;</a:t>
            </a:r>
            <a:r>
              <a:rPr lang="en-US" sz="2000" b="1" dirty="0" err="1">
                <a:solidFill>
                  <a:srgbClr val="990000"/>
                </a:solidFill>
              </a:rPr>
              <a:t>tr</a:t>
            </a:r>
            <a:r>
              <a:rPr lang="en-US" sz="2000" b="1" dirty="0">
                <a:solidFill>
                  <a:srgbClr val="990000"/>
                </a:solidFill>
              </a:rPr>
              <a:t>&gt;</a:t>
            </a:r>
          </a:p>
          <a:p>
            <a:pPr lvl="2">
              <a:buClr>
                <a:schemeClr val="bg1"/>
              </a:buClr>
              <a:buNone/>
            </a:pPr>
            <a:r>
              <a:rPr lang="en-US" sz="1800" b="1" dirty="0">
                <a:solidFill>
                  <a:srgbClr val="0000CC"/>
                </a:solidFill>
              </a:rPr>
              <a:t>&lt;td&gt; Row1, Col1 &lt;/td&gt;</a:t>
            </a:r>
          </a:p>
          <a:p>
            <a:pPr lvl="2">
              <a:buClr>
                <a:schemeClr val="bg1"/>
              </a:buClr>
              <a:buNone/>
            </a:pPr>
            <a:r>
              <a:rPr lang="en-US" sz="1800" b="1" dirty="0">
                <a:solidFill>
                  <a:srgbClr val="0000CC"/>
                </a:solidFill>
              </a:rPr>
              <a:t>&lt;td&gt; Row1, Col2 &lt;/td&gt;</a:t>
            </a:r>
          </a:p>
          <a:p>
            <a:pPr lvl="1">
              <a:buClr>
                <a:schemeClr val="bg1"/>
              </a:buClr>
              <a:buNone/>
            </a:pPr>
            <a:r>
              <a:rPr lang="en-US" sz="2000" b="1" dirty="0">
                <a:solidFill>
                  <a:srgbClr val="990000"/>
                </a:solidFill>
              </a:rPr>
              <a:t>&lt;/</a:t>
            </a:r>
            <a:r>
              <a:rPr lang="en-US" sz="2000" b="1" dirty="0" err="1">
                <a:solidFill>
                  <a:srgbClr val="990000"/>
                </a:solidFill>
              </a:rPr>
              <a:t>tr</a:t>
            </a:r>
            <a:r>
              <a:rPr lang="en-US" sz="2000" b="1" dirty="0">
                <a:solidFill>
                  <a:srgbClr val="990000"/>
                </a:solidFill>
              </a:rPr>
              <a:t>&gt;</a:t>
            </a:r>
          </a:p>
          <a:p>
            <a:pPr lvl="1">
              <a:buClr>
                <a:schemeClr val="bg1"/>
              </a:buClr>
              <a:buNone/>
            </a:pPr>
            <a:r>
              <a:rPr lang="en-US" sz="2000" b="1" dirty="0">
                <a:solidFill>
                  <a:srgbClr val="FF0000"/>
                </a:solidFill>
              </a:rPr>
              <a:t>&lt;</a:t>
            </a:r>
            <a:r>
              <a:rPr lang="en-US" sz="2000" b="1" dirty="0" err="1">
                <a:solidFill>
                  <a:srgbClr val="FF0000"/>
                </a:solidFill>
              </a:rPr>
              <a:t>tr</a:t>
            </a:r>
            <a:r>
              <a:rPr lang="en-US" sz="2000" b="1" dirty="0">
                <a:solidFill>
                  <a:srgbClr val="FF0000"/>
                </a:solidFill>
              </a:rPr>
              <a:t>&gt;</a:t>
            </a:r>
          </a:p>
          <a:p>
            <a:pPr lvl="2">
              <a:buClr>
                <a:schemeClr val="bg1"/>
              </a:buClr>
              <a:buNone/>
            </a:pPr>
            <a:r>
              <a:rPr lang="en-US" sz="1800" b="1" dirty="0">
                <a:solidFill>
                  <a:srgbClr val="0000CC"/>
                </a:solidFill>
              </a:rPr>
              <a:t>&lt;td&gt; Row2, Col1 &lt;/td&gt;</a:t>
            </a:r>
          </a:p>
          <a:p>
            <a:pPr lvl="2">
              <a:buClr>
                <a:schemeClr val="bg1"/>
              </a:buClr>
              <a:buNone/>
            </a:pPr>
            <a:r>
              <a:rPr lang="en-US" sz="1800" b="1" dirty="0">
                <a:solidFill>
                  <a:srgbClr val="0000CC"/>
                </a:solidFill>
              </a:rPr>
              <a:t>&lt;td&gt; Row2, Col2 &lt;/td&gt;</a:t>
            </a:r>
          </a:p>
          <a:p>
            <a:pPr lvl="1">
              <a:buClr>
                <a:schemeClr val="bg1"/>
              </a:buClr>
              <a:buNone/>
            </a:pPr>
            <a:r>
              <a:rPr lang="en-US" sz="2000" b="1" dirty="0">
                <a:solidFill>
                  <a:srgbClr val="FF0000"/>
                </a:solidFill>
              </a:rPr>
              <a:t>&lt;/</a:t>
            </a:r>
            <a:r>
              <a:rPr lang="en-US" sz="2000" b="1" dirty="0" err="1">
                <a:solidFill>
                  <a:srgbClr val="FF0000"/>
                </a:solidFill>
              </a:rPr>
              <a:t>tr</a:t>
            </a:r>
            <a:r>
              <a:rPr lang="en-US" sz="2000" b="1" dirty="0">
                <a:solidFill>
                  <a:srgbClr val="FF0000"/>
                </a:solidFill>
              </a:rPr>
              <a:t>&gt;</a:t>
            </a:r>
          </a:p>
          <a:p>
            <a:pPr>
              <a:buClr>
                <a:schemeClr val="bg1"/>
              </a:buClr>
              <a:buNone/>
            </a:pPr>
            <a:r>
              <a:rPr lang="en-US" sz="2400" b="1" dirty="0"/>
              <a:t>&lt;/table&gt;</a:t>
            </a:r>
          </a:p>
          <a:p>
            <a:pPr lvl="1"/>
            <a:endParaRPr lang="en-US" dirty="0" smtClean="0"/>
          </a:p>
          <a:p>
            <a:pPr lvl="1"/>
            <a:endParaRPr lang="en-US" dirty="0"/>
          </a:p>
        </p:txBody>
      </p:sp>
      <p:sp>
        <p:nvSpPr>
          <p:cNvPr id="5" name="Rectangle 2"/>
          <p:cNvSpPr txBox="1">
            <a:spLocks noChangeArrowheads="1"/>
          </p:cNvSpPr>
          <p:nvPr/>
        </p:nvSpPr>
        <p:spPr>
          <a:xfrm>
            <a:off x="609600" y="152400"/>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Tables</a:t>
            </a:r>
            <a:endParaRPr kumimoji="1" lang="en-US" sz="4400" dirty="0">
              <a:solidFill>
                <a:srgbClr val="FFCC00"/>
              </a:solidFill>
            </a:endParaRPr>
          </a:p>
        </p:txBody>
      </p:sp>
      <p:pic>
        <p:nvPicPr>
          <p:cNvPr id="6" name="table"/>
          <p:cNvPicPr>
            <a:picLocks noChangeAspect="1"/>
          </p:cNvPicPr>
          <p:nvPr/>
        </p:nvPicPr>
        <p:blipFill>
          <a:blip r:embed="rId3"/>
          <a:stretch>
            <a:fillRect/>
          </a:stretch>
        </p:blipFill>
        <p:spPr>
          <a:xfrm>
            <a:off x="4593543" y="2262187"/>
            <a:ext cx="6778625" cy="2333626"/>
          </a:xfrm>
          <a:prstGeom prst="rect">
            <a:avLst/>
          </a:prstGeom>
        </p:spPr>
      </p:pic>
    </p:spTree>
    <p:extLst>
      <p:ext uri="{BB962C8B-B14F-4D97-AF65-F5344CB8AC3E}">
        <p14:creationId xmlns:p14="http://schemas.microsoft.com/office/powerpoint/2010/main" val="3986090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496456" y="1589318"/>
            <a:ext cx="8991600" cy="5145311"/>
          </a:xfrm>
          <a:prstGeom prst="rect">
            <a:avLst/>
          </a:prstGeom>
          <a:noFill/>
          <a:ln/>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Font typeface="Wingdings" panose="05000000000000000000" pitchFamily="2" charset="2"/>
              <a:buNone/>
            </a:pPr>
            <a:r>
              <a:rPr lang="en-US" sz="1800" dirty="0" smtClean="0">
                <a:solidFill>
                  <a:schemeClr val="hlink"/>
                </a:solidFill>
              </a:rPr>
              <a:t>&lt;TABLE ALIGN=</a:t>
            </a:r>
            <a:r>
              <a:rPr lang="en-US" sz="1800" dirty="0" smtClean="0">
                <a:solidFill>
                  <a:schemeClr val="hlink"/>
                </a:solidFill>
                <a:latin typeface="Times" panose="02020603050405020304" pitchFamily="18" charset="0"/>
              </a:rPr>
              <a:t>“</a:t>
            </a:r>
            <a:r>
              <a:rPr lang="en-US" sz="1800" dirty="0" smtClean="0">
                <a:solidFill>
                  <a:schemeClr val="hlink"/>
                </a:solidFill>
              </a:rPr>
              <a:t>left" BORDER=0 BGCOLOR=</a:t>
            </a:r>
            <a:r>
              <a:rPr lang="en-US" sz="1800" dirty="0" smtClean="0">
                <a:solidFill>
                  <a:schemeClr val="hlink"/>
                </a:solidFill>
                <a:latin typeface="Times" panose="02020603050405020304" pitchFamily="18" charset="0"/>
              </a:rPr>
              <a:t>“</a:t>
            </a:r>
            <a:r>
              <a:rPr lang="en-US" sz="1800" dirty="0" smtClean="0">
                <a:solidFill>
                  <a:schemeClr val="hlink"/>
                </a:solidFill>
              </a:rPr>
              <a:t>cyan</a:t>
            </a:r>
            <a:r>
              <a:rPr lang="en-US" sz="1800" dirty="0" smtClean="0">
                <a:solidFill>
                  <a:schemeClr val="hlink"/>
                </a:solidFill>
                <a:latin typeface="Times" panose="02020603050405020304" pitchFamily="18" charset="0"/>
              </a:rPr>
              <a:t>“</a:t>
            </a:r>
            <a:r>
              <a:rPr lang="en-US" sz="1800" dirty="0" smtClean="0">
                <a:solidFill>
                  <a:schemeClr val="hlink"/>
                </a:solidFill>
              </a:rPr>
              <a:t> width=600  </a:t>
            </a:r>
            <a:r>
              <a:rPr lang="en-US" sz="1800" dirty="0" err="1" smtClean="0">
                <a:solidFill>
                  <a:schemeClr val="hlink"/>
                </a:solidFill>
              </a:rPr>
              <a:t>cellpadding</a:t>
            </a:r>
            <a:r>
              <a:rPr lang="en-US" sz="1800" dirty="0" smtClean="0">
                <a:solidFill>
                  <a:schemeClr val="hlink"/>
                </a:solidFill>
              </a:rPr>
              <a:t>=0 </a:t>
            </a:r>
            <a:r>
              <a:rPr lang="en-US" sz="1800" dirty="0" err="1" smtClean="0">
                <a:solidFill>
                  <a:schemeClr val="hlink"/>
                </a:solidFill>
              </a:rPr>
              <a:t>cellspacing</a:t>
            </a:r>
            <a:r>
              <a:rPr lang="en-US" sz="1800" dirty="0" smtClean="0">
                <a:solidFill>
                  <a:schemeClr val="hlink"/>
                </a:solidFill>
              </a:rPr>
              <a:t>=0&gt;</a:t>
            </a:r>
            <a:endParaRPr lang="en-US" sz="1800" dirty="0" smtClean="0">
              <a:solidFill>
                <a:srgbClr val="FFF24D"/>
              </a:solidFill>
            </a:endParaRPr>
          </a:p>
          <a:p>
            <a:pPr>
              <a:buFont typeface="Wingdings" panose="05000000000000000000" pitchFamily="2" charset="2"/>
              <a:buNone/>
            </a:pPr>
            <a:endParaRPr lang="en-US" sz="1800" dirty="0" smtClean="0">
              <a:solidFill>
                <a:schemeClr val="hlink"/>
              </a:solidFill>
            </a:endParaRPr>
          </a:p>
          <a:p>
            <a:r>
              <a:rPr lang="en-US" sz="1800" dirty="0" smtClean="0">
                <a:solidFill>
                  <a:schemeClr val="hlink"/>
                </a:solidFill>
              </a:rPr>
              <a:t>Align:</a:t>
            </a:r>
            <a:r>
              <a:rPr lang="en-US" sz="1800" dirty="0" smtClean="0"/>
              <a:t>  "left", "center" or "right</a:t>
            </a:r>
            <a:r>
              <a:rPr lang="en-US" sz="1800" dirty="0" smtClean="0">
                <a:latin typeface="Times" panose="02020603050405020304" pitchFamily="18" charset="0"/>
              </a:rPr>
              <a:t>“</a:t>
            </a:r>
            <a:r>
              <a:rPr lang="en-US" sz="1800" dirty="0" smtClean="0"/>
              <a:t> - "left" is the default </a:t>
            </a:r>
          </a:p>
          <a:p>
            <a:r>
              <a:rPr lang="en-US" sz="1800" dirty="0" smtClean="0">
                <a:solidFill>
                  <a:schemeClr val="hlink"/>
                </a:solidFill>
              </a:rPr>
              <a:t>Border</a:t>
            </a:r>
            <a:r>
              <a:rPr lang="en-US" sz="1800" dirty="0" smtClean="0"/>
              <a:t>: thickness of the border in pixels -  0 for no borders</a:t>
            </a:r>
          </a:p>
          <a:p>
            <a:r>
              <a:rPr lang="en-US" sz="1800" dirty="0" err="1" smtClean="0">
                <a:solidFill>
                  <a:schemeClr val="hlink"/>
                </a:solidFill>
              </a:rPr>
              <a:t>Bgcolor</a:t>
            </a:r>
            <a:r>
              <a:rPr lang="en-US" sz="1800" dirty="0" smtClean="0">
                <a:solidFill>
                  <a:schemeClr val="hlink"/>
                </a:solidFill>
              </a:rPr>
              <a:t>:</a:t>
            </a:r>
            <a:r>
              <a:rPr lang="en-US" sz="1800" dirty="0" smtClean="0"/>
              <a:t> is background color in HEX or as a name color</a:t>
            </a:r>
          </a:p>
          <a:p>
            <a:r>
              <a:rPr lang="en-US" sz="1800" dirty="0" smtClean="0">
                <a:solidFill>
                  <a:schemeClr val="hlink"/>
                </a:solidFill>
              </a:rPr>
              <a:t>Background=</a:t>
            </a:r>
            <a:r>
              <a:rPr lang="en-US" sz="1800" dirty="0" err="1" smtClean="0">
                <a:solidFill>
                  <a:schemeClr val="hlink"/>
                </a:solidFill>
              </a:rPr>
              <a:t>url</a:t>
            </a:r>
            <a:r>
              <a:rPr lang="en-US" sz="1800" dirty="0" smtClean="0"/>
              <a:t> (works with IE only)</a:t>
            </a:r>
          </a:p>
          <a:p>
            <a:r>
              <a:rPr lang="en-US" sz="1800" dirty="0" err="1" smtClean="0">
                <a:solidFill>
                  <a:schemeClr val="hlink"/>
                </a:solidFill>
              </a:rPr>
              <a:t>Cellpading</a:t>
            </a:r>
            <a:r>
              <a:rPr lang="en-US" sz="1800" dirty="0" smtClean="0">
                <a:solidFill>
                  <a:schemeClr val="hlink"/>
                </a:solidFill>
              </a:rPr>
              <a:t>=n</a:t>
            </a:r>
            <a:r>
              <a:rPr lang="en-US" sz="1800" dirty="0" smtClean="0"/>
              <a:t>   (n is number of pixels (space) between cell content and its border</a:t>
            </a:r>
          </a:p>
          <a:p>
            <a:r>
              <a:rPr lang="en-US" sz="1800" dirty="0" err="1" smtClean="0">
                <a:solidFill>
                  <a:schemeClr val="hlink"/>
                </a:solidFill>
              </a:rPr>
              <a:t>Cellspacing</a:t>
            </a:r>
            <a:r>
              <a:rPr lang="en-US" sz="1800" dirty="0" smtClean="0">
                <a:solidFill>
                  <a:schemeClr val="hlink"/>
                </a:solidFill>
              </a:rPr>
              <a:t>=n</a:t>
            </a:r>
            <a:r>
              <a:rPr lang="en-US" sz="1800" dirty="0" smtClean="0"/>
              <a:t> (n is number of pixels (space) between cells)</a:t>
            </a:r>
          </a:p>
          <a:p>
            <a:r>
              <a:rPr lang="en-US" sz="1800" dirty="0" smtClean="0">
                <a:solidFill>
                  <a:schemeClr val="hlink"/>
                </a:solidFill>
              </a:rPr>
              <a:t>Height=n</a:t>
            </a:r>
            <a:r>
              <a:rPr lang="en-US" sz="1800" dirty="0" smtClean="0"/>
              <a:t> (height of table in pixels or percentages 100%)</a:t>
            </a:r>
          </a:p>
          <a:p>
            <a:r>
              <a:rPr lang="en-US" sz="1800" dirty="0" smtClean="0">
                <a:solidFill>
                  <a:schemeClr val="hlink"/>
                </a:solidFill>
              </a:rPr>
              <a:t>Width=n</a:t>
            </a:r>
            <a:r>
              <a:rPr lang="en-US" sz="1800" dirty="0" smtClean="0"/>
              <a:t>  (Width of table in pixels or percentages 100%)</a:t>
            </a:r>
          </a:p>
          <a:p>
            <a:r>
              <a:rPr lang="en-US" sz="1800" dirty="0" err="1">
                <a:solidFill>
                  <a:schemeClr val="hlink"/>
                </a:solidFill>
              </a:rPr>
              <a:t>Colspan</a:t>
            </a:r>
            <a:r>
              <a:rPr lang="en-US" sz="1800" dirty="0">
                <a:solidFill>
                  <a:schemeClr val="hlink"/>
                </a:solidFill>
              </a:rPr>
              <a:t> = “n” </a:t>
            </a:r>
            <a:r>
              <a:rPr lang="en-US" sz="1800" dirty="0" smtClean="0"/>
              <a:t>(Merge the n columns)</a:t>
            </a:r>
          </a:p>
          <a:p>
            <a:r>
              <a:rPr lang="en-US" sz="1800" dirty="0" err="1">
                <a:solidFill>
                  <a:schemeClr val="hlink"/>
                </a:solidFill>
              </a:rPr>
              <a:t>Rowspan</a:t>
            </a:r>
            <a:r>
              <a:rPr lang="en-US" sz="1800" dirty="0">
                <a:solidFill>
                  <a:schemeClr val="hlink"/>
                </a:solidFill>
              </a:rPr>
              <a:t> = “n” </a:t>
            </a:r>
            <a:r>
              <a:rPr lang="en-US" sz="1800" dirty="0"/>
              <a:t>(Merge the n </a:t>
            </a:r>
            <a:r>
              <a:rPr lang="en-US" sz="1800" dirty="0" smtClean="0"/>
              <a:t>rows)</a:t>
            </a:r>
          </a:p>
          <a:p>
            <a:endParaRPr lang="en-US" sz="1800" dirty="0"/>
          </a:p>
        </p:txBody>
      </p:sp>
      <p:sp>
        <p:nvSpPr>
          <p:cNvPr id="5" name="Rectangle 5"/>
          <p:cNvSpPr txBox="1">
            <a:spLocks noChangeArrowheads="1"/>
          </p:cNvSpPr>
          <p:nvPr/>
        </p:nvSpPr>
        <p:spPr>
          <a:xfrm>
            <a:off x="1066800" y="1037769"/>
            <a:ext cx="7772400" cy="573313"/>
          </a:xfrm>
          <a:prstGeom prst="rect">
            <a:avLst/>
          </a:prstGeom>
          <a:noFill/>
          <a:ln/>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dirty="0" smtClean="0">
                <a:solidFill>
                  <a:schemeClr val="hlink"/>
                </a:solidFill>
              </a:rPr>
              <a:t>Table Attributes</a:t>
            </a:r>
            <a:endParaRPr lang="en-US" sz="1400" dirty="0"/>
          </a:p>
        </p:txBody>
      </p:sp>
      <p:sp>
        <p:nvSpPr>
          <p:cNvPr id="6" name="Rectangle 2"/>
          <p:cNvSpPr txBox="1">
            <a:spLocks noChangeArrowheads="1"/>
          </p:cNvSpPr>
          <p:nvPr/>
        </p:nvSpPr>
        <p:spPr>
          <a:xfrm>
            <a:off x="304800" y="224972"/>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Tables</a:t>
            </a:r>
            <a:endParaRPr kumimoji="1" lang="en-US" sz="4400" dirty="0">
              <a:solidFill>
                <a:srgbClr val="FFCC00"/>
              </a:solidFill>
            </a:endParaRPr>
          </a:p>
        </p:txBody>
      </p:sp>
    </p:spTree>
    <p:extLst>
      <p:ext uri="{BB962C8B-B14F-4D97-AF65-F5344CB8AC3E}">
        <p14:creationId xmlns:p14="http://schemas.microsoft.com/office/powerpoint/2010/main" val="1611877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533400" y="664029"/>
            <a:ext cx="7772400" cy="4267200"/>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lvl="2">
              <a:lnSpc>
                <a:spcPct val="80000"/>
              </a:lnSpc>
            </a:pPr>
            <a:endParaRPr lang="en-US" dirty="0" smtClean="0">
              <a:latin typeface="Times" panose="02020603050405020304" pitchFamily="18" charset="0"/>
            </a:endParaRPr>
          </a:p>
          <a:p>
            <a:pPr>
              <a:lnSpc>
                <a:spcPct val="80000"/>
              </a:lnSpc>
              <a:buFontTx/>
              <a:buNone/>
            </a:pPr>
            <a:r>
              <a:rPr lang="en-US" sz="1600" dirty="0"/>
              <a:t>&lt;TABLE BORDER=1 width=50%&gt;</a:t>
            </a:r>
          </a:p>
          <a:p>
            <a:pPr lvl="1">
              <a:lnSpc>
                <a:spcPct val="80000"/>
              </a:lnSpc>
              <a:buFontTx/>
              <a:buNone/>
            </a:pPr>
            <a:r>
              <a:rPr lang="en-US" sz="1400" dirty="0"/>
              <a:t>&lt;CAPTION&gt;  &lt;h1&gt;Spare Parts &lt;h1&gt; &lt;/Caption&gt;</a:t>
            </a:r>
          </a:p>
          <a:p>
            <a:pPr lvl="1">
              <a:lnSpc>
                <a:spcPct val="80000"/>
              </a:lnSpc>
              <a:buFontTx/>
              <a:buNone/>
            </a:pPr>
            <a:r>
              <a:rPr lang="en-US" sz="1400" dirty="0"/>
              <a:t>&lt;TR</a:t>
            </a:r>
            <a:r>
              <a:rPr lang="en-US" sz="1400" dirty="0" smtClean="0"/>
              <a:t>&gt;</a:t>
            </a:r>
          </a:p>
          <a:p>
            <a:pPr lvl="2">
              <a:lnSpc>
                <a:spcPct val="80000"/>
              </a:lnSpc>
              <a:buFontTx/>
              <a:buNone/>
            </a:pPr>
            <a:r>
              <a:rPr lang="en-US" sz="1200" dirty="0" smtClean="0"/>
              <a:t>&lt;</a:t>
            </a:r>
            <a:r>
              <a:rPr lang="en-US" sz="1200" dirty="0"/>
              <a:t>TH&gt;Stock Number&lt;/TH</a:t>
            </a:r>
            <a:r>
              <a:rPr lang="en-US" sz="1200" dirty="0" smtClean="0"/>
              <a:t>&gt;</a:t>
            </a:r>
          </a:p>
          <a:p>
            <a:pPr lvl="2">
              <a:lnSpc>
                <a:spcPct val="80000"/>
              </a:lnSpc>
              <a:buFontTx/>
              <a:buNone/>
            </a:pPr>
            <a:r>
              <a:rPr lang="en-US" sz="1200" dirty="0" smtClean="0"/>
              <a:t>&lt;</a:t>
            </a:r>
            <a:r>
              <a:rPr lang="en-US" sz="1200" dirty="0"/>
              <a:t>TH&gt;Description&lt;/TH</a:t>
            </a:r>
            <a:r>
              <a:rPr lang="en-US" sz="1200" dirty="0" smtClean="0"/>
              <a:t>&gt;</a:t>
            </a:r>
          </a:p>
          <a:p>
            <a:pPr lvl="2">
              <a:lnSpc>
                <a:spcPct val="80000"/>
              </a:lnSpc>
              <a:buFontTx/>
              <a:buNone/>
            </a:pPr>
            <a:r>
              <a:rPr lang="en-US" sz="1200" dirty="0" smtClean="0"/>
              <a:t>&lt;</a:t>
            </a:r>
            <a:r>
              <a:rPr lang="en-US" sz="1200" dirty="0"/>
              <a:t>TH&gt;List Price&lt;/TH</a:t>
            </a:r>
            <a:r>
              <a:rPr lang="en-US" sz="1200" dirty="0" smtClean="0"/>
              <a:t>&gt;</a:t>
            </a:r>
          </a:p>
          <a:p>
            <a:pPr lvl="1">
              <a:lnSpc>
                <a:spcPct val="80000"/>
              </a:lnSpc>
              <a:buFontTx/>
              <a:buNone/>
            </a:pPr>
            <a:r>
              <a:rPr lang="en-US" sz="1400" dirty="0" smtClean="0"/>
              <a:t>&lt;/</a:t>
            </a:r>
            <a:r>
              <a:rPr lang="en-US" sz="1400" dirty="0"/>
              <a:t>TR&gt;</a:t>
            </a:r>
          </a:p>
          <a:p>
            <a:pPr lvl="1">
              <a:lnSpc>
                <a:spcPct val="80000"/>
              </a:lnSpc>
              <a:buFontTx/>
              <a:buNone/>
            </a:pPr>
            <a:r>
              <a:rPr lang="en-US" sz="1400" dirty="0"/>
              <a:t>&lt;TR</a:t>
            </a:r>
            <a:r>
              <a:rPr lang="en-US" sz="1400" dirty="0" smtClean="0"/>
              <a:t>&gt;</a:t>
            </a:r>
          </a:p>
          <a:p>
            <a:pPr lvl="2">
              <a:lnSpc>
                <a:spcPct val="80000"/>
              </a:lnSpc>
              <a:buFontTx/>
              <a:buNone/>
            </a:pPr>
            <a:r>
              <a:rPr lang="en-US" sz="1200" dirty="0" smtClean="0"/>
              <a:t>&lt;</a:t>
            </a:r>
            <a:r>
              <a:rPr lang="en-US" sz="1200" dirty="0"/>
              <a:t>TD </a:t>
            </a:r>
            <a:r>
              <a:rPr lang="en-US" sz="1200" dirty="0" err="1"/>
              <a:t>bgcolor</a:t>
            </a:r>
            <a:r>
              <a:rPr lang="en-US" sz="1200" dirty="0"/>
              <a:t>=red&gt;3476-AB&lt;/TD</a:t>
            </a:r>
            <a:r>
              <a:rPr lang="en-US" sz="1200" dirty="0" smtClean="0"/>
              <a:t>&gt;</a:t>
            </a:r>
          </a:p>
          <a:p>
            <a:pPr lvl="2">
              <a:lnSpc>
                <a:spcPct val="80000"/>
              </a:lnSpc>
              <a:buFontTx/>
              <a:buNone/>
            </a:pPr>
            <a:r>
              <a:rPr lang="en-US" sz="1200" dirty="0" smtClean="0"/>
              <a:t>&lt;</a:t>
            </a:r>
            <a:r>
              <a:rPr lang="en-US" sz="1200" dirty="0"/>
              <a:t>TD&gt;76mm Socket&lt;/TD</a:t>
            </a:r>
            <a:r>
              <a:rPr lang="en-US" sz="1200" dirty="0" smtClean="0"/>
              <a:t>&gt;</a:t>
            </a:r>
          </a:p>
          <a:p>
            <a:pPr lvl="2">
              <a:lnSpc>
                <a:spcPct val="80000"/>
              </a:lnSpc>
              <a:buFontTx/>
              <a:buNone/>
            </a:pPr>
            <a:r>
              <a:rPr lang="en-US" sz="1200" dirty="0" smtClean="0"/>
              <a:t>&lt;</a:t>
            </a:r>
            <a:r>
              <a:rPr lang="en-US" sz="1200" dirty="0"/>
              <a:t>TD&gt;45.00&lt;/TD</a:t>
            </a:r>
            <a:r>
              <a:rPr lang="en-US" sz="1200" dirty="0" smtClean="0"/>
              <a:t>&gt;</a:t>
            </a:r>
          </a:p>
          <a:p>
            <a:pPr lvl="1">
              <a:lnSpc>
                <a:spcPct val="80000"/>
              </a:lnSpc>
              <a:buFontTx/>
              <a:buNone/>
            </a:pPr>
            <a:r>
              <a:rPr lang="en-US" sz="1400" dirty="0" smtClean="0"/>
              <a:t>&lt;/</a:t>
            </a:r>
            <a:r>
              <a:rPr lang="en-US" sz="1400" dirty="0"/>
              <a:t>TR&gt;</a:t>
            </a:r>
          </a:p>
          <a:p>
            <a:pPr lvl="1">
              <a:lnSpc>
                <a:spcPct val="80000"/>
              </a:lnSpc>
              <a:buFontTx/>
              <a:buNone/>
            </a:pPr>
            <a:r>
              <a:rPr lang="en-US" sz="1400" dirty="0"/>
              <a:t>&lt;TR</a:t>
            </a:r>
            <a:r>
              <a:rPr lang="en-US" sz="1400" dirty="0" smtClean="0"/>
              <a:t>&gt;</a:t>
            </a:r>
          </a:p>
          <a:p>
            <a:pPr lvl="1">
              <a:lnSpc>
                <a:spcPct val="80000"/>
              </a:lnSpc>
              <a:buFontTx/>
              <a:buNone/>
            </a:pPr>
            <a:r>
              <a:rPr lang="en-US" sz="1400" dirty="0" smtClean="0"/>
              <a:t>	&lt;</a:t>
            </a:r>
            <a:r>
              <a:rPr lang="en-US" sz="1400" dirty="0"/>
              <a:t>TD &gt;3478-AB&lt;/TD</a:t>
            </a:r>
            <a:r>
              <a:rPr lang="en-US" sz="1400" dirty="0" smtClean="0"/>
              <a:t>&gt;</a:t>
            </a:r>
          </a:p>
          <a:p>
            <a:pPr lvl="1">
              <a:lnSpc>
                <a:spcPct val="80000"/>
              </a:lnSpc>
              <a:buFontTx/>
              <a:buNone/>
            </a:pPr>
            <a:r>
              <a:rPr lang="en-US" sz="1400" dirty="0"/>
              <a:t>	</a:t>
            </a:r>
            <a:r>
              <a:rPr lang="en-US" sz="1400" dirty="0" smtClean="0"/>
              <a:t>&lt;</a:t>
            </a:r>
            <a:r>
              <a:rPr lang="en-US" sz="1400" dirty="0"/>
              <a:t>TD&gt;&lt;font color=blue&gt;78mm Socket&lt;/font&gt; &lt;/TD</a:t>
            </a:r>
            <a:r>
              <a:rPr lang="en-US" sz="1400" dirty="0" smtClean="0"/>
              <a:t>&gt;</a:t>
            </a:r>
          </a:p>
          <a:p>
            <a:pPr lvl="1">
              <a:lnSpc>
                <a:spcPct val="80000"/>
              </a:lnSpc>
              <a:buFontTx/>
              <a:buNone/>
            </a:pPr>
            <a:r>
              <a:rPr lang="en-US" sz="1400" dirty="0"/>
              <a:t>	</a:t>
            </a:r>
            <a:r>
              <a:rPr lang="en-US" sz="1400" dirty="0" smtClean="0"/>
              <a:t>&lt;</a:t>
            </a:r>
            <a:r>
              <a:rPr lang="en-US" sz="1400" dirty="0"/>
              <a:t>TD&gt;47.50&lt;/TD</a:t>
            </a:r>
            <a:r>
              <a:rPr lang="en-US" sz="1400" dirty="0" smtClean="0"/>
              <a:t>&gt;</a:t>
            </a:r>
          </a:p>
          <a:p>
            <a:pPr lvl="1">
              <a:lnSpc>
                <a:spcPct val="80000"/>
              </a:lnSpc>
              <a:buFontTx/>
              <a:buNone/>
            </a:pPr>
            <a:r>
              <a:rPr lang="en-US" sz="1400" dirty="0" smtClean="0"/>
              <a:t>&lt;/</a:t>
            </a:r>
            <a:r>
              <a:rPr lang="en-US" sz="1400" dirty="0"/>
              <a:t>TR&gt;</a:t>
            </a:r>
          </a:p>
          <a:p>
            <a:pPr lvl="1">
              <a:lnSpc>
                <a:spcPct val="80000"/>
              </a:lnSpc>
              <a:buFontTx/>
              <a:buNone/>
            </a:pPr>
            <a:r>
              <a:rPr lang="en-US" sz="1400" dirty="0"/>
              <a:t>&lt;TR</a:t>
            </a:r>
            <a:r>
              <a:rPr lang="en-US" sz="1400" dirty="0" smtClean="0"/>
              <a:t>&gt;</a:t>
            </a:r>
          </a:p>
          <a:p>
            <a:pPr lvl="1">
              <a:lnSpc>
                <a:spcPct val="80000"/>
              </a:lnSpc>
              <a:buFontTx/>
              <a:buNone/>
            </a:pPr>
            <a:r>
              <a:rPr lang="en-US" sz="1400" dirty="0" smtClean="0"/>
              <a:t>	&lt;</a:t>
            </a:r>
            <a:r>
              <a:rPr lang="en-US" sz="1400" dirty="0"/>
              <a:t>TD&gt;3480-AB&lt;/TD</a:t>
            </a:r>
            <a:r>
              <a:rPr lang="en-US" sz="1400" dirty="0" smtClean="0"/>
              <a:t>&gt;</a:t>
            </a:r>
          </a:p>
          <a:p>
            <a:pPr lvl="1">
              <a:lnSpc>
                <a:spcPct val="80000"/>
              </a:lnSpc>
              <a:buFontTx/>
              <a:buNone/>
            </a:pPr>
            <a:r>
              <a:rPr lang="en-US" sz="1400" dirty="0"/>
              <a:t>	</a:t>
            </a:r>
            <a:r>
              <a:rPr lang="en-US" sz="1400" dirty="0" smtClean="0"/>
              <a:t>&lt;</a:t>
            </a:r>
            <a:r>
              <a:rPr lang="en-US" sz="1400" dirty="0"/>
              <a:t>TD&gt;80mm Socket&lt;/TD</a:t>
            </a:r>
            <a:r>
              <a:rPr lang="en-US" sz="1400" dirty="0" smtClean="0"/>
              <a:t>&gt;</a:t>
            </a:r>
          </a:p>
          <a:p>
            <a:pPr lvl="1">
              <a:lnSpc>
                <a:spcPct val="80000"/>
              </a:lnSpc>
              <a:buFontTx/>
              <a:buNone/>
            </a:pPr>
            <a:r>
              <a:rPr lang="en-US" sz="1400" dirty="0"/>
              <a:t>	</a:t>
            </a:r>
            <a:r>
              <a:rPr lang="en-US" sz="1400" dirty="0" smtClean="0"/>
              <a:t>&lt;</a:t>
            </a:r>
            <a:r>
              <a:rPr lang="en-US" sz="1400" dirty="0"/>
              <a:t>TD&gt;50.00&lt;/TD</a:t>
            </a:r>
            <a:r>
              <a:rPr lang="en-US" sz="1400" dirty="0" smtClean="0"/>
              <a:t>&gt;</a:t>
            </a:r>
          </a:p>
          <a:p>
            <a:pPr lvl="1">
              <a:lnSpc>
                <a:spcPct val="80000"/>
              </a:lnSpc>
              <a:buFontTx/>
              <a:buNone/>
            </a:pPr>
            <a:r>
              <a:rPr lang="en-US" sz="1400" dirty="0" smtClean="0"/>
              <a:t>&lt;/</a:t>
            </a:r>
            <a:r>
              <a:rPr lang="en-US" sz="1400" dirty="0"/>
              <a:t>TR&gt;</a:t>
            </a:r>
          </a:p>
          <a:p>
            <a:pPr>
              <a:lnSpc>
                <a:spcPct val="80000"/>
              </a:lnSpc>
              <a:buFontTx/>
              <a:buNone/>
            </a:pPr>
            <a:r>
              <a:rPr lang="en-US" sz="1600" dirty="0"/>
              <a:t>&lt;/TABLE&gt;</a:t>
            </a:r>
          </a:p>
          <a:p>
            <a:pPr>
              <a:lnSpc>
                <a:spcPct val="80000"/>
              </a:lnSpc>
              <a:buFontTx/>
              <a:buNone/>
            </a:pPr>
            <a:endParaRPr lang="en-US" sz="1600" b="1" dirty="0"/>
          </a:p>
          <a:p>
            <a:pPr lvl="3">
              <a:spcBef>
                <a:spcPct val="50000"/>
              </a:spcBef>
              <a:buClrTx/>
              <a:buFontTx/>
              <a:buNone/>
            </a:pPr>
            <a:endParaRPr kumimoji="1" lang="en-US" sz="1200" dirty="0" smtClean="0">
              <a:solidFill>
                <a:srgbClr val="FFCC00"/>
              </a:solidFill>
            </a:endParaRPr>
          </a:p>
          <a:p>
            <a:pPr lvl="1">
              <a:spcBef>
                <a:spcPct val="50000"/>
              </a:spcBef>
              <a:buClrTx/>
              <a:buFontTx/>
              <a:buNone/>
            </a:pPr>
            <a:endParaRPr kumimoji="1" lang="en-US" sz="1600" dirty="0" smtClean="0"/>
          </a:p>
          <a:p>
            <a:pPr>
              <a:lnSpc>
                <a:spcPct val="80000"/>
              </a:lnSpc>
              <a:spcBef>
                <a:spcPct val="50000"/>
              </a:spcBef>
              <a:buClrTx/>
              <a:buSzTx/>
              <a:buFontTx/>
              <a:buChar char="•"/>
            </a:pPr>
            <a:endParaRPr kumimoji="1" lang="en-US" sz="1800" dirty="0">
              <a:solidFill>
                <a:srgbClr val="FFCC00"/>
              </a:solidFill>
            </a:endParaRPr>
          </a:p>
        </p:txBody>
      </p:sp>
      <p:sp>
        <p:nvSpPr>
          <p:cNvPr id="4" name="Rectangle 2"/>
          <p:cNvSpPr txBox="1">
            <a:spLocks noChangeArrowheads="1"/>
          </p:cNvSpPr>
          <p:nvPr/>
        </p:nvSpPr>
        <p:spPr>
          <a:xfrm>
            <a:off x="304800" y="224972"/>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Tables</a:t>
            </a:r>
            <a:endParaRPr kumimoji="1" lang="en-US" sz="4400" dirty="0">
              <a:solidFill>
                <a:srgbClr val="FFCC00"/>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5272" y="1617551"/>
            <a:ext cx="6477000" cy="2287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9706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TC103090434[[fn=Wood Type]]</Template>
  <TotalTime>185</TotalTime>
  <Words>1570</Words>
  <Application>Microsoft Office PowerPoint</Application>
  <PresentationFormat>Widescreen</PresentationFormat>
  <Paragraphs>232</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方正姚体</vt:lpstr>
      <vt:lpstr>Monotype Sorts</vt:lpstr>
      <vt:lpstr>Rockwell</vt:lpstr>
      <vt:lpstr>Rockwell Condensed</vt:lpstr>
      <vt:lpstr>Times</vt:lpstr>
      <vt:lpstr>Times New Roman</vt:lpstr>
      <vt:lpstr>Wingdings</vt:lpstr>
      <vt:lpstr>Wood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Infosys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Kumar Gangisetti</dc:creator>
  <cp:lastModifiedBy>Ajay Kumar Gangisetti</cp:lastModifiedBy>
  <cp:revision>77</cp:revision>
  <dcterms:created xsi:type="dcterms:W3CDTF">2014-08-07T05:45:59Z</dcterms:created>
  <dcterms:modified xsi:type="dcterms:W3CDTF">2014-08-08T06:53:09Z</dcterms:modified>
</cp:coreProperties>
</file>