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61" r:id="rId4"/>
    <p:sldId id="260" r:id="rId5"/>
    <p:sldId id="272"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12" autoAdjust="0"/>
  </p:normalViewPr>
  <p:slideViewPr>
    <p:cSldViewPr snapToGrid="0">
      <p:cViewPr>
        <p:scale>
          <a:sx n="81" d="100"/>
          <a:sy n="81" d="100"/>
        </p:scale>
        <p:origin x="-300"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C146FF-4A31-424C-96BC-778AD0AA3CE4}" type="datetimeFigureOut">
              <a:rPr lang="en-US" smtClean="0"/>
              <a:t>8/9/2014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BAFE90E-678C-423B-B64F-59571C481044}" type="slidenum">
              <a:rPr lang="en-US" smtClean="0"/>
              <a:t>‹#›</a:t>
            </a:fld>
            <a:endParaRPr lang="en-US"/>
          </a:p>
        </p:txBody>
      </p:sp>
    </p:spTree>
    <p:extLst>
      <p:ext uri="{BB962C8B-B14F-4D97-AF65-F5344CB8AC3E}">
        <p14:creationId xmlns:p14="http://schemas.microsoft.com/office/powerpoint/2010/main" val="18096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C146FF-4A31-424C-96BC-778AD0AA3CE4}" type="datetimeFigureOut">
              <a:rPr lang="en-US" smtClean="0"/>
              <a:t>8/9/2014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49761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C146FF-4A31-424C-96BC-778AD0AA3CE4}" type="datetimeFigureOut">
              <a:rPr lang="en-US" smtClean="0"/>
              <a:t>8/9/2014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169179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C146FF-4A31-424C-96BC-778AD0AA3CE4}" type="datetimeFigureOut">
              <a:rPr lang="en-US" smtClean="0"/>
              <a:t>8/9/2014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178244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6C146FF-4A31-424C-96BC-778AD0AA3CE4}" type="datetimeFigureOut">
              <a:rPr lang="en-US" smtClean="0"/>
              <a:t>8/9/2014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BAFE90E-678C-423B-B64F-59571C481044}" type="slidenum">
              <a:rPr lang="en-US" smtClean="0"/>
              <a:t>‹#›</a:t>
            </a:fld>
            <a:endParaRPr lang="en-US"/>
          </a:p>
        </p:txBody>
      </p:sp>
    </p:spTree>
    <p:extLst>
      <p:ext uri="{BB962C8B-B14F-4D97-AF65-F5344CB8AC3E}">
        <p14:creationId xmlns:p14="http://schemas.microsoft.com/office/powerpoint/2010/main" val="77182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C146FF-4A31-424C-96BC-778AD0AA3CE4}" type="datetimeFigureOut">
              <a:rPr lang="en-US" smtClean="0"/>
              <a:t>8/9/2014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40555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C146FF-4A31-424C-96BC-778AD0AA3CE4}" type="datetimeFigureOut">
              <a:rPr lang="en-US" smtClean="0"/>
              <a:t>8/9/2014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267170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C146FF-4A31-424C-96BC-778AD0AA3CE4}" type="datetimeFigureOut">
              <a:rPr lang="en-US" smtClean="0"/>
              <a:t>8/9/2014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3092622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146FF-4A31-424C-96BC-778AD0AA3CE4}" type="datetimeFigureOut">
              <a:rPr lang="en-US" smtClean="0"/>
              <a:t>8/9/2014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229996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C146FF-4A31-424C-96BC-778AD0AA3CE4}" type="datetimeFigureOut">
              <a:rPr lang="en-US" smtClean="0"/>
              <a:t>8/9/2014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90190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C146FF-4A31-424C-96BC-778AD0AA3CE4}" type="datetimeFigureOut">
              <a:rPr lang="en-US" smtClean="0"/>
              <a:t>8/9/2014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BAFE90E-678C-423B-B64F-59571C481044}" type="slidenum">
              <a:rPr lang="en-US" smtClean="0"/>
              <a:t>‹#›</a:t>
            </a:fld>
            <a:endParaRPr lang="en-US"/>
          </a:p>
        </p:txBody>
      </p:sp>
    </p:spTree>
    <p:extLst>
      <p:ext uri="{BB962C8B-B14F-4D97-AF65-F5344CB8AC3E}">
        <p14:creationId xmlns:p14="http://schemas.microsoft.com/office/powerpoint/2010/main" val="2273804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6C146FF-4A31-424C-96BC-778AD0AA3CE4}" type="datetimeFigureOut">
              <a:rPr lang="en-US" smtClean="0"/>
              <a:t>8/9/2014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BAFE90E-678C-423B-B64F-59571C481044}" type="slidenum">
              <a:rPr lang="en-US" smtClean="0"/>
              <a:t>‹#›</a:t>
            </a:fld>
            <a:endParaRPr lang="en-US"/>
          </a:p>
        </p:txBody>
      </p:sp>
    </p:spTree>
    <p:extLst>
      <p:ext uri="{BB962C8B-B14F-4D97-AF65-F5344CB8AC3E}">
        <p14:creationId xmlns:p14="http://schemas.microsoft.com/office/powerpoint/2010/main" val="166456230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292" y="2967335"/>
            <a:ext cx="11875430" cy="1754326"/>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HTML – Hypertext Markup Language</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43015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a:solidFill>
                  <a:schemeClr val="hlink"/>
                </a:solidFill>
              </a:rPr>
              <a:t>Forms</a:t>
            </a:r>
            <a:endParaRPr kumimoji="1" lang="en-US" sz="4400" dirty="0">
              <a:solidFill>
                <a:srgbClr val="FFCC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947005"/>
            <a:ext cx="530542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2821" y="3106982"/>
            <a:ext cx="4819650"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438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3317" y="2497687"/>
            <a:ext cx="4141518" cy="923330"/>
          </a:xfrm>
          <a:prstGeom prst="rect">
            <a:avLst/>
          </a:prstGeom>
          <a:noFill/>
        </p:spPr>
        <p:txBody>
          <a:bodyPr wrap="none" lIns="91440" tIns="45720" rIns="91440" bIns="45720">
            <a:spAutoFit/>
          </a:bodyPr>
          <a:lstStyle/>
          <a:p>
            <a:r>
              <a:rPr lang="en-US" sz="5400" dirty="0" smtClean="0"/>
              <a:t>HTML Forms</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37237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09600" y="152400"/>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Forms</a:t>
            </a:r>
            <a:endParaRPr kumimoji="1" lang="en-US" sz="4400" dirty="0">
              <a:solidFill>
                <a:srgbClr val="FFCC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923925"/>
            <a:ext cx="66294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3287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09600" y="152400"/>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Forms</a:t>
            </a:r>
            <a:endParaRPr kumimoji="1" lang="en-US" sz="4400" dirty="0">
              <a:solidFill>
                <a:srgbClr val="FFCC00"/>
              </a:solidFill>
            </a:endParaRPr>
          </a:p>
        </p:txBody>
      </p:sp>
      <p:sp>
        <p:nvSpPr>
          <p:cNvPr id="4" name="Rectangle 5"/>
          <p:cNvSpPr txBox="1">
            <a:spLocks noChangeArrowheads="1"/>
          </p:cNvSpPr>
          <p:nvPr/>
        </p:nvSpPr>
        <p:spPr>
          <a:xfrm>
            <a:off x="1031630" y="1072942"/>
            <a:ext cx="10145486" cy="4114800"/>
          </a:xfrm>
          <a:prstGeom prst="rect">
            <a:avLst/>
          </a:prstGeo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609600" indent="-609600">
              <a:buClr>
                <a:schemeClr val="accent2"/>
              </a:buClr>
            </a:pPr>
            <a:r>
              <a:rPr lang="en-US" dirty="0"/>
              <a:t>Forms add the ability to web pages to not only provide the person viewing the document with dynamic information but also to obtain information from the person viewing it, and process the information.</a:t>
            </a:r>
          </a:p>
          <a:p>
            <a:pPr marL="609600" indent="-609600">
              <a:buClr>
                <a:schemeClr val="accent2"/>
              </a:buClr>
              <a:buNone/>
            </a:pPr>
            <a:r>
              <a:rPr lang="en-US" b="1" i="1" dirty="0"/>
              <a:t>Objectives:</a:t>
            </a:r>
          </a:p>
          <a:p>
            <a:pPr marL="609600" indent="-609600">
              <a:buClr>
                <a:schemeClr val="accent2"/>
              </a:buClr>
              <a:buNone/>
            </a:pPr>
            <a:r>
              <a:rPr lang="en-US" dirty="0"/>
              <a:t>Upon completing this section, you should be able to</a:t>
            </a:r>
          </a:p>
          <a:p>
            <a:pPr marL="609600" indent="-609600">
              <a:buClr>
                <a:schemeClr val="accent2"/>
              </a:buClr>
              <a:buFont typeface="Wingdings" pitchFamily="2" charset="2"/>
              <a:buAutoNum type="arabicPeriod"/>
            </a:pPr>
            <a:r>
              <a:rPr lang="en-US" dirty="0"/>
              <a:t>Create a FORM.</a:t>
            </a:r>
          </a:p>
          <a:p>
            <a:pPr marL="609600" indent="-609600">
              <a:buClr>
                <a:schemeClr val="accent2"/>
              </a:buClr>
              <a:buFont typeface="Wingdings" pitchFamily="2" charset="2"/>
              <a:buAutoNum type="arabicPeriod"/>
            </a:pPr>
            <a:r>
              <a:rPr lang="en-US" dirty="0"/>
              <a:t>Add elements to a FORM.</a:t>
            </a:r>
          </a:p>
          <a:p>
            <a:pPr marL="609600" indent="-609600">
              <a:buClr>
                <a:schemeClr val="accent2"/>
              </a:buClr>
              <a:buFont typeface="Wingdings" pitchFamily="2" charset="2"/>
              <a:buAutoNum type="arabicPeriod"/>
            </a:pPr>
            <a:r>
              <a:rPr lang="en-US" dirty="0" smtClean="0"/>
              <a:t>Specify </a:t>
            </a:r>
            <a:r>
              <a:rPr lang="en-US" dirty="0"/>
              <a:t>an action for the FORM.</a:t>
            </a:r>
          </a:p>
          <a:p>
            <a:pPr marL="883920" lvl="1" indent="-609600">
              <a:buClr>
                <a:schemeClr val="accent2"/>
              </a:buClr>
            </a:pPr>
            <a:r>
              <a:rPr lang="en-US" dirty="0"/>
              <a:t>Forms work in all browsers.</a:t>
            </a:r>
          </a:p>
          <a:p>
            <a:pPr marL="883920" lvl="1" indent="-609600">
              <a:buClr>
                <a:schemeClr val="accent2"/>
              </a:buClr>
            </a:pPr>
            <a:r>
              <a:rPr lang="en-US" dirty="0"/>
              <a:t>Forms are Platform Independent.</a:t>
            </a:r>
            <a:endParaRPr lang="en-US" dirty="0"/>
          </a:p>
        </p:txBody>
      </p:sp>
    </p:spTree>
    <p:extLst>
      <p:ext uri="{BB962C8B-B14F-4D97-AF65-F5344CB8AC3E}">
        <p14:creationId xmlns:p14="http://schemas.microsoft.com/office/powerpoint/2010/main" val="2413579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09600" y="152400"/>
            <a:ext cx="8080375" cy="114300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kumimoji="1" lang="en-US" sz="3600" dirty="0">
              <a:solidFill>
                <a:srgbClr val="FFCC00"/>
              </a:solidFill>
            </a:endParaRPr>
          </a:p>
        </p:txBody>
      </p:sp>
      <p:sp>
        <p:nvSpPr>
          <p:cNvPr id="6" name="Rectangle 2"/>
          <p:cNvSpPr txBox="1">
            <a:spLocks noChangeArrowheads="1"/>
          </p:cNvSpPr>
          <p:nvPr/>
        </p:nvSpPr>
        <p:spPr>
          <a:xfrm>
            <a:off x="609600" y="152400"/>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Forms</a:t>
            </a:r>
            <a:endParaRPr kumimoji="1" lang="en-US" sz="4400" dirty="0">
              <a:solidFill>
                <a:srgbClr val="FFCC00"/>
              </a:solidFill>
            </a:endParaRPr>
          </a:p>
        </p:txBody>
      </p:sp>
      <p:sp>
        <p:nvSpPr>
          <p:cNvPr id="7" name="Rectangle 2"/>
          <p:cNvSpPr txBox="1">
            <a:spLocks noChangeArrowheads="1"/>
          </p:cNvSpPr>
          <p:nvPr/>
        </p:nvSpPr>
        <p:spPr>
          <a:xfrm>
            <a:off x="1208314" y="1059543"/>
            <a:ext cx="4266363" cy="78098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000" dirty="0" smtClean="0"/>
              <a:t>Form elements</a:t>
            </a:r>
            <a:endParaRPr lang="en-US" sz="4400" dirty="0"/>
          </a:p>
        </p:txBody>
      </p:sp>
      <p:sp>
        <p:nvSpPr>
          <p:cNvPr id="8" name="Rectangle 3"/>
          <p:cNvSpPr txBox="1">
            <a:spLocks noChangeArrowheads="1"/>
          </p:cNvSpPr>
          <p:nvPr/>
        </p:nvSpPr>
        <p:spPr>
          <a:xfrm>
            <a:off x="1205139" y="1915890"/>
            <a:ext cx="10014404" cy="411480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smtClean="0"/>
              <a:t>Input</a:t>
            </a:r>
          </a:p>
          <a:p>
            <a:pPr lvl="1">
              <a:buFont typeface="Arial" panose="020B0604020202020204" pitchFamily="34" charset="0"/>
              <a:buChar char="•"/>
            </a:pPr>
            <a:r>
              <a:rPr lang="en-US" dirty="0" smtClean="0"/>
              <a:t>Text</a:t>
            </a:r>
          </a:p>
          <a:p>
            <a:pPr lvl="1">
              <a:buFont typeface="Arial" panose="020B0604020202020204" pitchFamily="34" charset="0"/>
              <a:buChar char="•"/>
            </a:pPr>
            <a:r>
              <a:rPr lang="en-US" dirty="0" smtClean="0"/>
              <a:t>Button</a:t>
            </a:r>
          </a:p>
          <a:p>
            <a:pPr lvl="1">
              <a:buFont typeface="Arial" panose="020B0604020202020204" pitchFamily="34" charset="0"/>
              <a:buChar char="•"/>
            </a:pPr>
            <a:r>
              <a:rPr lang="en-US" dirty="0" smtClean="0"/>
              <a:t>Submit</a:t>
            </a:r>
          </a:p>
          <a:p>
            <a:pPr lvl="1">
              <a:buFont typeface="Arial" panose="020B0604020202020204" pitchFamily="34" charset="0"/>
              <a:buChar char="•"/>
            </a:pPr>
            <a:r>
              <a:rPr lang="en-US" dirty="0" smtClean="0"/>
              <a:t>Password</a:t>
            </a:r>
          </a:p>
          <a:p>
            <a:pPr lvl="1">
              <a:buFont typeface="Arial" panose="020B0604020202020204" pitchFamily="34" charset="0"/>
              <a:buChar char="•"/>
            </a:pPr>
            <a:r>
              <a:rPr lang="en-US" dirty="0" smtClean="0"/>
              <a:t>Hidden</a:t>
            </a:r>
            <a:endParaRPr lang="en-US" dirty="0" smtClean="0"/>
          </a:p>
          <a:p>
            <a:r>
              <a:rPr lang="en-US" dirty="0" smtClean="0"/>
              <a:t>Text area</a:t>
            </a:r>
          </a:p>
          <a:p>
            <a:r>
              <a:rPr lang="en-US" dirty="0" smtClean="0"/>
              <a:t>Check box</a:t>
            </a:r>
          </a:p>
          <a:p>
            <a:r>
              <a:rPr lang="en-US" dirty="0" smtClean="0"/>
              <a:t>Radio button</a:t>
            </a:r>
          </a:p>
          <a:p>
            <a:r>
              <a:rPr lang="en-US" dirty="0" smtClean="0"/>
              <a:t>Select</a:t>
            </a:r>
          </a:p>
          <a:p>
            <a:pPr lvl="1">
              <a:buFont typeface="Arial" panose="020B0604020202020204" pitchFamily="34" charset="0"/>
              <a:buChar char="•"/>
            </a:pPr>
            <a:r>
              <a:rPr lang="en-US" dirty="0" smtClean="0"/>
              <a:t>Single select</a:t>
            </a:r>
          </a:p>
          <a:p>
            <a:pPr lvl="1">
              <a:buFont typeface="Arial" panose="020B0604020202020204" pitchFamily="34" charset="0"/>
              <a:buChar char="•"/>
            </a:pPr>
            <a:r>
              <a:rPr lang="en-US" dirty="0" smtClean="0"/>
              <a:t>Multi select</a:t>
            </a:r>
          </a:p>
          <a:p>
            <a:endParaRPr lang="en-US" dirty="0" smtClean="0"/>
          </a:p>
          <a:p>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1792" y="1075006"/>
            <a:ext cx="66294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196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09600" y="304800"/>
            <a:ext cx="7772400" cy="76200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US" sz="4400" dirty="0"/>
          </a:p>
        </p:txBody>
      </p:sp>
      <p:sp>
        <p:nvSpPr>
          <p:cNvPr id="2" name="Rectangle 1"/>
          <p:cNvSpPr/>
          <p:nvPr/>
        </p:nvSpPr>
        <p:spPr>
          <a:xfrm>
            <a:off x="4495800" y="1066800"/>
            <a:ext cx="2919046" cy="535531"/>
          </a:xfrm>
          <a:prstGeom prst="rect">
            <a:avLst/>
          </a:prstGeom>
        </p:spPr>
        <p:txBody>
          <a:bodyPr wrap="square">
            <a:spAutoFit/>
          </a:bodyPr>
          <a:lstStyle/>
          <a:p>
            <a:pPr>
              <a:lnSpc>
                <a:spcPct val="90000"/>
              </a:lnSpc>
            </a:pPr>
            <a:r>
              <a:rPr lang="en-US" sz="3200" dirty="0" smtClean="0"/>
              <a:t>Input types</a:t>
            </a:r>
            <a:endParaRPr lang="en-US" sz="2800" dirty="0"/>
          </a:p>
        </p:txBody>
      </p:sp>
      <p:sp>
        <p:nvSpPr>
          <p:cNvPr id="4" name="TextBox 3"/>
          <p:cNvSpPr txBox="1"/>
          <p:nvPr/>
        </p:nvSpPr>
        <p:spPr>
          <a:xfrm>
            <a:off x="480646" y="1688123"/>
            <a:ext cx="11230708"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Type=“text”</a:t>
            </a:r>
          </a:p>
          <a:p>
            <a:pPr marL="742950" lvl="1" indent="-285750">
              <a:buFont typeface="Arial" panose="020B0604020202020204" pitchFamily="34" charset="0"/>
              <a:buChar char="•"/>
            </a:pPr>
            <a:r>
              <a:rPr lang="en-US" dirty="0"/>
              <a:t>&lt;input type="text" name="</a:t>
            </a:r>
            <a:r>
              <a:rPr lang="en-US" dirty="0" err="1"/>
              <a:t>fname</a:t>
            </a:r>
            <a:r>
              <a:rPr lang="en-US" dirty="0"/>
              <a:t>"&gt;</a:t>
            </a: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a:t>Type</a:t>
            </a:r>
            <a:r>
              <a:rPr lang="en-US" dirty="0" smtClean="0"/>
              <a:t>=“button”</a:t>
            </a:r>
          </a:p>
          <a:p>
            <a:pPr marL="742950" lvl="1" indent="-285750">
              <a:buFont typeface="Arial" panose="020B0604020202020204" pitchFamily="34" charset="0"/>
              <a:buChar char="•"/>
            </a:pPr>
            <a:r>
              <a:rPr lang="en-US" dirty="0"/>
              <a:t>&lt;input type</a:t>
            </a:r>
            <a:r>
              <a:rPr lang="en-US" dirty="0" smtClean="0"/>
              <a:t>=“button"</a:t>
            </a:r>
            <a:r>
              <a:rPr lang="en-US" dirty="0"/>
              <a:t> name="</a:t>
            </a:r>
            <a:r>
              <a:rPr lang="en-US" dirty="0" err="1" smtClean="0"/>
              <a:t>fname</a:t>
            </a:r>
            <a:r>
              <a:rPr lang="en-US" dirty="0" smtClean="0"/>
              <a:t>“ value=“Submit”&gt;</a:t>
            </a: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a:t>Type</a:t>
            </a:r>
            <a:r>
              <a:rPr lang="en-US" dirty="0" smtClean="0"/>
              <a:t>=“submit”</a:t>
            </a:r>
          </a:p>
          <a:p>
            <a:pPr marL="742950" lvl="2" indent="-285750">
              <a:buFont typeface="Arial" panose="020B0604020202020204" pitchFamily="34" charset="0"/>
              <a:buChar char="•"/>
            </a:pPr>
            <a:r>
              <a:rPr lang="en-US" dirty="0"/>
              <a:t>&lt;input type=“button" name="</a:t>
            </a:r>
            <a:r>
              <a:rPr lang="en-US" dirty="0" err="1"/>
              <a:t>fname</a:t>
            </a:r>
            <a:r>
              <a:rPr lang="en-US" dirty="0"/>
              <a:t>“ value=“Submit”&gt;</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a:t>Type</a:t>
            </a:r>
            <a:r>
              <a:rPr lang="en-US" dirty="0" smtClean="0"/>
              <a:t>=“password”</a:t>
            </a:r>
          </a:p>
          <a:p>
            <a:pPr marL="742950" lvl="1" indent="-285750">
              <a:buFont typeface="Arial" panose="020B0604020202020204" pitchFamily="34" charset="0"/>
              <a:buChar char="•"/>
            </a:pPr>
            <a:r>
              <a:rPr lang="en-US" dirty="0"/>
              <a:t>&lt;input type</a:t>
            </a:r>
            <a:r>
              <a:rPr lang="en-US" dirty="0" smtClean="0"/>
              <a:t>=“password"</a:t>
            </a:r>
            <a:r>
              <a:rPr lang="en-US" dirty="0"/>
              <a:t> name</a:t>
            </a:r>
            <a:r>
              <a:rPr lang="en-US" dirty="0" smtClean="0"/>
              <a:t>=“password"&gt;</a:t>
            </a:r>
            <a:endParaRPr lang="en-US"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a:t>Type</a:t>
            </a:r>
            <a:r>
              <a:rPr lang="en-US" dirty="0" smtClean="0"/>
              <a:t>=“hidden”</a:t>
            </a:r>
          </a:p>
          <a:p>
            <a:pPr marL="742950" lvl="1" indent="-285750">
              <a:buFont typeface="Arial" panose="020B0604020202020204" pitchFamily="34" charset="0"/>
              <a:buChar char="•"/>
            </a:pPr>
            <a:r>
              <a:rPr lang="en-US" dirty="0"/>
              <a:t>&lt;input type</a:t>
            </a:r>
            <a:r>
              <a:rPr lang="en-US" dirty="0" smtClean="0"/>
              <a:t>=“hidden"</a:t>
            </a:r>
            <a:r>
              <a:rPr lang="en-US" dirty="0"/>
              <a:t> name</a:t>
            </a:r>
            <a:r>
              <a:rPr lang="en-US" dirty="0" smtClean="0"/>
              <a:t>=“</a:t>
            </a:r>
            <a:r>
              <a:rPr lang="en-US" dirty="0" err="1" smtClean="0"/>
              <a:t>hiddenValue</a:t>
            </a:r>
            <a:r>
              <a:rPr lang="en-US" dirty="0" smtClean="0"/>
              <a:t>"&gt;</a:t>
            </a:r>
            <a:endParaRPr lang="en-US" dirty="0"/>
          </a:p>
          <a:p>
            <a:endParaRPr lang="en-US" dirty="0"/>
          </a:p>
        </p:txBody>
      </p:sp>
      <p:sp>
        <p:nvSpPr>
          <p:cNvPr id="14" name="Rectangle 2"/>
          <p:cNvSpPr txBox="1">
            <a:spLocks noChangeArrowheads="1"/>
          </p:cNvSpPr>
          <p:nvPr/>
        </p:nvSpPr>
        <p:spPr>
          <a:xfrm>
            <a:off x="609600" y="152400"/>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Forms</a:t>
            </a:r>
            <a:endParaRPr kumimoji="1" lang="en-US" sz="4400" dirty="0">
              <a:solidFill>
                <a:srgbClr val="FFCC00"/>
              </a:solidFill>
            </a:endParaRPr>
          </a:p>
        </p:txBody>
      </p:sp>
    </p:spTree>
    <p:extLst>
      <p:ext uri="{BB962C8B-B14F-4D97-AF65-F5344CB8AC3E}">
        <p14:creationId xmlns:p14="http://schemas.microsoft.com/office/powerpoint/2010/main" val="2334421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09600" y="304800"/>
            <a:ext cx="7772400" cy="114300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US" dirty="0"/>
          </a:p>
        </p:txBody>
      </p:sp>
      <p:sp>
        <p:nvSpPr>
          <p:cNvPr id="5" name="Rectangle 2"/>
          <p:cNvSpPr txBox="1">
            <a:spLocks noChangeArrowheads="1"/>
          </p:cNvSpPr>
          <p:nvPr/>
        </p:nvSpPr>
        <p:spPr>
          <a:xfrm>
            <a:off x="609600" y="152400"/>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smtClean="0">
                <a:solidFill>
                  <a:schemeClr val="hlink"/>
                </a:solidFill>
              </a:rPr>
              <a:t>Forms</a:t>
            </a:r>
            <a:endParaRPr kumimoji="1" lang="en-US" sz="4400" dirty="0">
              <a:solidFill>
                <a:srgbClr val="FFCC00"/>
              </a:solidFill>
            </a:endParaRPr>
          </a:p>
        </p:txBody>
      </p:sp>
      <p:sp>
        <p:nvSpPr>
          <p:cNvPr id="7" name="Rectangle 6"/>
          <p:cNvSpPr/>
          <p:nvPr/>
        </p:nvSpPr>
        <p:spPr>
          <a:xfrm>
            <a:off x="4495800" y="1066800"/>
            <a:ext cx="2919046" cy="535531"/>
          </a:xfrm>
          <a:prstGeom prst="rect">
            <a:avLst/>
          </a:prstGeom>
        </p:spPr>
        <p:txBody>
          <a:bodyPr wrap="square">
            <a:spAutoFit/>
          </a:bodyPr>
          <a:lstStyle/>
          <a:p>
            <a:pPr>
              <a:lnSpc>
                <a:spcPct val="90000"/>
              </a:lnSpc>
            </a:pPr>
            <a:r>
              <a:rPr lang="en-US" sz="3200" dirty="0" smtClean="0"/>
              <a:t>Input types</a:t>
            </a:r>
            <a:endParaRPr lang="en-US" sz="2800" dirty="0"/>
          </a:p>
        </p:txBody>
      </p:sp>
      <p:sp>
        <p:nvSpPr>
          <p:cNvPr id="8" name="Rectangle 7"/>
          <p:cNvSpPr/>
          <p:nvPr/>
        </p:nvSpPr>
        <p:spPr>
          <a:xfrm>
            <a:off x="703385" y="2012579"/>
            <a:ext cx="8440615" cy="3323987"/>
          </a:xfrm>
          <a:prstGeom prst="rect">
            <a:avLst/>
          </a:prstGeom>
        </p:spPr>
        <p:txBody>
          <a:bodyPr wrap="square">
            <a:spAutoFit/>
          </a:bodyPr>
          <a:lstStyle/>
          <a:p>
            <a:pPr marL="285750" indent="-285750">
              <a:buFont typeface="Wingdings" panose="05000000000000000000" pitchFamily="2" charset="2"/>
              <a:buChar char="§"/>
            </a:pPr>
            <a:r>
              <a:rPr lang="en-US" dirty="0"/>
              <a:t>Text </a:t>
            </a:r>
            <a:r>
              <a:rPr lang="en-US" dirty="0" smtClean="0"/>
              <a:t>area</a:t>
            </a:r>
          </a:p>
          <a:p>
            <a:pPr marL="742950" lvl="1" indent="-285750">
              <a:buFont typeface="Arial" panose="020B0604020202020204" pitchFamily="34" charset="0"/>
              <a:buChar char="•"/>
            </a:pPr>
            <a:r>
              <a:rPr lang="en-US" sz="1600" dirty="0"/>
              <a:t>&lt;</a:t>
            </a:r>
            <a:r>
              <a:rPr lang="en-US" sz="1600" dirty="0" err="1"/>
              <a:t>textarea</a:t>
            </a:r>
            <a:r>
              <a:rPr lang="en-US" sz="1600" dirty="0"/>
              <a:t> rows="4" cols="50" </a:t>
            </a:r>
            <a:r>
              <a:rPr lang="en-US" sz="1600" dirty="0" smtClean="0"/>
              <a:t>/&gt;&lt;/</a:t>
            </a:r>
            <a:r>
              <a:rPr lang="en-US" sz="1600" dirty="0" err="1"/>
              <a:t>textarea</a:t>
            </a:r>
            <a:r>
              <a:rPr lang="en-US" sz="1600" dirty="0"/>
              <a:t>&gt;</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Check box</a:t>
            </a:r>
          </a:p>
          <a:p>
            <a:pPr marL="742950" lvl="1" indent="-285750">
              <a:buFont typeface="Arial" panose="020B0604020202020204" pitchFamily="34" charset="0"/>
              <a:buChar char="•"/>
            </a:pPr>
            <a:r>
              <a:rPr lang="en-US" sz="1600" dirty="0"/>
              <a:t>&lt;input type</a:t>
            </a:r>
            <a:r>
              <a:rPr lang="en-US" sz="1600" dirty="0" smtClean="0"/>
              <a:t>=“checkbox" </a:t>
            </a:r>
            <a:r>
              <a:rPr lang="en-US" sz="1600" dirty="0"/>
              <a:t>name</a:t>
            </a:r>
            <a:r>
              <a:rPr lang="en-US" sz="1600" dirty="0" smtClean="0"/>
              <a:t>=“checkbox" </a:t>
            </a:r>
            <a:r>
              <a:rPr lang="en-US" sz="1600" dirty="0"/>
              <a:t>value</a:t>
            </a:r>
            <a:r>
              <a:rPr lang="en-US" sz="1600" dirty="0" smtClean="0"/>
              <a:t>=“</a:t>
            </a:r>
            <a:r>
              <a:rPr lang="en-US" sz="1600" dirty="0" err="1" smtClean="0"/>
              <a:t>checkme</a:t>
            </a:r>
            <a:r>
              <a:rPr lang="en-US" sz="1600" dirty="0" smtClean="0"/>
              <a:t>“/&gt;</a:t>
            </a:r>
            <a:endParaRPr lang="en-US" sz="1600" dirty="0"/>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Radio button</a:t>
            </a:r>
          </a:p>
          <a:p>
            <a:pPr marL="742950" lvl="1" indent="-285750">
              <a:buFont typeface="Arial" panose="020B0604020202020204" pitchFamily="34" charset="0"/>
              <a:buChar char="•"/>
            </a:pPr>
            <a:r>
              <a:rPr lang="en-US" sz="1600" dirty="0"/>
              <a:t>&lt;input type="radio" name</a:t>
            </a:r>
            <a:r>
              <a:rPr lang="en-US" sz="1600" dirty="0" smtClean="0"/>
              <a:t>=“button" </a:t>
            </a:r>
            <a:r>
              <a:rPr lang="en-US" sz="1600" dirty="0"/>
              <a:t>value</a:t>
            </a:r>
            <a:r>
              <a:rPr lang="en-US" sz="1600" dirty="0" smtClean="0"/>
              <a:t>=“Radio“/&gt;</a:t>
            </a:r>
          </a:p>
          <a:p>
            <a:endParaRPr lang="en-US" dirty="0"/>
          </a:p>
          <a:p>
            <a:pPr marL="285750" indent="-285750">
              <a:buFont typeface="Wingdings" panose="05000000000000000000" pitchFamily="2" charset="2"/>
              <a:buChar char="§"/>
            </a:pPr>
            <a:r>
              <a:rPr lang="en-US" dirty="0"/>
              <a:t>Select</a:t>
            </a:r>
          </a:p>
          <a:p>
            <a:pPr lvl="1">
              <a:buFont typeface="Arial" panose="020B0604020202020204" pitchFamily="34" charset="0"/>
              <a:buChar char="•"/>
            </a:pPr>
            <a:r>
              <a:rPr lang="en-US" dirty="0"/>
              <a:t>Single </a:t>
            </a:r>
            <a:r>
              <a:rPr lang="en-US" dirty="0" smtClean="0"/>
              <a:t>select</a:t>
            </a:r>
            <a:endParaRPr lang="en-US" dirty="0"/>
          </a:p>
          <a:p>
            <a:pPr lvl="1">
              <a:buFont typeface="Arial" panose="020B0604020202020204" pitchFamily="34" charset="0"/>
              <a:buChar char="•"/>
            </a:pPr>
            <a:r>
              <a:rPr lang="en-US" dirty="0"/>
              <a:t>Multi select</a:t>
            </a:r>
          </a:p>
        </p:txBody>
      </p:sp>
    </p:spTree>
    <p:extLst>
      <p:ext uri="{BB962C8B-B14F-4D97-AF65-F5344CB8AC3E}">
        <p14:creationId xmlns:p14="http://schemas.microsoft.com/office/powerpoint/2010/main" val="3986090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a:xfrm>
            <a:off x="1066800" y="1037769"/>
            <a:ext cx="7772400" cy="573313"/>
          </a:xfrm>
          <a:prstGeom prst="rect">
            <a:avLst/>
          </a:prstGeom>
          <a:noFill/>
          <a:ln/>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US" sz="1400" dirty="0"/>
          </a:p>
        </p:txBody>
      </p:sp>
      <p:sp>
        <p:nvSpPr>
          <p:cNvPr id="6"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a:solidFill>
                  <a:schemeClr val="hlink"/>
                </a:solidFill>
              </a:rPr>
              <a:t>Forms</a:t>
            </a:r>
            <a:endParaRPr kumimoji="1" lang="en-US" sz="4400" dirty="0">
              <a:solidFill>
                <a:srgbClr val="FFCC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037769"/>
            <a:ext cx="365760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2256" y="2026261"/>
            <a:ext cx="3016556" cy="2569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877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04800" y="224972"/>
            <a:ext cx="8080375" cy="899160"/>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kumimoji="1" lang="en-US" sz="4400" dirty="0" smtClean="0">
                <a:solidFill>
                  <a:schemeClr val="hlink"/>
                </a:solidFill>
              </a:rPr>
              <a:t>HTML </a:t>
            </a:r>
            <a:r>
              <a:rPr kumimoji="1" lang="en-US" sz="4400" dirty="0">
                <a:solidFill>
                  <a:schemeClr val="hlink"/>
                </a:solidFill>
              </a:rPr>
              <a:t>Forms</a:t>
            </a:r>
            <a:endParaRPr kumimoji="1" lang="en-US" sz="4400" dirty="0">
              <a:solidFill>
                <a:srgbClr val="FFCC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9767" y="1548545"/>
            <a:ext cx="36766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685" y="969499"/>
            <a:ext cx="66294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9706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TC103090434[[fn=Wood Type]]</Template>
  <TotalTime>233</TotalTime>
  <Words>179</Words>
  <Application>Microsoft Office PowerPoint</Application>
  <PresentationFormat>Custom</PresentationFormat>
  <Paragraphs>59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Kumar Gangisetti</dc:creator>
  <cp:keywords>No Restrictions</cp:keywords>
  <cp:lastModifiedBy>G, Abhilash</cp:lastModifiedBy>
  <cp:revision>91</cp:revision>
  <dcterms:created xsi:type="dcterms:W3CDTF">2014-08-07T05:45:59Z</dcterms:created>
  <dcterms:modified xsi:type="dcterms:W3CDTF">2014-08-09T13:12:52Z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90ba67da-0978-430c-8fbb-634cfe1473fa</vt:lpwstr>
  </property>
  <property fmtid="{D5CDD505-2E9C-101B-9397-08002B2CF9AE}" pid="3" name="DellClassification">
    <vt:lpwstr>No Restrictions</vt:lpwstr>
  </property>
  <property fmtid="{D5CDD505-2E9C-101B-9397-08002B2CF9AE}" pid="4" name="DellSubLabels">
    <vt:lpwstr/>
  </property>
</Properties>
</file>