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18"/>
  </p:notesMasterIdLst>
  <p:sldIdLst>
    <p:sldId id="256" r:id="rId5"/>
    <p:sldId id="317" r:id="rId6"/>
    <p:sldId id="318" r:id="rId7"/>
    <p:sldId id="319" r:id="rId8"/>
    <p:sldId id="325" r:id="rId9"/>
    <p:sldId id="321" r:id="rId10"/>
    <p:sldId id="322" r:id="rId11"/>
    <p:sldId id="323" r:id="rId12"/>
    <p:sldId id="324" r:id="rId13"/>
    <p:sldId id="327" r:id="rId14"/>
    <p:sldId id="259" r:id="rId15"/>
    <p:sldId id="326" r:id="rId16"/>
    <p:sldId id="31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ali Tata" initials="RT" lastIdx="2" clrIdx="0">
    <p:extLst>
      <p:ext uri="{19B8F6BF-5375-455C-9EA6-DF929625EA0E}">
        <p15:presenceInfo xmlns:p15="http://schemas.microsoft.com/office/powerpoint/2012/main" userId="Ravali T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8C8"/>
    <a:srgbClr val="000000"/>
    <a:srgbClr val="FF9800"/>
    <a:srgbClr val="3F5378"/>
    <a:srgbClr val="2C3B56"/>
    <a:srgbClr val="192954"/>
    <a:srgbClr val="FFFDE9"/>
    <a:srgbClr val="434343"/>
    <a:srgbClr val="33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7D256-0EF2-BCF8-4934-8841DBB3C637}" v="1829" dt="2021-10-22T16:55:00.959"/>
    <p1510:client id="{8355D16D-602D-78A2-F93D-21DA4D417123}" v="150" dt="2021-10-22T15:03:07.691"/>
    <p1510:client id="{950CE2CE-E995-44ED-BAB1-89F7EDD931E3}" v="10" dt="2021-10-21T20:36:55.075"/>
    <p1510:client id="{98F8CD32-BD74-7474-54D6-1E5240C099D2}" v="2220" dt="2021-10-22T12:54:27.502"/>
  </p1510:revLst>
</p1510:revInfo>
</file>

<file path=ppt/tableStyles.xml><?xml version="1.0" encoding="utf-8"?>
<a:tblStyleLst xmlns:a="http://schemas.openxmlformats.org/drawingml/2006/main" def="{44E91FAA-770F-4C34-9CFA-2D7D400CE274}">
  <a:tblStyle styleId="{44E91FAA-770F-4C34-9CFA-2D7D400CE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56335B-4C56-4F61-8643-8F6B01EB2B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190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98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C3E-4589-84DF-1E58D468E45B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C3E-4589-84DF-1E58D468E4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1-4FBE-9783-751D26DFC8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11-4FBE-9783-751D26DFC80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91.4</c:v>
                </c:pt>
                <c:pt idx="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E-4589-84DF-1E58D468E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98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6C-431B-863C-7E47F33BBF0B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6C-431B-863C-7E47F33BBF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6C-431B-863C-7E47F33BBF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6C-431B-863C-7E47F33BBF0B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66.5</c:v>
                </c:pt>
                <c:pt idx="1">
                  <c:v>34.799999999999997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6C-431B-863C-7E47F33BB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98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86-4601-9C4B-1BA82F15FC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86-4601-9C4B-1BA82F15FC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86-4601-9C4B-1BA82F15FC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86-4601-9C4B-1BA82F15FCC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86-4601-9C4B-1BA82F15F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9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7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10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▰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"/>
              <a:buChar char="▻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72179" y="1049979"/>
            <a:ext cx="7086601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Insurance Claim settlement </a:t>
            </a:r>
            <a:r>
              <a:rPr lang="en" dirty="0"/>
              <a:t>	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CDF3E-52DC-40C4-AB06-A21DB955BEC2}"/>
              </a:ext>
            </a:extLst>
          </p:cNvPr>
          <p:cNvSpPr txBox="1"/>
          <p:nvPr/>
        </p:nvSpPr>
        <p:spPr>
          <a:xfrm>
            <a:off x="5901333" y="4602736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</a:rPr>
              <a:t>Team</a:t>
            </a:r>
            <a:endParaRPr lang="en-US" b="1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18A9-5CF0-4502-BF6A-E6DE1C9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 Insurance sector– Way forward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75C90-8F65-4AD3-9668-382FB5511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Google Shape;262;p17">
            <a:extLst>
              <a:ext uri="{FF2B5EF4-FFF2-40B4-BE49-F238E27FC236}">
                <a16:creationId xmlns:a16="http://schemas.microsoft.com/office/drawing/2014/main" id="{58864137-3AFC-4D9E-824D-6602E371AE89}"/>
              </a:ext>
            </a:extLst>
          </p:cNvPr>
          <p:cNvSpPr txBox="1">
            <a:spLocks/>
          </p:cNvSpPr>
          <p:nvPr/>
        </p:nvSpPr>
        <p:spPr>
          <a:xfrm>
            <a:off x="7192585" y="188778"/>
            <a:ext cx="1708223" cy="454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Steps where AI/ML can further be used </a:t>
            </a:r>
            <a:endParaRPr lang="en-IN" dirty="0"/>
          </a:p>
        </p:txBody>
      </p:sp>
      <p:grpSp>
        <p:nvGrpSpPr>
          <p:cNvPr id="5" name="Google Shape;344;p23">
            <a:extLst>
              <a:ext uri="{FF2B5EF4-FFF2-40B4-BE49-F238E27FC236}">
                <a16:creationId xmlns:a16="http://schemas.microsoft.com/office/drawing/2014/main" id="{6A5A0B84-D494-4673-99DE-90759B0A4C60}"/>
              </a:ext>
            </a:extLst>
          </p:cNvPr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Google Shape;345;p23">
              <a:extLst>
                <a:ext uri="{FF2B5EF4-FFF2-40B4-BE49-F238E27FC236}">
                  <a16:creationId xmlns:a16="http://schemas.microsoft.com/office/drawing/2014/main" id="{2FC826A6-66BF-4732-9284-3AA5029D4C24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23">
              <a:extLst>
                <a:ext uri="{FF2B5EF4-FFF2-40B4-BE49-F238E27FC236}">
                  <a16:creationId xmlns:a16="http://schemas.microsoft.com/office/drawing/2014/main" id="{4C8019A9-E356-4EBB-BC9E-7C85A269FEBA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23">
              <a:extLst>
                <a:ext uri="{FF2B5EF4-FFF2-40B4-BE49-F238E27FC236}">
                  <a16:creationId xmlns:a16="http://schemas.microsoft.com/office/drawing/2014/main" id="{0C1A8AD6-80DD-479E-A1E1-7C390F48CC7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23">
              <a:extLst>
                <a:ext uri="{FF2B5EF4-FFF2-40B4-BE49-F238E27FC236}">
                  <a16:creationId xmlns:a16="http://schemas.microsoft.com/office/drawing/2014/main" id="{CD44B1B5-2F4F-4E6A-9F92-6523504537A2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23">
              <a:extLst>
                <a:ext uri="{FF2B5EF4-FFF2-40B4-BE49-F238E27FC236}">
                  <a16:creationId xmlns:a16="http://schemas.microsoft.com/office/drawing/2014/main" id="{2C3E8179-A706-4623-A4D7-07F971A1AD9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0;p23">
              <a:extLst>
                <a:ext uri="{FF2B5EF4-FFF2-40B4-BE49-F238E27FC236}">
                  <a16:creationId xmlns:a16="http://schemas.microsoft.com/office/drawing/2014/main" id="{CF37505B-005C-455E-84F8-6EC57BEA3C39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;p23">
              <a:extLst>
                <a:ext uri="{FF2B5EF4-FFF2-40B4-BE49-F238E27FC236}">
                  <a16:creationId xmlns:a16="http://schemas.microsoft.com/office/drawing/2014/main" id="{2CC57C22-AB36-4066-B0E4-FC3EB6F9D6FE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AC7C-6F1F-4E2E-A993-7ACDDCE8C87C}"/>
              </a:ext>
            </a:extLst>
          </p:cNvPr>
          <p:cNvGrpSpPr/>
          <p:nvPr/>
        </p:nvGrpSpPr>
        <p:grpSpPr>
          <a:xfrm>
            <a:off x="3310403" y="4363871"/>
            <a:ext cx="2755075" cy="593335"/>
            <a:chOff x="462346" y="569"/>
            <a:chExt cx="1561686" cy="292712"/>
          </a:xfrm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D3042847-63D9-4705-BB11-1F750F7934B0}"/>
                </a:ext>
              </a:extLst>
            </p:cNvPr>
            <p:cNvSpPr/>
            <p:nvPr/>
          </p:nvSpPr>
          <p:spPr>
            <a:xfrm rot="10800000">
              <a:off x="462346" y="569"/>
              <a:ext cx="1561686" cy="292712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Pentagon 4">
              <a:extLst>
                <a:ext uri="{FF2B5EF4-FFF2-40B4-BE49-F238E27FC236}">
                  <a16:creationId xmlns:a16="http://schemas.microsoft.com/office/drawing/2014/main" id="{5AC8620A-F730-4E9F-B82E-091CB5A5AB05}"/>
                </a:ext>
              </a:extLst>
            </p:cNvPr>
            <p:cNvSpPr txBox="1"/>
            <p:nvPr/>
          </p:nvSpPr>
          <p:spPr>
            <a:xfrm>
              <a:off x="535524" y="569"/>
              <a:ext cx="1488508" cy="292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 of Claim triage to process urgent claim settlements faster 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49CEF-221C-4B20-8A7E-1A7114140C2A}"/>
              </a:ext>
            </a:extLst>
          </p:cNvPr>
          <p:cNvGrpSpPr/>
          <p:nvPr/>
        </p:nvGrpSpPr>
        <p:grpSpPr>
          <a:xfrm>
            <a:off x="3285475" y="2556032"/>
            <a:ext cx="2755073" cy="555117"/>
            <a:chOff x="466535" y="380659"/>
            <a:chExt cx="1561686" cy="292712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19C751B-CFF7-45AC-AE19-BC7E0B62370B}"/>
                </a:ext>
              </a:extLst>
            </p:cNvPr>
            <p:cNvSpPr/>
            <p:nvPr/>
          </p:nvSpPr>
          <p:spPr>
            <a:xfrm rot="10800000">
              <a:off x="466535" y="380659"/>
              <a:ext cx="1561686" cy="292712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Pentagon 6">
              <a:extLst>
                <a:ext uri="{FF2B5EF4-FFF2-40B4-BE49-F238E27FC236}">
                  <a16:creationId xmlns:a16="http://schemas.microsoft.com/office/drawing/2014/main" id="{46FFD797-EA60-4B50-A5B1-9BAA46250B98}"/>
                </a:ext>
              </a:extLst>
            </p:cNvPr>
            <p:cNvSpPr txBox="1"/>
            <p:nvPr/>
          </p:nvSpPr>
          <p:spPr>
            <a:xfrm rot="21600000">
              <a:off x="539713" y="380659"/>
              <a:ext cx="1488508" cy="292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200" kern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Premium can be estimated based on fitness tracking system and can be personalized </a:t>
              </a:r>
              <a:endParaRPr lang="en-IN" sz="12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BF83BD-77BC-4C13-9A8A-D5E2E579EAB0}"/>
              </a:ext>
            </a:extLst>
          </p:cNvPr>
          <p:cNvGrpSpPr/>
          <p:nvPr/>
        </p:nvGrpSpPr>
        <p:grpSpPr>
          <a:xfrm>
            <a:off x="3285475" y="3176427"/>
            <a:ext cx="2755074" cy="499814"/>
            <a:chOff x="466535" y="760749"/>
            <a:chExt cx="1561686" cy="292712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D87480C0-E10C-4A38-9637-C5272BD0186F}"/>
                </a:ext>
              </a:extLst>
            </p:cNvPr>
            <p:cNvSpPr/>
            <p:nvPr/>
          </p:nvSpPr>
          <p:spPr>
            <a:xfrm rot="10800000">
              <a:off x="466535" y="760749"/>
              <a:ext cx="1561686" cy="292712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Pentagon 8">
              <a:extLst>
                <a:ext uri="{FF2B5EF4-FFF2-40B4-BE49-F238E27FC236}">
                  <a16:creationId xmlns:a16="http://schemas.microsoft.com/office/drawing/2014/main" id="{C881EAB6-D203-4672-849B-59E60373D4B4}"/>
                </a:ext>
              </a:extLst>
            </p:cNvPr>
            <p:cNvSpPr txBox="1"/>
            <p:nvPr/>
          </p:nvSpPr>
          <p:spPr>
            <a:xfrm rot="21600000">
              <a:off x="539713" y="760749"/>
              <a:ext cx="1488508" cy="292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Use AI/ML to gain insight into customer preferences and provide incentives to remain healthy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662E3A-FA4C-4926-A026-98DDA2986246}"/>
              </a:ext>
            </a:extLst>
          </p:cNvPr>
          <p:cNvGrpSpPr/>
          <p:nvPr/>
        </p:nvGrpSpPr>
        <p:grpSpPr>
          <a:xfrm>
            <a:off x="3278699" y="1371729"/>
            <a:ext cx="2755073" cy="584734"/>
            <a:chOff x="466535" y="1140839"/>
            <a:chExt cx="1561686" cy="329496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69D5A90-FDDA-487E-8FBA-0AF8D9B71C07}"/>
                </a:ext>
              </a:extLst>
            </p:cNvPr>
            <p:cNvSpPr/>
            <p:nvPr/>
          </p:nvSpPr>
          <p:spPr>
            <a:xfrm rot="10800000">
              <a:off x="466535" y="1140839"/>
              <a:ext cx="1561686" cy="292712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Pentagon 10">
              <a:extLst>
                <a:ext uri="{FF2B5EF4-FFF2-40B4-BE49-F238E27FC236}">
                  <a16:creationId xmlns:a16="http://schemas.microsoft.com/office/drawing/2014/main" id="{54A3F8E0-50F8-4560-B9AC-554844FCB105}"/>
                </a:ext>
              </a:extLst>
            </p:cNvPr>
            <p:cNvSpPr txBox="1"/>
            <p:nvPr/>
          </p:nvSpPr>
          <p:spPr>
            <a:xfrm>
              <a:off x="539713" y="1140839"/>
              <a:ext cx="1488508" cy="329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200" kern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Verify the claim details and detect fraud before claim settlement</a:t>
              </a:r>
              <a:endParaRPr lang="en-IN" sz="12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B7A499-E43A-46B6-AC36-336F80B5E0A5}"/>
              </a:ext>
            </a:extLst>
          </p:cNvPr>
          <p:cNvGrpSpPr/>
          <p:nvPr/>
        </p:nvGrpSpPr>
        <p:grpSpPr>
          <a:xfrm>
            <a:off x="3292770" y="3776877"/>
            <a:ext cx="2729605" cy="532806"/>
            <a:chOff x="466535" y="1520928"/>
            <a:chExt cx="1561686" cy="292713"/>
          </a:xfrm>
          <a:solidFill>
            <a:srgbClr val="3F5378"/>
          </a:solidFill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0E9D90D3-118B-48DF-A279-F32C301D0BF1}"/>
                </a:ext>
              </a:extLst>
            </p:cNvPr>
            <p:cNvSpPr/>
            <p:nvPr/>
          </p:nvSpPr>
          <p:spPr>
            <a:xfrm rot="10800000">
              <a:off x="466535" y="1520929"/>
              <a:ext cx="1561686" cy="29271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Pentagon 12">
              <a:extLst>
                <a:ext uri="{FF2B5EF4-FFF2-40B4-BE49-F238E27FC236}">
                  <a16:creationId xmlns:a16="http://schemas.microsoft.com/office/drawing/2014/main" id="{1088615A-A780-4461-855A-8C47E1627BE9}"/>
                </a:ext>
              </a:extLst>
            </p:cNvPr>
            <p:cNvSpPr txBox="1"/>
            <p:nvPr/>
          </p:nvSpPr>
          <p:spPr>
            <a:xfrm>
              <a:off x="625304" y="1520928"/>
              <a:ext cx="1402917" cy="292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Use predictive analysis to generate personalized offerings and products. Increase the CLV for profits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AA35D9F-27EF-496B-992C-6067EE2AB6AB}"/>
              </a:ext>
            </a:extLst>
          </p:cNvPr>
          <p:cNvSpPr txBox="1"/>
          <p:nvPr/>
        </p:nvSpPr>
        <p:spPr>
          <a:xfrm>
            <a:off x="6450182" y="1417975"/>
            <a:ext cx="2450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In 2019, $2.6 billion is recovered from health care fraud.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8E1E56-4638-4C4B-80A9-97174D1D347C}"/>
              </a:ext>
            </a:extLst>
          </p:cNvPr>
          <p:cNvGrpSpPr/>
          <p:nvPr/>
        </p:nvGrpSpPr>
        <p:grpSpPr>
          <a:xfrm>
            <a:off x="3268494" y="1945075"/>
            <a:ext cx="2769962" cy="526864"/>
            <a:chOff x="462346" y="569"/>
            <a:chExt cx="1561686" cy="292712"/>
          </a:xfrm>
        </p:grpSpPr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9825CE7B-1D72-44A8-9864-C631F7B5D2D0}"/>
                </a:ext>
              </a:extLst>
            </p:cNvPr>
            <p:cNvSpPr/>
            <p:nvPr/>
          </p:nvSpPr>
          <p:spPr>
            <a:xfrm rot="10800000">
              <a:off x="462346" y="569"/>
              <a:ext cx="1561686" cy="292712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Pentagon 4">
              <a:extLst>
                <a:ext uri="{FF2B5EF4-FFF2-40B4-BE49-F238E27FC236}">
                  <a16:creationId xmlns:a16="http://schemas.microsoft.com/office/drawing/2014/main" id="{23E8D25A-F87E-408F-A0EC-A1CC9B459106}"/>
                </a:ext>
              </a:extLst>
            </p:cNvPr>
            <p:cNvSpPr txBox="1"/>
            <p:nvPr/>
          </p:nvSpPr>
          <p:spPr>
            <a:xfrm>
              <a:off x="535524" y="569"/>
              <a:ext cx="1488508" cy="292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200" kern="12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Use AI-based chat bots to reduce the costs </a:t>
              </a:r>
              <a:endParaRPr lang="en-IN" sz="12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074E810-D060-4CBD-BF42-E1F98B7438C8}"/>
              </a:ext>
            </a:extLst>
          </p:cNvPr>
          <p:cNvSpPr/>
          <p:nvPr/>
        </p:nvSpPr>
        <p:spPr>
          <a:xfrm>
            <a:off x="831514" y="1382349"/>
            <a:ext cx="2292641" cy="4796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CD227-DB15-4213-BEDA-D7A1B42ADD93}"/>
              </a:ext>
            </a:extLst>
          </p:cNvPr>
          <p:cNvSpPr txBox="1"/>
          <p:nvPr/>
        </p:nvSpPr>
        <p:spPr>
          <a:xfrm>
            <a:off x="898390" y="1432201"/>
            <a:ext cx="1927718" cy="400110"/>
          </a:xfrm>
          <a:prstGeom prst="rect">
            <a:avLst/>
          </a:prstGeom>
          <a:solidFill>
            <a:srgbClr val="FF98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Fraud detection </a:t>
            </a:r>
          </a:p>
          <a:p>
            <a:endParaRPr lang="en-US" sz="600" dirty="0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19F65E-1F93-4947-A61A-A941FC253889}"/>
              </a:ext>
            </a:extLst>
          </p:cNvPr>
          <p:cNvSpPr/>
          <p:nvPr/>
        </p:nvSpPr>
        <p:spPr>
          <a:xfrm>
            <a:off x="821473" y="2011604"/>
            <a:ext cx="2263155" cy="46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93D0C3-DF2A-44D8-9FF3-E9C6740369C2}"/>
              </a:ext>
            </a:extLst>
          </p:cNvPr>
          <p:cNvSpPr txBox="1"/>
          <p:nvPr/>
        </p:nvSpPr>
        <p:spPr>
          <a:xfrm>
            <a:off x="862376" y="2071263"/>
            <a:ext cx="2100381" cy="307777"/>
          </a:xfrm>
          <a:prstGeom prst="rect">
            <a:avLst/>
          </a:prstGeom>
          <a:solidFill>
            <a:srgbClr val="3F537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Interactive Chatbots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E08A0-8A7B-4C6C-84D2-6465DC468618}"/>
              </a:ext>
            </a:extLst>
          </p:cNvPr>
          <p:cNvSpPr/>
          <p:nvPr/>
        </p:nvSpPr>
        <p:spPr>
          <a:xfrm>
            <a:off x="814275" y="2623455"/>
            <a:ext cx="2292641" cy="4796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10FC4-493B-4B15-B703-A74ED8412888}"/>
              </a:ext>
            </a:extLst>
          </p:cNvPr>
          <p:cNvSpPr txBox="1"/>
          <p:nvPr/>
        </p:nvSpPr>
        <p:spPr>
          <a:xfrm>
            <a:off x="866408" y="2692832"/>
            <a:ext cx="2158887" cy="307777"/>
          </a:xfrm>
          <a:prstGeom prst="rect">
            <a:avLst/>
          </a:prstGeom>
          <a:solidFill>
            <a:srgbClr val="FF98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Premium pricing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67DB59-2A01-41C1-A1B8-A7D1B2CC2DFE}"/>
              </a:ext>
            </a:extLst>
          </p:cNvPr>
          <p:cNvSpPr/>
          <p:nvPr/>
        </p:nvSpPr>
        <p:spPr>
          <a:xfrm>
            <a:off x="796648" y="3235427"/>
            <a:ext cx="2263155" cy="46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5C38B-55E4-476F-AB30-098ADE1DAE13}"/>
              </a:ext>
            </a:extLst>
          </p:cNvPr>
          <p:cNvSpPr txBox="1"/>
          <p:nvPr/>
        </p:nvSpPr>
        <p:spPr>
          <a:xfrm>
            <a:off x="825732" y="3233372"/>
            <a:ext cx="2058638" cy="461665"/>
          </a:xfrm>
          <a:prstGeom prst="rect">
            <a:avLst/>
          </a:prstGeom>
          <a:solidFill>
            <a:srgbClr val="3F5378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Customer preferences prediction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E01F27-1CEF-4565-9A90-9A9CB1C44EC9}"/>
              </a:ext>
            </a:extLst>
          </p:cNvPr>
          <p:cNvSpPr/>
          <p:nvPr/>
        </p:nvSpPr>
        <p:spPr>
          <a:xfrm>
            <a:off x="781904" y="3817853"/>
            <a:ext cx="2292641" cy="4796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BA547-14D0-4238-A25A-8E9294EF8776}"/>
              </a:ext>
            </a:extLst>
          </p:cNvPr>
          <p:cNvSpPr txBox="1"/>
          <p:nvPr/>
        </p:nvSpPr>
        <p:spPr>
          <a:xfrm>
            <a:off x="814275" y="3903800"/>
            <a:ext cx="2040255" cy="307777"/>
          </a:xfrm>
          <a:prstGeom prst="rect">
            <a:avLst/>
          </a:prstGeom>
          <a:solidFill>
            <a:srgbClr val="FF98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Marketing of insurance</a:t>
            </a:r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AB7DB-CA30-4270-B86B-7DC2B798E516}"/>
              </a:ext>
            </a:extLst>
          </p:cNvPr>
          <p:cNvSpPr/>
          <p:nvPr/>
        </p:nvSpPr>
        <p:spPr>
          <a:xfrm>
            <a:off x="814275" y="4441272"/>
            <a:ext cx="2263155" cy="46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D9696-7420-40A2-B2E0-86926062D5E5}"/>
              </a:ext>
            </a:extLst>
          </p:cNvPr>
          <p:cNvSpPr txBox="1"/>
          <p:nvPr/>
        </p:nvSpPr>
        <p:spPr>
          <a:xfrm>
            <a:off x="848780" y="4512222"/>
            <a:ext cx="2158887" cy="307777"/>
          </a:xfrm>
          <a:prstGeom prst="rect">
            <a:avLst/>
          </a:prstGeom>
          <a:solidFill>
            <a:srgbClr val="3F537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Claim processing </a:t>
            </a:r>
          </a:p>
        </p:txBody>
      </p:sp>
      <p:pic>
        <p:nvPicPr>
          <p:cNvPr id="29" name="Picture 3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DFDE002-534D-4D13-B8A7-37C7413E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1" y="1417975"/>
            <a:ext cx="483779" cy="492213"/>
          </a:xfrm>
          <a:prstGeom prst="rect">
            <a:avLst/>
          </a:prstGeom>
        </p:spPr>
      </p:pic>
      <p:pic>
        <p:nvPicPr>
          <p:cNvPr id="33" name="Picture 35" descr="Icon&#10;&#10;Description automatically generated">
            <a:extLst>
              <a:ext uri="{FF2B5EF4-FFF2-40B4-BE49-F238E27FC236}">
                <a16:creationId xmlns:a16="http://schemas.microsoft.com/office/drawing/2014/main" id="{6E1F37C3-D097-4D4F-B349-A584A19F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9" y="2026818"/>
            <a:ext cx="482827" cy="460335"/>
          </a:xfrm>
          <a:prstGeom prst="rect">
            <a:avLst/>
          </a:prstGeom>
        </p:spPr>
      </p:pic>
      <p:pic>
        <p:nvPicPr>
          <p:cNvPr id="36" name="Picture 46" descr="Icon&#10;&#10;Description automatically generated">
            <a:extLst>
              <a:ext uri="{FF2B5EF4-FFF2-40B4-BE49-F238E27FC236}">
                <a16:creationId xmlns:a16="http://schemas.microsoft.com/office/drawing/2014/main" id="{2D796020-61EF-4F52-8D7D-6B507CB8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18" y="2621336"/>
            <a:ext cx="466967" cy="460335"/>
          </a:xfrm>
          <a:prstGeom prst="rect">
            <a:avLst/>
          </a:prstGeom>
        </p:spPr>
      </p:pic>
      <p:pic>
        <p:nvPicPr>
          <p:cNvPr id="47" name="Picture 47" descr="Icon&#10;&#10;Description automatically generated">
            <a:extLst>
              <a:ext uri="{FF2B5EF4-FFF2-40B4-BE49-F238E27FC236}">
                <a16:creationId xmlns:a16="http://schemas.microsoft.com/office/drawing/2014/main" id="{62CD0C88-44A2-4D9E-BE4B-0B17AA43E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57" y="3221174"/>
            <a:ext cx="525203" cy="512455"/>
          </a:xfrm>
          <a:prstGeom prst="rect">
            <a:avLst/>
          </a:prstGeom>
        </p:spPr>
      </p:pic>
      <p:pic>
        <p:nvPicPr>
          <p:cNvPr id="48" name="Picture 48" descr="Icon&#10;&#10;Description automatically generated">
            <a:extLst>
              <a:ext uri="{FF2B5EF4-FFF2-40B4-BE49-F238E27FC236}">
                <a16:creationId xmlns:a16="http://schemas.microsoft.com/office/drawing/2014/main" id="{544B4C2C-1879-40BB-8832-74FDCE7CF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57" y="3817286"/>
            <a:ext cx="458892" cy="445856"/>
          </a:xfrm>
          <a:prstGeom prst="rect">
            <a:avLst/>
          </a:prstGeom>
        </p:spPr>
      </p:pic>
      <p:pic>
        <p:nvPicPr>
          <p:cNvPr id="49" name="Picture 49" descr="Icon&#10;&#10;Description automatically generated">
            <a:extLst>
              <a:ext uri="{FF2B5EF4-FFF2-40B4-BE49-F238E27FC236}">
                <a16:creationId xmlns:a16="http://schemas.microsoft.com/office/drawing/2014/main" id="{F215EABC-3785-455A-B76B-38A670F90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57" y="4368666"/>
            <a:ext cx="536157" cy="52092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6C79BDA-AD5F-4267-946D-C13DC70BE18D}"/>
              </a:ext>
            </a:extLst>
          </p:cNvPr>
          <p:cNvSpPr/>
          <p:nvPr/>
        </p:nvSpPr>
        <p:spPr>
          <a:xfrm>
            <a:off x="6450182" y="1381624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4246E2-E071-48D5-BE6C-79CD1817655F}"/>
              </a:ext>
            </a:extLst>
          </p:cNvPr>
          <p:cNvSpPr/>
          <p:nvPr/>
        </p:nvSpPr>
        <p:spPr>
          <a:xfrm>
            <a:off x="6445374" y="1975191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6B56EB-B751-454C-8307-F190AB48E643}"/>
              </a:ext>
            </a:extLst>
          </p:cNvPr>
          <p:cNvSpPr txBox="1"/>
          <p:nvPr/>
        </p:nvSpPr>
        <p:spPr>
          <a:xfrm>
            <a:off x="6450182" y="1917941"/>
            <a:ext cx="2450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According to Juniper Study, using AI chatbots for insurance increase cost saving by $1.3 billion by 2023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542743-6516-400B-8F7B-CD4C02A71E11}"/>
              </a:ext>
            </a:extLst>
          </p:cNvPr>
          <p:cNvSpPr/>
          <p:nvPr/>
        </p:nvSpPr>
        <p:spPr>
          <a:xfrm>
            <a:off x="6445374" y="2613404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AFCE3-5EEB-45E7-9AAA-98C6022B10BD}"/>
              </a:ext>
            </a:extLst>
          </p:cNvPr>
          <p:cNvSpPr txBox="1"/>
          <p:nvPr/>
        </p:nvSpPr>
        <p:spPr>
          <a:xfrm>
            <a:off x="6445374" y="2569720"/>
            <a:ext cx="2450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AI/ML models work better than the generalized linear models for premium prediction and pricing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E4AC4C-DE42-4716-A2E8-45818298F288}"/>
              </a:ext>
            </a:extLst>
          </p:cNvPr>
          <p:cNvSpPr/>
          <p:nvPr/>
        </p:nvSpPr>
        <p:spPr>
          <a:xfrm>
            <a:off x="6441654" y="3213108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D1172B-1241-481D-88B7-6C104EAC30F8}"/>
              </a:ext>
            </a:extLst>
          </p:cNvPr>
          <p:cNvSpPr txBox="1"/>
          <p:nvPr/>
        </p:nvSpPr>
        <p:spPr>
          <a:xfrm>
            <a:off x="6441654" y="3169424"/>
            <a:ext cx="2450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AI/ML models are tending towards “pay as you live“ models where premium is priced as per the customer lifestyle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FC9853-878A-4FDB-B66C-10DBBF380BD8}"/>
              </a:ext>
            </a:extLst>
          </p:cNvPr>
          <p:cNvSpPr/>
          <p:nvPr/>
        </p:nvSpPr>
        <p:spPr>
          <a:xfrm>
            <a:off x="6450181" y="3798751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AF848F-0AF9-4BB1-9732-8CF882B0E6F3}"/>
              </a:ext>
            </a:extLst>
          </p:cNvPr>
          <p:cNvSpPr txBox="1"/>
          <p:nvPr/>
        </p:nvSpPr>
        <p:spPr>
          <a:xfrm>
            <a:off x="6441654" y="3799016"/>
            <a:ext cx="2450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Better customer retention thereby reducing costs for the insurance administration costs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8B05C6-6F1D-468F-A538-93FDDB2CFDFE}"/>
              </a:ext>
            </a:extLst>
          </p:cNvPr>
          <p:cNvCxnSpPr>
            <a:cxnSpLocks/>
          </p:cNvCxnSpPr>
          <p:nvPr/>
        </p:nvCxnSpPr>
        <p:spPr>
          <a:xfrm>
            <a:off x="6040548" y="16344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0424A9-ABB7-4D30-815A-9133F546522F}"/>
              </a:ext>
            </a:extLst>
          </p:cNvPr>
          <p:cNvCxnSpPr>
            <a:cxnSpLocks/>
          </p:cNvCxnSpPr>
          <p:nvPr/>
        </p:nvCxnSpPr>
        <p:spPr>
          <a:xfrm>
            <a:off x="6022375" y="21972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9CD157-AFF5-4FE0-ABC5-34E06B464B2D}"/>
              </a:ext>
            </a:extLst>
          </p:cNvPr>
          <p:cNvCxnSpPr>
            <a:cxnSpLocks/>
          </p:cNvCxnSpPr>
          <p:nvPr/>
        </p:nvCxnSpPr>
        <p:spPr>
          <a:xfrm>
            <a:off x="6030902" y="28536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FAD7D9-8F0A-4866-A954-54E2BA6379B2}"/>
              </a:ext>
            </a:extLst>
          </p:cNvPr>
          <p:cNvCxnSpPr>
            <a:cxnSpLocks/>
          </p:cNvCxnSpPr>
          <p:nvPr/>
        </p:nvCxnSpPr>
        <p:spPr>
          <a:xfrm>
            <a:off x="6030902" y="34236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E29659-A31F-47DC-BC80-A2BDD3E5AE64}"/>
              </a:ext>
            </a:extLst>
          </p:cNvPr>
          <p:cNvCxnSpPr>
            <a:cxnSpLocks/>
          </p:cNvCxnSpPr>
          <p:nvPr/>
        </p:nvCxnSpPr>
        <p:spPr>
          <a:xfrm>
            <a:off x="6030902" y="40224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D2941C-BD04-40C7-8122-A137BF4AE88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65478" y="4193908"/>
            <a:ext cx="393230" cy="466631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1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 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44EC7138-A6F1-41D9-9B48-BCDDEB1FA6FE}"/>
              </a:ext>
            </a:extLst>
          </p:cNvPr>
          <p:cNvSpPr txBox="1"/>
          <p:nvPr/>
        </p:nvSpPr>
        <p:spPr>
          <a:xfrm>
            <a:off x="463525" y="-268448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A72D9-FE00-4D14-86F9-1AC85571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542"/>
            <a:ext cx="4153786" cy="2940320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21FAA46-6F33-4CC5-9DE2-5676FDC1DB43}"/>
              </a:ext>
            </a:extLst>
          </p:cNvPr>
          <p:cNvSpPr txBox="1">
            <a:spLocks/>
          </p:cNvSpPr>
          <p:nvPr/>
        </p:nvSpPr>
        <p:spPr>
          <a:xfrm>
            <a:off x="7656600" y="4630856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6EC6-754B-46F1-BC9B-4CBE9AD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799C8-E572-4D63-B6DA-8B9A08C62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12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17104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44EC7138-A6F1-41D9-9B48-BCDDEB1FA6FE}"/>
              </a:ext>
            </a:extLst>
          </p:cNvPr>
          <p:cNvSpPr txBox="1"/>
          <p:nvPr/>
        </p:nvSpPr>
        <p:spPr>
          <a:xfrm>
            <a:off x="463525" y="-268448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2CBCAE-A977-4C81-A4A2-6B3E1BA0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542"/>
            <a:ext cx="4153786" cy="2940320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6B21F78-CE2E-483D-A336-B2D7E44C6479}"/>
              </a:ext>
            </a:extLst>
          </p:cNvPr>
          <p:cNvSpPr txBox="1">
            <a:spLocks/>
          </p:cNvSpPr>
          <p:nvPr/>
        </p:nvSpPr>
        <p:spPr>
          <a:xfrm>
            <a:off x="7656600" y="4636012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93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 Health-care Insurance market </a:t>
            </a:r>
            <a:endParaRPr dirty="0"/>
          </a:p>
        </p:txBody>
      </p:sp>
      <p:sp>
        <p:nvSpPr>
          <p:cNvPr id="17" name="Google Shape;262;p17">
            <a:extLst>
              <a:ext uri="{FF2B5EF4-FFF2-40B4-BE49-F238E27FC236}">
                <a16:creationId xmlns:a16="http://schemas.microsoft.com/office/drawing/2014/main" id="{1EDF3C6F-C8CD-469B-A05C-C321210FC00E}"/>
              </a:ext>
            </a:extLst>
          </p:cNvPr>
          <p:cNvSpPr txBox="1">
            <a:spLocks/>
          </p:cNvSpPr>
          <p:nvPr/>
        </p:nvSpPr>
        <p:spPr>
          <a:xfrm>
            <a:off x="296772" y="1330251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Health insurance in USA</a:t>
            </a:r>
            <a:endParaRPr lang="en-IN" dirty="0"/>
          </a:p>
        </p:txBody>
      </p:sp>
      <p:grpSp>
        <p:nvGrpSpPr>
          <p:cNvPr id="18" name="Google Shape;1062;p46">
            <a:extLst>
              <a:ext uri="{FF2B5EF4-FFF2-40B4-BE49-F238E27FC236}">
                <a16:creationId xmlns:a16="http://schemas.microsoft.com/office/drawing/2014/main" id="{68092CDA-45FD-4523-B4FF-508B6D24F3AE}"/>
              </a:ext>
            </a:extLst>
          </p:cNvPr>
          <p:cNvGrpSpPr/>
          <p:nvPr/>
        </p:nvGrpSpPr>
        <p:grpSpPr>
          <a:xfrm>
            <a:off x="307843" y="654825"/>
            <a:ext cx="333016" cy="241699"/>
            <a:chOff x="4604550" y="3714775"/>
            <a:chExt cx="439625" cy="319075"/>
          </a:xfrm>
        </p:grpSpPr>
        <p:sp>
          <p:nvSpPr>
            <p:cNvPr id="19" name="Google Shape;1063;p46">
              <a:extLst>
                <a:ext uri="{FF2B5EF4-FFF2-40B4-BE49-F238E27FC236}">
                  <a16:creationId xmlns:a16="http://schemas.microsoft.com/office/drawing/2014/main" id="{72B04680-7334-443E-BE8F-0E7F32D2783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4;p46">
              <a:extLst>
                <a:ext uri="{FF2B5EF4-FFF2-40B4-BE49-F238E27FC236}">
                  <a16:creationId xmlns:a16="http://schemas.microsoft.com/office/drawing/2014/main" id="{40C1874E-AB38-4DE2-8A38-4AE230540E4E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D73E586-864C-4828-AD13-7BC46720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7" y="1537822"/>
            <a:ext cx="4026873" cy="27389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8AD212-CB81-492F-9C28-78A603D19A3C}"/>
              </a:ext>
            </a:extLst>
          </p:cNvPr>
          <p:cNvSpPr txBox="1"/>
          <p:nvPr/>
        </p:nvSpPr>
        <p:spPr>
          <a:xfrm>
            <a:off x="885023" y="1721251"/>
            <a:ext cx="441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91.4% of percentage people have health insurance coverage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7C4E60-4473-4CCF-807B-8025A954F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051960"/>
              </p:ext>
            </p:extLst>
          </p:nvPr>
        </p:nvGraphicFramePr>
        <p:xfrm>
          <a:off x="49667" y="1496458"/>
          <a:ext cx="1096543" cy="710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467A261-F0BD-46DB-AC86-3E0EF632373F}"/>
              </a:ext>
            </a:extLst>
          </p:cNvPr>
          <p:cNvSpPr txBox="1"/>
          <p:nvPr/>
        </p:nvSpPr>
        <p:spPr>
          <a:xfrm>
            <a:off x="405828" y="1728122"/>
            <a:ext cx="390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91.4</a:t>
            </a:r>
            <a:endParaRPr lang="en-IN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E66851-B191-4629-B7BB-B81FB30F96DC}"/>
              </a:ext>
            </a:extLst>
          </p:cNvPr>
          <p:cNvSpPr txBox="1"/>
          <p:nvPr/>
        </p:nvSpPr>
        <p:spPr>
          <a:xfrm>
            <a:off x="890964" y="2169868"/>
            <a:ext cx="40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66.5% are covered by private insurance 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279A3BF-B764-40DD-8BFA-BC144E74E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618449"/>
              </p:ext>
            </p:extLst>
          </p:nvPr>
        </p:nvGraphicFramePr>
        <p:xfrm>
          <a:off x="70967" y="1990319"/>
          <a:ext cx="1085894" cy="68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65E2028-66C2-46BE-85EA-95D9328151AD}"/>
              </a:ext>
            </a:extLst>
          </p:cNvPr>
          <p:cNvSpPr txBox="1"/>
          <p:nvPr/>
        </p:nvSpPr>
        <p:spPr>
          <a:xfrm>
            <a:off x="413553" y="2238201"/>
            <a:ext cx="390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66.5</a:t>
            </a:r>
            <a:endParaRPr lang="en-IN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9C407A-58FF-4075-A43A-907DA720A0AF}"/>
              </a:ext>
            </a:extLst>
          </p:cNvPr>
          <p:cNvSpPr txBox="1"/>
          <p:nvPr/>
        </p:nvSpPr>
        <p:spPr>
          <a:xfrm>
            <a:off x="890964" y="2615418"/>
            <a:ext cx="40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54% of private insurance are employment-based 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31AF167-DC3C-4CCA-8C80-22C3539AB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015214"/>
              </p:ext>
            </p:extLst>
          </p:nvPr>
        </p:nvGraphicFramePr>
        <p:xfrm>
          <a:off x="70967" y="2467485"/>
          <a:ext cx="1096544" cy="68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6360FA4-92FB-4FBB-97C6-7B3B18014204}"/>
              </a:ext>
            </a:extLst>
          </p:cNvPr>
          <p:cNvSpPr txBox="1"/>
          <p:nvPr/>
        </p:nvSpPr>
        <p:spPr>
          <a:xfrm>
            <a:off x="457937" y="2696085"/>
            <a:ext cx="4064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54</a:t>
            </a:r>
            <a:endParaRPr lang="en-IN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0F08A-A923-41F3-9AA3-2BD38B70AF0F}"/>
              </a:ext>
            </a:extLst>
          </p:cNvPr>
          <p:cNvSpPr txBox="1"/>
          <p:nvPr/>
        </p:nvSpPr>
        <p:spPr>
          <a:xfrm>
            <a:off x="890964" y="3039211"/>
            <a:ext cx="40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 national healthcare expenditure is $3.18 trillion and estimated to reach $6.2 trillion by 2028.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6E7A4-EB8F-4CDB-B08F-F22F07A25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56" y="3090263"/>
            <a:ext cx="365844" cy="3658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5D65C09-CB4C-43C1-BC21-E95CC6982937}"/>
              </a:ext>
            </a:extLst>
          </p:cNvPr>
          <p:cNvSpPr txBox="1"/>
          <p:nvPr/>
        </p:nvSpPr>
        <p:spPr>
          <a:xfrm>
            <a:off x="864423" y="3555960"/>
            <a:ext cx="402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 healthcare sector market size is 1.1 trillion with expected growth of 6.6%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1B5F72C-EBC3-42E5-A606-86E957EA2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17" y="3560284"/>
            <a:ext cx="365844" cy="3658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91099DF-7537-4601-8C79-DBAA9C4EEA3A}"/>
              </a:ext>
            </a:extLst>
          </p:cNvPr>
          <p:cNvSpPr txBox="1"/>
          <p:nvPr/>
        </p:nvSpPr>
        <p:spPr>
          <a:xfrm>
            <a:off x="890964" y="4096129"/>
            <a:ext cx="402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Health care coverage is segmented upon diseases, age of the claimant , distribution channel, medical/diseases etc.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733AC9-6B06-43F7-8460-139FB6E36C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056" y="4120879"/>
            <a:ext cx="457581" cy="457581"/>
          </a:xfrm>
          <a:prstGeom prst="rect">
            <a:avLst/>
          </a:prstGeom>
        </p:spPr>
      </p:pic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810BEF1F-C138-4DB5-9355-FFDA564884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47789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132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Insurance company process : Premium &amp; Process of claim</a:t>
            </a:r>
            <a:endParaRPr dirty="0"/>
          </a:p>
        </p:txBody>
      </p:sp>
      <p:grpSp>
        <p:nvGrpSpPr>
          <p:cNvPr id="18" name="Google Shape;857;p46">
            <a:extLst>
              <a:ext uri="{FF2B5EF4-FFF2-40B4-BE49-F238E27FC236}">
                <a16:creationId xmlns:a16="http://schemas.microsoft.com/office/drawing/2014/main" id="{84E3BE5C-9CC3-4CDD-9D89-4E098D76F5A9}"/>
              </a:ext>
            </a:extLst>
          </p:cNvPr>
          <p:cNvGrpSpPr/>
          <p:nvPr/>
        </p:nvGrpSpPr>
        <p:grpSpPr>
          <a:xfrm>
            <a:off x="307587" y="574113"/>
            <a:ext cx="309041" cy="403123"/>
            <a:chOff x="590250" y="244200"/>
            <a:chExt cx="407975" cy="532175"/>
          </a:xfrm>
        </p:grpSpPr>
        <p:sp>
          <p:nvSpPr>
            <p:cNvPr id="19" name="Google Shape;858;p46">
              <a:extLst>
                <a:ext uri="{FF2B5EF4-FFF2-40B4-BE49-F238E27FC236}">
                  <a16:creationId xmlns:a16="http://schemas.microsoft.com/office/drawing/2014/main" id="{5EFCCCF0-A06A-4998-9BA8-7FBE739D1271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9;p46">
              <a:extLst>
                <a:ext uri="{FF2B5EF4-FFF2-40B4-BE49-F238E27FC236}">
                  <a16:creationId xmlns:a16="http://schemas.microsoft.com/office/drawing/2014/main" id="{3FD7CAB6-9C36-4D4C-9F4E-441F6BFA4D79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0;p46">
              <a:extLst>
                <a:ext uri="{FF2B5EF4-FFF2-40B4-BE49-F238E27FC236}">
                  <a16:creationId xmlns:a16="http://schemas.microsoft.com/office/drawing/2014/main" id="{83F2771C-D21C-4C43-A223-9C6C5D0B51E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1;p46">
              <a:extLst>
                <a:ext uri="{FF2B5EF4-FFF2-40B4-BE49-F238E27FC236}">
                  <a16:creationId xmlns:a16="http://schemas.microsoft.com/office/drawing/2014/main" id="{479BFE3B-0583-4AA1-B409-33887C25374F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2;p46">
              <a:extLst>
                <a:ext uri="{FF2B5EF4-FFF2-40B4-BE49-F238E27FC236}">
                  <a16:creationId xmlns:a16="http://schemas.microsoft.com/office/drawing/2014/main" id="{A0434863-4BDA-47E2-B0ED-92C5B55639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3;p46">
              <a:extLst>
                <a:ext uri="{FF2B5EF4-FFF2-40B4-BE49-F238E27FC236}">
                  <a16:creationId xmlns:a16="http://schemas.microsoft.com/office/drawing/2014/main" id="{46E8A05F-BA88-4960-B5B0-B7477F9DEC44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4;p46">
              <a:extLst>
                <a:ext uri="{FF2B5EF4-FFF2-40B4-BE49-F238E27FC236}">
                  <a16:creationId xmlns:a16="http://schemas.microsoft.com/office/drawing/2014/main" id="{482CFDB3-6041-425C-AF66-72E078101053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5;p46">
              <a:extLst>
                <a:ext uri="{FF2B5EF4-FFF2-40B4-BE49-F238E27FC236}">
                  <a16:creationId xmlns:a16="http://schemas.microsoft.com/office/drawing/2014/main" id="{DD4969F4-5435-426A-B2D9-FB32BA41BF1C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6;p46">
              <a:extLst>
                <a:ext uri="{FF2B5EF4-FFF2-40B4-BE49-F238E27FC236}">
                  <a16:creationId xmlns:a16="http://schemas.microsoft.com/office/drawing/2014/main" id="{E41A406D-D146-4E75-8F68-06BB077FC78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7;p46">
              <a:extLst>
                <a:ext uri="{FF2B5EF4-FFF2-40B4-BE49-F238E27FC236}">
                  <a16:creationId xmlns:a16="http://schemas.microsoft.com/office/drawing/2014/main" id="{6475F0B8-28D9-4283-AB2C-B246309CF55B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8;p46">
              <a:extLst>
                <a:ext uri="{FF2B5EF4-FFF2-40B4-BE49-F238E27FC236}">
                  <a16:creationId xmlns:a16="http://schemas.microsoft.com/office/drawing/2014/main" id="{316EA229-D028-4128-8359-2F9515A3DAC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9;p46">
              <a:extLst>
                <a:ext uri="{FF2B5EF4-FFF2-40B4-BE49-F238E27FC236}">
                  <a16:creationId xmlns:a16="http://schemas.microsoft.com/office/drawing/2014/main" id="{91F33B25-0614-4280-BECE-11210EAC7F5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0;p46">
              <a:extLst>
                <a:ext uri="{FF2B5EF4-FFF2-40B4-BE49-F238E27FC236}">
                  <a16:creationId xmlns:a16="http://schemas.microsoft.com/office/drawing/2014/main" id="{66271606-9314-4BEC-9D26-AFD6C8FFA461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71;p46">
              <a:extLst>
                <a:ext uri="{FF2B5EF4-FFF2-40B4-BE49-F238E27FC236}">
                  <a16:creationId xmlns:a16="http://schemas.microsoft.com/office/drawing/2014/main" id="{1419A4E9-C944-4CFE-AD4B-E4432756E753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62;p17">
            <a:extLst>
              <a:ext uri="{FF2B5EF4-FFF2-40B4-BE49-F238E27FC236}">
                <a16:creationId xmlns:a16="http://schemas.microsoft.com/office/drawing/2014/main" id="{9DAC7B72-3888-43F8-BE13-F8E14407FEC2}"/>
              </a:ext>
            </a:extLst>
          </p:cNvPr>
          <p:cNvSpPr txBox="1">
            <a:spLocks/>
          </p:cNvSpPr>
          <p:nvPr/>
        </p:nvSpPr>
        <p:spPr>
          <a:xfrm>
            <a:off x="69178" y="2015062"/>
            <a:ext cx="936942" cy="636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Insurance company</a:t>
            </a:r>
            <a:endParaRPr lang="en-IN" dirty="0"/>
          </a:p>
        </p:txBody>
      </p:sp>
      <p:sp>
        <p:nvSpPr>
          <p:cNvPr id="34" name="Google Shape;262;p17">
            <a:extLst>
              <a:ext uri="{FF2B5EF4-FFF2-40B4-BE49-F238E27FC236}">
                <a16:creationId xmlns:a16="http://schemas.microsoft.com/office/drawing/2014/main" id="{5E423E2D-C28F-42D9-B95C-45437BBB55F8}"/>
              </a:ext>
            </a:extLst>
          </p:cNvPr>
          <p:cNvSpPr txBox="1">
            <a:spLocks/>
          </p:cNvSpPr>
          <p:nvPr/>
        </p:nvSpPr>
        <p:spPr>
          <a:xfrm>
            <a:off x="1074205" y="1392654"/>
            <a:ext cx="936942" cy="636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Premium pricing</a:t>
            </a:r>
            <a:endParaRPr lang="en-IN" dirty="0"/>
          </a:p>
        </p:txBody>
      </p:sp>
      <p:sp>
        <p:nvSpPr>
          <p:cNvPr id="35" name="Google Shape;262;p17">
            <a:extLst>
              <a:ext uri="{FF2B5EF4-FFF2-40B4-BE49-F238E27FC236}">
                <a16:creationId xmlns:a16="http://schemas.microsoft.com/office/drawing/2014/main" id="{6D2A1C48-BA72-4491-A61B-F8C632F084DE}"/>
              </a:ext>
            </a:extLst>
          </p:cNvPr>
          <p:cNvSpPr txBox="1">
            <a:spLocks/>
          </p:cNvSpPr>
          <p:nvPr/>
        </p:nvSpPr>
        <p:spPr>
          <a:xfrm>
            <a:off x="1074205" y="2582043"/>
            <a:ext cx="936942" cy="636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Claim settlement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396CFF-0208-4B03-B510-DF1AB686A4A6}"/>
              </a:ext>
            </a:extLst>
          </p:cNvPr>
          <p:cNvGrpSpPr/>
          <p:nvPr/>
        </p:nvGrpSpPr>
        <p:grpSpPr>
          <a:xfrm>
            <a:off x="7418450" y="1417557"/>
            <a:ext cx="1140596" cy="622408"/>
            <a:chOff x="9698984" y="2807559"/>
            <a:chExt cx="1823179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08F57CB-19B2-4C11-84BA-5A7B7709AF6A}"/>
                </a:ext>
              </a:extLst>
            </p:cNvPr>
            <p:cNvSpPr/>
            <p:nvPr/>
          </p:nvSpPr>
          <p:spPr>
            <a:xfrm>
              <a:off x="9698984" y="2807559"/>
              <a:ext cx="1030512" cy="1030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DEAA53-E9AC-42E2-887F-5ACAA17EF9B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470" y="3292085"/>
              <a:ext cx="724693" cy="6585"/>
            </a:xfrm>
            <a:prstGeom prst="line">
              <a:avLst/>
            </a:prstGeom>
            <a:ln w="12700" cmpd="sng">
              <a:solidFill>
                <a:schemeClr val="accent5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F538B-9B37-49EB-8E6A-9E86AB6C0857}"/>
              </a:ext>
            </a:extLst>
          </p:cNvPr>
          <p:cNvGrpSpPr/>
          <p:nvPr/>
        </p:nvGrpSpPr>
        <p:grpSpPr>
          <a:xfrm>
            <a:off x="4748682" y="1432605"/>
            <a:ext cx="1126429" cy="622408"/>
            <a:chOff x="5570815" y="2849615"/>
            <a:chExt cx="1800532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59C5724-83EA-49F4-BCC1-175D2E97D128}"/>
                </a:ext>
              </a:extLst>
            </p:cNvPr>
            <p:cNvSpPr/>
            <p:nvPr/>
          </p:nvSpPr>
          <p:spPr>
            <a:xfrm>
              <a:off x="5570815" y="2849615"/>
              <a:ext cx="1030513" cy="1030512"/>
            </a:xfrm>
            <a:prstGeom prst="ellipse">
              <a:avLst/>
            </a:prstGeom>
            <a:solidFill>
              <a:srgbClr val="92A8C8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963513-5D17-4E88-9630-4A990C2AFA5E}"/>
                </a:ext>
              </a:extLst>
            </p:cNvPr>
            <p:cNvCxnSpPr/>
            <p:nvPr/>
          </p:nvCxnSpPr>
          <p:spPr>
            <a:xfrm>
              <a:off x="6601327" y="3322815"/>
              <a:ext cx="770020" cy="0"/>
            </a:xfrm>
            <a:prstGeom prst="line">
              <a:avLst/>
            </a:prstGeom>
            <a:ln w="12700" cmpd="sng">
              <a:solidFill>
                <a:schemeClr val="accent3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9BB605-331D-42D3-B778-B440D1E9E7B4}"/>
              </a:ext>
            </a:extLst>
          </p:cNvPr>
          <p:cNvGrpSpPr/>
          <p:nvPr/>
        </p:nvGrpSpPr>
        <p:grpSpPr>
          <a:xfrm>
            <a:off x="2090206" y="1392654"/>
            <a:ext cx="1125234" cy="622408"/>
            <a:chOff x="1442645" y="2807559"/>
            <a:chExt cx="1798624" cy="1030512"/>
          </a:xfrm>
          <a:solidFill>
            <a:srgbClr val="3F5378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57A555-B86E-4E5B-BB3C-59A74E1AD5D4}"/>
                </a:ext>
              </a:extLst>
            </p:cNvPr>
            <p:cNvSpPr/>
            <p:nvPr/>
          </p:nvSpPr>
          <p:spPr>
            <a:xfrm>
              <a:off x="1442645" y="2807559"/>
              <a:ext cx="1030512" cy="1030512"/>
            </a:xfrm>
            <a:prstGeom prst="ellipse">
              <a:avLst/>
            </a:prstGeom>
            <a:grpFill/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86DC7D7-7D94-4BA0-A275-5724C991BA60}"/>
                </a:ext>
              </a:extLst>
            </p:cNvPr>
            <p:cNvCxnSpPr/>
            <p:nvPr/>
          </p:nvCxnSpPr>
          <p:spPr>
            <a:xfrm>
              <a:off x="2473157" y="3424593"/>
              <a:ext cx="768112" cy="0"/>
            </a:xfrm>
            <a:prstGeom prst="line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197">
              <a:extLst>
                <a:ext uri="{FF2B5EF4-FFF2-40B4-BE49-F238E27FC236}">
                  <a16:creationId xmlns:a16="http://schemas.microsoft.com/office/drawing/2014/main" id="{8560B5A0-3AC4-47D6-A948-BAAB03840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406" y="3110901"/>
              <a:ext cx="407794" cy="375552"/>
              <a:chOff x="0" y="0"/>
              <a:chExt cx="570" cy="576"/>
            </a:xfrm>
            <a:grpFill/>
          </p:grpSpPr>
          <p:sp>
            <p:nvSpPr>
              <p:cNvPr id="51" name="AutoShape 195">
                <a:extLst>
                  <a:ext uri="{FF2B5EF4-FFF2-40B4-BE49-F238E27FC236}">
                    <a16:creationId xmlns:a16="http://schemas.microsoft.com/office/drawing/2014/main" id="{8C1D9603-F9E8-4A88-B90D-9396A4B05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" y="248"/>
                <a:ext cx="21" cy="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" name="AutoShape 196">
                <a:extLst>
                  <a:ext uri="{FF2B5EF4-FFF2-40B4-BE49-F238E27FC236}">
                    <a16:creationId xmlns:a16="http://schemas.microsoft.com/office/drawing/2014/main" id="{AC006488-DB9B-4873-A94E-61B097745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0" cy="576"/>
              </a:xfrm>
              <a:custGeom>
                <a:avLst/>
                <a:gdLst>
                  <a:gd name="T0" fmla="*/ 0 w 20024"/>
                  <a:gd name="T1" fmla="*/ 0 h 21059"/>
                  <a:gd name="T2" fmla="*/ 0 w 20024"/>
                  <a:gd name="T3" fmla="*/ 0 h 21059"/>
                  <a:gd name="T4" fmla="*/ 0 w 20024"/>
                  <a:gd name="T5" fmla="*/ 0 h 21059"/>
                  <a:gd name="T6" fmla="*/ 0 w 20024"/>
                  <a:gd name="T7" fmla="*/ 0 h 21059"/>
                  <a:gd name="T8" fmla="*/ 0 w 20024"/>
                  <a:gd name="T9" fmla="*/ 0 h 21059"/>
                  <a:gd name="T10" fmla="*/ 0 w 20024"/>
                  <a:gd name="T11" fmla="*/ 0 h 21059"/>
                  <a:gd name="T12" fmla="*/ 0 w 20024"/>
                  <a:gd name="T13" fmla="*/ 0 h 21059"/>
                  <a:gd name="T14" fmla="*/ 0 w 20024"/>
                  <a:gd name="T15" fmla="*/ 0 h 21059"/>
                  <a:gd name="T16" fmla="*/ 0 w 20024"/>
                  <a:gd name="T17" fmla="*/ 0 h 21059"/>
                  <a:gd name="T18" fmla="*/ 0 w 20024"/>
                  <a:gd name="T19" fmla="*/ 0 h 21059"/>
                  <a:gd name="T20" fmla="*/ 0 w 20024"/>
                  <a:gd name="T21" fmla="*/ 0 h 21059"/>
                  <a:gd name="T22" fmla="*/ 0 w 20024"/>
                  <a:gd name="T23" fmla="*/ 0 h 21059"/>
                  <a:gd name="T24" fmla="*/ 0 w 20024"/>
                  <a:gd name="T25" fmla="*/ 0 h 21059"/>
                  <a:gd name="T26" fmla="*/ 0 w 20024"/>
                  <a:gd name="T27" fmla="*/ 0 h 21059"/>
                  <a:gd name="T28" fmla="*/ 0 w 20024"/>
                  <a:gd name="T29" fmla="*/ 0 h 21059"/>
                  <a:gd name="T30" fmla="*/ 0 w 20024"/>
                  <a:gd name="T31" fmla="*/ 0 h 21059"/>
                  <a:gd name="T32" fmla="*/ 0 w 20024"/>
                  <a:gd name="T33" fmla="*/ 0 h 21059"/>
                  <a:gd name="T34" fmla="*/ 0 w 20024"/>
                  <a:gd name="T35" fmla="*/ 0 h 21059"/>
                  <a:gd name="T36" fmla="*/ 0 w 20024"/>
                  <a:gd name="T37" fmla="*/ 0 h 21059"/>
                  <a:gd name="T38" fmla="*/ 0 w 20024"/>
                  <a:gd name="T39" fmla="*/ 0 h 21059"/>
                  <a:gd name="T40" fmla="*/ 0 w 20024"/>
                  <a:gd name="T41" fmla="*/ 0 h 21059"/>
                  <a:gd name="T42" fmla="*/ 0 w 20024"/>
                  <a:gd name="T43" fmla="*/ 0 h 21059"/>
                  <a:gd name="T44" fmla="*/ 0 w 20024"/>
                  <a:gd name="T45" fmla="*/ 0 h 21059"/>
                  <a:gd name="T46" fmla="*/ 0 w 20024"/>
                  <a:gd name="T47" fmla="*/ 0 h 21059"/>
                  <a:gd name="T48" fmla="*/ 0 w 20024"/>
                  <a:gd name="T49" fmla="*/ 0 h 21059"/>
                  <a:gd name="T50" fmla="*/ 0 w 20024"/>
                  <a:gd name="T51" fmla="*/ 0 h 21059"/>
                  <a:gd name="T52" fmla="*/ 0 w 20024"/>
                  <a:gd name="T53" fmla="*/ 0 h 21059"/>
                  <a:gd name="T54" fmla="*/ 0 w 20024"/>
                  <a:gd name="T55" fmla="*/ 0 h 21059"/>
                  <a:gd name="T56" fmla="*/ 0 w 20024"/>
                  <a:gd name="T57" fmla="*/ 0 h 21059"/>
                  <a:gd name="T58" fmla="*/ 0 w 20024"/>
                  <a:gd name="T59" fmla="*/ 0 h 21059"/>
                  <a:gd name="T60" fmla="*/ 0 w 20024"/>
                  <a:gd name="T61" fmla="*/ 0 h 21059"/>
                  <a:gd name="T62" fmla="*/ 0 w 20024"/>
                  <a:gd name="T63" fmla="*/ 0 h 21059"/>
                  <a:gd name="T64" fmla="*/ 0 w 20024"/>
                  <a:gd name="T65" fmla="*/ 0 h 21059"/>
                  <a:gd name="T66" fmla="*/ 0 w 20024"/>
                  <a:gd name="T67" fmla="*/ 0 h 21059"/>
                  <a:gd name="T68" fmla="*/ 0 w 20024"/>
                  <a:gd name="T69" fmla="*/ 0 h 21059"/>
                  <a:gd name="T70" fmla="*/ 0 w 20024"/>
                  <a:gd name="T71" fmla="*/ 0 h 21059"/>
                  <a:gd name="T72" fmla="*/ 0 w 20024"/>
                  <a:gd name="T73" fmla="*/ 0 h 21059"/>
                  <a:gd name="T74" fmla="*/ 0 w 20024"/>
                  <a:gd name="T75" fmla="*/ 0 h 21059"/>
                  <a:gd name="T76" fmla="*/ 0 w 20024"/>
                  <a:gd name="T77" fmla="*/ 0 h 21059"/>
                  <a:gd name="T78" fmla="*/ 0 w 20024"/>
                  <a:gd name="T79" fmla="*/ 0 h 21059"/>
                  <a:gd name="T80" fmla="*/ 0 w 20024"/>
                  <a:gd name="T81" fmla="*/ 0 h 21059"/>
                  <a:gd name="T82" fmla="*/ 0 w 20024"/>
                  <a:gd name="T83" fmla="*/ 0 h 21059"/>
                  <a:gd name="T84" fmla="*/ 0 w 20024"/>
                  <a:gd name="T85" fmla="*/ 0 h 21059"/>
                  <a:gd name="T86" fmla="*/ 0 w 20024"/>
                  <a:gd name="T87" fmla="*/ 0 h 21059"/>
                  <a:gd name="T88" fmla="*/ 0 w 20024"/>
                  <a:gd name="T89" fmla="*/ 0 h 21059"/>
                  <a:gd name="T90" fmla="*/ 0 w 20024"/>
                  <a:gd name="T91" fmla="*/ 0 h 21059"/>
                  <a:gd name="T92" fmla="*/ 0 w 20024"/>
                  <a:gd name="T93" fmla="*/ 0 h 2105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0024" h="21059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3" y="12858"/>
                    </a:ln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  <a:moveTo>
                      <a:pt x="14769" y="158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BC7D01-F9B9-476D-9085-6F887903CD29}"/>
              </a:ext>
            </a:extLst>
          </p:cNvPr>
          <p:cNvGrpSpPr/>
          <p:nvPr/>
        </p:nvGrpSpPr>
        <p:grpSpPr>
          <a:xfrm>
            <a:off x="6064178" y="1403736"/>
            <a:ext cx="1140412" cy="622408"/>
            <a:chOff x="7634900" y="2807559"/>
            <a:chExt cx="1822884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A7B15B-0D34-48FD-9022-B84C07728BB9}"/>
                </a:ext>
              </a:extLst>
            </p:cNvPr>
            <p:cNvSpPr/>
            <p:nvPr/>
          </p:nvSpPr>
          <p:spPr>
            <a:xfrm>
              <a:off x="7634900" y="2807559"/>
              <a:ext cx="1030512" cy="1030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B95CE2-4864-4206-B4AE-196422636F9E}"/>
                </a:ext>
              </a:extLst>
            </p:cNvPr>
            <p:cNvCxnSpPr/>
            <p:nvPr/>
          </p:nvCxnSpPr>
          <p:spPr>
            <a:xfrm>
              <a:off x="8654151" y="3322815"/>
              <a:ext cx="803633" cy="0"/>
            </a:xfrm>
            <a:prstGeom prst="line">
              <a:avLst/>
            </a:prstGeom>
            <a:ln w="12700" cmpd="sng">
              <a:solidFill>
                <a:schemeClr val="accent4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AB398A-28DF-4886-AF98-D2EE517479C1}"/>
              </a:ext>
            </a:extLst>
          </p:cNvPr>
          <p:cNvGrpSpPr/>
          <p:nvPr/>
        </p:nvGrpSpPr>
        <p:grpSpPr>
          <a:xfrm>
            <a:off x="3396427" y="1420043"/>
            <a:ext cx="1141005" cy="622408"/>
            <a:chOff x="3506730" y="2807559"/>
            <a:chExt cx="1823833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4F6457F-6EFF-468D-868F-FBDB8EB7B781}"/>
                </a:ext>
              </a:extLst>
            </p:cNvPr>
            <p:cNvSpPr/>
            <p:nvPr/>
          </p:nvSpPr>
          <p:spPr>
            <a:xfrm>
              <a:off x="3506730" y="2807559"/>
              <a:ext cx="1030512" cy="10305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C3B56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84FC896-579C-4AAA-8AD5-ADB9715B5D59}"/>
                </a:ext>
              </a:extLst>
            </p:cNvPr>
            <p:cNvCxnSpPr/>
            <p:nvPr/>
          </p:nvCxnSpPr>
          <p:spPr>
            <a:xfrm>
              <a:off x="4537242" y="3322815"/>
              <a:ext cx="793321" cy="0"/>
            </a:xfrm>
            <a:prstGeom prst="line">
              <a:avLst/>
            </a:prstGeom>
            <a:ln w="12700" cmpd="sng">
              <a:solidFill>
                <a:srgbClr val="2C3B56"/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F580FF7-1062-437C-A5C6-8AAB44AC0B1B}"/>
              </a:ext>
            </a:extLst>
          </p:cNvPr>
          <p:cNvGrpSpPr/>
          <p:nvPr/>
        </p:nvGrpSpPr>
        <p:grpSpPr>
          <a:xfrm>
            <a:off x="7418450" y="2582043"/>
            <a:ext cx="1140596" cy="622408"/>
            <a:chOff x="9698984" y="2807559"/>
            <a:chExt cx="1823179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F4367CF-BEA3-43D9-BD83-D276F3A47EFE}"/>
                </a:ext>
              </a:extLst>
            </p:cNvPr>
            <p:cNvSpPr/>
            <p:nvPr/>
          </p:nvSpPr>
          <p:spPr>
            <a:xfrm>
              <a:off x="9698984" y="2807559"/>
              <a:ext cx="1030512" cy="1030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3F614E-5B0D-42C5-8536-77E76A0B6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470" y="3292085"/>
              <a:ext cx="724693" cy="6585"/>
            </a:xfrm>
            <a:prstGeom prst="line">
              <a:avLst/>
            </a:prstGeom>
            <a:ln w="12700" cmpd="sng">
              <a:solidFill>
                <a:schemeClr val="accent5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81">
              <a:extLst>
                <a:ext uri="{FF2B5EF4-FFF2-40B4-BE49-F238E27FC236}">
                  <a16:creationId xmlns:a16="http://schemas.microsoft.com/office/drawing/2014/main" id="{CDE94CEA-2C6C-44FD-82EA-AC2F9C4A5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27443" y="3139674"/>
              <a:ext cx="365602" cy="375834"/>
              <a:chOff x="-1" y="3"/>
              <a:chExt cx="510" cy="578"/>
            </a:xfrm>
            <a:solidFill>
              <a:srgbClr val="FFFFFF"/>
            </a:solidFill>
          </p:grpSpPr>
          <p:sp>
            <p:nvSpPr>
              <p:cNvPr id="73" name="Rectangle 78">
                <a:extLst>
                  <a:ext uri="{FF2B5EF4-FFF2-40B4-BE49-F238E27FC236}">
                    <a16:creationId xmlns:a16="http://schemas.microsoft.com/office/drawing/2014/main" id="{C4A63795-7B51-4B2F-BBA2-A30D3A5A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" y="387"/>
                <a:ext cx="52" cy="1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4" name="AutoShape 79">
                <a:extLst>
                  <a:ext uri="{FF2B5EF4-FFF2-40B4-BE49-F238E27FC236}">
                    <a16:creationId xmlns:a16="http://schemas.microsoft.com/office/drawing/2014/main" id="{A122E6F3-BCE5-4CB6-895B-57311EDA5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3"/>
                <a:ext cx="462" cy="1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0789" y="7569"/>
                    </a:moveTo>
                    <a:lnTo>
                      <a:pt x="2789" y="7569"/>
                    </a:lnTo>
                    <a:cubicBezTo>
                      <a:pt x="2644" y="7569"/>
                      <a:pt x="2437" y="7785"/>
                      <a:pt x="2326" y="8047"/>
                    </a:cubicBezTo>
                    <a:lnTo>
                      <a:pt x="201" y="13263"/>
                    </a:lnTo>
                    <a:cubicBezTo>
                      <a:pt x="90" y="13526"/>
                      <a:pt x="0" y="14079"/>
                      <a:pt x="0" y="14491"/>
                    </a:cubicBezTo>
                    <a:lnTo>
                      <a:pt x="0" y="14655"/>
                    </a:lnTo>
                    <a:cubicBezTo>
                      <a:pt x="0" y="15067"/>
                      <a:pt x="90" y="15620"/>
                      <a:pt x="201" y="15883"/>
                    </a:cubicBezTo>
                    <a:lnTo>
                      <a:pt x="2326" y="21120"/>
                    </a:lnTo>
                    <a:cubicBezTo>
                      <a:pt x="2437" y="21384"/>
                      <a:pt x="2645" y="21600"/>
                      <a:pt x="2789" y="21600"/>
                    </a:cubicBezTo>
                    <a:lnTo>
                      <a:pt x="21338" y="21600"/>
                    </a:lnTo>
                    <a:cubicBezTo>
                      <a:pt x="21482" y="21600"/>
                      <a:pt x="21600" y="21263"/>
                      <a:pt x="21600" y="20851"/>
                    </a:cubicBezTo>
                    <a:lnTo>
                      <a:pt x="21600" y="8316"/>
                    </a:lnTo>
                    <a:cubicBezTo>
                      <a:pt x="21600" y="7904"/>
                      <a:pt x="21482" y="7568"/>
                      <a:pt x="21338" y="7568"/>
                    </a:cubicBezTo>
                    <a:lnTo>
                      <a:pt x="13220" y="7568"/>
                    </a:lnTo>
                    <a:lnTo>
                      <a:pt x="13220" y="3595"/>
                    </a:lnTo>
                    <a:lnTo>
                      <a:pt x="13220" y="0"/>
                    </a:lnTo>
                    <a:lnTo>
                      <a:pt x="10788" y="0"/>
                    </a:lnTo>
                    <a:lnTo>
                      <a:pt x="10788" y="3596"/>
                    </a:lnTo>
                    <a:lnTo>
                      <a:pt x="10788" y="7569"/>
                    </a:lnTo>
                    <a:lnTo>
                      <a:pt x="10789" y="7569"/>
                    </a:lnTo>
                    <a:close/>
                    <a:moveTo>
                      <a:pt x="10789" y="756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5" name="AutoShape 80">
                <a:extLst>
                  <a:ext uri="{FF2B5EF4-FFF2-40B4-BE49-F238E27FC236}">
                    <a16:creationId xmlns:a16="http://schemas.microsoft.com/office/drawing/2014/main" id="{A8F8E5A6-4D0F-412B-9EFB-37BB2051C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" y="195"/>
                <a:ext cx="462" cy="1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8358" y="7406"/>
                    </a:moveTo>
                    <a:lnTo>
                      <a:pt x="262" y="7406"/>
                    </a:lnTo>
                    <a:cubicBezTo>
                      <a:pt x="118" y="7406"/>
                      <a:pt x="0" y="7747"/>
                      <a:pt x="0" y="8164"/>
                    </a:cubicBezTo>
                    <a:lnTo>
                      <a:pt x="0" y="20842"/>
                    </a:lnTo>
                    <a:cubicBezTo>
                      <a:pt x="0" y="21260"/>
                      <a:pt x="118" y="21600"/>
                      <a:pt x="262" y="21600"/>
                    </a:cubicBezTo>
                    <a:lnTo>
                      <a:pt x="18811" y="21600"/>
                    </a:lnTo>
                    <a:cubicBezTo>
                      <a:pt x="18956" y="21600"/>
                      <a:pt x="19163" y="21382"/>
                      <a:pt x="19274" y="21116"/>
                    </a:cubicBezTo>
                    <a:lnTo>
                      <a:pt x="21399" y="15841"/>
                    </a:lnTo>
                    <a:cubicBezTo>
                      <a:pt x="21510" y="15574"/>
                      <a:pt x="21600" y="15015"/>
                      <a:pt x="21600" y="14598"/>
                    </a:cubicBezTo>
                    <a:lnTo>
                      <a:pt x="21600" y="14432"/>
                    </a:lnTo>
                    <a:cubicBezTo>
                      <a:pt x="21600" y="14015"/>
                      <a:pt x="21510" y="13456"/>
                      <a:pt x="21399" y="13190"/>
                    </a:cubicBezTo>
                    <a:lnTo>
                      <a:pt x="19274" y="7893"/>
                    </a:lnTo>
                    <a:cubicBezTo>
                      <a:pt x="19163" y="7625"/>
                      <a:pt x="18955" y="7407"/>
                      <a:pt x="18811" y="7407"/>
                    </a:cubicBezTo>
                    <a:lnTo>
                      <a:pt x="10789" y="7407"/>
                    </a:lnTo>
                    <a:lnTo>
                      <a:pt x="10789" y="3388"/>
                    </a:lnTo>
                    <a:lnTo>
                      <a:pt x="10789" y="253"/>
                    </a:lnTo>
                    <a:lnTo>
                      <a:pt x="10789" y="0"/>
                    </a:lnTo>
                    <a:lnTo>
                      <a:pt x="8357" y="0"/>
                    </a:lnTo>
                    <a:lnTo>
                      <a:pt x="8357" y="253"/>
                    </a:lnTo>
                    <a:lnTo>
                      <a:pt x="8357" y="3388"/>
                    </a:lnTo>
                    <a:lnTo>
                      <a:pt x="8357" y="7406"/>
                    </a:lnTo>
                    <a:lnTo>
                      <a:pt x="8358" y="7406"/>
                    </a:lnTo>
                    <a:close/>
                    <a:moveTo>
                      <a:pt x="8358" y="74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08E760-BD68-45D3-9405-F82C9561769B}"/>
              </a:ext>
            </a:extLst>
          </p:cNvPr>
          <p:cNvGrpSpPr/>
          <p:nvPr/>
        </p:nvGrpSpPr>
        <p:grpSpPr>
          <a:xfrm>
            <a:off x="4748682" y="2597998"/>
            <a:ext cx="1126429" cy="622408"/>
            <a:chOff x="5570815" y="2849615"/>
            <a:chExt cx="1800532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A255C64-E1C2-4A71-BC59-6D8746C7EBD7}"/>
                </a:ext>
              </a:extLst>
            </p:cNvPr>
            <p:cNvSpPr/>
            <p:nvPr/>
          </p:nvSpPr>
          <p:spPr>
            <a:xfrm>
              <a:off x="5570815" y="2849615"/>
              <a:ext cx="1030513" cy="1030512"/>
            </a:xfrm>
            <a:prstGeom prst="ellipse">
              <a:avLst/>
            </a:prstGeom>
            <a:solidFill>
              <a:srgbClr val="92A8C8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78FFDB-37FD-4BEB-8D04-584CF75B18D6}"/>
                </a:ext>
              </a:extLst>
            </p:cNvPr>
            <p:cNvCxnSpPr/>
            <p:nvPr/>
          </p:nvCxnSpPr>
          <p:spPr>
            <a:xfrm>
              <a:off x="6601327" y="3322815"/>
              <a:ext cx="770020" cy="0"/>
            </a:xfrm>
            <a:prstGeom prst="line">
              <a:avLst/>
            </a:prstGeom>
            <a:ln w="12700" cmpd="sng">
              <a:solidFill>
                <a:schemeClr val="accent3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utoShape 126">
              <a:extLst>
                <a:ext uri="{FF2B5EF4-FFF2-40B4-BE49-F238E27FC236}">
                  <a16:creationId xmlns:a16="http://schemas.microsoft.com/office/drawing/2014/main" id="{E6D4E9B4-41B5-42CD-AD6A-18C9700E0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697" y="3151188"/>
              <a:ext cx="410604" cy="373276"/>
            </a:xfrm>
            <a:custGeom>
              <a:avLst/>
              <a:gdLst>
                <a:gd name="T0" fmla="*/ 177354294 w 21600"/>
                <a:gd name="T1" fmla="*/ 119619947 h 21600"/>
                <a:gd name="T2" fmla="*/ 181994773 w 21600"/>
                <a:gd name="T3" fmla="*/ 90970153 h 21600"/>
                <a:gd name="T4" fmla="*/ 90997440 w 21600"/>
                <a:gd name="T5" fmla="*/ 0 h 21600"/>
                <a:gd name="T6" fmla="*/ 0 w 21600"/>
                <a:gd name="T7" fmla="*/ 90970153 h 21600"/>
                <a:gd name="T8" fmla="*/ 90997440 w 21600"/>
                <a:gd name="T9" fmla="*/ 181941690 h 21600"/>
                <a:gd name="T10" fmla="*/ 119632265 w 21600"/>
                <a:gd name="T11" fmla="*/ 177314796 h 21600"/>
                <a:gd name="T12" fmla="*/ 140353873 w 21600"/>
                <a:gd name="T13" fmla="*/ 198036404 h 21600"/>
                <a:gd name="T14" fmla="*/ 184433669 w 21600"/>
                <a:gd name="T15" fmla="*/ 198036404 h 21600"/>
                <a:gd name="T16" fmla="*/ 184433669 w 21600"/>
                <a:gd name="T17" fmla="*/ 242088912 h 21600"/>
                <a:gd name="T18" fmla="*/ 184513921 w 21600"/>
                <a:gd name="T19" fmla="*/ 242169283 h 21600"/>
                <a:gd name="T20" fmla="*/ 228567695 w 21600"/>
                <a:gd name="T21" fmla="*/ 242169283 h 21600"/>
                <a:gd name="T22" fmla="*/ 228567695 w 21600"/>
                <a:gd name="T23" fmla="*/ 286223057 h 21600"/>
                <a:gd name="T24" fmla="*/ 228660384 w 21600"/>
                <a:gd name="T25" fmla="*/ 286302043 h 21600"/>
                <a:gd name="T26" fmla="*/ 286355233 w 21600"/>
                <a:gd name="T27" fmla="*/ 286302043 h 21600"/>
                <a:gd name="T28" fmla="*/ 286355233 w 21600"/>
                <a:gd name="T29" fmla="*/ 286355233 h 21600"/>
                <a:gd name="T30" fmla="*/ 286355233 w 21600"/>
                <a:gd name="T31" fmla="*/ 228580132 h 21600"/>
                <a:gd name="T32" fmla="*/ 177354294 w 21600"/>
                <a:gd name="T33" fmla="*/ 119619947 h 21600"/>
                <a:gd name="T34" fmla="*/ 72066037 w 21600"/>
                <a:gd name="T35" fmla="*/ 102106942 h 21600"/>
                <a:gd name="T36" fmla="*/ 41349250 w 21600"/>
                <a:gd name="T37" fmla="*/ 71416187 h 21600"/>
                <a:gd name="T38" fmla="*/ 72066037 w 21600"/>
                <a:gd name="T39" fmla="*/ 40712996 h 21600"/>
                <a:gd name="T40" fmla="*/ 102769110 w 21600"/>
                <a:gd name="T41" fmla="*/ 71416187 h 21600"/>
                <a:gd name="T42" fmla="*/ 72066037 w 21600"/>
                <a:gd name="T43" fmla="*/ 102106942 h 21600"/>
                <a:gd name="T44" fmla="*/ 72066037 w 21600"/>
                <a:gd name="T45" fmla="*/ 102106942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3378" y="9023"/>
                  </a:moveTo>
                  <a:cubicBezTo>
                    <a:pt x="13604" y="8343"/>
                    <a:pt x="13728" y="7617"/>
                    <a:pt x="13728" y="6862"/>
                  </a:cubicBezTo>
                  <a:cubicBezTo>
                    <a:pt x="13728" y="3072"/>
                    <a:pt x="10655" y="0"/>
                    <a:pt x="6864" y="0"/>
                  </a:cubicBezTo>
                  <a:cubicBezTo>
                    <a:pt x="3073" y="0"/>
                    <a:pt x="0" y="3072"/>
                    <a:pt x="0" y="6862"/>
                  </a:cubicBezTo>
                  <a:cubicBezTo>
                    <a:pt x="0" y="10652"/>
                    <a:pt x="3073" y="13724"/>
                    <a:pt x="6864" y="13724"/>
                  </a:cubicBezTo>
                  <a:cubicBezTo>
                    <a:pt x="7619" y="13724"/>
                    <a:pt x="8345" y="13600"/>
                    <a:pt x="9024" y="13375"/>
                  </a:cubicBezTo>
                  <a:lnTo>
                    <a:pt x="10587" y="14938"/>
                  </a:lnTo>
                  <a:lnTo>
                    <a:pt x="13912" y="14938"/>
                  </a:lnTo>
                  <a:lnTo>
                    <a:pt x="13912" y="18261"/>
                  </a:lnTo>
                  <a:lnTo>
                    <a:pt x="13918" y="18267"/>
                  </a:lnTo>
                  <a:lnTo>
                    <a:pt x="17241" y="18267"/>
                  </a:lnTo>
                  <a:lnTo>
                    <a:pt x="17241" y="21590"/>
                  </a:lnTo>
                  <a:lnTo>
                    <a:pt x="17248" y="21596"/>
                  </a:lnTo>
                  <a:lnTo>
                    <a:pt x="21600" y="21596"/>
                  </a:lnTo>
                  <a:lnTo>
                    <a:pt x="21600" y="21600"/>
                  </a:lnTo>
                  <a:lnTo>
                    <a:pt x="21600" y="17242"/>
                  </a:lnTo>
                  <a:lnTo>
                    <a:pt x="13378" y="9023"/>
                  </a:lnTo>
                  <a:close/>
                  <a:moveTo>
                    <a:pt x="5436" y="7702"/>
                  </a:moveTo>
                  <a:cubicBezTo>
                    <a:pt x="4157" y="7702"/>
                    <a:pt x="3119" y="6665"/>
                    <a:pt x="3119" y="5387"/>
                  </a:cubicBezTo>
                  <a:cubicBezTo>
                    <a:pt x="3119" y="4108"/>
                    <a:pt x="4157" y="3071"/>
                    <a:pt x="5436" y="3071"/>
                  </a:cubicBezTo>
                  <a:cubicBezTo>
                    <a:pt x="6715" y="3071"/>
                    <a:pt x="7752" y="4108"/>
                    <a:pt x="7752" y="5387"/>
                  </a:cubicBezTo>
                  <a:cubicBezTo>
                    <a:pt x="7751" y="6665"/>
                    <a:pt x="6715" y="7702"/>
                    <a:pt x="5436" y="7702"/>
                  </a:cubicBezTo>
                  <a:close/>
                  <a:moveTo>
                    <a:pt x="5436" y="7702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8A486E0-27FD-4544-ADA0-03C116BA2023}"/>
              </a:ext>
            </a:extLst>
          </p:cNvPr>
          <p:cNvGrpSpPr/>
          <p:nvPr/>
        </p:nvGrpSpPr>
        <p:grpSpPr>
          <a:xfrm>
            <a:off x="2090206" y="2557140"/>
            <a:ext cx="1125234" cy="622408"/>
            <a:chOff x="1442645" y="2807559"/>
            <a:chExt cx="1798624" cy="1030512"/>
          </a:xfrm>
          <a:solidFill>
            <a:srgbClr val="3F5378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DFAC890-40B9-430C-8865-794DFB39C6C8}"/>
                </a:ext>
              </a:extLst>
            </p:cNvPr>
            <p:cNvSpPr/>
            <p:nvPr/>
          </p:nvSpPr>
          <p:spPr>
            <a:xfrm>
              <a:off x="1442645" y="2807559"/>
              <a:ext cx="1030512" cy="1030512"/>
            </a:xfrm>
            <a:prstGeom prst="ellipse">
              <a:avLst/>
            </a:prstGeom>
            <a:grpFill/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E2E317-D391-4937-A501-1A55939A549C}"/>
                </a:ext>
              </a:extLst>
            </p:cNvPr>
            <p:cNvCxnSpPr/>
            <p:nvPr/>
          </p:nvCxnSpPr>
          <p:spPr>
            <a:xfrm>
              <a:off x="2473157" y="3424593"/>
              <a:ext cx="768112" cy="0"/>
            </a:xfrm>
            <a:prstGeom prst="line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197">
              <a:extLst>
                <a:ext uri="{FF2B5EF4-FFF2-40B4-BE49-F238E27FC236}">
                  <a16:creationId xmlns:a16="http://schemas.microsoft.com/office/drawing/2014/main" id="{B0887B50-9EEE-4CC5-86A9-76E35D740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406" y="3110901"/>
              <a:ext cx="407794" cy="375552"/>
              <a:chOff x="0" y="0"/>
              <a:chExt cx="570" cy="576"/>
            </a:xfrm>
            <a:grpFill/>
          </p:grpSpPr>
          <p:sp>
            <p:nvSpPr>
              <p:cNvPr id="84" name="AutoShape 195">
                <a:extLst>
                  <a:ext uri="{FF2B5EF4-FFF2-40B4-BE49-F238E27FC236}">
                    <a16:creationId xmlns:a16="http://schemas.microsoft.com/office/drawing/2014/main" id="{D7E89E8A-F098-49A5-B07D-FC20281B8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" y="248"/>
                <a:ext cx="21" cy="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5" name="AutoShape 196">
                <a:extLst>
                  <a:ext uri="{FF2B5EF4-FFF2-40B4-BE49-F238E27FC236}">
                    <a16:creationId xmlns:a16="http://schemas.microsoft.com/office/drawing/2014/main" id="{04CCBB6A-FDFE-4240-96DF-25A074643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0" cy="576"/>
              </a:xfrm>
              <a:custGeom>
                <a:avLst/>
                <a:gdLst>
                  <a:gd name="T0" fmla="*/ 0 w 20024"/>
                  <a:gd name="T1" fmla="*/ 0 h 21059"/>
                  <a:gd name="T2" fmla="*/ 0 w 20024"/>
                  <a:gd name="T3" fmla="*/ 0 h 21059"/>
                  <a:gd name="T4" fmla="*/ 0 w 20024"/>
                  <a:gd name="T5" fmla="*/ 0 h 21059"/>
                  <a:gd name="T6" fmla="*/ 0 w 20024"/>
                  <a:gd name="T7" fmla="*/ 0 h 21059"/>
                  <a:gd name="T8" fmla="*/ 0 w 20024"/>
                  <a:gd name="T9" fmla="*/ 0 h 21059"/>
                  <a:gd name="T10" fmla="*/ 0 w 20024"/>
                  <a:gd name="T11" fmla="*/ 0 h 21059"/>
                  <a:gd name="T12" fmla="*/ 0 w 20024"/>
                  <a:gd name="T13" fmla="*/ 0 h 21059"/>
                  <a:gd name="T14" fmla="*/ 0 w 20024"/>
                  <a:gd name="T15" fmla="*/ 0 h 21059"/>
                  <a:gd name="T16" fmla="*/ 0 w 20024"/>
                  <a:gd name="T17" fmla="*/ 0 h 21059"/>
                  <a:gd name="T18" fmla="*/ 0 w 20024"/>
                  <a:gd name="T19" fmla="*/ 0 h 21059"/>
                  <a:gd name="T20" fmla="*/ 0 w 20024"/>
                  <a:gd name="T21" fmla="*/ 0 h 21059"/>
                  <a:gd name="T22" fmla="*/ 0 w 20024"/>
                  <a:gd name="T23" fmla="*/ 0 h 21059"/>
                  <a:gd name="T24" fmla="*/ 0 w 20024"/>
                  <a:gd name="T25" fmla="*/ 0 h 21059"/>
                  <a:gd name="T26" fmla="*/ 0 w 20024"/>
                  <a:gd name="T27" fmla="*/ 0 h 21059"/>
                  <a:gd name="T28" fmla="*/ 0 w 20024"/>
                  <a:gd name="T29" fmla="*/ 0 h 21059"/>
                  <a:gd name="T30" fmla="*/ 0 w 20024"/>
                  <a:gd name="T31" fmla="*/ 0 h 21059"/>
                  <a:gd name="T32" fmla="*/ 0 w 20024"/>
                  <a:gd name="T33" fmla="*/ 0 h 21059"/>
                  <a:gd name="T34" fmla="*/ 0 w 20024"/>
                  <a:gd name="T35" fmla="*/ 0 h 21059"/>
                  <a:gd name="T36" fmla="*/ 0 w 20024"/>
                  <a:gd name="T37" fmla="*/ 0 h 21059"/>
                  <a:gd name="T38" fmla="*/ 0 w 20024"/>
                  <a:gd name="T39" fmla="*/ 0 h 21059"/>
                  <a:gd name="T40" fmla="*/ 0 w 20024"/>
                  <a:gd name="T41" fmla="*/ 0 h 21059"/>
                  <a:gd name="T42" fmla="*/ 0 w 20024"/>
                  <a:gd name="T43" fmla="*/ 0 h 21059"/>
                  <a:gd name="T44" fmla="*/ 0 w 20024"/>
                  <a:gd name="T45" fmla="*/ 0 h 21059"/>
                  <a:gd name="T46" fmla="*/ 0 w 20024"/>
                  <a:gd name="T47" fmla="*/ 0 h 21059"/>
                  <a:gd name="T48" fmla="*/ 0 w 20024"/>
                  <a:gd name="T49" fmla="*/ 0 h 21059"/>
                  <a:gd name="T50" fmla="*/ 0 w 20024"/>
                  <a:gd name="T51" fmla="*/ 0 h 21059"/>
                  <a:gd name="T52" fmla="*/ 0 w 20024"/>
                  <a:gd name="T53" fmla="*/ 0 h 21059"/>
                  <a:gd name="T54" fmla="*/ 0 w 20024"/>
                  <a:gd name="T55" fmla="*/ 0 h 21059"/>
                  <a:gd name="T56" fmla="*/ 0 w 20024"/>
                  <a:gd name="T57" fmla="*/ 0 h 21059"/>
                  <a:gd name="T58" fmla="*/ 0 w 20024"/>
                  <a:gd name="T59" fmla="*/ 0 h 21059"/>
                  <a:gd name="T60" fmla="*/ 0 w 20024"/>
                  <a:gd name="T61" fmla="*/ 0 h 21059"/>
                  <a:gd name="T62" fmla="*/ 0 w 20024"/>
                  <a:gd name="T63" fmla="*/ 0 h 21059"/>
                  <a:gd name="T64" fmla="*/ 0 w 20024"/>
                  <a:gd name="T65" fmla="*/ 0 h 21059"/>
                  <a:gd name="T66" fmla="*/ 0 w 20024"/>
                  <a:gd name="T67" fmla="*/ 0 h 21059"/>
                  <a:gd name="T68" fmla="*/ 0 w 20024"/>
                  <a:gd name="T69" fmla="*/ 0 h 21059"/>
                  <a:gd name="T70" fmla="*/ 0 w 20024"/>
                  <a:gd name="T71" fmla="*/ 0 h 21059"/>
                  <a:gd name="T72" fmla="*/ 0 w 20024"/>
                  <a:gd name="T73" fmla="*/ 0 h 21059"/>
                  <a:gd name="T74" fmla="*/ 0 w 20024"/>
                  <a:gd name="T75" fmla="*/ 0 h 21059"/>
                  <a:gd name="T76" fmla="*/ 0 w 20024"/>
                  <a:gd name="T77" fmla="*/ 0 h 21059"/>
                  <a:gd name="T78" fmla="*/ 0 w 20024"/>
                  <a:gd name="T79" fmla="*/ 0 h 21059"/>
                  <a:gd name="T80" fmla="*/ 0 w 20024"/>
                  <a:gd name="T81" fmla="*/ 0 h 21059"/>
                  <a:gd name="T82" fmla="*/ 0 w 20024"/>
                  <a:gd name="T83" fmla="*/ 0 h 21059"/>
                  <a:gd name="T84" fmla="*/ 0 w 20024"/>
                  <a:gd name="T85" fmla="*/ 0 h 21059"/>
                  <a:gd name="T86" fmla="*/ 0 w 20024"/>
                  <a:gd name="T87" fmla="*/ 0 h 21059"/>
                  <a:gd name="T88" fmla="*/ 0 w 20024"/>
                  <a:gd name="T89" fmla="*/ 0 h 21059"/>
                  <a:gd name="T90" fmla="*/ 0 w 20024"/>
                  <a:gd name="T91" fmla="*/ 0 h 21059"/>
                  <a:gd name="T92" fmla="*/ 0 w 20024"/>
                  <a:gd name="T93" fmla="*/ 0 h 2105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0024" h="21059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3" y="12858"/>
                    </a:ln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  <a:moveTo>
                      <a:pt x="14769" y="158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F25CC7-351E-44A5-AA24-D58B1F9D4664}"/>
              </a:ext>
            </a:extLst>
          </p:cNvPr>
          <p:cNvGrpSpPr/>
          <p:nvPr/>
        </p:nvGrpSpPr>
        <p:grpSpPr>
          <a:xfrm>
            <a:off x="6064178" y="2568222"/>
            <a:ext cx="1140412" cy="622408"/>
            <a:chOff x="7634900" y="2807559"/>
            <a:chExt cx="1822884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EB0424A-720C-479B-B636-9F5229D11EBF}"/>
                </a:ext>
              </a:extLst>
            </p:cNvPr>
            <p:cNvSpPr/>
            <p:nvPr/>
          </p:nvSpPr>
          <p:spPr>
            <a:xfrm>
              <a:off x="7634900" y="2807559"/>
              <a:ext cx="1030512" cy="1030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2AA8D5-05DF-465A-A2CE-44528AE97FCD}"/>
                </a:ext>
              </a:extLst>
            </p:cNvPr>
            <p:cNvCxnSpPr/>
            <p:nvPr/>
          </p:nvCxnSpPr>
          <p:spPr>
            <a:xfrm>
              <a:off x="8654151" y="3322815"/>
              <a:ext cx="803633" cy="0"/>
            </a:xfrm>
            <a:prstGeom prst="line">
              <a:avLst/>
            </a:prstGeom>
            <a:ln w="12700" cmpd="sng">
              <a:solidFill>
                <a:schemeClr val="accent4">
                  <a:lumMod val="75000"/>
                </a:schemeClr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421">
              <a:extLst>
                <a:ext uri="{FF2B5EF4-FFF2-40B4-BE49-F238E27FC236}">
                  <a16:creationId xmlns:a16="http://schemas.microsoft.com/office/drawing/2014/main" id="{B1FDFBE1-DE15-4C2E-8634-7F5FDC839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1899" y="3110738"/>
              <a:ext cx="410606" cy="373276"/>
              <a:chOff x="0" y="0"/>
              <a:chExt cx="571" cy="576"/>
            </a:xfrm>
            <a:solidFill>
              <a:srgbClr val="FFFFFF"/>
            </a:solidFill>
          </p:grpSpPr>
          <p:sp>
            <p:nvSpPr>
              <p:cNvPr id="90" name="AutoShape 418">
                <a:extLst>
                  <a:ext uri="{FF2B5EF4-FFF2-40B4-BE49-F238E27FC236}">
                    <a16:creationId xmlns:a16="http://schemas.microsoft.com/office/drawing/2014/main" id="{F694ED2A-52BD-4E53-885B-7E7633849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368"/>
                <a:ext cx="182" cy="2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1" name="AutoShape 419">
                <a:extLst>
                  <a:ext uri="{FF2B5EF4-FFF2-40B4-BE49-F238E27FC236}">
                    <a16:creationId xmlns:a16="http://schemas.microsoft.com/office/drawing/2014/main" id="{4ABA5B43-60BF-4150-873D-55F1749B8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0"/>
                <a:ext cx="395" cy="4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  <a:moveTo>
                      <a:pt x="0" y="1575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2" name="AutoShape 420">
                <a:extLst>
                  <a:ext uri="{FF2B5EF4-FFF2-40B4-BE49-F238E27FC236}">
                    <a16:creationId xmlns:a16="http://schemas.microsoft.com/office/drawing/2014/main" id="{E88BC19E-83BB-4984-A503-6673E3AE9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0"/>
                <a:ext cx="114" cy="1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1F3601B-02BE-4C33-AAFA-0F7FD89AD9E3}"/>
              </a:ext>
            </a:extLst>
          </p:cNvPr>
          <p:cNvGrpSpPr/>
          <p:nvPr/>
        </p:nvGrpSpPr>
        <p:grpSpPr>
          <a:xfrm>
            <a:off x="3382482" y="2571691"/>
            <a:ext cx="1141005" cy="622408"/>
            <a:chOff x="3506730" y="2807559"/>
            <a:chExt cx="1823833" cy="103051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EF7F4A8-58F2-429F-B1D7-FC344543BD27}"/>
                </a:ext>
              </a:extLst>
            </p:cNvPr>
            <p:cNvSpPr/>
            <p:nvPr/>
          </p:nvSpPr>
          <p:spPr>
            <a:xfrm>
              <a:off x="3506730" y="2807559"/>
              <a:ext cx="1030512" cy="103051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C3B56"/>
              </a:solidFill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4C8E0E8-E140-490B-8743-26560A7D29F6}"/>
                </a:ext>
              </a:extLst>
            </p:cNvPr>
            <p:cNvCxnSpPr/>
            <p:nvPr/>
          </p:nvCxnSpPr>
          <p:spPr>
            <a:xfrm>
              <a:off x="4537242" y="3322815"/>
              <a:ext cx="793321" cy="0"/>
            </a:xfrm>
            <a:prstGeom prst="line">
              <a:avLst/>
            </a:prstGeom>
            <a:ln w="12700" cmpd="sng">
              <a:solidFill>
                <a:srgbClr val="2C3B56"/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473">
              <a:extLst>
                <a:ext uri="{FF2B5EF4-FFF2-40B4-BE49-F238E27FC236}">
                  <a16:creationId xmlns:a16="http://schemas.microsoft.com/office/drawing/2014/main" id="{D67EF0BE-AE41-4865-B6D4-B62072BCA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5153" y="3136176"/>
              <a:ext cx="410603" cy="422049"/>
              <a:chOff x="0" y="0"/>
              <a:chExt cx="574" cy="649"/>
            </a:xfrm>
            <a:solidFill>
              <a:srgbClr val="FFFFFF"/>
            </a:solidFill>
          </p:grpSpPr>
          <p:sp>
            <p:nvSpPr>
              <p:cNvPr id="97" name="AutoShape 468">
                <a:extLst>
                  <a:ext uri="{FF2B5EF4-FFF2-40B4-BE49-F238E27FC236}">
                    <a16:creationId xmlns:a16="http://schemas.microsoft.com/office/drawing/2014/main" id="{021A0CFE-8F29-4B2E-B2D3-79F3E3EEA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" y="0"/>
                <a:ext cx="294" cy="6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1838"/>
                    </a:moveTo>
                    <a:lnTo>
                      <a:pt x="5393" y="21600"/>
                    </a:lnTo>
                    <a:lnTo>
                      <a:pt x="21600" y="0"/>
                    </a:lnTo>
                    <a:lnTo>
                      <a:pt x="0" y="11838"/>
                    </a:lnTo>
                    <a:close/>
                    <a:moveTo>
                      <a:pt x="0" y="11838"/>
                    </a:moveTo>
                  </a:path>
                </a:pathLst>
              </a:custGeom>
              <a:grpFill/>
              <a:ln>
                <a:solidFill>
                  <a:srgbClr val="2C3B56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8" name="AutoShape 469">
                <a:extLst>
                  <a:ext uri="{FF2B5EF4-FFF2-40B4-BE49-F238E27FC236}">
                    <a16:creationId xmlns:a16="http://schemas.microsoft.com/office/drawing/2014/main" id="{9BF2FC55-DFF6-456F-A5C6-60F5B4DD2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28"/>
                <a:ext cx="154" cy="2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7372"/>
                    </a:moveTo>
                    <a:lnTo>
                      <a:pt x="7525" y="21599"/>
                    </a:lnTo>
                    <a:lnTo>
                      <a:pt x="21600" y="21600"/>
                    </a:lnTo>
                    <a:lnTo>
                      <a:pt x="11447" y="0"/>
                    </a:lnTo>
                    <a:lnTo>
                      <a:pt x="0" y="7372"/>
                    </a:lnTo>
                    <a:close/>
                    <a:moveTo>
                      <a:pt x="0" y="7372"/>
                    </a:moveTo>
                  </a:path>
                </a:pathLst>
              </a:custGeom>
              <a:grpFill/>
              <a:ln>
                <a:solidFill>
                  <a:srgbClr val="2C3B56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9" name="AutoShape 470">
                <a:extLst>
                  <a:ext uri="{FF2B5EF4-FFF2-40B4-BE49-F238E27FC236}">
                    <a16:creationId xmlns:a16="http://schemas.microsoft.com/office/drawing/2014/main" id="{C3F95E2D-5343-4745-8F09-F36BEA2F6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" y="0"/>
                <a:ext cx="551" cy="3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16191"/>
                    </a:lnTo>
                    <a:lnTo>
                      <a:pt x="9750" y="21600"/>
                    </a:lnTo>
                    <a:lnTo>
                      <a:pt x="21600" y="0"/>
                    </a:lnTo>
                    <a:close/>
                    <a:moveTo>
                      <a:pt x="21600" y="0"/>
                    </a:moveTo>
                  </a:path>
                </a:pathLst>
              </a:custGeom>
              <a:grpFill/>
              <a:ln>
                <a:solidFill>
                  <a:srgbClr val="2C3B56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0" name="AutoShape 471">
                <a:extLst>
                  <a:ext uri="{FF2B5EF4-FFF2-40B4-BE49-F238E27FC236}">
                    <a16:creationId xmlns:a16="http://schemas.microsoft.com/office/drawing/2014/main" id="{13647935-4F5F-4AE1-88F1-23AAD7F25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0"/>
                <a:ext cx="246" cy="1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172"/>
                    </a:moveTo>
                    <a:lnTo>
                      <a:pt x="0" y="0"/>
                    </a:lnTo>
                    <a:lnTo>
                      <a:pt x="0" y="14092"/>
                    </a:lnTo>
                    <a:lnTo>
                      <a:pt x="14214" y="21600"/>
                    </a:lnTo>
                    <a:lnTo>
                      <a:pt x="21600" y="10172"/>
                    </a:lnTo>
                    <a:close/>
                    <a:moveTo>
                      <a:pt x="21600" y="10172"/>
                    </a:moveTo>
                  </a:path>
                </a:pathLst>
              </a:custGeom>
              <a:grpFill/>
              <a:ln>
                <a:solidFill>
                  <a:srgbClr val="2C3B56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" name="AutoShape 472">
                <a:extLst>
                  <a:ext uri="{FF2B5EF4-FFF2-40B4-BE49-F238E27FC236}">
                    <a16:creationId xmlns:a16="http://schemas.microsoft.com/office/drawing/2014/main" id="{F0F97C90-1EBF-4719-AC7A-30CFC6BCC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" y="424"/>
                <a:ext cx="53" cy="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9535"/>
                    </a:moveTo>
                    <a:lnTo>
                      <a:pt x="2431" y="21600"/>
                    </a:lnTo>
                    <a:lnTo>
                      <a:pt x="21600" y="9677"/>
                    </a:lnTo>
                    <a:lnTo>
                      <a:pt x="15975" y="0"/>
                    </a:lnTo>
                    <a:lnTo>
                      <a:pt x="0" y="9535"/>
                    </a:lnTo>
                    <a:close/>
                    <a:moveTo>
                      <a:pt x="0" y="9535"/>
                    </a:moveTo>
                  </a:path>
                </a:pathLst>
              </a:custGeom>
              <a:grpFill/>
              <a:ln>
                <a:solidFill>
                  <a:srgbClr val="2C3B56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D4FA905-A643-4F16-B7FD-DF6BEE3F6416}"/>
              </a:ext>
            </a:extLst>
          </p:cNvPr>
          <p:cNvSpPr txBox="1"/>
          <p:nvPr/>
        </p:nvSpPr>
        <p:spPr>
          <a:xfrm>
            <a:off x="2011147" y="1973343"/>
            <a:ext cx="11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Collection of Customer data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FF18F2-AE4E-4F2F-B188-514CE7469B07}"/>
              </a:ext>
            </a:extLst>
          </p:cNvPr>
          <p:cNvSpPr txBox="1"/>
          <p:nvPr/>
        </p:nvSpPr>
        <p:spPr>
          <a:xfrm>
            <a:off x="3341537" y="1992947"/>
            <a:ext cx="1181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Determine internal or external pricing mechanism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095A4A-C0F9-4DF5-BDB3-4E3D16D0BA92}"/>
              </a:ext>
            </a:extLst>
          </p:cNvPr>
          <p:cNvSpPr txBox="1"/>
          <p:nvPr/>
        </p:nvSpPr>
        <p:spPr>
          <a:xfrm>
            <a:off x="4697977" y="2005595"/>
            <a:ext cx="1127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Depending upon health insurance policy-Segregate </a:t>
            </a:r>
            <a:endParaRPr lang="en-IN" sz="1000" kern="1200" dirty="0">
              <a:solidFill>
                <a:srgbClr val="192954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6DECC5-90C0-47A6-8A69-6053412E34AD}"/>
              </a:ext>
            </a:extLst>
          </p:cNvPr>
          <p:cNvSpPr txBox="1"/>
          <p:nvPr/>
        </p:nvSpPr>
        <p:spPr>
          <a:xfrm>
            <a:off x="6005173" y="2007982"/>
            <a:ext cx="1127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Estimate and predict for next few years</a:t>
            </a:r>
            <a:endParaRPr lang="en-IN" sz="1000" kern="1200" dirty="0">
              <a:solidFill>
                <a:srgbClr val="192954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C21596-8886-44C3-9321-86399671C042}"/>
              </a:ext>
            </a:extLst>
          </p:cNvPr>
          <p:cNvSpPr txBox="1"/>
          <p:nvPr/>
        </p:nvSpPr>
        <p:spPr>
          <a:xfrm>
            <a:off x="7332317" y="2020288"/>
            <a:ext cx="1127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Check against competitors and fix premium</a:t>
            </a:r>
            <a:endParaRPr lang="en-IN" sz="1000" kern="1200" dirty="0">
              <a:solidFill>
                <a:srgbClr val="192954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22AEA-CE82-4335-BE87-0C76590B6FE4}"/>
              </a:ext>
            </a:extLst>
          </p:cNvPr>
          <p:cNvSpPr txBox="1"/>
          <p:nvPr/>
        </p:nvSpPr>
        <p:spPr>
          <a:xfrm>
            <a:off x="1951066" y="3226736"/>
            <a:ext cx="1302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Claim application for settlement</a:t>
            </a:r>
          </a:p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(UB04 and CMS1500)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E2A34A-0105-4A42-B1A5-517E63318E6B}"/>
              </a:ext>
            </a:extLst>
          </p:cNvPr>
          <p:cNvSpPr txBox="1"/>
          <p:nvPr/>
        </p:nvSpPr>
        <p:spPr>
          <a:xfrm>
            <a:off x="3238204" y="3218057"/>
            <a:ext cx="1181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Claims adjudication</a:t>
            </a:r>
          </a:p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(checking of the sanctity of claim)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08AB15-034B-4690-8A95-107946BEB64F}"/>
              </a:ext>
            </a:extLst>
          </p:cNvPr>
          <p:cNvSpPr txBox="1"/>
          <p:nvPr/>
        </p:nvSpPr>
        <p:spPr>
          <a:xfrm>
            <a:off x="5854793" y="3199434"/>
            <a:ext cx="1428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Explanation of benefits (notification and informing details)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7DF3DE-1CEC-4B9C-A8BD-3994F7CDB77E}"/>
              </a:ext>
            </a:extLst>
          </p:cNvPr>
          <p:cNvSpPr txBox="1"/>
          <p:nvPr/>
        </p:nvSpPr>
        <p:spPr>
          <a:xfrm>
            <a:off x="7283765" y="3221584"/>
            <a:ext cx="142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Claim settlement (either individually or in bulk)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FAE880-A2F4-439F-AE47-3F1249C6E81F}"/>
              </a:ext>
            </a:extLst>
          </p:cNvPr>
          <p:cNvSpPr txBox="1"/>
          <p:nvPr/>
        </p:nvSpPr>
        <p:spPr>
          <a:xfrm>
            <a:off x="4609539" y="3202010"/>
            <a:ext cx="1265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Claims validation, justification and Price settlement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7B1E5-179C-4146-869F-4509C658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58" y="2597998"/>
            <a:ext cx="499461" cy="499461"/>
          </a:xfrm>
          <a:prstGeom prst="rect">
            <a:avLst/>
          </a:prstGeom>
        </p:spPr>
      </p:pic>
      <p:sp>
        <p:nvSpPr>
          <p:cNvPr id="116" name="AutoShape 126">
            <a:extLst>
              <a:ext uri="{FF2B5EF4-FFF2-40B4-BE49-F238E27FC236}">
                <a16:creationId xmlns:a16="http://schemas.microsoft.com/office/drawing/2014/main" id="{589811F3-671C-4675-9D63-450E9AF85F47}"/>
              </a:ext>
            </a:extLst>
          </p:cNvPr>
          <p:cNvSpPr>
            <a:spLocks/>
          </p:cNvSpPr>
          <p:nvPr/>
        </p:nvSpPr>
        <p:spPr bwMode="auto">
          <a:xfrm>
            <a:off x="3591759" y="1627803"/>
            <a:ext cx="256878" cy="225451"/>
          </a:xfrm>
          <a:custGeom>
            <a:avLst/>
            <a:gdLst>
              <a:gd name="T0" fmla="*/ 177354294 w 21600"/>
              <a:gd name="T1" fmla="*/ 119619947 h 21600"/>
              <a:gd name="T2" fmla="*/ 181994773 w 21600"/>
              <a:gd name="T3" fmla="*/ 90970153 h 21600"/>
              <a:gd name="T4" fmla="*/ 90997440 w 21600"/>
              <a:gd name="T5" fmla="*/ 0 h 21600"/>
              <a:gd name="T6" fmla="*/ 0 w 21600"/>
              <a:gd name="T7" fmla="*/ 90970153 h 21600"/>
              <a:gd name="T8" fmla="*/ 90997440 w 21600"/>
              <a:gd name="T9" fmla="*/ 181941690 h 21600"/>
              <a:gd name="T10" fmla="*/ 119632265 w 21600"/>
              <a:gd name="T11" fmla="*/ 177314796 h 21600"/>
              <a:gd name="T12" fmla="*/ 140353873 w 21600"/>
              <a:gd name="T13" fmla="*/ 198036404 h 21600"/>
              <a:gd name="T14" fmla="*/ 184433669 w 21600"/>
              <a:gd name="T15" fmla="*/ 198036404 h 21600"/>
              <a:gd name="T16" fmla="*/ 184433669 w 21600"/>
              <a:gd name="T17" fmla="*/ 242088912 h 21600"/>
              <a:gd name="T18" fmla="*/ 184513921 w 21600"/>
              <a:gd name="T19" fmla="*/ 242169283 h 21600"/>
              <a:gd name="T20" fmla="*/ 228567695 w 21600"/>
              <a:gd name="T21" fmla="*/ 242169283 h 21600"/>
              <a:gd name="T22" fmla="*/ 228567695 w 21600"/>
              <a:gd name="T23" fmla="*/ 286223057 h 21600"/>
              <a:gd name="T24" fmla="*/ 228660384 w 21600"/>
              <a:gd name="T25" fmla="*/ 286302043 h 21600"/>
              <a:gd name="T26" fmla="*/ 286355233 w 21600"/>
              <a:gd name="T27" fmla="*/ 286302043 h 21600"/>
              <a:gd name="T28" fmla="*/ 286355233 w 21600"/>
              <a:gd name="T29" fmla="*/ 286355233 h 21600"/>
              <a:gd name="T30" fmla="*/ 286355233 w 21600"/>
              <a:gd name="T31" fmla="*/ 228580132 h 21600"/>
              <a:gd name="T32" fmla="*/ 177354294 w 21600"/>
              <a:gd name="T33" fmla="*/ 119619947 h 21600"/>
              <a:gd name="T34" fmla="*/ 72066037 w 21600"/>
              <a:gd name="T35" fmla="*/ 102106942 h 21600"/>
              <a:gd name="T36" fmla="*/ 41349250 w 21600"/>
              <a:gd name="T37" fmla="*/ 71416187 h 21600"/>
              <a:gd name="T38" fmla="*/ 72066037 w 21600"/>
              <a:gd name="T39" fmla="*/ 40712996 h 21600"/>
              <a:gd name="T40" fmla="*/ 102769110 w 21600"/>
              <a:gd name="T41" fmla="*/ 71416187 h 21600"/>
              <a:gd name="T42" fmla="*/ 72066037 w 21600"/>
              <a:gd name="T43" fmla="*/ 102106942 h 21600"/>
              <a:gd name="T44" fmla="*/ 72066037 w 21600"/>
              <a:gd name="T45" fmla="*/ 102106942 h 216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600" h="21600">
                <a:moveTo>
                  <a:pt x="13378" y="9023"/>
                </a:moveTo>
                <a:cubicBezTo>
                  <a:pt x="13604" y="8343"/>
                  <a:pt x="13728" y="7617"/>
                  <a:pt x="13728" y="6862"/>
                </a:cubicBezTo>
                <a:cubicBezTo>
                  <a:pt x="13728" y="3072"/>
                  <a:pt x="10655" y="0"/>
                  <a:pt x="6864" y="0"/>
                </a:cubicBezTo>
                <a:cubicBezTo>
                  <a:pt x="3073" y="0"/>
                  <a:pt x="0" y="3072"/>
                  <a:pt x="0" y="6862"/>
                </a:cubicBezTo>
                <a:cubicBezTo>
                  <a:pt x="0" y="10652"/>
                  <a:pt x="3073" y="13724"/>
                  <a:pt x="6864" y="13724"/>
                </a:cubicBezTo>
                <a:cubicBezTo>
                  <a:pt x="7619" y="13724"/>
                  <a:pt x="8345" y="13600"/>
                  <a:pt x="9024" y="13375"/>
                </a:cubicBezTo>
                <a:lnTo>
                  <a:pt x="10587" y="14938"/>
                </a:lnTo>
                <a:lnTo>
                  <a:pt x="13912" y="14938"/>
                </a:lnTo>
                <a:lnTo>
                  <a:pt x="13912" y="18261"/>
                </a:lnTo>
                <a:lnTo>
                  <a:pt x="13918" y="18267"/>
                </a:lnTo>
                <a:lnTo>
                  <a:pt x="17241" y="18267"/>
                </a:lnTo>
                <a:lnTo>
                  <a:pt x="17241" y="21590"/>
                </a:lnTo>
                <a:lnTo>
                  <a:pt x="17248" y="21596"/>
                </a:lnTo>
                <a:lnTo>
                  <a:pt x="21600" y="21596"/>
                </a:lnTo>
                <a:lnTo>
                  <a:pt x="21600" y="21600"/>
                </a:lnTo>
                <a:lnTo>
                  <a:pt x="21600" y="17242"/>
                </a:lnTo>
                <a:lnTo>
                  <a:pt x="13378" y="9023"/>
                </a:lnTo>
                <a:close/>
                <a:moveTo>
                  <a:pt x="5436" y="7702"/>
                </a:moveTo>
                <a:cubicBezTo>
                  <a:pt x="4157" y="7702"/>
                  <a:pt x="3119" y="6665"/>
                  <a:pt x="3119" y="5387"/>
                </a:cubicBezTo>
                <a:cubicBezTo>
                  <a:pt x="3119" y="4108"/>
                  <a:pt x="4157" y="3071"/>
                  <a:pt x="5436" y="3071"/>
                </a:cubicBezTo>
                <a:cubicBezTo>
                  <a:pt x="6715" y="3071"/>
                  <a:pt x="7752" y="4108"/>
                  <a:pt x="7752" y="5387"/>
                </a:cubicBezTo>
                <a:cubicBezTo>
                  <a:pt x="7751" y="6665"/>
                  <a:pt x="6715" y="7702"/>
                  <a:pt x="5436" y="7702"/>
                </a:cubicBezTo>
                <a:close/>
                <a:moveTo>
                  <a:pt x="5436" y="77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0" name="Rectangle 78">
            <a:extLst>
              <a:ext uri="{FF2B5EF4-FFF2-40B4-BE49-F238E27FC236}">
                <a16:creationId xmlns:a16="http://schemas.microsoft.com/office/drawing/2014/main" id="{955E9705-9F9D-4BF6-AD15-ADE8A54E7D84}"/>
              </a:ext>
            </a:extLst>
          </p:cNvPr>
          <p:cNvSpPr>
            <a:spLocks/>
          </p:cNvSpPr>
          <p:nvPr/>
        </p:nvSpPr>
        <p:spPr bwMode="auto">
          <a:xfrm>
            <a:off x="5035601" y="1761071"/>
            <a:ext cx="23321" cy="761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1" name="AutoShape 79">
            <a:extLst>
              <a:ext uri="{FF2B5EF4-FFF2-40B4-BE49-F238E27FC236}">
                <a16:creationId xmlns:a16="http://schemas.microsoft.com/office/drawing/2014/main" id="{1939EC74-0ED6-4E16-B4DB-254632DD7E5D}"/>
              </a:ext>
            </a:extLst>
          </p:cNvPr>
          <p:cNvSpPr>
            <a:spLocks/>
          </p:cNvSpPr>
          <p:nvPr/>
        </p:nvSpPr>
        <p:spPr bwMode="auto">
          <a:xfrm>
            <a:off x="4935142" y="1610264"/>
            <a:ext cx="207197" cy="6322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w 21600"/>
              <a:gd name="T17" fmla="*/ 0 h 21600"/>
              <a:gd name="T18" fmla="*/ 0 w 21600"/>
              <a:gd name="T19" fmla="*/ 0 h 21600"/>
              <a:gd name="T20" fmla="*/ 0 w 21600"/>
              <a:gd name="T21" fmla="*/ 0 h 21600"/>
              <a:gd name="T22" fmla="*/ 0 w 21600"/>
              <a:gd name="T23" fmla="*/ 0 h 21600"/>
              <a:gd name="T24" fmla="*/ 0 w 21600"/>
              <a:gd name="T25" fmla="*/ 0 h 21600"/>
              <a:gd name="T26" fmla="*/ 0 w 21600"/>
              <a:gd name="T27" fmla="*/ 0 h 21600"/>
              <a:gd name="T28" fmla="*/ 0 w 21600"/>
              <a:gd name="T29" fmla="*/ 0 h 21600"/>
              <a:gd name="T30" fmla="*/ 0 w 21600"/>
              <a:gd name="T31" fmla="*/ 0 h 21600"/>
              <a:gd name="T32" fmla="*/ 0 w 21600"/>
              <a:gd name="T33" fmla="*/ 0 h 21600"/>
              <a:gd name="T34" fmla="*/ 0 w 21600"/>
              <a:gd name="T35" fmla="*/ 0 h 21600"/>
              <a:gd name="T36" fmla="*/ 0 w 21600"/>
              <a:gd name="T37" fmla="*/ 0 h 21600"/>
              <a:gd name="T38" fmla="*/ 0 w 21600"/>
              <a:gd name="T39" fmla="*/ 0 h 21600"/>
              <a:gd name="T40" fmla="*/ 0 w 21600"/>
              <a:gd name="T41" fmla="*/ 0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0789" y="7569"/>
                </a:moveTo>
                <a:lnTo>
                  <a:pt x="2789" y="7569"/>
                </a:lnTo>
                <a:cubicBezTo>
                  <a:pt x="2644" y="7569"/>
                  <a:pt x="2437" y="7785"/>
                  <a:pt x="2326" y="8047"/>
                </a:cubicBezTo>
                <a:lnTo>
                  <a:pt x="201" y="13263"/>
                </a:lnTo>
                <a:cubicBezTo>
                  <a:pt x="90" y="13526"/>
                  <a:pt x="0" y="14079"/>
                  <a:pt x="0" y="14491"/>
                </a:cubicBezTo>
                <a:lnTo>
                  <a:pt x="0" y="14655"/>
                </a:lnTo>
                <a:cubicBezTo>
                  <a:pt x="0" y="15067"/>
                  <a:pt x="90" y="15620"/>
                  <a:pt x="201" y="15883"/>
                </a:cubicBezTo>
                <a:lnTo>
                  <a:pt x="2326" y="21120"/>
                </a:lnTo>
                <a:cubicBezTo>
                  <a:pt x="2437" y="21384"/>
                  <a:pt x="2645" y="21600"/>
                  <a:pt x="2789" y="21600"/>
                </a:cubicBezTo>
                <a:lnTo>
                  <a:pt x="21338" y="21600"/>
                </a:lnTo>
                <a:cubicBezTo>
                  <a:pt x="21482" y="21600"/>
                  <a:pt x="21600" y="21263"/>
                  <a:pt x="21600" y="20851"/>
                </a:cubicBezTo>
                <a:lnTo>
                  <a:pt x="21600" y="8316"/>
                </a:lnTo>
                <a:cubicBezTo>
                  <a:pt x="21600" y="7904"/>
                  <a:pt x="21482" y="7568"/>
                  <a:pt x="21338" y="7568"/>
                </a:cubicBezTo>
                <a:lnTo>
                  <a:pt x="13220" y="7568"/>
                </a:lnTo>
                <a:lnTo>
                  <a:pt x="13220" y="3595"/>
                </a:lnTo>
                <a:lnTo>
                  <a:pt x="13220" y="0"/>
                </a:lnTo>
                <a:lnTo>
                  <a:pt x="10788" y="0"/>
                </a:lnTo>
                <a:lnTo>
                  <a:pt x="10788" y="3596"/>
                </a:lnTo>
                <a:lnTo>
                  <a:pt x="10788" y="7569"/>
                </a:lnTo>
                <a:lnTo>
                  <a:pt x="10789" y="7569"/>
                </a:lnTo>
                <a:close/>
                <a:moveTo>
                  <a:pt x="10789" y="756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AutoShape 80">
            <a:extLst>
              <a:ext uri="{FF2B5EF4-FFF2-40B4-BE49-F238E27FC236}">
                <a16:creationId xmlns:a16="http://schemas.microsoft.com/office/drawing/2014/main" id="{F7C10F67-5044-4BE6-9DB0-5858ADA5E409}"/>
              </a:ext>
            </a:extLst>
          </p:cNvPr>
          <p:cNvSpPr>
            <a:spLocks/>
          </p:cNvSpPr>
          <p:nvPr/>
        </p:nvSpPr>
        <p:spPr bwMode="auto">
          <a:xfrm>
            <a:off x="4956669" y="1685668"/>
            <a:ext cx="207197" cy="6283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w 21600"/>
              <a:gd name="T17" fmla="*/ 0 h 21600"/>
              <a:gd name="T18" fmla="*/ 0 w 21600"/>
              <a:gd name="T19" fmla="*/ 0 h 21600"/>
              <a:gd name="T20" fmla="*/ 0 w 21600"/>
              <a:gd name="T21" fmla="*/ 0 h 21600"/>
              <a:gd name="T22" fmla="*/ 0 w 21600"/>
              <a:gd name="T23" fmla="*/ 0 h 21600"/>
              <a:gd name="T24" fmla="*/ 0 w 21600"/>
              <a:gd name="T25" fmla="*/ 0 h 21600"/>
              <a:gd name="T26" fmla="*/ 0 w 21600"/>
              <a:gd name="T27" fmla="*/ 0 h 21600"/>
              <a:gd name="T28" fmla="*/ 0 w 21600"/>
              <a:gd name="T29" fmla="*/ 0 h 21600"/>
              <a:gd name="T30" fmla="*/ 0 w 21600"/>
              <a:gd name="T31" fmla="*/ 0 h 21600"/>
              <a:gd name="T32" fmla="*/ 0 w 21600"/>
              <a:gd name="T33" fmla="*/ 0 h 21600"/>
              <a:gd name="T34" fmla="*/ 0 w 21600"/>
              <a:gd name="T35" fmla="*/ 0 h 21600"/>
              <a:gd name="T36" fmla="*/ 0 w 21600"/>
              <a:gd name="T37" fmla="*/ 0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600" h="21600">
                <a:moveTo>
                  <a:pt x="8358" y="7406"/>
                </a:moveTo>
                <a:lnTo>
                  <a:pt x="262" y="7406"/>
                </a:lnTo>
                <a:cubicBezTo>
                  <a:pt x="118" y="7406"/>
                  <a:pt x="0" y="7747"/>
                  <a:pt x="0" y="8164"/>
                </a:cubicBezTo>
                <a:lnTo>
                  <a:pt x="0" y="20842"/>
                </a:lnTo>
                <a:cubicBezTo>
                  <a:pt x="0" y="21260"/>
                  <a:pt x="118" y="21600"/>
                  <a:pt x="262" y="21600"/>
                </a:cubicBezTo>
                <a:lnTo>
                  <a:pt x="18811" y="21600"/>
                </a:lnTo>
                <a:cubicBezTo>
                  <a:pt x="18956" y="21600"/>
                  <a:pt x="19163" y="21382"/>
                  <a:pt x="19274" y="21116"/>
                </a:cubicBezTo>
                <a:lnTo>
                  <a:pt x="21399" y="15841"/>
                </a:lnTo>
                <a:cubicBezTo>
                  <a:pt x="21510" y="15574"/>
                  <a:pt x="21600" y="15015"/>
                  <a:pt x="21600" y="14598"/>
                </a:cubicBezTo>
                <a:lnTo>
                  <a:pt x="21600" y="14432"/>
                </a:lnTo>
                <a:cubicBezTo>
                  <a:pt x="21600" y="14015"/>
                  <a:pt x="21510" y="13456"/>
                  <a:pt x="21399" y="13190"/>
                </a:cubicBezTo>
                <a:lnTo>
                  <a:pt x="19274" y="7893"/>
                </a:lnTo>
                <a:cubicBezTo>
                  <a:pt x="19163" y="7625"/>
                  <a:pt x="18955" y="7407"/>
                  <a:pt x="18811" y="7407"/>
                </a:cubicBezTo>
                <a:lnTo>
                  <a:pt x="10789" y="7407"/>
                </a:lnTo>
                <a:lnTo>
                  <a:pt x="10789" y="3388"/>
                </a:lnTo>
                <a:lnTo>
                  <a:pt x="10789" y="253"/>
                </a:lnTo>
                <a:lnTo>
                  <a:pt x="10789" y="0"/>
                </a:lnTo>
                <a:lnTo>
                  <a:pt x="8357" y="0"/>
                </a:lnTo>
                <a:lnTo>
                  <a:pt x="8357" y="253"/>
                </a:lnTo>
                <a:lnTo>
                  <a:pt x="8357" y="3388"/>
                </a:lnTo>
                <a:lnTo>
                  <a:pt x="8357" y="7406"/>
                </a:lnTo>
                <a:lnTo>
                  <a:pt x="8358" y="7406"/>
                </a:lnTo>
                <a:close/>
                <a:moveTo>
                  <a:pt x="8358" y="7406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AutoShape 468">
            <a:extLst>
              <a:ext uri="{FF2B5EF4-FFF2-40B4-BE49-F238E27FC236}">
                <a16:creationId xmlns:a16="http://schemas.microsoft.com/office/drawing/2014/main" id="{0B2E19E5-C358-4D61-8C94-2629FECD0A2E}"/>
              </a:ext>
            </a:extLst>
          </p:cNvPr>
          <p:cNvSpPr>
            <a:spLocks/>
          </p:cNvSpPr>
          <p:nvPr/>
        </p:nvSpPr>
        <p:spPr bwMode="auto">
          <a:xfrm>
            <a:off x="7700342" y="1632936"/>
            <a:ext cx="131571" cy="2549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11838"/>
                </a:moveTo>
                <a:lnTo>
                  <a:pt x="5393" y="21600"/>
                </a:lnTo>
                <a:lnTo>
                  <a:pt x="21600" y="0"/>
                </a:lnTo>
                <a:lnTo>
                  <a:pt x="0" y="11838"/>
                </a:lnTo>
                <a:close/>
                <a:moveTo>
                  <a:pt x="0" y="11838"/>
                </a:moveTo>
              </a:path>
            </a:pathLst>
          </a:custGeom>
          <a:solidFill>
            <a:srgbClr val="FFFFFF"/>
          </a:solidFill>
          <a:ln>
            <a:solidFill>
              <a:srgbClr val="2C3B56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AutoShape 470">
            <a:extLst>
              <a:ext uri="{FF2B5EF4-FFF2-40B4-BE49-F238E27FC236}">
                <a16:creationId xmlns:a16="http://schemas.microsoft.com/office/drawing/2014/main" id="{B98A8708-9C71-4138-BA74-7C26F4A0E938}"/>
              </a:ext>
            </a:extLst>
          </p:cNvPr>
          <p:cNvSpPr>
            <a:spLocks/>
          </p:cNvSpPr>
          <p:nvPr/>
        </p:nvSpPr>
        <p:spPr bwMode="auto">
          <a:xfrm>
            <a:off x="7582196" y="1632936"/>
            <a:ext cx="246584" cy="13589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16191"/>
                </a:lnTo>
                <a:lnTo>
                  <a:pt x="9750" y="21600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solidFill>
            <a:srgbClr val="FFFFFF"/>
          </a:solidFill>
          <a:ln>
            <a:solidFill>
              <a:srgbClr val="2C3B56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FD0E7-11B8-424C-98A0-9DFF9D1D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94" y="1536001"/>
            <a:ext cx="356353" cy="356353"/>
          </a:xfrm>
          <a:prstGeom prst="rect">
            <a:avLst/>
          </a:prstGeom>
        </p:spPr>
      </p:pic>
      <p:sp>
        <p:nvSpPr>
          <p:cNvPr id="128" name="Google Shape;262;p17">
            <a:extLst>
              <a:ext uri="{FF2B5EF4-FFF2-40B4-BE49-F238E27FC236}">
                <a16:creationId xmlns:a16="http://schemas.microsoft.com/office/drawing/2014/main" id="{AC61B8C7-C17C-4FDD-8488-2514D183B901}"/>
              </a:ext>
            </a:extLst>
          </p:cNvPr>
          <p:cNvSpPr txBox="1">
            <a:spLocks/>
          </p:cNvSpPr>
          <p:nvPr/>
        </p:nvSpPr>
        <p:spPr>
          <a:xfrm>
            <a:off x="92348" y="4239093"/>
            <a:ext cx="936942" cy="2777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Claimants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E477C-44E7-4BB9-8189-0F972D3DF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718" y="3755912"/>
            <a:ext cx="788531" cy="709678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CDE36F3-2CB7-46F7-9624-E1F937C48A2B}"/>
              </a:ext>
            </a:extLst>
          </p:cNvPr>
          <p:cNvSpPr txBox="1"/>
          <p:nvPr/>
        </p:nvSpPr>
        <p:spPr>
          <a:xfrm>
            <a:off x="1204929" y="4446541"/>
            <a:ext cx="186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Mr. Smith | Age:34 </a:t>
            </a:r>
          </a:p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Working in construction industry. Buys personal insurance as he does not get employee benefits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1C260C-4357-4A1D-8E12-EF584F14B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945" y="3824290"/>
            <a:ext cx="613775" cy="61377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AC860ED-5D2F-422E-86CA-C29B8E1A5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380" y="3832766"/>
            <a:ext cx="613775" cy="61377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F977F03-951C-40CF-8C58-E7B4DBF513C6}"/>
              </a:ext>
            </a:extLst>
          </p:cNvPr>
          <p:cNvSpPr txBox="1"/>
          <p:nvPr/>
        </p:nvSpPr>
        <p:spPr>
          <a:xfrm>
            <a:off x="3162345" y="4519556"/>
            <a:ext cx="1821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XXX</a:t>
            </a:r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 | Hospital </a:t>
            </a:r>
          </a:p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Network hospital with more than 1000 claims per month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AD5700-8603-451B-9394-1A08BB155EB0}"/>
              </a:ext>
            </a:extLst>
          </p:cNvPr>
          <p:cNvSpPr txBox="1"/>
          <p:nvPr/>
        </p:nvSpPr>
        <p:spPr>
          <a:xfrm>
            <a:off x="5113699" y="4519556"/>
            <a:ext cx="193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XXX | Hospital</a:t>
            </a:r>
          </a:p>
          <a:p>
            <a:pPr algn="just"/>
            <a:r>
              <a:rPr lang="en-IN" sz="1000" kern="1200" dirty="0">
                <a:solidFill>
                  <a:srgbClr val="19295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Out of network hospital with maximum of 5 claims per year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3F1256E-FA1A-4A23-BDA2-506B19F86340}"/>
              </a:ext>
            </a:extLst>
          </p:cNvPr>
          <p:cNvCxnSpPr>
            <a:cxnSpLocks/>
          </p:cNvCxnSpPr>
          <p:nvPr/>
        </p:nvCxnSpPr>
        <p:spPr>
          <a:xfrm>
            <a:off x="3135419" y="1392654"/>
            <a:ext cx="0" cy="236077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FEE739-7D19-4D40-9BBA-0409784D703B}"/>
              </a:ext>
            </a:extLst>
          </p:cNvPr>
          <p:cNvCxnSpPr>
            <a:cxnSpLocks/>
          </p:cNvCxnSpPr>
          <p:nvPr/>
        </p:nvCxnSpPr>
        <p:spPr>
          <a:xfrm flipH="1">
            <a:off x="1" y="3772055"/>
            <a:ext cx="91439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AutoShape 464">
            <a:extLst>
              <a:ext uri="{FF2B5EF4-FFF2-40B4-BE49-F238E27FC236}">
                <a16:creationId xmlns:a16="http://schemas.microsoft.com/office/drawing/2014/main" id="{FE1DF7D4-59B8-4274-AEE0-9B49585C7662}"/>
              </a:ext>
            </a:extLst>
          </p:cNvPr>
          <p:cNvSpPr>
            <a:spLocks/>
          </p:cNvSpPr>
          <p:nvPr/>
        </p:nvSpPr>
        <p:spPr bwMode="auto">
          <a:xfrm>
            <a:off x="2262325" y="1552903"/>
            <a:ext cx="276789" cy="29015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w 21600"/>
              <a:gd name="T17" fmla="*/ 0 h 21600"/>
              <a:gd name="T18" fmla="*/ 0 w 21600"/>
              <a:gd name="T19" fmla="*/ 0 h 21600"/>
              <a:gd name="T20" fmla="*/ 0 w 21600"/>
              <a:gd name="T21" fmla="*/ 0 h 21600"/>
              <a:gd name="T22" fmla="*/ 0 w 21600"/>
              <a:gd name="T23" fmla="*/ 0 h 21600"/>
              <a:gd name="T24" fmla="*/ 0 w 21600"/>
              <a:gd name="T25" fmla="*/ 0 h 21600"/>
              <a:gd name="T26" fmla="*/ 0 w 21600"/>
              <a:gd name="T27" fmla="*/ 0 h 21600"/>
              <a:gd name="T28" fmla="*/ 0 w 21600"/>
              <a:gd name="T29" fmla="*/ 0 h 21600"/>
              <a:gd name="T30" fmla="*/ 0 w 21600"/>
              <a:gd name="T31" fmla="*/ 0 h 21600"/>
              <a:gd name="T32" fmla="*/ 0 w 21600"/>
              <a:gd name="T33" fmla="*/ 0 h 21600"/>
              <a:gd name="T34" fmla="*/ 0 w 21600"/>
              <a:gd name="T35" fmla="*/ 0 h 21600"/>
              <a:gd name="T36" fmla="*/ 0 w 21600"/>
              <a:gd name="T37" fmla="*/ 0 h 21600"/>
              <a:gd name="T38" fmla="*/ 0 w 21600"/>
              <a:gd name="T39" fmla="*/ 0 h 21600"/>
              <a:gd name="T40" fmla="*/ 0 w 21600"/>
              <a:gd name="T41" fmla="*/ 0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21599" y="17987"/>
                </a:moveTo>
                <a:cubicBezTo>
                  <a:pt x="21589" y="17973"/>
                  <a:pt x="21580" y="17959"/>
                  <a:pt x="21569" y="17944"/>
                </a:cubicBezTo>
                <a:lnTo>
                  <a:pt x="15945" y="17944"/>
                </a:lnTo>
                <a:cubicBezTo>
                  <a:pt x="14930" y="17944"/>
                  <a:pt x="14107" y="17022"/>
                  <a:pt x="14107" y="15885"/>
                </a:cubicBezTo>
                <a:lnTo>
                  <a:pt x="14107" y="13490"/>
                </a:lnTo>
                <a:cubicBezTo>
                  <a:pt x="13771" y="13386"/>
                  <a:pt x="13420" y="13295"/>
                  <a:pt x="13054" y="13221"/>
                </a:cubicBezTo>
                <a:cubicBezTo>
                  <a:pt x="13802" y="12324"/>
                  <a:pt x="14368" y="10920"/>
                  <a:pt x="14951" y="9256"/>
                </a:cubicBezTo>
                <a:cubicBezTo>
                  <a:pt x="15289" y="8293"/>
                  <a:pt x="15230" y="7470"/>
                  <a:pt x="15230" y="6300"/>
                </a:cubicBezTo>
                <a:cubicBezTo>
                  <a:pt x="15230" y="5436"/>
                  <a:pt x="15376" y="4049"/>
                  <a:pt x="15185" y="3287"/>
                </a:cubicBezTo>
                <a:cubicBezTo>
                  <a:pt x="14540" y="711"/>
                  <a:pt x="12909" y="0"/>
                  <a:pt x="10999" y="0"/>
                </a:cubicBezTo>
                <a:cubicBezTo>
                  <a:pt x="9087" y="0"/>
                  <a:pt x="7455" y="714"/>
                  <a:pt x="6810" y="3294"/>
                </a:cubicBezTo>
                <a:cubicBezTo>
                  <a:pt x="6620" y="4055"/>
                  <a:pt x="6766" y="5438"/>
                  <a:pt x="6766" y="6300"/>
                </a:cubicBezTo>
                <a:cubicBezTo>
                  <a:pt x="6766" y="7473"/>
                  <a:pt x="6709" y="8297"/>
                  <a:pt x="7047" y="9263"/>
                </a:cubicBezTo>
                <a:cubicBezTo>
                  <a:pt x="7634" y="10934"/>
                  <a:pt x="8193" y="12336"/>
                  <a:pt x="8938" y="13230"/>
                </a:cubicBezTo>
                <a:cubicBezTo>
                  <a:pt x="6036" y="13829"/>
                  <a:pt x="4075" y="15525"/>
                  <a:pt x="2751" y="16188"/>
                </a:cubicBezTo>
                <a:cubicBezTo>
                  <a:pt x="14" y="17555"/>
                  <a:pt x="0" y="19055"/>
                  <a:pt x="0" y="19055"/>
                </a:cubicBezTo>
                <a:lnTo>
                  <a:pt x="0" y="21600"/>
                </a:lnTo>
                <a:lnTo>
                  <a:pt x="21600" y="21597"/>
                </a:lnTo>
                <a:cubicBezTo>
                  <a:pt x="21600" y="21597"/>
                  <a:pt x="21599" y="21591"/>
                  <a:pt x="21599" y="21587"/>
                </a:cubicBezTo>
                <a:lnTo>
                  <a:pt x="21599" y="17987"/>
                </a:lnTo>
                <a:close/>
                <a:moveTo>
                  <a:pt x="21599" y="17987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158" name="Slide Number Placeholder 2">
            <a:extLst>
              <a:ext uri="{FF2B5EF4-FFF2-40B4-BE49-F238E27FC236}">
                <a16:creationId xmlns:a16="http://schemas.microsoft.com/office/drawing/2014/main" id="{5FD4C4BE-5DEB-4872-91F9-2B630BC506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295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8F50-25DF-4ABA-ACC3-F8DD63A8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problem statement</a:t>
            </a:r>
            <a:endParaRPr lang="en-IN" dirty="0"/>
          </a:p>
        </p:txBody>
      </p:sp>
      <p:sp>
        <p:nvSpPr>
          <p:cNvPr id="4" name="Google Shape;262;p17">
            <a:extLst>
              <a:ext uri="{FF2B5EF4-FFF2-40B4-BE49-F238E27FC236}">
                <a16:creationId xmlns:a16="http://schemas.microsoft.com/office/drawing/2014/main" id="{341A2DC7-B062-493A-BFA8-D329A009C74F}"/>
              </a:ext>
            </a:extLst>
          </p:cNvPr>
          <p:cNvSpPr txBox="1">
            <a:spLocks/>
          </p:cNvSpPr>
          <p:nvPr/>
        </p:nvSpPr>
        <p:spPr>
          <a:xfrm>
            <a:off x="0" y="1310796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Claims Adjudication</a:t>
            </a:r>
            <a:endParaRPr lang="en-IN" dirty="0"/>
          </a:p>
        </p:txBody>
      </p:sp>
      <p:grpSp>
        <p:nvGrpSpPr>
          <p:cNvPr id="5" name="Google Shape;420;p27">
            <a:extLst>
              <a:ext uri="{FF2B5EF4-FFF2-40B4-BE49-F238E27FC236}">
                <a16:creationId xmlns:a16="http://schemas.microsoft.com/office/drawing/2014/main" id="{403903F1-54EC-48C5-B22F-FF18058CA213}"/>
              </a:ext>
            </a:extLst>
          </p:cNvPr>
          <p:cNvGrpSpPr/>
          <p:nvPr/>
        </p:nvGrpSpPr>
        <p:grpSpPr>
          <a:xfrm rot="10800000">
            <a:off x="2680886" y="-1382440"/>
            <a:ext cx="2483113" cy="524330"/>
            <a:chOff x="185742" y="1697030"/>
            <a:chExt cx="5165698" cy="1658130"/>
          </a:xfrm>
        </p:grpSpPr>
        <p:sp>
          <p:nvSpPr>
            <p:cNvPr id="6" name="Google Shape;421;p27">
              <a:extLst>
                <a:ext uri="{FF2B5EF4-FFF2-40B4-BE49-F238E27FC236}">
                  <a16:creationId xmlns:a16="http://schemas.microsoft.com/office/drawing/2014/main" id="{844F612E-1C34-40AE-8A53-BFA1C7749963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Claim Request  </a:t>
              </a: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422;p27">
              <a:extLst>
                <a:ext uri="{FF2B5EF4-FFF2-40B4-BE49-F238E27FC236}">
                  <a16:creationId xmlns:a16="http://schemas.microsoft.com/office/drawing/2014/main" id="{7116B272-430E-46B8-9324-3BF042507787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423;p27">
              <a:extLst>
                <a:ext uri="{FF2B5EF4-FFF2-40B4-BE49-F238E27FC236}">
                  <a16:creationId xmlns:a16="http://schemas.microsoft.com/office/drawing/2014/main" id="{A2C4200C-2987-464A-87AF-A976B910B6E5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424;p27">
              <a:extLst>
                <a:ext uri="{FF2B5EF4-FFF2-40B4-BE49-F238E27FC236}">
                  <a16:creationId xmlns:a16="http://schemas.microsoft.com/office/drawing/2014/main" id="{98699A7A-3732-4D65-A9DD-F1A4F5F1FBA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0" name="Google Shape;425;p27">
            <a:extLst>
              <a:ext uri="{FF2B5EF4-FFF2-40B4-BE49-F238E27FC236}">
                <a16:creationId xmlns:a16="http://schemas.microsoft.com/office/drawing/2014/main" id="{E1E55465-50EF-49C5-BCD0-3594C8A7B58E}"/>
              </a:ext>
            </a:extLst>
          </p:cNvPr>
          <p:cNvGrpSpPr/>
          <p:nvPr/>
        </p:nvGrpSpPr>
        <p:grpSpPr>
          <a:xfrm rot="10800000">
            <a:off x="4707462" y="-1382442"/>
            <a:ext cx="2483113" cy="524330"/>
            <a:chOff x="185742" y="1697030"/>
            <a:chExt cx="5165698" cy="1658130"/>
          </a:xfrm>
        </p:grpSpPr>
        <p:sp>
          <p:nvSpPr>
            <p:cNvPr id="11" name="Google Shape;426;p27">
              <a:extLst>
                <a:ext uri="{FF2B5EF4-FFF2-40B4-BE49-F238E27FC236}">
                  <a16:creationId xmlns:a16="http://schemas.microsoft.com/office/drawing/2014/main" id="{D0955250-43EA-4BB0-B7D1-1B751BB85098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Intial process review </a:t>
              </a:r>
              <a:endParaRPr sz="1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427;p27">
              <a:extLst>
                <a:ext uri="{FF2B5EF4-FFF2-40B4-BE49-F238E27FC236}">
                  <a16:creationId xmlns:a16="http://schemas.microsoft.com/office/drawing/2014/main" id="{8ACEB181-AD71-4160-90F0-00BC010619F7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" name="Google Shape;428;p27">
              <a:extLst>
                <a:ext uri="{FF2B5EF4-FFF2-40B4-BE49-F238E27FC236}">
                  <a16:creationId xmlns:a16="http://schemas.microsoft.com/office/drawing/2014/main" id="{03A05A9F-8001-4B39-85C6-2C156B67FA8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429;p27">
              <a:extLst>
                <a:ext uri="{FF2B5EF4-FFF2-40B4-BE49-F238E27FC236}">
                  <a16:creationId xmlns:a16="http://schemas.microsoft.com/office/drawing/2014/main" id="{707AC76F-606E-408F-A721-8E16C21A273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5" name="Google Shape;430;p27">
            <a:extLst>
              <a:ext uri="{FF2B5EF4-FFF2-40B4-BE49-F238E27FC236}">
                <a16:creationId xmlns:a16="http://schemas.microsoft.com/office/drawing/2014/main" id="{221D7EEF-C93B-4F21-BF0B-A0961A1F7EA1}"/>
              </a:ext>
            </a:extLst>
          </p:cNvPr>
          <p:cNvGrpSpPr/>
          <p:nvPr/>
        </p:nvGrpSpPr>
        <p:grpSpPr>
          <a:xfrm rot="10800000">
            <a:off x="6729789" y="-1382446"/>
            <a:ext cx="2483113" cy="524330"/>
            <a:chOff x="185742" y="1697030"/>
            <a:chExt cx="5165698" cy="1658130"/>
          </a:xfrm>
        </p:grpSpPr>
        <p:sp>
          <p:nvSpPr>
            <p:cNvPr id="16" name="Google Shape;431;p27">
              <a:extLst>
                <a:ext uri="{FF2B5EF4-FFF2-40B4-BE49-F238E27FC236}">
                  <a16:creationId xmlns:a16="http://schemas.microsoft.com/office/drawing/2014/main" id="{ACA76CC6-CCF2-495A-AA1F-5DBC972618AD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Automatic Review</a:t>
              </a:r>
              <a:endParaRPr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432;p27">
              <a:extLst>
                <a:ext uri="{FF2B5EF4-FFF2-40B4-BE49-F238E27FC236}">
                  <a16:creationId xmlns:a16="http://schemas.microsoft.com/office/drawing/2014/main" id="{F6133047-7C56-45DF-9ED1-6BA97D07BE46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" name="Google Shape;433;p27">
              <a:extLst>
                <a:ext uri="{FF2B5EF4-FFF2-40B4-BE49-F238E27FC236}">
                  <a16:creationId xmlns:a16="http://schemas.microsoft.com/office/drawing/2014/main" id="{F95608D6-F3B6-4F2B-87C9-624219292123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434;p27">
              <a:extLst>
                <a:ext uri="{FF2B5EF4-FFF2-40B4-BE49-F238E27FC236}">
                  <a16:creationId xmlns:a16="http://schemas.microsoft.com/office/drawing/2014/main" id="{2D3C4296-DD56-4B9B-B686-ECBBE5EB9FC9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9ADCB3-471A-4E6D-9B46-C49734DC1EFE}"/>
              </a:ext>
            </a:extLst>
          </p:cNvPr>
          <p:cNvCxnSpPr>
            <a:cxnSpLocks/>
          </p:cNvCxnSpPr>
          <p:nvPr/>
        </p:nvCxnSpPr>
        <p:spPr>
          <a:xfrm flipH="1">
            <a:off x="920145" y="1972391"/>
            <a:ext cx="1057429" cy="224648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8D88B-5CCA-4E12-AE3C-E98B3F4D5AF5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2724371" y="1972391"/>
            <a:ext cx="1191651" cy="370495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323AF0-0E62-4B34-9478-10DDAAD58BAF}"/>
              </a:ext>
            </a:extLst>
          </p:cNvPr>
          <p:cNvCxnSpPr>
            <a:cxnSpLocks/>
            <a:stCxn id="41" idx="2"/>
            <a:endCxn id="47" idx="6"/>
          </p:cNvCxnSpPr>
          <p:nvPr/>
        </p:nvCxnSpPr>
        <p:spPr>
          <a:xfrm flipH="1" flipV="1">
            <a:off x="4664048" y="2342886"/>
            <a:ext cx="795350" cy="804324"/>
          </a:xfrm>
          <a:prstGeom prst="line">
            <a:avLst/>
          </a:prstGeom>
          <a:ln w="12700" cmpd="sng">
            <a:solidFill>
              <a:schemeClr val="accent3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39CDD8-344D-4B65-B3F5-CA3D575BBD9A}"/>
              </a:ext>
            </a:extLst>
          </p:cNvPr>
          <p:cNvCxnSpPr>
            <a:cxnSpLocks/>
            <a:stCxn id="39" idx="2"/>
            <a:endCxn id="47" idx="6"/>
          </p:cNvCxnSpPr>
          <p:nvPr/>
        </p:nvCxnSpPr>
        <p:spPr>
          <a:xfrm flipH="1">
            <a:off x="4664048" y="2339345"/>
            <a:ext cx="864770" cy="3541"/>
          </a:xfrm>
          <a:prstGeom prst="line">
            <a:avLst/>
          </a:prstGeom>
          <a:ln w="12700" cmpd="sng">
            <a:solidFill>
              <a:schemeClr val="accent4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0A7B8-0B2A-4C2E-8718-7134424060F6}"/>
              </a:ext>
            </a:extLst>
          </p:cNvPr>
          <p:cNvGrpSpPr/>
          <p:nvPr/>
        </p:nvGrpSpPr>
        <p:grpSpPr>
          <a:xfrm>
            <a:off x="1977574" y="1601812"/>
            <a:ext cx="746797" cy="741158"/>
            <a:chOff x="3086127" y="2209419"/>
            <a:chExt cx="1189285" cy="118928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F145BA-CD60-4258-BD48-E9B321F1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27" y="2209419"/>
              <a:ext cx="1189285" cy="118928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D207D17-FCDA-49C5-812F-F0CC136D0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951" y="2589063"/>
              <a:ext cx="417635" cy="417633"/>
              <a:chOff x="0" y="0"/>
              <a:chExt cx="576" cy="576"/>
            </a:xfrm>
            <a:solidFill>
              <a:srgbClr val="FFFFFF"/>
            </a:solidFill>
          </p:grpSpPr>
          <p:sp>
            <p:nvSpPr>
              <p:cNvPr id="51" name="AutoShape 569">
                <a:extLst>
                  <a:ext uri="{FF2B5EF4-FFF2-40B4-BE49-F238E27FC236}">
                    <a16:creationId xmlns:a16="http://schemas.microsoft.com/office/drawing/2014/main" id="{9A97E321-8509-4B4F-AF65-C77C2C77F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80" cy="2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4704" y="21499"/>
                    </a:moveTo>
                    <a:lnTo>
                      <a:pt x="21469" y="14723"/>
                    </a:lnTo>
                    <a:lnTo>
                      <a:pt x="14173" y="7408"/>
                    </a:lnTo>
                    <a:lnTo>
                      <a:pt x="21600" y="0"/>
                    </a:lnTo>
                    <a:lnTo>
                      <a:pt x="17" y="0"/>
                    </a:lnTo>
                    <a:lnTo>
                      <a:pt x="0" y="21600"/>
                    </a:lnTo>
                    <a:lnTo>
                      <a:pt x="7378" y="14158"/>
                    </a:lnTo>
                    <a:lnTo>
                      <a:pt x="14704" y="21499"/>
                    </a:lnTo>
                    <a:close/>
                    <a:moveTo>
                      <a:pt x="14704" y="214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AutoShape 570">
                <a:extLst>
                  <a:ext uri="{FF2B5EF4-FFF2-40B4-BE49-F238E27FC236}">
                    <a16:creationId xmlns:a16="http://schemas.microsoft.com/office/drawing/2014/main" id="{9D370888-A413-4C52-AAD7-3EA95680C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" y="296"/>
                <a:ext cx="280" cy="2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14222" y="7443"/>
                    </a:moveTo>
                    <a:lnTo>
                      <a:pt x="6896" y="100"/>
                    </a:lnTo>
                    <a:lnTo>
                      <a:pt x="132" y="6878"/>
                    </a:lnTo>
                    <a:lnTo>
                      <a:pt x="7428" y="14193"/>
                    </a:lnTo>
                    <a:lnTo>
                      <a:pt x="0" y="21600"/>
                    </a:lnTo>
                    <a:lnTo>
                      <a:pt x="21585" y="21600"/>
                    </a:lnTo>
                    <a:lnTo>
                      <a:pt x="21600" y="0"/>
                    </a:lnTo>
                    <a:lnTo>
                      <a:pt x="14222" y="7443"/>
                    </a:lnTo>
                    <a:close/>
                    <a:moveTo>
                      <a:pt x="14222" y="744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64F6B4-120E-47C4-9572-D6DD4E5AD765}"/>
              </a:ext>
            </a:extLst>
          </p:cNvPr>
          <p:cNvGrpSpPr/>
          <p:nvPr/>
        </p:nvGrpSpPr>
        <p:grpSpPr>
          <a:xfrm>
            <a:off x="3916022" y="1959786"/>
            <a:ext cx="748026" cy="766200"/>
            <a:chOff x="5108188" y="2804061"/>
            <a:chExt cx="1189285" cy="118928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16F95E-999E-43DF-9D50-A1CD5C799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188" y="2804061"/>
              <a:ext cx="1189285" cy="118928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48" name="AutoShape 129">
              <a:extLst>
                <a:ext uri="{FF2B5EF4-FFF2-40B4-BE49-F238E27FC236}">
                  <a16:creationId xmlns:a16="http://schemas.microsoft.com/office/drawing/2014/main" id="{A50A2456-0E1D-460D-A70F-5724FA1E0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590" y="3198138"/>
              <a:ext cx="451664" cy="451664"/>
            </a:xfrm>
            <a:custGeom>
              <a:avLst/>
              <a:gdLst>
                <a:gd name="T0" fmla="*/ 193886301 w 21600"/>
                <a:gd name="T1" fmla="*/ 72649219 h 21600"/>
                <a:gd name="T2" fmla="*/ 193886301 w 21600"/>
                <a:gd name="T3" fmla="*/ 0 h 21600"/>
                <a:gd name="T4" fmla="*/ 0 w 21600"/>
                <a:gd name="T5" fmla="*/ 0 h 21600"/>
                <a:gd name="T6" fmla="*/ 0 w 21600"/>
                <a:gd name="T7" fmla="*/ 193886301 h 21600"/>
                <a:gd name="T8" fmla="*/ 72649219 w 21600"/>
                <a:gd name="T9" fmla="*/ 193886301 h 21600"/>
                <a:gd name="T10" fmla="*/ 178971547 w 21600"/>
                <a:gd name="T11" fmla="*/ 286355233 h 21600"/>
                <a:gd name="T12" fmla="*/ 286355233 w 21600"/>
                <a:gd name="T13" fmla="*/ 178971547 h 21600"/>
                <a:gd name="T14" fmla="*/ 193886301 w 21600"/>
                <a:gd name="T15" fmla="*/ 72649219 h 21600"/>
                <a:gd name="T16" fmla="*/ 71986933 w 21600"/>
                <a:gd name="T17" fmla="*/ 170022876 h 21600"/>
                <a:gd name="T18" fmla="*/ 23863425 w 21600"/>
                <a:gd name="T19" fmla="*/ 170022876 h 21600"/>
                <a:gd name="T20" fmla="*/ 23863425 w 21600"/>
                <a:gd name="T21" fmla="*/ 23863425 h 21600"/>
                <a:gd name="T22" fmla="*/ 170022876 w 21600"/>
                <a:gd name="T23" fmla="*/ 23863425 h 21600"/>
                <a:gd name="T24" fmla="*/ 170022876 w 21600"/>
                <a:gd name="T25" fmla="*/ 71986933 h 21600"/>
                <a:gd name="T26" fmla="*/ 71986933 w 21600"/>
                <a:gd name="T27" fmla="*/ 170022876 h 21600"/>
                <a:gd name="T28" fmla="*/ 178971547 w 21600"/>
                <a:gd name="T29" fmla="*/ 262491808 h 21600"/>
                <a:gd name="T30" fmla="*/ 96857260 w 21600"/>
                <a:gd name="T31" fmla="*/ 193886301 h 21600"/>
                <a:gd name="T32" fmla="*/ 193886301 w 21600"/>
                <a:gd name="T33" fmla="*/ 193886301 h 21600"/>
                <a:gd name="T34" fmla="*/ 193886301 w 21600"/>
                <a:gd name="T35" fmla="*/ 96857260 h 21600"/>
                <a:gd name="T36" fmla="*/ 262491808 w 21600"/>
                <a:gd name="T37" fmla="*/ 178971547 h 21600"/>
                <a:gd name="T38" fmla="*/ 178971547 w 21600"/>
                <a:gd name="T39" fmla="*/ 262491808 h 21600"/>
                <a:gd name="T40" fmla="*/ 178971547 w 21600"/>
                <a:gd name="T41" fmla="*/ 262491808 h 216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600" h="21600">
                  <a:moveTo>
                    <a:pt x="14625" y="5480"/>
                  </a:moveTo>
                  <a:lnTo>
                    <a:pt x="14625" y="0"/>
                  </a:lnTo>
                  <a:lnTo>
                    <a:pt x="0" y="0"/>
                  </a:lnTo>
                  <a:lnTo>
                    <a:pt x="0" y="14625"/>
                  </a:lnTo>
                  <a:lnTo>
                    <a:pt x="5480" y="14625"/>
                  </a:lnTo>
                  <a:cubicBezTo>
                    <a:pt x="6028" y="18566"/>
                    <a:pt x="9409" y="21600"/>
                    <a:pt x="13500" y="21600"/>
                  </a:cubicBezTo>
                  <a:cubicBezTo>
                    <a:pt x="17974" y="21600"/>
                    <a:pt x="21600" y="17974"/>
                    <a:pt x="21600" y="13500"/>
                  </a:cubicBezTo>
                  <a:cubicBezTo>
                    <a:pt x="21600" y="9408"/>
                    <a:pt x="18566" y="6027"/>
                    <a:pt x="14625" y="5480"/>
                  </a:cubicBezTo>
                  <a:close/>
                  <a:moveTo>
                    <a:pt x="5430" y="12825"/>
                  </a:moveTo>
                  <a:lnTo>
                    <a:pt x="1800" y="12825"/>
                  </a:lnTo>
                  <a:lnTo>
                    <a:pt x="1800" y="1800"/>
                  </a:lnTo>
                  <a:lnTo>
                    <a:pt x="12825" y="1800"/>
                  </a:lnTo>
                  <a:lnTo>
                    <a:pt x="12825" y="5430"/>
                  </a:lnTo>
                  <a:cubicBezTo>
                    <a:pt x="8891" y="5755"/>
                    <a:pt x="5755" y="8890"/>
                    <a:pt x="5430" y="12825"/>
                  </a:cubicBezTo>
                  <a:close/>
                  <a:moveTo>
                    <a:pt x="13500" y="19800"/>
                  </a:moveTo>
                  <a:cubicBezTo>
                    <a:pt x="10411" y="19800"/>
                    <a:pt x="7839" y="17563"/>
                    <a:pt x="7306" y="14625"/>
                  </a:cubicBezTo>
                  <a:lnTo>
                    <a:pt x="14625" y="14625"/>
                  </a:lnTo>
                  <a:lnTo>
                    <a:pt x="14625" y="7306"/>
                  </a:lnTo>
                  <a:cubicBezTo>
                    <a:pt x="17563" y="7838"/>
                    <a:pt x="19800" y="10410"/>
                    <a:pt x="19800" y="13500"/>
                  </a:cubicBezTo>
                  <a:cubicBezTo>
                    <a:pt x="19800" y="16974"/>
                    <a:pt x="16974" y="19800"/>
                    <a:pt x="13500" y="19800"/>
                  </a:cubicBezTo>
                  <a:close/>
                  <a:moveTo>
                    <a:pt x="13500" y="19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F2AA51-C14E-470F-8F9D-7FFE0AB1B0EA}"/>
              </a:ext>
            </a:extLst>
          </p:cNvPr>
          <p:cNvGrpSpPr/>
          <p:nvPr/>
        </p:nvGrpSpPr>
        <p:grpSpPr>
          <a:xfrm>
            <a:off x="135024" y="1822328"/>
            <a:ext cx="785121" cy="749422"/>
            <a:chOff x="1185137" y="3398704"/>
            <a:chExt cx="1189285" cy="118928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4E9230-A863-419F-A5CF-BCDF9972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137" y="3398704"/>
              <a:ext cx="1189285" cy="118928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9AE396-AB75-4A4B-8ABD-682A26811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897" y="3767512"/>
              <a:ext cx="355763" cy="451664"/>
              <a:chOff x="0" y="0"/>
              <a:chExt cx="450" cy="574"/>
            </a:xfrm>
            <a:solidFill>
              <a:srgbClr val="FFFFFF"/>
            </a:solidFill>
          </p:grpSpPr>
          <p:sp>
            <p:nvSpPr>
              <p:cNvPr id="45" name="AutoShape 276">
                <a:extLst>
                  <a:ext uri="{FF2B5EF4-FFF2-40B4-BE49-F238E27FC236}">
                    <a16:creationId xmlns:a16="http://schemas.microsoft.com/office/drawing/2014/main" id="{CA95E3AC-DC44-4198-8129-69839CBAF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48"/>
                <a:ext cx="444" cy="326"/>
              </a:xfrm>
              <a:custGeom>
                <a:avLst/>
                <a:gdLst>
                  <a:gd name="T0" fmla="*/ 0 w 21533"/>
                  <a:gd name="T1" fmla="*/ 0 h 21508"/>
                  <a:gd name="T2" fmla="*/ 0 w 21533"/>
                  <a:gd name="T3" fmla="*/ 0 h 21508"/>
                  <a:gd name="T4" fmla="*/ 0 w 21533"/>
                  <a:gd name="T5" fmla="*/ 0 h 21508"/>
                  <a:gd name="T6" fmla="*/ 0 w 21533"/>
                  <a:gd name="T7" fmla="*/ 0 h 21508"/>
                  <a:gd name="T8" fmla="*/ 0 w 21533"/>
                  <a:gd name="T9" fmla="*/ 0 h 21508"/>
                  <a:gd name="T10" fmla="*/ 0 w 21533"/>
                  <a:gd name="T11" fmla="*/ 0 h 21508"/>
                  <a:gd name="T12" fmla="*/ 0 w 21533"/>
                  <a:gd name="T13" fmla="*/ 0 h 21508"/>
                  <a:gd name="T14" fmla="*/ 0 w 21533"/>
                  <a:gd name="T15" fmla="*/ 0 h 21508"/>
                  <a:gd name="T16" fmla="*/ 0 w 21533"/>
                  <a:gd name="T17" fmla="*/ 0 h 21508"/>
                  <a:gd name="T18" fmla="*/ 0 w 21533"/>
                  <a:gd name="T19" fmla="*/ 0 h 21508"/>
                  <a:gd name="T20" fmla="*/ 0 w 21533"/>
                  <a:gd name="T21" fmla="*/ 0 h 21508"/>
                  <a:gd name="T22" fmla="*/ 0 w 21533"/>
                  <a:gd name="T23" fmla="*/ 0 h 21508"/>
                  <a:gd name="T24" fmla="*/ 0 w 21533"/>
                  <a:gd name="T25" fmla="*/ 0 h 215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533" h="21508">
                    <a:moveTo>
                      <a:pt x="12618" y="15738"/>
                    </a:moveTo>
                    <a:cubicBezTo>
                      <a:pt x="11946" y="15738"/>
                      <a:pt x="11315" y="15383"/>
                      <a:pt x="10841" y="14739"/>
                    </a:cubicBezTo>
                    <a:lnTo>
                      <a:pt x="0" y="0"/>
                    </a:lnTo>
                    <a:lnTo>
                      <a:pt x="279" y="4267"/>
                    </a:lnTo>
                    <a:cubicBezTo>
                      <a:pt x="312" y="4784"/>
                      <a:pt x="561" y="5508"/>
                      <a:pt x="832" y="5876"/>
                    </a:cubicBezTo>
                    <a:lnTo>
                      <a:pt x="12127" y="21233"/>
                    </a:lnTo>
                    <a:cubicBezTo>
                      <a:pt x="12397" y="21600"/>
                      <a:pt x="12839" y="21600"/>
                      <a:pt x="13110" y="21233"/>
                    </a:cubicBezTo>
                    <a:lnTo>
                      <a:pt x="21330" y="10057"/>
                    </a:lnTo>
                    <a:cubicBezTo>
                      <a:pt x="21600" y="9689"/>
                      <a:pt x="21600" y="9088"/>
                      <a:pt x="21330" y="8721"/>
                    </a:cubicBezTo>
                    <a:lnTo>
                      <a:pt x="20076" y="7017"/>
                    </a:lnTo>
                    <a:lnTo>
                      <a:pt x="14395" y="14741"/>
                    </a:lnTo>
                    <a:cubicBezTo>
                      <a:pt x="13920" y="15385"/>
                      <a:pt x="13289" y="15738"/>
                      <a:pt x="12618" y="15738"/>
                    </a:cubicBezTo>
                    <a:close/>
                    <a:moveTo>
                      <a:pt x="12618" y="1573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277">
                <a:extLst>
                  <a:ext uri="{FF2B5EF4-FFF2-40B4-BE49-F238E27FC236}">
                    <a16:creationId xmlns:a16="http://schemas.microsoft.com/office/drawing/2014/main" id="{81619193-5395-43BE-A904-A57F7E915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50" cy="450"/>
              </a:xfrm>
              <a:custGeom>
                <a:avLst/>
                <a:gdLst>
                  <a:gd name="T0" fmla="*/ 0 w 21503"/>
                  <a:gd name="T1" fmla="*/ 0 h 21600"/>
                  <a:gd name="T2" fmla="*/ 0 w 21503"/>
                  <a:gd name="T3" fmla="*/ 0 h 21600"/>
                  <a:gd name="T4" fmla="*/ 0 w 21503"/>
                  <a:gd name="T5" fmla="*/ 0 h 21600"/>
                  <a:gd name="T6" fmla="*/ 0 w 21503"/>
                  <a:gd name="T7" fmla="*/ 0 h 21600"/>
                  <a:gd name="T8" fmla="*/ 0 w 21503"/>
                  <a:gd name="T9" fmla="*/ 0 h 21600"/>
                  <a:gd name="T10" fmla="*/ 0 w 21503"/>
                  <a:gd name="T11" fmla="*/ 0 h 21600"/>
                  <a:gd name="T12" fmla="*/ 0 w 21503"/>
                  <a:gd name="T13" fmla="*/ 0 h 21600"/>
                  <a:gd name="T14" fmla="*/ 0 w 21503"/>
                  <a:gd name="T15" fmla="*/ 0 h 21600"/>
                  <a:gd name="T16" fmla="*/ 0 w 21503"/>
                  <a:gd name="T17" fmla="*/ 0 h 21600"/>
                  <a:gd name="T18" fmla="*/ 0 w 21503"/>
                  <a:gd name="T19" fmla="*/ 0 h 21600"/>
                  <a:gd name="T20" fmla="*/ 0 w 21503"/>
                  <a:gd name="T21" fmla="*/ 0 h 21600"/>
                  <a:gd name="T22" fmla="*/ 0 w 21503"/>
                  <a:gd name="T23" fmla="*/ 0 h 21600"/>
                  <a:gd name="T24" fmla="*/ 0 w 21503"/>
                  <a:gd name="T25" fmla="*/ 0 h 21600"/>
                  <a:gd name="T26" fmla="*/ 0 w 21503"/>
                  <a:gd name="T27" fmla="*/ 0 h 21600"/>
                  <a:gd name="T28" fmla="*/ 0 w 21503"/>
                  <a:gd name="T29" fmla="*/ 0 h 21600"/>
                  <a:gd name="T30" fmla="*/ 0 w 21503"/>
                  <a:gd name="T31" fmla="*/ 0 h 21600"/>
                  <a:gd name="T32" fmla="*/ 0 w 21503"/>
                  <a:gd name="T33" fmla="*/ 0 h 21600"/>
                  <a:gd name="T34" fmla="*/ 0 w 21503"/>
                  <a:gd name="T35" fmla="*/ 0 h 21600"/>
                  <a:gd name="T36" fmla="*/ 0 w 21503"/>
                  <a:gd name="T37" fmla="*/ 0 h 21600"/>
                  <a:gd name="T38" fmla="*/ 0 w 21503"/>
                  <a:gd name="T39" fmla="*/ 0 h 21600"/>
                  <a:gd name="T40" fmla="*/ 0 w 21503"/>
                  <a:gd name="T41" fmla="*/ 0 h 21600"/>
                  <a:gd name="T42" fmla="*/ 0 w 21503"/>
                  <a:gd name="T43" fmla="*/ 0 h 21600"/>
                  <a:gd name="T44" fmla="*/ 0 w 21503"/>
                  <a:gd name="T45" fmla="*/ 0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503" h="21600">
                    <a:moveTo>
                      <a:pt x="10162" y="1105"/>
                    </a:moveTo>
                    <a:cubicBezTo>
                      <a:pt x="9896" y="837"/>
                      <a:pt x="9371" y="590"/>
                      <a:pt x="8995" y="556"/>
                    </a:cubicBezTo>
                    <a:lnTo>
                      <a:pt x="2969" y="4"/>
                    </a:lnTo>
                    <a:cubicBezTo>
                      <a:pt x="2940" y="2"/>
                      <a:pt x="2910" y="0"/>
                      <a:pt x="2879" y="0"/>
                    </a:cubicBezTo>
                    <a:cubicBezTo>
                      <a:pt x="2513" y="0"/>
                      <a:pt x="2048" y="182"/>
                      <a:pt x="1802" y="429"/>
                    </a:cubicBezTo>
                    <a:lnTo>
                      <a:pt x="427" y="1809"/>
                    </a:lnTo>
                    <a:cubicBezTo>
                      <a:pt x="161" y="2076"/>
                      <a:pt x="-30" y="2604"/>
                      <a:pt x="4" y="2980"/>
                    </a:cubicBezTo>
                    <a:lnTo>
                      <a:pt x="541" y="9044"/>
                    </a:lnTo>
                    <a:cubicBezTo>
                      <a:pt x="573" y="9421"/>
                      <a:pt x="819" y="9948"/>
                      <a:pt x="1086" y="10216"/>
                    </a:cubicBezTo>
                    <a:lnTo>
                      <a:pt x="12227" y="21399"/>
                    </a:lnTo>
                    <a:cubicBezTo>
                      <a:pt x="12360" y="21533"/>
                      <a:pt x="12535" y="21600"/>
                      <a:pt x="12712" y="21600"/>
                    </a:cubicBezTo>
                    <a:cubicBezTo>
                      <a:pt x="12887" y="21600"/>
                      <a:pt x="13063" y="21533"/>
                      <a:pt x="13196" y="21399"/>
                    </a:cubicBezTo>
                    <a:lnTo>
                      <a:pt x="21304" y="13261"/>
                    </a:lnTo>
                    <a:cubicBezTo>
                      <a:pt x="21570" y="12993"/>
                      <a:pt x="21570" y="12555"/>
                      <a:pt x="21304" y="12288"/>
                    </a:cubicBezTo>
                    <a:lnTo>
                      <a:pt x="10162" y="1105"/>
                    </a:lnTo>
                    <a:close/>
                    <a:moveTo>
                      <a:pt x="2561" y="2612"/>
                    </a:moveTo>
                    <a:cubicBezTo>
                      <a:pt x="2851" y="2321"/>
                      <a:pt x="3231" y="2175"/>
                      <a:pt x="3611" y="2175"/>
                    </a:cubicBezTo>
                    <a:cubicBezTo>
                      <a:pt x="3991" y="2175"/>
                      <a:pt x="4372" y="2321"/>
                      <a:pt x="4663" y="2613"/>
                    </a:cubicBezTo>
                    <a:cubicBezTo>
                      <a:pt x="5243" y="3196"/>
                      <a:pt x="5243" y="4140"/>
                      <a:pt x="4663" y="4722"/>
                    </a:cubicBezTo>
                    <a:cubicBezTo>
                      <a:pt x="4372" y="5014"/>
                      <a:pt x="3992" y="5160"/>
                      <a:pt x="3612" y="5160"/>
                    </a:cubicBezTo>
                    <a:cubicBezTo>
                      <a:pt x="3232" y="5160"/>
                      <a:pt x="2852" y="5014"/>
                      <a:pt x="2561" y="4722"/>
                    </a:cubicBezTo>
                    <a:cubicBezTo>
                      <a:pt x="1980" y="4139"/>
                      <a:pt x="1980" y="3195"/>
                      <a:pt x="2561" y="2612"/>
                    </a:cubicBezTo>
                    <a:close/>
                    <a:moveTo>
                      <a:pt x="2561" y="261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7631F3-70A9-4706-A40C-C7F14BF7A7B2}"/>
              </a:ext>
            </a:extLst>
          </p:cNvPr>
          <p:cNvGrpSpPr/>
          <p:nvPr/>
        </p:nvGrpSpPr>
        <p:grpSpPr>
          <a:xfrm>
            <a:off x="5459398" y="2776630"/>
            <a:ext cx="746797" cy="741159"/>
            <a:chOff x="7439008" y="2209418"/>
            <a:chExt cx="1189285" cy="118928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A2CA7E-4F39-45A8-997A-01BF8B8C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08" y="2209418"/>
              <a:ext cx="1189285" cy="118928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42" name="AutoShape 449">
              <a:extLst>
                <a:ext uri="{FF2B5EF4-FFF2-40B4-BE49-F238E27FC236}">
                  <a16:creationId xmlns:a16="http://schemas.microsoft.com/office/drawing/2014/main" id="{4DEDF121-9864-4092-8F6E-CB04E883B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6271" y="2612052"/>
              <a:ext cx="454758" cy="395980"/>
            </a:xfrm>
            <a:custGeom>
              <a:avLst/>
              <a:gdLst>
                <a:gd name="T0" fmla="*/ 237766708 w 21600"/>
                <a:gd name="T1" fmla="*/ 91228192 h 21600"/>
                <a:gd name="T2" fmla="*/ 294279076 w 21600"/>
                <a:gd name="T3" fmla="*/ 91228192 h 21600"/>
                <a:gd name="T4" fmla="*/ 238147574 w 21600"/>
                <a:gd name="T5" fmla="*/ 56415216 h 21600"/>
                <a:gd name="T6" fmla="*/ 238147574 w 21600"/>
                <a:gd name="T7" fmla="*/ 78232 h 21600"/>
                <a:gd name="T8" fmla="*/ 192806796 w 21600"/>
                <a:gd name="T9" fmla="*/ 78232 h 21600"/>
                <a:gd name="T10" fmla="*/ 192806796 w 21600"/>
                <a:gd name="T11" fmla="*/ 28290040 h 21600"/>
                <a:gd name="T12" fmla="*/ 147207591 w 21600"/>
                <a:gd name="T13" fmla="*/ 0 h 21600"/>
                <a:gd name="T14" fmla="*/ 0 w 21600"/>
                <a:gd name="T15" fmla="*/ 91228192 h 21600"/>
                <a:gd name="T16" fmla="*/ 54700139 w 21600"/>
                <a:gd name="T17" fmla="*/ 91228192 h 21600"/>
                <a:gd name="T18" fmla="*/ 54700139 w 21600"/>
                <a:gd name="T19" fmla="*/ 169173962 h 21600"/>
                <a:gd name="T20" fmla="*/ 120014511 w 21600"/>
                <a:gd name="T21" fmla="*/ 169173962 h 21600"/>
                <a:gd name="T22" fmla="*/ 120014511 w 21600"/>
                <a:gd name="T23" fmla="*/ 114082520 h 21600"/>
                <a:gd name="T24" fmla="*/ 174536874 w 21600"/>
                <a:gd name="T25" fmla="*/ 114082520 h 21600"/>
                <a:gd name="T26" fmla="*/ 174536874 w 21600"/>
                <a:gd name="T27" fmla="*/ 169173962 h 21600"/>
                <a:gd name="T28" fmla="*/ 237766708 w 21600"/>
                <a:gd name="T29" fmla="*/ 169173962 h 21600"/>
                <a:gd name="T30" fmla="*/ 237766708 w 21600"/>
                <a:gd name="T31" fmla="*/ 91228192 h 21600"/>
                <a:gd name="T32" fmla="*/ 237766708 w 21600"/>
                <a:gd name="T33" fmla="*/ 91228192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600" h="21600">
                  <a:moveTo>
                    <a:pt x="17452" y="11648"/>
                  </a:moveTo>
                  <a:lnTo>
                    <a:pt x="21600" y="11648"/>
                  </a:lnTo>
                  <a:lnTo>
                    <a:pt x="17480" y="7203"/>
                  </a:lnTo>
                  <a:lnTo>
                    <a:pt x="17480" y="10"/>
                  </a:lnTo>
                  <a:lnTo>
                    <a:pt x="14152" y="10"/>
                  </a:lnTo>
                  <a:lnTo>
                    <a:pt x="14152" y="3612"/>
                  </a:lnTo>
                  <a:lnTo>
                    <a:pt x="10805" y="0"/>
                  </a:lnTo>
                  <a:lnTo>
                    <a:pt x="0" y="11648"/>
                  </a:lnTo>
                  <a:lnTo>
                    <a:pt x="4015" y="11648"/>
                  </a:lnTo>
                  <a:lnTo>
                    <a:pt x="4015" y="21600"/>
                  </a:lnTo>
                  <a:lnTo>
                    <a:pt x="8809" y="21600"/>
                  </a:lnTo>
                  <a:lnTo>
                    <a:pt x="8809" y="14566"/>
                  </a:lnTo>
                  <a:lnTo>
                    <a:pt x="12811" y="14566"/>
                  </a:lnTo>
                  <a:lnTo>
                    <a:pt x="12811" y="21600"/>
                  </a:lnTo>
                  <a:lnTo>
                    <a:pt x="17452" y="21600"/>
                  </a:lnTo>
                  <a:lnTo>
                    <a:pt x="17452" y="11648"/>
                  </a:lnTo>
                  <a:close/>
                  <a:moveTo>
                    <a:pt x="17452" y="11648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464E10-7798-426D-B66E-E350D65B005D}"/>
              </a:ext>
            </a:extLst>
          </p:cNvPr>
          <p:cNvGrpSpPr/>
          <p:nvPr/>
        </p:nvGrpSpPr>
        <p:grpSpPr>
          <a:xfrm>
            <a:off x="5528818" y="1993431"/>
            <a:ext cx="746797" cy="691827"/>
            <a:chOff x="9376658" y="3398703"/>
            <a:chExt cx="1189285" cy="1189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A610EF-99D0-4817-90A1-250874838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6658" y="3398703"/>
              <a:ext cx="1189285" cy="118928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40" name="AutoShape 102">
              <a:extLst>
                <a:ext uri="{FF2B5EF4-FFF2-40B4-BE49-F238E27FC236}">
                  <a16:creationId xmlns:a16="http://schemas.microsoft.com/office/drawing/2014/main" id="{42BAC378-2E60-4584-B61C-5EA5D872A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3920" y="3767512"/>
              <a:ext cx="454759" cy="451664"/>
            </a:xfrm>
            <a:custGeom>
              <a:avLst/>
              <a:gdLst>
                <a:gd name="T0" fmla="*/ 147142664 w 21600"/>
                <a:gd name="T1" fmla="*/ 0 h 21600"/>
                <a:gd name="T2" fmla="*/ 0 w 21600"/>
                <a:gd name="T3" fmla="*/ 143178255 h 21600"/>
                <a:gd name="T4" fmla="*/ 147142664 w 21600"/>
                <a:gd name="T5" fmla="*/ 286355233 h 21600"/>
                <a:gd name="T6" fmla="*/ 294284053 w 21600"/>
                <a:gd name="T7" fmla="*/ 143178255 h 21600"/>
                <a:gd name="T8" fmla="*/ 147142664 w 21600"/>
                <a:gd name="T9" fmla="*/ 0 h 21600"/>
                <a:gd name="T10" fmla="*/ 189308625 w 21600"/>
                <a:gd name="T11" fmla="*/ 224974990 h 21600"/>
                <a:gd name="T12" fmla="*/ 105682886 w 21600"/>
                <a:gd name="T13" fmla="*/ 224974990 h 21600"/>
                <a:gd name="T14" fmla="*/ 126173843 w 21600"/>
                <a:gd name="T15" fmla="*/ 137874331 h 21600"/>
                <a:gd name="T16" fmla="*/ 105682886 w 21600"/>
                <a:gd name="T17" fmla="*/ 102942051 h 21600"/>
                <a:gd name="T18" fmla="*/ 147495755 w 21600"/>
                <a:gd name="T19" fmla="*/ 62256235 h 21600"/>
                <a:gd name="T20" fmla="*/ 189308625 w 21600"/>
                <a:gd name="T21" fmla="*/ 102942051 h 21600"/>
                <a:gd name="T22" fmla="*/ 168668953 w 21600"/>
                <a:gd name="T23" fmla="*/ 137980497 h 21600"/>
                <a:gd name="T24" fmla="*/ 189308625 w 21600"/>
                <a:gd name="T25" fmla="*/ 224974990 h 21600"/>
                <a:gd name="T26" fmla="*/ 189308625 w 21600"/>
                <a:gd name="T27" fmla="*/ 22497499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3895" y="16970"/>
                  </a:moveTo>
                  <a:lnTo>
                    <a:pt x="7757" y="16970"/>
                  </a:lnTo>
                  <a:lnTo>
                    <a:pt x="9261" y="10400"/>
                  </a:lnTo>
                  <a:cubicBezTo>
                    <a:pt x="8362" y="9865"/>
                    <a:pt x="7757" y="8887"/>
                    <a:pt x="7757" y="7765"/>
                  </a:cubicBezTo>
                  <a:cubicBezTo>
                    <a:pt x="7757" y="6070"/>
                    <a:pt x="9131" y="4696"/>
                    <a:pt x="10826" y="4696"/>
                  </a:cubicBezTo>
                  <a:cubicBezTo>
                    <a:pt x="12521" y="4696"/>
                    <a:pt x="13895" y="6070"/>
                    <a:pt x="13895" y="7765"/>
                  </a:cubicBezTo>
                  <a:cubicBezTo>
                    <a:pt x="13895" y="8892"/>
                    <a:pt x="13286" y="9874"/>
                    <a:pt x="12380" y="10408"/>
                  </a:cubicBezTo>
                  <a:lnTo>
                    <a:pt x="13895" y="16970"/>
                  </a:lnTo>
                  <a:close/>
                  <a:moveTo>
                    <a:pt x="13895" y="1697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81276BB-8D82-463D-A651-5A19488C60FD}"/>
              </a:ext>
            </a:extLst>
          </p:cNvPr>
          <p:cNvSpPr/>
          <p:nvPr/>
        </p:nvSpPr>
        <p:spPr>
          <a:xfrm>
            <a:off x="146289" y="2561834"/>
            <a:ext cx="1609330" cy="69095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Claim request</a:t>
            </a:r>
          </a:p>
          <a:p>
            <a:r>
              <a:rPr lang="en-US" sz="900" dirty="0"/>
              <a:t>The claim request can be from individuals, network hospitals or out of network hospitals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52706B-DA72-48E5-887F-37F7B5739825}"/>
              </a:ext>
            </a:extLst>
          </p:cNvPr>
          <p:cNvSpPr/>
          <p:nvPr/>
        </p:nvSpPr>
        <p:spPr>
          <a:xfrm>
            <a:off x="1865844" y="2380312"/>
            <a:ext cx="1609330" cy="55245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Preliminary checks</a:t>
            </a:r>
          </a:p>
          <a:p>
            <a:r>
              <a:rPr lang="en-US" sz="900" dirty="0"/>
              <a:t>Check whether the details filled in claim are accurate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A949E-229E-4D04-B151-B7281364D5BB}"/>
              </a:ext>
            </a:extLst>
          </p:cNvPr>
          <p:cNvSpPr/>
          <p:nvPr/>
        </p:nvSpPr>
        <p:spPr>
          <a:xfrm>
            <a:off x="3585399" y="2732481"/>
            <a:ext cx="1609330" cy="82945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Automatic review</a:t>
            </a:r>
          </a:p>
          <a:p>
            <a:r>
              <a:rPr lang="en-US" sz="900" dirty="0"/>
              <a:t>Check whether the client has current coverage, duplicate claim settlements, diagnosis error etc.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F17260-6D9F-479D-8096-E456997ABAC3}"/>
              </a:ext>
            </a:extLst>
          </p:cNvPr>
          <p:cNvSpPr/>
          <p:nvPr/>
        </p:nvSpPr>
        <p:spPr>
          <a:xfrm>
            <a:off x="6275614" y="1537426"/>
            <a:ext cx="1873045" cy="69095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External pricing</a:t>
            </a:r>
          </a:p>
          <a:p>
            <a:r>
              <a:rPr lang="en-US" sz="900" dirty="0"/>
              <a:t>If the claim does not meet the criteria, the insurance company uses Third party authorizers for pricing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ADDB-DBE2-44A7-B95D-88A51FA1EABC}"/>
              </a:ext>
            </a:extLst>
          </p:cNvPr>
          <p:cNvSpPr/>
          <p:nvPr/>
        </p:nvSpPr>
        <p:spPr>
          <a:xfrm>
            <a:off x="5282300" y="3496820"/>
            <a:ext cx="1609330" cy="69095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Internal pricing</a:t>
            </a:r>
          </a:p>
          <a:p>
            <a:r>
              <a:rPr lang="en-US" sz="900" dirty="0"/>
              <a:t>If the claim meets certain criteria, the insurance company takes up the review and pricing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8F6732-8505-4157-A530-96B14A7D2752}"/>
              </a:ext>
            </a:extLst>
          </p:cNvPr>
          <p:cNvCxnSpPr>
            <a:cxnSpLocks/>
            <a:endCxn id="39" idx="6"/>
          </p:cNvCxnSpPr>
          <p:nvPr/>
        </p:nvCxnSpPr>
        <p:spPr>
          <a:xfrm flipH="1" flipV="1">
            <a:off x="6275615" y="2339345"/>
            <a:ext cx="1194582" cy="234952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D8DD1C-9173-406B-8A52-450CACD10C5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51659" y="2742264"/>
            <a:ext cx="1192878" cy="415155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D82EFD-AD3E-450A-8970-67505AD95E81}"/>
              </a:ext>
            </a:extLst>
          </p:cNvPr>
          <p:cNvGrpSpPr/>
          <p:nvPr/>
        </p:nvGrpSpPr>
        <p:grpSpPr>
          <a:xfrm>
            <a:off x="7444537" y="2359164"/>
            <a:ext cx="748026" cy="766200"/>
            <a:chOff x="5108188" y="2804061"/>
            <a:chExt cx="1189285" cy="118928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2F22F37-776C-4E3A-8DC9-66CDD213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188" y="2804061"/>
              <a:ext cx="1189285" cy="118928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71" name="AutoShape 129">
              <a:extLst>
                <a:ext uri="{FF2B5EF4-FFF2-40B4-BE49-F238E27FC236}">
                  <a16:creationId xmlns:a16="http://schemas.microsoft.com/office/drawing/2014/main" id="{D6752534-44E9-457F-B31B-7A6935CFE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590" y="3198138"/>
              <a:ext cx="451664" cy="451664"/>
            </a:xfrm>
            <a:custGeom>
              <a:avLst/>
              <a:gdLst>
                <a:gd name="T0" fmla="*/ 193886301 w 21600"/>
                <a:gd name="T1" fmla="*/ 72649219 h 21600"/>
                <a:gd name="T2" fmla="*/ 193886301 w 21600"/>
                <a:gd name="T3" fmla="*/ 0 h 21600"/>
                <a:gd name="T4" fmla="*/ 0 w 21600"/>
                <a:gd name="T5" fmla="*/ 0 h 21600"/>
                <a:gd name="T6" fmla="*/ 0 w 21600"/>
                <a:gd name="T7" fmla="*/ 193886301 h 21600"/>
                <a:gd name="T8" fmla="*/ 72649219 w 21600"/>
                <a:gd name="T9" fmla="*/ 193886301 h 21600"/>
                <a:gd name="T10" fmla="*/ 178971547 w 21600"/>
                <a:gd name="T11" fmla="*/ 286355233 h 21600"/>
                <a:gd name="T12" fmla="*/ 286355233 w 21600"/>
                <a:gd name="T13" fmla="*/ 178971547 h 21600"/>
                <a:gd name="T14" fmla="*/ 193886301 w 21600"/>
                <a:gd name="T15" fmla="*/ 72649219 h 21600"/>
                <a:gd name="T16" fmla="*/ 71986933 w 21600"/>
                <a:gd name="T17" fmla="*/ 170022876 h 21600"/>
                <a:gd name="T18" fmla="*/ 23863425 w 21600"/>
                <a:gd name="T19" fmla="*/ 170022876 h 21600"/>
                <a:gd name="T20" fmla="*/ 23863425 w 21600"/>
                <a:gd name="T21" fmla="*/ 23863425 h 21600"/>
                <a:gd name="T22" fmla="*/ 170022876 w 21600"/>
                <a:gd name="T23" fmla="*/ 23863425 h 21600"/>
                <a:gd name="T24" fmla="*/ 170022876 w 21600"/>
                <a:gd name="T25" fmla="*/ 71986933 h 21600"/>
                <a:gd name="T26" fmla="*/ 71986933 w 21600"/>
                <a:gd name="T27" fmla="*/ 170022876 h 21600"/>
                <a:gd name="T28" fmla="*/ 178971547 w 21600"/>
                <a:gd name="T29" fmla="*/ 262491808 h 21600"/>
                <a:gd name="T30" fmla="*/ 96857260 w 21600"/>
                <a:gd name="T31" fmla="*/ 193886301 h 21600"/>
                <a:gd name="T32" fmla="*/ 193886301 w 21600"/>
                <a:gd name="T33" fmla="*/ 193886301 h 21600"/>
                <a:gd name="T34" fmla="*/ 193886301 w 21600"/>
                <a:gd name="T35" fmla="*/ 96857260 h 21600"/>
                <a:gd name="T36" fmla="*/ 262491808 w 21600"/>
                <a:gd name="T37" fmla="*/ 178971547 h 21600"/>
                <a:gd name="T38" fmla="*/ 178971547 w 21600"/>
                <a:gd name="T39" fmla="*/ 262491808 h 21600"/>
                <a:gd name="T40" fmla="*/ 178971547 w 21600"/>
                <a:gd name="T41" fmla="*/ 262491808 h 216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600" h="21600">
                  <a:moveTo>
                    <a:pt x="14625" y="5480"/>
                  </a:moveTo>
                  <a:lnTo>
                    <a:pt x="14625" y="0"/>
                  </a:lnTo>
                  <a:lnTo>
                    <a:pt x="0" y="0"/>
                  </a:lnTo>
                  <a:lnTo>
                    <a:pt x="0" y="14625"/>
                  </a:lnTo>
                  <a:lnTo>
                    <a:pt x="5480" y="14625"/>
                  </a:lnTo>
                  <a:cubicBezTo>
                    <a:pt x="6028" y="18566"/>
                    <a:pt x="9409" y="21600"/>
                    <a:pt x="13500" y="21600"/>
                  </a:cubicBezTo>
                  <a:cubicBezTo>
                    <a:pt x="17974" y="21600"/>
                    <a:pt x="21600" y="17974"/>
                    <a:pt x="21600" y="13500"/>
                  </a:cubicBezTo>
                  <a:cubicBezTo>
                    <a:pt x="21600" y="9408"/>
                    <a:pt x="18566" y="6027"/>
                    <a:pt x="14625" y="5480"/>
                  </a:cubicBezTo>
                  <a:close/>
                  <a:moveTo>
                    <a:pt x="5430" y="12825"/>
                  </a:moveTo>
                  <a:lnTo>
                    <a:pt x="1800" y="12825"/>
                  </a:lnTo>
                  <a:lnTo>
                    <a:pt x="1800" y="1800"/>
                  </a:lnTo>
                  <a:lnTo>
                    <a:pt x="12825" y="1800"/>
                  </a:lnTo>
                  <a:lnTo>
                    <a:pt x="12825" y="5430"/>
                  </a:lnTo>
                  <a:cubicBezTo>
                    <a:pt x="8891" y="5755"/>
                    <a:pt x="5755" y="8890"/>
                    <a:pt x="5430" y="12825"/>
                  </a:cubicBezTo>
                  <a:close/>
                  <a:moveTo>
                    <a:pt x="13500" y="19800"/>
                  </a:moveTo>
                  <a:cubicBezTo>
                    <a:pt x="10411" y="19800"/>
                    <a:pt x="7839" y="17563"/>
                    <a:pt x="7306" y="14625"/>
                  </a:cubicBezTo>
                  <a:lnTo>
                    <a:pt x="14625" y="14625"/>
                  </a:lnTo>
                  <a:lnTo>
                    <a:pt x="14625" y="7306"/>
                  </a:lnTo>
                  <a:cubicBezTo>
                    <a:pt x="17563" y="7838"/>
                    <a:pt x="19800" y="10410"/>
                    <a:pt x="19800" y="13500"/>
                  </a:cubicBezTo>
                  <a:cubicBezTo>
                    <a:pt x="19800" y="16974"/>
                    <a:pt x="16974" y="19800"/>
                    <a:pt x="13500" y="19800"/>
                  </a:cubicBezTo>
                  <a:close/>
                  <a:moveTo>
                    <a:pt x="13500" y="19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AA3745B-3FFB-42FC-BB18-75B2A8F49BFB}"/>
              </a:ext>
            </a:extLst>
          </p:cNvPr>
          <p:cNvSpPr/>
          <p:nvPr/>
        </p:nvSpPr>
        <p:spPr>
          <a:xfrm>
            <a:off x="7190573" y="3128566"/>
            <a:ext cx="1873045" cy="690958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Payment determination</a:t>
            </a:r>
          </a:p>
          <a:p>
            <a:r>
              <a:rPr lang="en-US" sz="900" dirty="0"/>
              <a:t>Depending upon the upstream process, the claim is divided into three- paid, denied and reduced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22EB16-85B2-4DE8-B09F-FEDA69C675DC}"/>
              </a:ext>
            </a:extLst>
          </p:cNvPr>
          <p:cNvSpPr/>
          <p:nvPr/>
        </p:nvSpPr>
        <p:spPr>
          <a:xfrm>
            <a:off x="5061723" y="1449366"/>
            <a:ext cx="4001895" cy="2738412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D5F3B9-59D8-439B-AD2F-69BCFA85F819}"/>
              </a:ext>
            </a:extLst>
          </p:cNvPr>
          <p:cNvSpPr/>
          <p:nvPr/>
        </p:nvSpPr>
        <p:spPr>
          <a:xfrm>
            <a:off x="6719532" y="1079437"/>
            <a:ext cx="1609330" cy="41395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dirty="0"/>
              <a:t>Problem statement </a:t>
            </a:r>
          </a:p>
          <a:p>
            <a:endParaRPr lang="en-US" sz="9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8BD602-540D-4A93-AF79-588863EAA1BC}"/>
              </a:ext>
            </a:extLst>
          </p:cNvPr>
          <p:cNvSpPr txBox="1"/>
          <p:nvPr/>
        </p:nvSpPr>
        <p:spPr>
          <a:xfrm>
            <a:off x="105683" y="3658318"/>
            <a:ext cx="234416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$1.3 billion healthcare claims are made per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Administration costs are the highest in USA market due to decentralized system 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6D63C39-494A-4BC9-A3A9-E2FD25BB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4" y="3394636"/>
            <a:ext cx="2570786" cy="1541295"/>
          </a:xfrm>
          <a:prstGeom prst="rect">
            <a:avLst/>
          </a:prstGeom>
        </p:spPr>
      </p:pic>
      <p:grpSp>
        <p:nvGrpSpPr>
          <p:cNvPr id="80" name="Google Shape;1000;p46">
            <a:extLst>
              <a:ext uri="{FF2B5EF4-FFF2-40B4-BE49-F238E27FC236}">
                <a16:creationId xmlns:a16="http://schemas.microsoft.com/office/drawing/2014/main" id="{56894BE7-E1CA-4D45-99A9-E867602E8F5E}"/>
              </a:ext>
            </a:extLst>
          </p:cNvPr>
          <p:cNvGrpSpPr/>
          <p:nvPr/>
        </p:nvGrpSpPr>
        <p:grpSpPr>
          <a:xfrm>
            <a:off x="330077" y="611915"/>
            <a:ext cx="311806" cy="293362"/>
            <a:chOff x="5972700" y="2330200"/>
            <a:chExt cx="411625" cy="387275"/>
          </a:xfrm>
        </p:grpSpPr>
        <p:sp>
          <p:nvSpPr>
            <p:cNvPr id="81" name="Google Shape;1001;p46">
              <a:extLst>
                <a:ext uri="{FF2B5EF4-FFF2-40B4-BE49-F238E27FC236}">
                  <a16:creationId xmlns:a16="http://schemas.microsoft.com/office/drawing/2014/main" id="{0EA061D3-C9B7-4D51-A952-FBF2F90D240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02;p46">
              <a:extLst>
                <a:ext uri="{FF2B5EF4-FFF2-40B4-BE49-F238E27FC236}">
                  <a16:creationId xmlns:a16="http://schemas.microsoft.com/office/drawing/2014/main" id="{2C121F78-BC64-4D51-A120-2490ADFFFEA9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D331A93F-8680-45D8-992D-1830F4FDC4C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827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18A9-5CF0-4502-BF6A-E6DE1C9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Approach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75C90-8F65-4AD3-9668-382FB5511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pSp>
        <p:nvGrpSpPr>
          <p:cNvPr id="5" name="Google Shape;344;p23">
            <a:extLst>
              <a:ext uri="{FF2B5EF4-FFF2-40B4-BE49-F238E27FC236}">
                <a16:creationId xmlns:a16="http://schemas.microsoft.com/office/drawing/2014/main" id="{6A5A0B84-D494-4673-99DE-90759B0A4C60}"/>
              </a:ext>
            </a:extLst>
          </p:cNvPr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Google Shape;345;p23">
              <a:extLst>
                <a:ext uri="{FF2B5EF4-FFF2-40B4-BE49-F238E27FC236}">
                  <a16:creationId xmlns:a16="http://schemas.microsoft.com/office/drawing/2014/main" id="{2FC826A6-66BF-4732-9284-3AA5029D4C24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;p23">
              <a:extLst>
                <a:ext uri="{FF2B5EF4-FFF2-40B4-BE49-F238E27FC236}">
                  <a16:creationId xmlns:a16="http://schemas.microsoft.com/office/drawing/2014/main" id="{4C8019A9-E356-4EBB-BC9E-7C85A269FEBA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;p23">
              <a:extLst>
                <a:ext uri="{FF2B5EF4-FFF2-40B4-BE49-F238E27FC236}">
                  <a16:creationId xmlns:a16="http://schemas.microsoft.com/office/drawing/2014/main" id="{0C1A8AD6-80DD-479E-A1E1-7C390F48CC7B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8;p23">
              <a:extLst>
                <a:ext uri="{FF2B5EF4-FFF2-40B4-BE49-F238E27FC236}">
                  <a16:creationId xmlns:a16="http://schemas.microsoft.com/office/drawing/2014/main" id="{CD44B1B5-2F4F-4E6A-9F92-6523504537A2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;p23">
              <a:extLst>
                <a:ext uri="{FF2B5EF4-FFF2-40B4-BE49-F238E27FC236}">
                  <a16:creationId xmlns:a16="http://schemas.microsoft.com/office/drawing/2014/main" id="{2C3E8179-A706-4623-A4D7-07F971A1AD9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0;p23">
              <a:extLst>
                <a:ext uri="{FF2B5EF4-FFF2-40B4-BE49-F238E27FC236}">
                  <a16:creationId xmlns:a16="http://schemas.microsoft.com/office/drawing/2014/main" id="{CF37505B-005C-455E-84F8-6EC57BEA3C39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;p23">
              <a:extLst>
                <a:ext uri="{FF2B5EF4-FFF2-40B4-BE49-F238E27FC236}">
                  <a16:creationId xmlns:a16="http://schemas.microsoft.com/office/drawing/2014/main" id="{2CC57C22-AB36-4066-B0E4-FC3EB6F9D6FE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662E3A-FA4C-4926-A026-98DDA2986246}"/>
              </a:ext>
            </a:extLst>
          </p:cNvPr>
          <p:cNvGrpSpPr/>
          <p:nvPr/>
        </p:nvGrpSpPr>
        <p:grpSpPr>
          <a:xfrm>
            <a:off x="3289482" y="1360947"/>
            <a:ext cx="2776640" cy="1112522"/>
            <a:chOff x="472647" y="1134763"/>
            <a:chExt cx="1573911" cy="626903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69D5A90-FDDA-487E-8FBA-0AF8D9B71C07}"/>
                </a:ext>
              </a:extLst>
            </p:cNvPr>
            <p:cNvSpPr/>
            <p:nvPr/>
          </p:nvSpPr>
          <p:spPr>
            <a:xfrm rot="10800000">
              <a:off x="472647" y="1134763"/>
              <a:ext cx="1549462" cy="62690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Pentagon 10">
              <a:extLst>
                <a:ext uri="{FF2B5EF4-FFF2-40B4-BE49-F238E27FC236}">
                  <a16:creationId xmlns:a16="http://schemas.microsoft.com/office/drawing/2014/main" id="{54A3F8E0-50F8-4560-B9AC-554844FCB105}"/>
                </a:ext>
              </a:extLst>
            </p:cNvPr>
            <p:cNvSpPr txBox="1"/>
            <p:nvPr/>
          </p:nvSpPr>
          <p:spPr>
            <a:xfrm>
              <a:off x="558050" y="1286668"/>
              <a:ext cx="1488508" cy="329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</a:pPr>
              <a:r>
                <a:rPr lang="en-US" sz="1200" kern="1200">
                  <a:latin typeface="Roboto Condensed"/>
                  <a:ea typeface="Roboto Condensed"/>
                </a:rPr>
                <a:t>We started with Secondary research</a:t>
              </a:r>
              <a:endParaRPr lang="en-US">
                <a:latin typeface="Arial"/>
                <a:ea typeface="Roboto Condensed"/>
                <a:cs typeface="Arial"/>
              </a:endParaRPr>
            </a:p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</a:pPr>
              <a:r>
                <a:rPr lang="en-US" sz="1200" kern="1200">
                  <a:latin typeface="Roboto Condensed"/>
                  <a:ea typeface="Roboto Condensed"/>
                </a:rPr>
                <a:t>Diffrent sources include CHS, Statistics, recent research papers about using AI/ML in Insurance industryetc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AA35D9F-27EF-496B-992C-6067EE2AB6AB}"/>
              </a:ext>
            </a:extLst>
          </p:cNvPr>
          <p:cNvSpPr txBox="1"/>
          <p:nvPr/>
        </p:nvSpPr>
        <p:spPr>
          <a:xfrm>
            <a:off x="6450182" y="1417975"/>
            <a:ext cx="245062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000" kern="1200">
                <a:solidFill>
                  <a:srgbClr val="192954"/>
                </a:solidFill>
                <a:latin typeface="Roboto Condensed"/>
                <a:ea typeface="Roboto Condensed"/>
                <a:cs typeface="+mn-cs"/>
              </a:rPr>
              <a:t>Process of Insurance claim, Industry trends, Diffrent stakeholders inviolved </a:t>
            </a:r>
            <a:endParaRPr lang="en-IN" sz="1000" kern="1200" dirty="0">
              <a:solidFill>
                <a:srgbClr val="192954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8E1E56-4638-4C4B-80A9-97174D1D347C}"/>
              </a:ext>
            </a:extLst>
          </p:cNvPr>
          <p:cNvGrpSpPr/>
          <p:nvPr/>
        </p:nvGrpSpPr>
        <p:grpSpPr>
          <a:xfrm>
            <a:off x="3268494" y="3141991"/>
            <a:ext cx="2769962" cy="936618"/>
            <a:chOff x="462346" y="569"/>
            <a:chExt cx="1561686" cy="292712"/>
          </a:xfrm>
        </p:grpSpPr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9825CE7B-1D72-44A8-9864-C631F7B5D2D0}"/>
                </a:ext>
              </a:extLst>
            </p:cNvPr>
            <p:cNvSpPr/>
            <p:nvPr/>
          </p:nvSpPr>
          <p:spPr>
            <a:xfrm rot="10800000">
              <a:off x="462346" y="569"/>
              <a:ext cx="1561686" cy="292712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Pentagon 4">
              <a:extLst>
                <a:ext uri="{FF2B5EF4-FFF2-40B4-BE49-F238E27FC236}">
                  <a16:creationId xmlns:a16="http://schemas.microsoft.com/office/drawing/2014/main" id="{23E8D25A-F87E-408F-A0EC-A1CC9B459106}"/>
                </a:ext>
              </a:extLst>
            </p:cNvPr>
            <p:cNvSpPr txBox="1"/>
            <p:nvPr/>
          </p:nvSpPr>
          <p:spPr>
            <a:xfrm>
              <a:off x="535524" y="569"/>
              <a:ext cx="1488508" cy="292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078" tIns="30480" rIns="56896" bIns="30480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>
                  <a:solidFill>
                    <a:schemeClr val="tx1"/>
                  </a:solidFill>
                  <a:latin typeface="Roboto Condensed"/>
                  <a:ea typeface="Roboto Condensed"/>
                </a:rPr>
                <a:t>Interviwed Industry experts and Isurance agents</a:t>
              </a:r>
              <a:r>
                <a:rPr lang="en-US" sz="1200" kern="1200">
                  <a:solidFill>
                    <a:schemeClr val="tx1"/>
                  </a:solidFill>
                  <a:latin typeface="Roboto Condensed"/>
                  <a:ea typeface="Roboto Condensed"/>
                </a:rPr>
                <a:t> </a:t>
              </a:r>
              <a:endParaRPr lang="en-IN" sz="12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074E810-D060-4CBD-BF42-E1F98B7438C8}"/>
              </a:ext>
            </a:extLst>
          </p:cNvPr>
          <p:cNvSpPr/>
          <p:nvPr/>
        </p:nvSpPr>
        <p:spPr>
          <a:xfrm>
            <a:off x="820731" y="1565661"/>
            <a:ext cx="2303424" cy="7061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CD227-DB15-4213-BEDA-D7A1B42ADD93}"/>
              </a:ext>
            </a:extLst>
          </p:cNvPr>
          <p:cNvSpPr txBox="1"/>
          <p:nvPr/>
        </p:nvSpPr>
        <p:spPr>
          <a:xfrm>
            <a:off x="876824" y="1744908"/>
            <a:ext cx="2186510" cy="400110"/>
          </a:xfrm>
          <a:prstGeom prst="rect">
            <a:avLst/>
          </a:prstGeom>
          <a:solidFill>
            <a:srgbClr val="FF98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  <a:latin typeface="Roboto Condensed"/>
                <a:ea typeface="Roboto Condensed"/>
              </a:rPr>
              <a:t>Secondary Market Research</a:t>
            </a:r>
            <a:endParaRPr lang="en-US" b="1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en-US" sz="600" dirty="0">
              <a:solidFill>
                <a:schemeClr val="bg2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19F65E-1F93-4947-A61A-A941FC253889}"/>
              </a:ext>
            </a:extLst>
          </p:cNvPr>
          <p:cNvSpPr/>
          <p:nvPr/>
        </p:nvSpPr>
        <p:spPr>
          <a:xfrm>
            <a:off x="810690" y="3230085"/>
            <a:ext cx="2252372" cy="78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93D0C3-DF2A-44D8-9FF3-E9C6740369C2}"/>
              </a:ext>
            </a:extLst>
          </p:cNvPr>
          <p:cNvSpPr txBox="1"/>
          <p:nvPr/>
        </p:nvSpPr>
        <p:spPr>
          <a:xfrm>
            <a:off x="873159" y="3451489"/>
            <a:ext cx="2100381" cy="307777"/>
          </a:xfrm>
          <a:prstGeom prst="rect">
            <a:avLst/>
          </a:prstGeom>
          <a:solidFill>
            <a:srgbClr val="3F5378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Roboto Condensed"/>
                <a:ea typeface="Roboto Condensed"/>
              </a:rPr>
              <a:t>Primary Research</a:t>
            </a:r>
            <a:endParaRPr lang="en-US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C79BDA-AD5F-4267-946D-C13DC70BE18D}"/>
              </a:ext>
            </a:extLst>
          </p:cNvPr>
          <p:cNvSpPr/>
          <p:nvPr/>
        </p:nvSpPr>
        <p:spPr>
          <a:xfrm>
            <a:off x="6450182" y="1381624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4246E2-E071-48D5-BE6C-79CD1817655F}"/>
              </a:ext>
            </a:extLst>
          </p:cNvPr>
          <p:cNvSpPr/>
          <p:nvPr/>
        </p:nvSpPr>
        <p:spPr>
          <a:xfrm>
            <a:off x="6445374" y="1975191"/>
            <a:ext cx="2500627" cy="4666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6B56EB-B751-454C-8307-F190AB48E643}"/>
              </a:ext>
            </a:extLst>
          </p:cNvPr>
          <p:cNvSpPr txBox="1"/>
          <p:nvPr/>
        </p:nvSpPr>
        <p:spPr>
          <a:xfrm>
            <a:off x="6471748" y="1939507"/>
            <a:ext cx="24506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000" kern="1200">
                <a:solidFill>
                  <a:srgbClr val="192954"/>
                </a:solidFill>
                <a:latin typeface="Roboto Condensed"/>
                <a:ea typeface="Roboto Condensed"/>
                <a:cs typeface="+mn-cs"/>
              </a:rPr>
              <a:t>Differnt Painponts faced by the users and Insurance agents in getting claiming and receiveing the claim</a:t>
            </a:r>
            <a:endParaRPr lang="en-IN" sz="1000" kern="1200" dirty="0">
              <a:solidFill>
                <a:srgbClr val="192954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FC9853-878A-4FDB-B66C-10DBBF380BD8}"/>
              </a:ext>
            </a:extLst>
          </p:cNvPr>
          <p:cNvSpPr/>
          <p:nvPr/>
        </p:nvSpPr>
        <p:spPr>
          <a:xfrm>
            <a:off x="6471747" y="3205685"/>
            <a:ext cx="2468278" cy="8224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AF848F-0AF9-4BB1-9732-8CF882B0E6F3}"/>
              </a:ext>
            </a:extLst>
          </p:cNvPr>
          <p:cNvSpPr txBox="1"/>
          <p:nvPr/>
        </p:nvSpPr>
        <p:spPr>
          <a:xfrm>
            <a:off x="6474003" y="3324563"/>
            <a:ext cx="24506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000" kern="1200">
                <a:solidFill>
                  <a:srgbClr val="192954"/>
                </a:solidFill>
                <a:latin typeface="Roboto Condensed"/>
                <a:ea typeface="Roboto Condensed"/>
                <a:cs typeface="+mn-cs"/>
              </a:rPr>
              <a:t>Claim Forms form diffrent insurance instiutes, Prcesses, Pain points of diffrent stake oleders, Diffrent types of Insurances etc </a:t>
            </a:r>
            <a:endParaRPr lang="en-IN" sz="1000" kern="1200" dirty="0">
              <a:solidFill>
                <a:srgbClr val="192954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8B05C6-6F1D-468F-A538-93FDDB2CFDFE}"/>
              </a:ext>
            </a:extLst>
          </p:cNvPr>
          <p:cNvCxnSpPr>
            <a:cxnSpLocks/>
          </p:cNvCxnSpPr>
          <p:nvPr/>
        </p:nvCxnSpPr>
        <p:spPr>
          <a:xfrm>
            <a:off x="6051331" y="16344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0424A9-ABB7-4D30-815A-9133F546522F}"/>
              </a:ext>
            </a:extLst>
          </p:cNvPr>
          <p:cNvCxnSpPr>
            <a:cxnSpLocks/>
          </p:cNvCxnSpPr>
          <p:nvPr/>
        </p:nvCxnSpPr>
        <p:spPr>
          <a:xfrm>
            <a:off x="6022375" y="2197228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FAD7D9-8F0A-4866-A954-54E2BA6379B2}"/>
              </a:ext>
            </a:extLst>
          </p:cNvPr>
          <p:cNvCxnSpPr>
            <a:cxnSpLocks/>
          </p:cNvCxnSpPr>
          <p:nvPr/>
        </p:nvCxnSpPr>
        <p:spPr>
          <a:xfrm>
            <a:off x="6063251" y="3606939"/>
            <a:ext cx="419279" cy="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23" descr="Logo&#10;&#10;Description automatically generated">
            <a:extLst>
              <a:ext uri="{FF2B5EF4-FFF2-40B4-BE49-F238E27FC236}">
                <a16:creationId xmlns:a16="http://schemas.microsoft.com/office/drawing/2014/main" id="{8B401C6A-7B5E-4C4B-AE3F-D29E8466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" y="1534423"/>
            <a:ext cx="737560" cy="769909"/>
          </a:xfrm>
          <a:prstGeom prst="rect">
            <a:avLst/>
          </a:prstGeom>
        </p:spPr>
      </p:pic>
      <p:pic>
        <p:nvPicPr>
          <p:cNvPr id="67" name="Picture 67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CA37E5B3-0D27-4C18-BC09-B75B857B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" y="3281273"/>
            <a:ext cx="737559" cy="72677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69739C-EFCB-44C9-B507-3781C4F3A0FB}"/>
              </a:ext>
            </a:extLst>
          </p:cNvPr>
          <p:cNvCxnSpPr/>
          <p:nvPr/>
        </p:nvCxnSpPr>
        <p:spPr>
          <a:xfrm flipV="1">
            <a:off x="38819" y="2780941"/>
            <a:ext cx="9023230" cy="23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2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56726EE-ACCE-4B69-A5FD-D39FABE1B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2" r="1339" b="9901"/>
          <a:stretch/>
        </p:blipFill>
        <p:spPr>
          <a:xfrm>
            <a:off x="6478437" y="1687865"/>
            <a:ext cx="2374770" cy="2730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6FDEF-FE9C-4093-AC7B-7626EFB3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(1/2)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2C281-9EB6-46AD-9800-DDB92661B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6D8D839-4A48-4AA8-B07F-3B3DB8F4D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09" r="2041" b="17362"/>
          <a:stretch/>
        </p:blipFill>
        <p:spPr>
          <a:xfrm>
            <a:off x="3738324" y="1614219"/>
            <a:ext cx="1311587" cy="2516604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466589A6-F689-4354-ACFE-DBBD5AF9F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33" t="10377" r="8805" b="16038"/>
          <a:stretch/>
        </p:blipFill>
        <p:spPr>
          <a:xfrm>
            <a:off x="116456" y="1732831"/>
            <a:ext cx="3326522" cy="1926988"/>
          </a:xfrm>
          <a:prstGeom prst="rect">
            <a:avLst/>
          </a:prstGeom>
        </p:spPr>
      </p:pic>
      <p:sp>
        <p:nvSpPr>
          <p:cNvPr id="13" name="Google Shape;262;p17">
            <a:extLst>
              <a:ext uri="{FF2B5EF4-FFF2-40B4-BE49-F238E27FC236}">
                <a16:creationId xmlns:a16="http://schemas.microsoft.com/office/drawing/2014/main" id="{88D5AA9C-2EA3-438A-AF79-6D3979F9DD3E}"/>
              </a:ext>
            </a:extLst>
          </p:cNvPr>
          <p:cNvSpPr txBox="1">
            <a:spLocks/>
          </p:cNvSpPr>
          <p:nvPr/>
        </p:nvSpPr>
        <p:spPr>
          <a:xfrm>
            <a:off x="296772" y="1330251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Gender Distribution</a:t>
            </a:r>
            <a:endParaRPr lang="en-US" dirty="0"/>
          </a:p>
        </p:txBody>
      </p:sp>
      <p:sp>
        <p:nvSpPr>
          <p:cNvPr id="15" name="Google Shape;262;p17">
            <a:extLst>
              <a:ext uri="{FF2B5EF4-FFF2-40B4-BE49-F238E27FC236}">
                <a16:creationId xmlns:a16="http://schemas.microsoft.com/office/drawing/2014/main" id="{011E2246-11B1-4584-8F51-AAD204C072C4}"/>
              </a:ext>
            </a:extLst>
          </p:cNvPr>
          <p:cNvSpPr txBox="1">
            <a:spLocks/>
          </p:cNvSpPr>
          <p:nvPr/>
        </p:nvSpPr>
        <p:spPr>
          <a:xfrm>
            <a:off x="3317455" y="1331689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Types of Diseases</a:t>
            </a:r>
            <a:endParaRPr lang="en-IN" dirty="0"/>
          </a:p>
        </p:txBody>
      </p:sp>
      <p:sp>
        <p:nvSpPr>
          <p:cNvPr id="17" name="Google Shape;262;p17">
            <a:extLst>
              <a:ext uri="{FF2B5EF4-FFF2-40B4-BE49-F238E27FC236}">
                <a16:creationId xmlns:a16="http://schemas.microsoft.com/office/drawing/2014/main" id="{848BA8DD-5BD7-4214-A3A2-56B92B4D6CE9}"/>
              </a:ext>
            </a:extLst>
          </p:cNvPr>
          <p:cNvSpPr txBox="1">
            <a:spLocks/>
          </p:cNvSpPr>
          <p:nvPr/>
        </p:nvSpPr>
        <p:spPr>
          <a:xfrm>
            <a:off x="6661629" y="1322344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Age</a:t>
            </a:r>
            <a:r>
              <a:rPr lang="en-US"/>
              <a:t> Distribution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979899-A7FA-459E-A572-384332C71721}"/>
              </a:ext>
            </a:extLst>
          </p:cNvPr>
          <p:cNvSpPr txBox="1"/>
          <p:nvPr/>
        </p:nvSpPr>
        <p:spPr>
          <a:xfrm>
            <a:off x="439948" y="411156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192954"/>
                </a:solidFill>
                <a:latin typeface="Roboto Condensed"/>
              </a:rPr>
              <a:t>Among  the 500 data points collected we have 50:50 ration between the number of Males and </a:t>
            </a:r>
            <a:r>
              <a:rPr lang="en-IN">
                <a:solidFill>
                  <a:srgbClr val="192954"/>
                </a:solidFill>
                <a:latin typeface="Roboto Condensed"/>
              </a:rPr>
              <a:t>Females</a:t>
            </a:r>
            <a:endParaRPr lang="en-IN" dirty="0">
              <a:solidFill>
                <a:srgbClr val="192954"/>
              </a:solidFill>
              <a:latin typeface="Roboto Condens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67189-0ADC-4C83-BF14-E996F6D845C0}"/>
              </a:ext>
            </a:extLst>
          </p:cNvPr>
          <p:cNvSpPr txBox="1"/>
          <p:nvPr/>
        </p:nvSpPr>
        <p:spPr>
          <a:xfrm>
            <a:off x="3319013" y="4122348"/>
            <a:ext cx="25275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192954"/>
                </a:solidFill>
                <a:latin typeface="Roboto Condensed"/>
              </a:rPr>
              <a:t>We have divided the diseases into </a:t>
            </a:r>
            <a:r>
              <a:rPr lang="en-IN">
                <a:solidFill>
                  <a:srgbClr val="192954"/>
                </a:solidFill>
                <a:latin typeface="Roboto Condensed"/>
              </a:rPr>
              <a:t>three catagories: </a:t>
            </a:r>
          </a:p>
          <a:p>
            <a:r>
              <a:rPr lang="en-IN">
                <a:solidFill>
                  <a:srgbClr val="192954"/>
                </a:solidFill>
                <a:latin typeface="Roboto Condensed"/>
              </a:rPr>
              <a:t>Acute, Semi-Acute &amp; Chronic</a:t>
            </a:r>
            <a:endParaRPr lang="en-IN" dirty="0">
              <a:solidFill>
                <a:srgbClr val="192954"/>
              </a:solidFill>
              <a:latin typeface="Roboto Condense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3B2D6-473A-4F85-8080-8926B03FB1E2}"/>
              </a:ext>
            </a:extLst>
          </p:cNvPr>
          <p:cNvSpPr txBox="1"/>
          <p:nvPr/>
        </p:nvSpPr>
        <p:spPr>
          <a:xfrm rot="-5400000">
            <a:off x="4526712" y="3086960"/>
            <a:ext cx="3325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192954"/>
                </a:solidFill>
                <a:latin typeface="Roboto Condensed"/>
              </a:rPr>
              <a:t>Data is fairly distributed among diffrent age </a:t>
            </a:r>
            <a:r>
              <a:rPr lang="en-IN">
                <a:solidFill>
                  <a:srgbClr val="192954"/>
                </a:solidFill>
                <a:latin typeface="Roboto Condensed"/>
              </a:rPr>
              <a:t>groups from having an average of 47 years</a:t>
            </a:r>
            <a:endParaRPr lang="en-IN" dirty="0">
              <a:solidFill>
                <a:srgbClr val="192954"/>
              </a:solidFill>
              <a:latin typeface="Roboto Condensed"/>
            </a:endParaRPr>
          </a:p>
        </p:txBody>
      </p:sp>
      <p:grpSp>
        <p:nvGrpSpPr>
          <p:cNvPr id="16" name="Google Shape;435;p27">
            <a:extLst>
              <a:ext uri="{FF2B5EF4-FFF2-40B4-BE49-F238E27FC236}">
                <a16:creationId xmlns:a16="http://schemas.microsoft.com/office/drawing/2014/main" id="{26A44C21-E0AD-4F02-94A6-8C2C345459CF}"/>
              </a:ext>
            </a:extLst>
          </p:cNvPr>
          <p:cNvGrpSpPr/>
          <p:nvPr/>
        </p:nvGrpSpPr>
        <p:grpSpPr>
          <a:xfrm>
            <a:off x="270943" y="618631"/>
            <a:ext cx="392063" cy="291505"/>
            <a:chOff x="5247525" y="3007275"/>
            <a:chExt cx="517575" cy="384825"/>
          </a:xfrm>
        </p:grpSpPr>
        <p:sp>
          <p:nvSpPr>
            <p:cNvPr id="18" name="Google Shape;436;p27">
              <a:extLst>
                <a:ext uri="{FF2B5EF4-FFF2-40B4-BE49-F238E27FC236}">
                  <a16:creationId xmlns:a16="http://schemas.microsoft.com/office/drawing/2014/main" id="{E94F9DFD-74F6-4CA4-8769-E10B19D52C4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id="{B1AE7BE9-F6F1-46C5-8620-9F55F75E35F2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071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FDEF-FE9C-4093-AC7B-7626EFB3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(2/2)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2C281-9EB6-46AD-9800-DDB92661B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12E884-B333-49B0-BC17-4C94F5613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0" r="333" b="6280"/>
          <a:stretch/>
        </p:blipFill>
        <p:spPr>
          <a:xfrm>
            <a:off x="73325" y="1808005"/>
            <a:ext cx="3217675" cy="1948499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5D2DC11-F9F2-41B9-AC86-1C281F3CF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18" r="1987" b="14398"/>
          <a:stretch/>
        </p:blipFill>
        <p:spPr>
          <a:xfrm>
            <a:off x="3612073" y="1678914"/>
            <a:ext cx="1399135" cy="2660212"/>
          </a:xfrm>
          <a:prstGeom prst="rect">
            <a:avLst/>
          </a:prstGeom>
        </p:spPr>
      </p:pic>
      <p:pic>
        <p:nvPicPr>
          <p:cNvPr id="8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17DBC8D-72F3-432E-BD75-1CE17DC85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3" t="9483" r="15597" b="15560"/>
          <a:stretch/>
        </p:blipFill>
        <p:spPr>
          <a:xfrm>
            <a:off x="6424523" y="1786746"/>
            <a:ext cx="2621866" cy="18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C77D0-0AA7-41FA-8366-7371535C1473}"/>
              </a:ext>
            </a:extLst>
          </p:cNvPr>
          <p:cNvSpPr txBox="1"/>
          <p:nvPr/>
        </p:nvSpPr>
        <p:spPr>
          <a:xfrm>
            <a:off x="3286664" y="432722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192954"/>
                </a:solidFill>
                <a:latin typeface="Roboto Condensed"/>
              </a:rPr>
              <a:t>Three types </a:t>
            </a:r>
            <a:r>
              <a:rPr lang="en-IN">
                <a:solidFill>
                  <a:srgbClr val="192954"/>
                </a:solidFill>
                <a:latin typeface="Roboto Condensed"/>
              </a:rPr>
              <a:t>of</a:t>
            </a:r>
            <a:r>
              <a:rPr lang="en-IN" dirty="0">
                <a:solidFill>
                  <a:srgbClr val="192954"/>
                </a:solidFill>
                <a:latin typeface="Roboto Condensed"/>
              </a:rPr>
              <a:t> Combined Single </a:t>
            </a:r>
            <a:r>
              <a:rPr lang="en-IN">
                <a:solidFill>
                  <a:srgbClr val="192954"/>
                </a:solidFill>
                <a:latin typeface="Roboto Condensed"/>
              </a:rPr>
              <a:t>Limits are identified in the Policys for accidents</a:t>
            </a:r>
            <a:endParaRPr lang="en-US"/>
          </a:p>
        </p:txBody>
      </p:sp>
      <p:sp>
        <p:nvSpPr>
          <p:cNvPr id="11" name="Google Shape;262;p17">
            <a:extLst>
              <a:ext uri="{FF2B5EF4-FFF2-40B4-BE49-F238E27FC236}">
                <a16:creationId xmlns:a16="http://schemas.microsoft.com/office/drawing/2014/main" id="{F2C7A275-6663-44DD-8170-DF9077598897}"/>
              </a:ext>
            </a:extLst>
          </p:cNvPr>
          <p:cNvSpPr txBox="1">
            <a:spLocks/>
          </p:cNvSpPr>
          <p:nvPr/>
        </p:nvSpPr>
        <p:spPr>
          <a:xfrm>
            <a:off x="296772" y="1330251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Distribution among Hospitals</a:t>
            </a:r>
            <a:endParaRPr lang="en-US" dirty="0"/>
          </a:p>
        </p:txBody>
      </p:sp>
      <p:sp>
        <p:nvSpPr>
          <p:cNvPr id="13" name="Google Shape;262;p17">
            <a:extLst>
              <a:ext uri="{FF2B5EF4-FFF2-40B4-BE49-F238E27FC236}">
                <a16:creationId xmlns:a16="http://schemas.microsoft.com/office/drawing/2014/main" id="{7AAD841B-6E30-4630-A37F-49C6D0E0ECF5}"/>
              </a:ext>
            </a:extLst>
          </p:cNvPr>
          <p:cNvSpPr txBox="1">
            <a:spLocks/>
          </p:cNvSpPr>
          <p:nvPr/>
        </p:nvSpPr>
        <p:spPr>
          <a:xfrm>
            <a:off x="3285106" y="1331689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Policy CSL Distribution</a:t>
            </a:r>
            <a:endParaRPr lang="en-US" dirty="0"/>
          </a:p>
        </p:txBody>
      </p:sp>
      <p:sp>
        <p:nvSpPr>
          <p:cNvPr id="14" name="Google Shape;262;p17">
            <a:extLst>
              <a:ext uri="{FF2B5EF4-FFF2-40B4-BE49-F238E27FC236}">
                <a16:creationId xmlns:a16="http://schemas.microsoft.com/office/drawing/2014/main" id="{8E66BC12-EDB4-44E5-846F-A31DEE2E9E27}"/>
              </a:ext>
            </a:extLst>
          </p:cNvPr>
          <p:cNvSpPr txBox="1">
            <a:spLocks/>
          </p:cNvSpPr>
          <p:nvPr/>
        </p:nvSpPr>
        <p:spPr>
          <a:xfrm>
            <a:off x="6475441" y="1330251"/>
            <a:ext cx="2134023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TPA/ Non - TPA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2FF34-1516-4477-9494-138027FF2377}"/>
              </a:ext>
            </a:extLst>
          </p:cNvPr>
          <p:cNvSpPr txBox="1"/>
          <p:nvPr/>
        </p:nvSpPr>
        <p:spPr>
          <a:xfrm>
            <a:off x="94891" y="4327225"/>
            <a:ext cx="33578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solidFill>
                  <a:srgbClr val="192954"/>
                </a:solidFill>
                <a:latin typeface="Roboto Condensed"/>
              </a:rPr>
              <a:t>The 500 data points are fairly  distributed among 20 hospitals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F180B-F786-4E7E-8F03-BF017D0B7B6C}"/>
              </a:ext>
            </a:extLst>
          </p:cNvPr>
          <p:cNvSpPr txBox="1"/>
          <p:nvPr/>
        </p:nvSpPr>
        <p:spPr>
          <a:xfrm rot="16200000">
            <a:off x="4710022" y="2806819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192954"/>
                </a:solidFill>
                <a:latin typeface="Roboto Condensed"/>
              </a:rPr>
              <a:t>Out of 500 users 2/3 of the aclims are settled through Third Party </a:t>
            </a:r>
            <a:r>
              <a:rPr lang="en-IN">
                <a:solidFill>
                  <a:srgbClr val="192954"/>
                </a:solidFill>
                <a:latin typeface="Roboto Condensed"/>
              </a:rPr>
              <a:t>Administrator</a:t>
            </a:r>
            <a:endParaRPr lang="en-IN"/>
          </a:p>
        </p:txBody>
      </p:sp>
      <p:grpSp>
        <p:nvGrpSpPr>
          <p:cNvPr id="16" name="Google Shape;435;p27">
            <a:extLst>
              <a:ext uri="{FF2B5EF4-FFF2-40B4-BE49-F238E27FC236}">
                <a16:creationId xmlns:a16="http://schemas.microsoft.com/office/drawing/2014/main" id="{70AE1B30-E926-4FAD-802E-5AAD10724F58}"/>
              </a:ext>
            </a:extLst>
          </p:cNvPr>
          <p:cNvGrpSpPr/>
          <p:nvPr/>
        </p:nvGrpSpPr>
        <p:grpSpPr>
          <a:xfrm>
            <a:off x="270943" y="618631"/>
            <a:ext cx="392063" cy="291505"/>
            <a:chOff x="5247525" y="3007275"/>
            <a:chExt cx="517575" cy="384825"/>
          </a:xfrm>
        </p:grpSpPr>
        <p:sp>
          <p:nvSpPr>
            <p:cNvPr id="17" name="Google Shape;436;p27">
              <a:extLst>
                <a:ext uri="{FF2B5EF4-FFF2-40B4-BE49-F238E27FC236}">
                  <a16:creationId xmlns:a16="http://schemas.microsoft.com/office/drawing/2014/main" id="{7091CDEB-32F4-4B40-84EA-23ED0FBC0727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;p27">
              <a:extLst>
                <a:ext uri="{FF2B5EF4-FFF2-40B4-BE49-F238E27FC236}">
                  <a16:creationId xmlns:a16="http://schemas.microsoft.com/office/drawing/2014/main" id="{539B0956-7CE6-4CC7-8324-FF84E74BF6DD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729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F800-F574-4065-A33D-609FD1FC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Classification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0DA5D-287A-45A2-B1C0-EBF8CDD18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Google Shape;262;p17">
            <a:extLst>
              <a:ext uri="{FF2B5EF4-FFF2-40B4-BE49-F238E27FC236}">
                <a16:creationId xmlns:a16="http://schemas.microsoft.com/office/drawing/2014/main" id="{BA537722-FC5F-4B99-B89F-27170CC0BD59}"/>
              </a:ext>
            </a:extLst>
          </p:cNvPr>
          <p:cNvSpPr txBox="1">
            <a:spLocks/>
          </p:cNvSpPr>
          <p:nvPr/>
        </p:nvSpPr>
        <p:spPr>
          <a:xfrm>
            <a:off x="70329" y="1319468"/>
            <a:ext cx="1627222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Steps Followed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3643A6D-B757-423F-A23D-DDCC1DEA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3" y="1711265"/>
            <a:ext cx="1107814" cy="3133544"/>
          </a:xfrm>
          <a:prstGeom prst="rect">
            <a:avLst/>
          </a:prstGeom>
        </p:spPr>
      </p:pic>
      <p:sp>
        <p:nvSpPr>
          <p:cNvPr id="11" name="Google Shape;262;p17">
            <a:extLst>
              <a:ext uri="{FF2B5EF4-FFF2-40B4-BE49-F238E27FC236}">
                <a16:creationId xmlns:a16="http://schemas.microsoft.com/office/drawing/2014/main" id="{26E8821E-47C1-4841-99BC-7ECBBA41E8D8}"/>
              </a:ext>
            </a:extLst>
          </p:cNvPr>
          <p:cNvSpPr txBox="1">
            <a:spLocks/>
          </p:cNvSpPr>
          <p:nvPr/>
        </p:nvSpPr>
        <p:spPr>
          <a:xfrm>
            <a:off x="2151451" y="1319468"/>
            <a:ext cx="3126060" cy="30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/>
              <a:t>Important Features/ </a:t>
            </a:r>
            <a:r>
              <a:rPr lang="en-US"/>
              <a:t>Algorthim Comparision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B638B-AB8D-4634-99AC-97B35DB58B85}"/>
              </a:ext>
            </a:extLst>
          </p:cNvPr>
          <p:cNvSpPr txBox="1"/>
          <p:nvPr/>
        </p:nvSpPr>
        <p:spPr>
          <a:xfrm>
            <a:off x="2154446" y="1706950"/>
            <a:ext cx="31206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solidFill>
                  <a:srgbClr val="192954"/>
                </a:solidFill>
                <a:latin typeface="Roboto Condensed"/>
              </a:rPr>
              <a:t>1)"Does the Insurer have internal claim process"</a:t>
            </a:r>
          </a:p>
          <a:p>
            <a:r>
              <a:rPr lang="en-IN">
                <a:solidFill>
                  <a:srgbClr val="192954"/>
                </a:solidFill>
                <a:latin typeface="Roboto Condensed"/>
              </a:rPr>
              <a:t>2)"Is the hospital partnered with the Insurance company </a:t>
            </a:r>
            <a:endParaRPr lang="en-IN" dirty="0">
              <a:solidFill>
                <a:srgbClr val="192954"/>
              </a:solidFill>
              <a:latin typeface="Roboto Condensed"/>
            </a:endParaRPr>
          </a:p>
        </p:txBody>
      </p:sp>
      <p:grpSp>
        <p:nvGrpSpPr>
          <p:cNvPr id="15" name="Google Shape;435;p27">
            <a:extLst>
              <a:ext uri="{FF2B5EF4-FFF2-40B4-BE49-F238E27FC236}">
                <a16:creationId xmlns:a16="http://schemas.microsoft.com/office/drawing/2014/main" id="{EBFAE443-423B-4C9F-830B-DA25FD32B52E}"/>
              </a:ext>
            </a:extLst>
          </p:cNvPr>
          <p:cNvGrpSpPr/>
          <p:nvPr/>
        </p:nvGrpSpPr>
        <p:grpSpPr>
          <a:xfrm>
            <a:off x="270943" y="618631"/>
            <a:ext cx="392063" cy="291505"/>
            <a:chOff x="5247525" y="3007275"/>
            <a:chExt cx="517575" cy="384825"/>
          </a:xfrm>
        </p:grpSpPr>
        <p:sp>
          <p:nvSpPr>
            <p:cNvPr id="4" name="Google Shape;436;p27">
              <a:extLst>
                <a:ext uri="{FF2B5EF4-FFF2-40B4-BE49-F238E27FC236}">
                  <a16:creationId xmlns:a16="http://schemas.microsoft.com/office/drawing/2014/main" id="{F881B474-C35B-48BC-993D-CDCF3BE9F02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;p27">
              <a:extLst>
                <a:ext uri="{FF2B5EF4-FFF2-40B4-BE49-F238E27FC236}">
                  <a16:creationId xmlns:a16="http://schemas.microsoft.com/office/drawing/2014/main" id="{14FA4C27-F141-4F8F-9C50-D2CDDA93C93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742589-B357-44D6-A37A-36F0049E5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7595"/>
              </p:ext>
            </p:extLst>
          </p:nvPr>
        </p:nvGraphicFramePr>
        <p:xfrm>
          <a:off x="2285999" y="2695755"/>
          <a:ext cx="2617467" cy="1405889"/>
        </p:xfrm>
        <a:graphic>
          <a:graphicData uri="http://schemas.openxmlformats.org/drawingml/2006/table">
            <a:tbl>
              <a:tblPr firstRow="1" bandRow="1">
                <a:tableStyleId>{44E91FAA-770F-4C34-9CFA-2D7D400CE274}</a:tableStyleId>
              </a:tblPr>
              <a:tblGrid>
                <a:gridCol w="1634490">
                  <a:extLst>
                    <a:ext uri="{9D8B030D-6E8A-4147-A177-3AD203B41FA5}">
                      <a16:colId xmlns:a16="http://schemas.microsoft.com/office/drawing/2014/main" val="3511013751"/>
                    </a:ext>
                  </a:extLst>
                </a:gridCol>
                <a:gridCol w="982977">
                  <a:extLst>
                    <a:ext uri="{9D8B030D-6E8A-4147-A177-3AD203B41FA5}">
                      <a16:colId xmlns:a16="http://schemas.microsoft.com/office/drawing/2014/main" val="3888822359"/>
                    </a:ext>
                  </a:extLst>
                </a:gridCol>
              </a:tblGrid>
              <a:tr h="3086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Roboto Condensed"/>
                        </a:rPr>
                        <a:t>Model</a:t>
                      </a:r>
                      <a:endParaRPr lang="en-US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Roboto Condensed"/>
                        </a:rPr>
                        <a:t>Accuracy</a:t>
                      </a:r>
                      <a:endParaRPr lang="en-US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2052"/>
                  </a:ext>
                </a:extLst>
              </a:tr>
              <a:tr h="221741">
                <a:tc>
                  <a:txBody>
                    <a:bodyPr/>
                    <a:lstStyle/>
                    <a:p>
                      <a:r>
                        <a:rPr lang="en-US" sz="1100"/>
                        <a:t>Logistic </a:t>
                      </a:r>
                      <a:r>
                        <a:rPr lang="en-US" sz="11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86534"/>
                  </a:ext>
                </a:extLst>
              </a:tr>
              <a:tr h="221741">
                <a:tc>
                  <a:txBody>
                    <a:bodyPr/>
                    <a:lstStyle/>
                    <a:p>
                      <a:r>
                        <a:rPr lang="en-US" sz="1200" b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30825"/>
                  </a:ext>
                </a:extLst>
              </a:tr>
              <a:tr h="221741">
                <a:tc>
                  <a:txBody>
                    <a:bodyPr/>
                    <a:lstStyle/>
                    <a:p>
                      <a:r>
                        <a:rPr lang="en-US" sz="1200"/>
                        <a:t>Naïve Bayers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03816"/>
                  </a:ext>
                </a:extLst>
              </a:tr>
              <a:tr h="221741">
                <a:tc>
                  <a:txBody>
                    <a:bodyPr/>
                    <a:lstStyle/>
                    <a:p>
                      <a:r>
                        <a:rPr lang="en-US" sz="1200"/>
                        <a:t>Random Forest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7223"/>
                  </a:ext>
                </a:extLst>
              </a:tr>
            </a:tbl>
          </a:graphicData>
        </a:graphic>
      </p:graphicFrame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23244A6-5AA0-406F-A3A4-014BD974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34" y="1708390"/>
            <a:ext cx="2743200" cy="2438400"/>
          </a:xfrm>
          <a:prstGeom prst="rect">
            <a:avLst/>
          </a:prstGeom>
        </p:spPr>
      </p:pic>
      <p:sp>
        <p:nvSpPr>
          <p:cNvPr id="18" name="Google Shape;262;p17">
            <a:extLst>
              <a:ext uri="{FF2B5EF4-FFF2-40B4-BE49-F238E27FC236}">
                <a16:creationId xmlns:a16="http://schemas.microsoft.com/office/drawing/2014/main" id="{C80E4C34-BFC2-40A3-8404-80C3137E4F43}"/>
              </a:ext>
            </a:extLst>
          </p:cNvPr>
          <p:cNvSpPr txBox="1">
            <a:spLocks/>
          </p:cNvSpPr>
          <p:nvPr/>
        </p:nvSpPr>
        <p:spPr>
          <a:xfrm>
            <a:off x="6594055" y="1319468"/>
            <a:ext cx="1627222" cy="27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/>
              <a:t>Confusion Matrix(LR)</a:t>
            </a:r>
          </a:p>
        </p:txBody>
      </p:sp>
    </p:spTree>
    <p:extLst>
      <p:ext uri="{BB962C8B-B14F-4D97-AF65-F5344CB8AC3E}">
        <p14:creationId xmlns:p14="http://schemas.microsoft.com/office/powerpoint/2010/main" val="166627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829-2128-468E-83EB-A90763A1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Pricing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42A9E-4E4D-4EA3-BA66-9916B3151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7" name="Google Shape;1222;p46">
            <a:extLst>
              <a:ext uri="{FF2B5EF4-FFF2-40B4-BE49-F238E27FC236}">
                <a16:creationId xmlns:a16="http://schemas.microsoft.com/office/drawing/2014/main" id="{CE1A7DBC-A385-44AF-82B3-B429BEE1D2F6}"/>
              </a:ext>
            </a:extLst>
          </p:cNvPr>
          <p:cNvGrpSpPr/>
          <p:nvPr/>
        </p:nvGrpSpPr>
        <p:grpSpPr>
          <a:xfrm>
            <a:off x="348763" y="621438"/>
            <a:ext cx="194640" cy="308597"/>
            <a:chOff x="6718575" y="2318625"/>
            <a:chExt cx="256950" cy="407375"/>
          </a:xfrm>
        </p:grpSpPr>
        <p:sp>
          <p:nvSpPr>
            <p:cNvPr id="8" name="Google Shape;1223;p46">
              <a:extLst>
                <a:ext uri="{FF2B5EF4-FFF2-40B4-BE49-F238E27FC236}">
                  <a16:creationId xmlns:a16="http://schemas.microsoft.com/office/drawing/2014/main" id="{64AE7FBD-2237-4EEE-BDAB-5005E3EBEB3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24;p46">
              <a:extLst>
                <a:ext uri="{FF2B5EF4-FFF2-40B4-BE49-F238E27FC236}">
                  <a16:creationId xmlns:a16="http://schemas.microsoft.com/office/drawing/2014/main" id="{3180455A-D53D-4388-A8C4-BAD0B00302AA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5;p46">
              <a:extLst>
                <a:ext uri="{FF2B5EF4-FFF2-40B4-BE49-F238E27FC236}">
                  <a16:creationId xmlns:a16="http://schemas.microsoft.com/office/drawing/2014/main" id="{3750B9C3-E6B8-4ABA-A095-C4B3E48E22D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6;p46">
              <a:extLst>
                <a:ext uri="{FF2B5EF4-FFF2-40B4-BE49-F238E27FC236}">
                  <a16:creationId xmlns:a16="http://schemas.microsoft.com/office/drawing/2014/main" id="{E0D2BEB7-90FF-4CF1-BCDF-19EF7D5388E2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7;p46">
              <a:extLst>
                <a:ext uri="{FF2B5EF4-FFF2-40B4-BE49-F238E27FC236}">
                  <a16:creationId xmlns:a16="http://schemas.microsoft.com/office/drawing/2014/main" id="{ADF67666-5386-45AA-8ACA-37BFDE5E432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8;p46">
              <a:extLst>
                <a:ext uri="{FF2B5EF4-FFF2-40B4-BE49-F238E27FC236}">
                  <a16:creationId xmlns:a16="http://schemas.microsoft.com/office/drawing/2014/main" id="{A48BED3F-4ECF-4470-AAC6-E60F2AC4214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9;p46">
              <a:extLst>
                <a:ext uri="{FF2B5EF4-FFF2-40B4-BE49-F238E27FC236}">
                  <a16:creationId xmlns:a16="http://schemas.microsoft.com/office/drawing/2014/main" id="{BD8CE172-8899-404E-B52F-0E78357EBCBC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0;p46">
              <a:extLst>
                <a:ext uri="{FF2B5EF4-FFF2-40B4-BE49-F238E27FC236}">
                  <a16:creationId xmlns:a16="http://schemas.microsoft.com/office/drawing/2014/main" id="{FF9536FD-9317-4796-855D-01860F37A512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419579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1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F24D0B34F990478EAD4EC0A229E0CE" ma:contentTypeVersion="7" ma:contentTypeDescription="Create a new document." ma:contentTypeScope="" ma:versionID="898c4d660acc9e0f4253e5396c63b9d2">
  <xsd:schema xmlns:xsd="http://www.w3.org/2001/XMLSchema" xmlns:xs="http://www.w3.org/2001/XMLSchema" xmlns:p="http://schemas.microsoft.com/office/2006/metadata/properties" xmlns:ns3="d8a3d272-2b46-4f9f-ab93-62106e3395cd" xmlns:ns4="0c798488-24e4-436c-975e-f964a97b7893" targetNamespace="http://schemas.microsoft.com/office/2006/metadata/properties" ma:root="true" ma:fieldsID="177121d35fd8f8a994643620bfe04be9" ns3:_="" ns4:_="">
    <xsd:import namespace="d8a3d272-2b46-4f9f-ab93-62106e3395cd"/>
    <xsd:import namespace="0c798488-24e4-436c-975e-f964a97b78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3d272-2b46-4f9f-ab93-62106e3395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98488-24e4-436c-975e-f964a97b78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1A0300-1814-4A2A-8DDC-39B83F8E0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6A13A-9914-4590-B3E9-2009D83FF38E}">
  <ds:schemaRefs>
    <ds:schemaRef ds:uri="0c798488-24e4-436c-975e-f964a97b7893"/>
    <ds:schemaRef ds:uri="d8a3d272-2b46-4f9f-ab93-62106e3395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C2BA426-803D-4437-9211-AB5DA7AD6608}">
  <ds:schemaRefs>
    <ds:schemaRef ds:uri="0c798488-24e4-436c-975e-f964a97b7893"/>
    <ds:schemaRef ds:uri="d8a3d272-2b46-4f9f-ab93-62106e3395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6383</Words>
  <Application>Microsoft Office PowerPoint</Application>
  <PresentationFormat>On-screen Show (16:9)</PresentationFormat>
  <Paragraphs>1097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Insurance Claim settlement  </vt:lpstr>
      <vt:lpstr>US Health-care Insurance market </vt:lpstr>
      <vt:lpstr>Insurance company process : Premium &amp; Process of claim</vt:lpstr>
      <vt:lpstr>Understanding of problem statement</vt:lpstr>
      <vt:lpstr>Our Approach</vt:lpstr>
      <vt:lpstr>Exploratory Data Analysis (1/2)</vt:lpstr>
      <vt:lpstr>Exploratory Data analysis (2/2)</vt:lpstr>
      <vt:lpstr>Algorithm - Classification</vt:lpstr>
      <vt:lpstr>Algorithm - Pricing</vt:lpstr>
      <vt:lpstr>AI/ML in Insurance sector– Way forward</vt:lpstr>
      <vt:lpstr>Appendices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Administrator</dc:creator>
  <cp:lastModifiedBy>Ravali Tata</cp:lastModifiedBy>
  <cp:revision>132</cp:revision>
  <dcterms:modified xsi:type="dcterms:W3CDTF">2021-10-22T17:02:21Z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0x0101007AF24D0B34F990478EAD4EC0A229E0CE</vt:lpwstr>
  </property>
</Properties>
</file>