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14" r:id="rId1"/>
  </p:sldMasterIdLst>
  <p:sldIdLst>
    <p:sldId id="256" r:id="rId2"/>
    <p:sldId id="267" r:id="rId3"/>
    <p:sldId id="260" r:id="rId4"/>
    <p:sldId id="276" r:id="rId5"/>
    <p:sldId id="259" r:id="rId6"/>
    <p:sldId id="26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70" r:id="rId22"/>
    <p:sldId id="275" r:id="rId23"/>
    <p:sldId id="272" r:id="rId24"/>
    <p:sldId id="277" r:id="rId25"/>
    <p:sldId id="294" r:id="rId26"/>
    <p:sldId id="279" r:id="rId27"/>
    <p:sldId id="273" r:id="rId28"/>
    <p:sldId id="29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ehalkolhe.143@gmail.com" initials="s" lastIdx="1" clrIdx="0">
    <p:extLst>
      <p:ext uri="{19B8F6BF-5375-455C-9EA6-DF929625EA0E}">
        <p15:presenceInfo xmlns:p15="http://schemas.microsoft.com/office/powerpoint/2012/main" userId="92dd2e1c2d74a9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plotArea>
      <cx:plotAreaRegion/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A24C-22B5-4EB4-B4E4-68CFC76BE147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1FB3-1A4C-4E56-8098-D5DE2F49A2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40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A24C-22B5-4EB4-B4E4-68CFC76BE147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1FB3-1A4C-4E56-8098-D5DE2F49A2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4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A24C-22B5-4EB4-B4E4-68CFC76BE147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1FB3-1A4C-4E56-8098-D5DE2F49A2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959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A24C-22B5-4EB4-B4E4-68CFC76BE147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1FB3-1A4C-4E56-8098-D5DE2F49A22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4321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A24C-22B5-4EB4-B4E4-68CFC76BE147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1FB3-1A4C-4E56-8098-D5DE2F49A2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622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A24C-22B5-4EB4-B4E4-68CFC76BE147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1FB3-1A4C-4E56-8098-D5DE2F49A2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043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A24C-22B5-4EB4-B4E4-68CFC76BE147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1FB3-1A4C-4E56-8098-D5DE2F49A2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37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A24C-22B5-4EB4-B4E4-68CFC76BE147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1FB3-1A4C-4E56-8098-D5DE2F49A2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773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A24C-22B5-4EB4-B4E4-68CFC76BE147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1FB3-1A4C-4E56-8098-D5DE2F49A2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47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A24C-22B5-4EB4-B4E4-68CFC76BE147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1FB3-1A4C-4E56-8098-D5DE2F49A2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84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A24C-22B5-4EB4-B4E4-68CFC76BE147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1FB3-1A4C-4E56-8098-D5DE2F49A2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41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A24C-22B5-4EB4-B4E4-68CFC76BE147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1FB3-1A4C-4E56-8098-D5DE2F49A2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80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A24C-22B5-4EB4-B4E4-68CFC76BE147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1FB3-1A4C-4E56-8098-D5DE2F49A2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96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A24C-22B5-4EB4-B4E4-68CFC76BE147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1FB3-1A4C-4E56-8098-D5DE2F49A2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65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A24C-22B5-4EB4-B4E4-68CFC76BE147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1FB3-1A4C-4E56-8098-D5DE2F49A2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60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A24C-22B5-4EB4-B4E4-68CFC76BE147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1FB3-1A4C-4E56-8098-D5DE2F49A2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88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A24C-22B5-4EB4-B4E4-68CFC76BE147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1FB3-1A4C-4E56-8098-D5DE2F49A2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40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A24C-22B5-4EB4-B4E4-68CFC76BE147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11FB3-1A4C-4E56-8098-D5DE2F49A2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1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15" r:id="rId1"/>
    <p:sldLayoutId id="2147484816" r:id="rId2"/>
    <p:sldLayoutId id="2147484817" r:id="rId3"/>
    <p:sldLayoutId id="2147484818" r:id="rId4"/>
    <p:sldLayoutId id="2147484819" r:id="rId5"/>
    <p:sldLayoutId id="2147484820" r:id="rId6"/>
    <p:sldLayoutId id="2147484821" r:id="rId7"/>
    <p:sldLayoutId id="2147484822" r:id="rId8"/>
    <p:sldLayoutId id="2147484823" r:id="rId9"/>
    <p:sldLayoutId id="2147484824" r:id="rId10"/>
    <p:sldLayoutId id="2147484825" r:id="rId11"/>
    <p:sldLayoutId id="2147484826" r:id="rId12"/>
    <p:sldLayoutId id="2147484827" r:id="rId13"/>
    <p:sldLayoutId id="2147484828" r:id="rId14"/>
    <p:sldLayoutId id="2147484829" r:id="rId15"/>
    <p:sldLayoutId id="2147484830" r:id="rId16"/>
    <p:sldLayoutId id="21474848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197C-E0AA-40B9-A44C-2A9C6600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69" y="2276060"/>
            <a:ext cx="10353761" cy="132632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CORONA VISUALIZATION AND PREDICTION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16A00-C63C-4330-8E2C-C004D8C43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90" y="3808519"/>
            <a:ext cx="11603720" cy="2887461"/>
          </a:xfrm>
        </p:spPr>
        <p:txBody>
          <a:bodyPr>
            <a:normAutofit fontScale="92500"/>
          </a:bodyPr>
          <a:lstStyle/>
          <a:p>
            <a:pPr marL="342900" indent="-34290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Snehal Kolhe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Vaishnavi Changle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Gore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Sourabh Yeshal                                                                              Guided BY: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Prof.Y.Sisodiya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Girish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Puranik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(Head Of Department)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107724-CB5A-4571-ACB4-07EF83D12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90" y="244735"/>
            <a:ext cx="1841390" cy="15387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3888" y="244735"/>
            <a:ext cx="10844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H RAISONI COLLEGE OF ENGINEERING &amp; MANAGEMENT, AHMEDNAGAR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(APPROVED BY AICTE, NEW DELHI, RECOGNIZED BY GOVT. OF MAHARASHTRA &amp; AFFILIATED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SAVITRIBAI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PHULE PUNE UNIVERSITY)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NAAC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ACCREDITED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    DTE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: 5176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5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columns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date format uniform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 nulls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useful column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6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1877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" y="1545190"/>
            <a:ext cx="8114701" cy="40358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5072" y="1009669"/>
            <a:ext cx="501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TO CHECK COVID-19 VIRUS CASES IN INDIA 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851392" y="1877568"/>
            <a:ext cx="2840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upload CSV data file on google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import pandas file to read CSV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Head() is use to display first 5 columns.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9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4281"/>
            <a:ext cx="8412480" cy="30362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536" y="1504949"/>
            <a:ext cx="280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TO CHECK NULL VALUE 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917433" y="1167892"/>
            <a:ext cx="27792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necessary to check null value in our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missing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get missing value in our dataset then we need fill missing by taking average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lots of missing value in our dataset then delete that column.</a:t>
            </a:r>
          </a:p>
        </p:txBody>
      </p:sp>
    </p:spTree>
    <p:extLst>
      <p:ext uri="{BB962C8B-B14F-4D97-AF65-F5344CB8AC3E}">
        <p14:creationId xmlns:p14="http://schemas.microsoft.com/office/powerpoint/2010/main" val="86949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9785"/>
            <a:ext cx="8339328" cy="38784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120453"/>
            <a:ext cx="606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TO DELETE UNNECESSARY COLUMNS FROM DATASET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9192769" y="1743456"/>
            <a:ext cx="2732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delete unnecessary column if we don’t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ouput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look like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76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8" y="1538023"/>
            <a:ext cx="8640784" cy="37819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728" y="1168691"/>
            <a:ext cx="493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TO CREATE ONE COLUMN OF ACTIVECASE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9229345" y="1938528"/>
            <a:ext cx="26451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create a separate column of active cases by using previous data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Active_case</a:t>
            </a:r>
            <a:r>
              <a:rPr lang="en-US" dirty="0" smtClean="0"/>
              <a:t> = confirmed – (</a:t>
            </a:r>
            <a:r>
              <a:rPr lang="en-US" dirty="0" err="1" smtClean="0"/>
              <a:t>cured+death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01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3440" y="2084832"/>
            <a:ext cx="61345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3440" y="3901440"/>
            <a:ext cx="7383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all state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particular state that highly impacted by COVID-19 virus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231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70" y="1658768"/>
            <a:ext cx="7393084" cy="41568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8705089" y="2243328"/>
            <a:ext cx="33218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basically understand highly impacted states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ndia like you can say Maharashtra, Tamil Nadu, Punjab and Delhi.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plotting show active cases of corona virus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3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20" y="1673736"/>
            <a:ext cx="7505776" cy="4141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8766049" y="2243328"/>
            <a:ext cx="2994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check confirmed case all state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plotting Maharashtra has pick on high, because of major cases are from there.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56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09" y="1524000"/>
            <a:ext cx="7628207" cy="37429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8772653" y="1918144"/>
            <a:ext cx="2835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plot indicate death rate in all states in India.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Majors death cases are near Maharashtra labels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33" y="1060704"/>
            <a:ext cx="11502091" cy="547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3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F4A8-CD5E-4B16-A39C-BE5EECA0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63" y="236738"/>
            <a:ext cx="10353761" cy="1326321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4529-5EDA-48C4-BAF5-9FE1F8DAC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411551"/>
            <a:ext cx="10353762" cy="5209712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89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54" y="975360"/>
            <a:ext cx="11371126" cy="566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5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F9A8-D7F1-42E9-8661-368B0E3A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7588"/>
            <a:ext cx="10353761" cy="132632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DIAGRAMS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E9204-DC52-4745-A58C-03895F29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047" y="682752"/>
            <a:ext cx="10121509" cy="572692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Data Flow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65" y="1268365"/>
            <a:ext cx="7964011" cy="514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E963-01F0-41C7-92E9-FF74D714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1698"/>
            <a:ext cx="10353761" cy="132632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DIAGRAMS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288CC-BC66-4164-8667-275F3F601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508019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3.UseCase Diagram: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60" y="1508019"/>
            <a:ext cx="5059680" cy="48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2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9577-9A92-4481-82DA-E09C33EB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23EAF-E41C-481A-AF4F-E288F207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analyse and predict by taking past data of COVID-19 virus cases </a:t>
            </a:r>
          </a:p>
          <a:p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Everybody understand and aware the impact of Corona virus in a day to day life.</a:t>
            </a:r>
          </a:p>
          <a:p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information is most useful for News reporter, Doctors and Government to comprehend easily.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2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visualization the COVID -19 cases in India. 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 to conclude confirmed, cures, death  and active cases in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predict recovery rate by using visualization.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take caution and aware of the COVID-19 cases.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find out the corona virus numbers of cases to the specific states and we update ourselves continuously. 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85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not possible to predict exactly and accurate prediction.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We cannot visualize future data.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39" y="418073"/>
            <a:ext cx="10353761" cy="1326321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778" y="1744394"/>
            <a:ext cx="10353762" cy="4011168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Extract useful information from data of COVID-19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last date 08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2021.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historical data points that we can perceive some pattern and relevant facts.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showed that the majority of the COVID-19 cases in India. 	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remain safe, we should practice social distancing 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is still an unclear infectious disease.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outbreak spreads are largely influenced by each country’s policy and social responsibility. </a:t>
            </a:r>
          </a:p>
        </p:txBody>
      </p:sp>
    </p:spTree>
    <p:extLst>
      <p:ext uri="{BB962C8B-B14F-4D97-AF65-F5344CB8AC3E}">
        <p14:creationId xmlns:p14="http://schemas.microsoft.com/office/powerpoint/2010/main" val="3328031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D519-59DA-4841-8A47-256E3309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226087"/>
            <a:ext cx="10353761" cy="110556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CA2D6-61AB-457A-8744-B1EBBD29F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31651"/>
            <a:ext cx="10353762" cy="433230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Health Organization (WHO), "Coronavirus disease 2019 (COVID-19) Situation 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269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9874" y="2808513"/>
            <a:ext cx="7550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u="sng" dirty="0" smtClean="0">
                <a:latin typeface="Times New Roman" pitchFamily="18" charset="0"/>
                <a:cs typeface="Times New Roman" pitchFamily="18" charset="0"/>
              </a:rPr>
              <a:t>Thank You!</a:t>
            </a:r>
            <a:endParaRPr lang="en-IN" sz="72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CEB3-A15F-48C1-98ED-9C803A368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701" y="483540"/>
            <a:ext cx="9598554" cy="1326321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007D-E775-4F04-9AA3-1C336CA8B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19" y="2042452"/>
            <a:ext cx="10202237" cy="3855279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Infectious diseases are caused by various pathogens that can be transmitted from person to person, animal to animal, or person to animal. </a:t>
            </a:r>
          </a:p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be transmitted in various ways, and the speed of transmission is fast.</a:t>
            </a:r>
          </a:p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virus, named the 2019 Novel Coronavirus (2019-nCoV) by the World Health Organization (WHO) on January 12, 2020, causes Corona Virus Disease 2019 (COVID-19).</a:t>
            </a:r>
          </a:p>
          <a:p>
            <a:pPr algn="l"/>
            <a:endParaRPr lang="en-US" sz="2800" dirty="0">
              <a:latin typeface="Bahnschrift Condensed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94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256" y="1097280"/>
            <a:ext cx="11558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COVID–19 ANALYSIS, VISUALIZATION AND PREDICTION </a:t>
            </a:r>
            <a:b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4256" y="1758779"/>
            <a:ext cx="102656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 CSV file on our notebook to check how its look like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CSV file and check null value and missing value in row or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are using 4 inbuilt python library like Pandas,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eaborn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umpy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Pandas, we perform data fetching and analysis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Visualization purpose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is use for working with arrays.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 Active Cases column for Visualization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we plots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covid-19 virus data by state wise. 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9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6809-0994-453E-8D9F-3B4B36BE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55" y="0"/>
            <a:ext cx="10353761" cy="132632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DD6853-55C0-430E-96E5-0E7D67DAA0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936801"/>
              </p:ext>
            </p:extLst>
          </p:nvPr>
        </p:nvGraphicFramePr>
        <p:xfrm>
          <a:off x="914400" y="1267968"/>
          <a:ext cx="10353672" cy="6030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418">
                  <a:extLst>
                    <a:ext uri="{9D8B030D-6E8A-4147-A177-3AD203B41FA5}">
                      <a16:colId xmlns:a16="http://schemas.microsoft.com/office/drawing/2014/main" val="3143941062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3217566648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2659069239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1211051926"/>
                    </a:ext>
                  </a:extLst>
                </a:gridCol>
              </a:tblGrid>
              <a:tr h="865661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 Year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055181"/>
                  </a:ext>
                </a:extLst>
              </a:tr>
              <a:tr h="169005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transmissibility and control of pandemic influenza A(H1N1)virus.</a:t>
                      </a: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 Y.,</a:t>
                      </a:r>
                    </a:p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Halloran M.E.</a:t>
                      </a: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245456"/>
                  </a:ext>
                </a:extLst>
              </a:tr>
              <a:tr h="115635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 public health response and interim clinical guidance for the 2019 novel coronavirus outbreak.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Patel A.,</a:t>
                      </a:r>
                    </a:p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Jernigan D.B.</a:t>
                      </a: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Feb 2020</a:t>
                      </a: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99472"/>
                  </a:ext>
                </a:extLst>
              </a:tr>
              <a:tr h="1311043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Clinical features of patients infected with 2019 novel coronavirus in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Wuhan,China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Huang C.</a:t>
                      </a: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823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5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4D1D-B690-41A2-9200-581F9C9D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" y="1955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cx="http://schemas.microsoft.com/office/drawing/2014/chartex">
        <mc:Choice Requires="cx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66798998"/>
                  </p:ext>
                </p:extLst>
              </p:nvPr>
            </p:nvGraphicFramePr>
            <p:xfrm flipH="1">
              <a:off x="4864608" y="4120896"/>
              <a:ext cx="1487424" cy="926592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0" name="Content Placeholder 9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4608" y="4120896"/>
                <a:ext cx="1487424" cy="926592"/>
              </a:xfrm>
              <a:prstGeom prst="rect">
                <a:avLst/>
              </a:prstGeom>
            </p:spPr>
          </p:pic>
        </mc:Fallback>
      </mc:AlternateContent>
      <p:sp>
        <p:nvSpPr>
          <p:cNvPr id="5" name="Flowchart: Magnetic Disk 4"/>
          <p:cNvSpPr/>
          <p:nvPr/>
        </p:nvSpPr>
        <p:spPr>
          <a:xfrm>
            <a:off x="1211062" y="2613660"/>
            <a:ext cx="1365504" cy="20238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 Collection</a:t>
            </a:r>
          </a:p>
          <a:p>
            <a:pPr algn="ctr"/>
            <a:r>
              <a:rPr lang="en-US" dirty="0" smtClean="0"/>
              <a:t>Of Covid-19 Case</a:t>
            </a:r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7924800" y="2613660"/>
            <a:ext cx="2560320" cy="199339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Data Visualization Icon : Infographic template financial investment graphs  vector. - Insanity-Foll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033" y="2803616"/>
            <a:ext cx="1856618" cy="134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6933630" y="3419856"/>
            <a:ext cx="694944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36961" y="4193612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Visualization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039155" y="2778361"/>
            <a:ext cx="2488070" cy="16944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Pre-processing and Data Streaming 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3015478" y="3419856"/>
            <a:ext cx="694944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Goal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 To </a:t>
            </a: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study COVID-19 data to avoid believing misconceptions that the media and </a:t>
            </a:r>
            <a:r>
              <a:rPr lang="en-US" sz="2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those </a:t>
            </a: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power try to impose.</a:t>
            </a:r>
          </a:p>
          <a:p>
            <a:pPr marL="0" indent="0">
              <a:buNone/>
            </a:pPr>
            <a:r>
              <a:rPr lang="en-US" sz="2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 Learn </a:t>
            </a: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interpret different visualizations </a:t>
            </a:r>
          </a:p>
          <a:p>
            <a:pPr marL="0" indent="0">
              <a:buNone/>
            </a:pPr>
            <a:r>
              <a:rPr lang="en-US" sz="2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 Assess </a:t>
            </a: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see how close it is to possibly predict cases and deaths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683" y="409735"/>
            <a:ext cx="10353761" cy="1326321"/>
          </a:xfrm>
        </p:spPr>
        <p:txBody>
          <a:bodyPr/>
          <a:lstStyle/>
          <a:p>
            <a:r>
              <a:rPr lang="en-US" dirty="0">
                <a:effectLst/>
              </a:rPr>
              <a:t>Why Should We Care About COVID-19? 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226" y="1736056"/>
            <a:ext cx="10353762" cy="49329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sz="26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lot of misconceptions with SARS-COV-2</a:t>
            </a:r>
          </a:p>
          <a:p>
            <a:pPr marL="0" indent="0">
              <a:buNone/>
            </a:pPr>
            <a:r>
              <a:rPr lang="en-US" sz="26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 “</a:t>
            </a:r>
            <a:r>
              <a:rPr lang="en-US" sz="2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not lethal!”</a:t>
            </a:r>
          </a:p>
          <a:p>
            <a:pPr marL="457200" lvl="1" indent="0">
              <a:buNone/>
            </a:pPr>
            <a:r>
              <a:rPr lang="en-US" sz="2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○ This 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true, but it has a 20% more mortality rate than the flu!</a:t>
            </a:r>
          </a:p>
          <a:p>
            <a:pPr marL="457200" lvl="1" indent="0">
              <a:buNone/>
            </a:pPr>
            <a:r>
              <a:rPr lang="en-US" sz="2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○ “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issue isn’t the lethality as much as the overall impact of the outbreak. </a:t>
            </a:r>
            <a:r>
              <a:rPr lang="en-US" sz="2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these 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2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diseases 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 H1N1, MERS, SARS, may be more lethal, the combination </a:t>
            </a:r>
            <a:r>
              <a:rPr lang="en-US" sz="2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reproductive factor (R0), </a:t>
            </a:r>
            <a:r>
              <a:rPr lang="en-US" sz="2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receptivity 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population (susceptibility), and immunity may make them much more </a:t>
            </a:r>
            <a:r>
              <a:rPr lang="en-US" sz="2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manageable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7463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107" y="1181664"/>
            <a:ext cx="10353762" cy="5328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●“Only older adults and people with preexisting conditions are at risk of infections </a:t>
            </a:r>
            <a:r>
              <a:rPr lang="en-US" sz="2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complications”</a:t>
            </a:r>
          </a:p>
          <a:p>
            <a:pPr marL="457200" lvl="1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○That is true, but no one is safe from complications and deaths.</a:t>
            </a:r>
          </a:p>
          <a:p>
            <a:pPr marL="457200" lvl="1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○COVID-19 is new to the population. So unless, you’re an animal, you’re not immune!</a:t>
            </a:r>
          </a:p>
          <a:p>
            <a:pPr marL="457200" lvl="1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○Ever heard of adults in their 30’s or 40’s getting stroke due to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2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sz="2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lot of people lost their </a:t>
            </a:r>
            <a:r>
              <a:rPr lang="en-US" sz="2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lives.</a:t>
            </a:r>
          </a:p>
          <a:p>
            <a:pPr marL="0" indent="0">
              <a:buNone/>
            </a:pP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83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1642</TotalTime>
  <Words>907</Words>
  <Application>Microsoft Office PowerPoint</Application>
  <PresentationFormat>Widescreen</PresentationFormat>
  <Paragraphs>141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Bahnschrift Condensed</vt:lpstr>
      <vt:lpstr>Bookman Old Style</vt:lpstr>
      <vt:lpstr>Rockwell</vt:lpstr>
      <vt:lpstr>Times New Roman</vt:lpstr>
      <vt:lpstr>Damask</vt:lpstr>
      <vt:lpstr>CORONA VISUALIZATION AND PREDICTION</vt:lpstr>
      <vt:lpstr>CONtents</vt:lpstr>
      <vt:lpstr>INTRODUCTION</vt:lpstr>
      <vt:lpstr>PowerPoint Presentation</vt:lpstr>
      <vt:lpstr>LITERATURE SURVEY</vt:lpstr>
      <vt:lpstr>SYSTEM ARCHITECTURE</vt:lpstr>
      <vt:lpstr>Goal </vt:lpstr>
      <vt:lpstr>Why Should We Care About COVID-19?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DFD DIAGRAMS</vt:lpstr>
      <vt:lpstr>DFD DIAGRAMS</vt:lpstr>
      <vt:lpstr>Future scope</vt:lpstr>
      <vt:lpstr>ADVANTAGEs</vt:lpstr>
      <vt:lpstr>DISADVANTAGEs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VISUALIZATIN</dc:title>
  <dc:creator>snehalkolhe.143@gmail.com</dc:creator>
  <cp:lastModifiedBy>abcd</cp:lastModifiedBy>
  <cp:revision>93</cp:revision>
  <dcterms:created xsi:type="dcterms:W3CDTF">2021-06-18T09:08:47Z</dcterms:created>
  <dcterms:modified xsi:type="dcterms:W3CDTF">2021-06-29T11:40:27Z</dcterms:modified>
</cp:coreProperties>
</file>