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hnyruRcFkWlVJ9hlcOzyr5xSdb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BE7BAD4-2C7B-4949-98D9-51ECB6FB9F67}">
  <a:tblStyle styleId="{1BE7BAD4-2C7B-4949-98D9-51ECB6FB9F67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F4E7"/>
          </a:solidFill>
        </a:fill>
      </a:tcStyle>
    </a:wholeTbl>
    <a:band1H>
      <a:tcTxStyle/>
      <a:tcStyle>
        <a:fill>
          <a:solidFill>
            <a:srgbClr val="DBE9CB"/>
          </a:solidFill>
        </a:fill>
      </a:tcStyle>
    </a:band1H>
    <a:band2H>
      <a:tcTxStyle/>
    </a:band2H>
    <a:band1V>
      <a:tcTxStyle/>
      <a:tcStyle>
        <a:fill>
          <a:solidFill>
            <a:srgbClr val="DBE9CB"/>
          </a:solidFill>
        </a:fill>
      </a:tcStyle>
    </a:band1V>
    <a:band2V>
      <a:tcTxStyle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875aa26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1875aa2628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875aa2628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875aa262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1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" name="Google Shape;30;p1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1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" name="Google Shape;32;p1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3" name="Google Shape;33;p1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4" name="Google Shape;34;p1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6" name="Google Shape;36;p1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7" name="Google Shape;37;p1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8" name="Google Shape;38;p1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10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10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Hack-at-Luddy</a:t>
            </a:r>
            <a:r>
              <a:rPr lang="en-IN"/>
              <a:t> </a:t>
            </a:r>
            <a:r>
              <a:rPr b="1" lang="en-IN"/>
              <a:t>Team SASS</a:t>
            </a:r>
            <a:r>
              <a:rPr lang="en-I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sz="3000"/>
              <a:t>Tweet Classification</a:t>
            </a:r>
            <a:endParaRPr sz="3000"/>
          </a:p>
        </p:txBody>
      </p:sp>
      <p:sp>
        <p:nvSpPr>
          <p:cNvPr id="144" name="Google Shape;144;p1"/>
          <p:cNvSpPr txBox="1"/>
          <p:nvPr>
            <p:ph idx="1" type="body"/>
          </p:nvPr>
        </p:nvSpPr>
        <p:spPr>
          <a:xfrm>
            <a:off x="677334" y="1930389"/>
            <a:ext cx="8596800" cy="4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sz="2000">
                <a:solidFill>
                  <a:schemeClr val="accent2"/>
                </a:solidFill>
              </a:rPr>
              <a:t>Contents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Aim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274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 Preprocessing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306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Data and Model Description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and Output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chemeClr val="accent2"/>
              </a:solidFill>
            </a:endParaRPr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IN" sz="2000">
                <a:solidFill>
                  <a:schemeClr val="accent2"/>
                </a:solidFill>
              </a:rPr>
              <a:t>Github link - https://github.com/saurgul/hack-at-luddy-SASS</a:t>
            </a:r>
            <a:endParaRPr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875aa2628_1_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Aim</a:t>
            </a:r>
            <a:endParaRPr/>
          </a:p>
        </p:txBody>
      </p:sp>
      <p:sp>
        <p:nvSpPr>
          <p:cNvPr id="150" name="Google Shape;150;g11875aa2628_1_0"/>
          <p:cNvSpPr txBox="1"/>
          <p:nvPr>
            <p:ph idx="1" type="body"/>
          </p:nvPr>
        </p:nvSpPr>
        <p:spPr>
          <a:xfrm>
            <a:off x="677334" y="1416425"/>
            <a:ext cx="8596800" cy="46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just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Build a model that can predict antisemitic/ non-antisemitic tweets with the gold standard data (~3200 tweets) as input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just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Visualize differences between antisemitic and non-antisemitic tweets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just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Use the above train model to predict whether test tweets (~800 tweets) are antisemitic / non-antisemitic tweets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875aa2628_2_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Data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1875aa2628_2_0"/>
          <p:cNvSpPr txBox="1"/>
          <p:nvPr>
            <p:ph idx="1" type="body"/>
          </p:nvPr>
        </p:nvSpPr>
        <p:spPr>
          <a:xfrm>
            <a:off x="677325" y="1322402"/>
            <a:ext cx="8596800" cy="471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3690" lvl="0" marL="457200" rtl="0" algn="l">
              <a:spcBef>
                <a:spcPts val="1000"/>
              </a:spcBef>
              <a:spcAft>
                <a:spcPts val="0"/>
              </a:spcAft>
              <a:buSzPts val="1340"/>
              <a:buFont typeface="Arial"/>
              <a:buChar char="►"/>
            </a:pPr>
            <a:r>
              <a:rPr lang="en-IN" sz="1600">
                <a:latin typeface="Arial"/>
                <a:ea typeface="Arial"/>
                <a:cs typeface="Arial"/>
                <a:sym typeface="Arial"/>
              </a:rPr>
              <a:t>As seen in the below heat map the correlation of the given variables was very low with the target variable, we decided to drop them while training the model.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►"/>
            </a:pPr>
            <a:r>
              <a:rPr lang="en-IN" sz="1600">
                <a:latin typeface="Arial"/>
                <a:ea typeface="Arial"/>
                <a:cs typeface="Arial"/>
                <a:sym typeface="Arial"/>
              </a:rPr>
              <a:t>It is also observed that all the attributes are negatively correlated with the target.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11875aa2628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725" y="2263150"/>
            <a:ext cx="5858499" cy="406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Data Preprocessing</a:t>
            </a:r>
            <a:endParaRPr/>
          </a:p>
        </p:txBody>
      </p:sp>
      <p:sp>
        <p:nvSpPr>
          <p:cNvPr id="163" name="Google Shape;163;p4"/>
          <p:cNvSpPr txBox="1"/>
          <p:nvPr>
            <p:ph idx="1" type="body"/>
          </p:nvPr>
        </p:nvSpPr>
        <p:spPr>
          <a:xfrm>
            <a:off x="677396" y="1488614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►"/>
            </a:pPr>
            <a:r>
              <a:rPr lang="en-IN"/>
              <a:t>Initially, before training the data, the emojis &amp; special characters were removed from the tweets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►"/>
            </a:pPr>
            <a:r>
              <a:rPr lang="en-IN"/>
              <a:t>The tokenization of</a:t>
            </a:r>
            <a:r>
              <a:rPr lang="en-IN"/>
              <a:t> </a:t>
            </a:r>
            <a:r>
              <a:rPr lang="en-IN"/>
              <a:t>the train data and test data is performed to identify the stop words using ‘nltk’ package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►"/>
            </a:pPr>
            <a:r>
              <a:rPr lang="en-IN"/>
              <a:t>The tweets are processed in a way that only relevant words are taken for the classification &amp; training of model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►"/>
            </a:pPr>
            <a:r>
              <a:rPr lang="en-IN"/>
              <a:t>This preprocessed dataset, is splitted into training &amp; validation sets, which are further used to train &amp; validate the model (80% training, 16% validation and 4% test data)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Training Data and Model Description</a:t>
            </a:r>
            <a:endParaRPr/>
          </a:p>
        </p:txBody>
      </p:sp>
      <p:sp>
        <p:nvSpPr>
          <p:cNvPr id="169" name="Google Shape;169;p5"/>
          <p:cNvSpPr txBox="1"/>
          <p:nvPr>
            <p:ph idx="1" type="body"/>
          </p:nvPr>
        </p:nvSpPr>
        <p:spPr>
          <a:xfrm>
            <a:off x="677263" y="1542125"/>
            <a:ext cx="8596800" cy="4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36804" lvl="0" marL="342900" rtl="0" algn="l"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lang="en-IN"/>
              <a:t>For the tweet classification problem, as there was a negative correlation between the target and other columns (such as </a:t>
            </a:r>
            <a:r>
              <a:rPr lang="en-IN"/>
              <a:t>sentiment, is about the holocaust) </a:t>
            </a:r>
            <a:r>
              <a:rPr lang="en-IN"/>
              <a:t>in the data, hence, we decided to use the tweet text as our </a:t>
            </a:r>
            <a:r>
              <a:rPr lang="en-IN"/>
              <a:t>input itself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804" lvl="0" marL="342900" rtl="0" algn="l">
              <a:spcBef>
                <a:spcPts val="0"/>
              </a:spcBef>
              <a:spcAft>
                <a:spcPts val="0"/>
              </a:spcAft>
              <a:buSzPct val="71111"/>
              <a:buChar char="►"/>
            </a:pPr>
            <a:r>
              <a:rPr lang="en-IN"/>
              <a:t>The model that we have used is the Bidirectional Encoder Representations from Transformers. 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9494" lvl="1" marL="742950" rtl="0" algn="l">
              <a:spcBef>
                <a:spcPts val="0"/>
              </a:spcBef>
              <a:spcAft>
                <a:spcPts val="0"/>
              </a:spcAft>
              <a:buSzPct val="71111"/>
              <a:buChar char="►"/>
            </a:pPr>
            <a:r>
              <a:rPr lang="en-IN" sz="1800"/>
              <a:t>As opposed to directional models, which read the text input sequentially (left-to-right or right-to-left), the Transformer encoder reads the entire sequence of words at once. </a:t>
            </a:r>
            <a:endParaRPr sz="1800"/>
          </a:p>
          <a:p>
            <a:pPr indent="0" lvl="0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9494" lvl="1" marL="742950" rtl="0" algn="l">
              <a:spcBef>
                <a:spcPts val="0"/>
              </a:spcBef>
              <a:spcAft>
                <a:spcPts val="0"/>
              </a:spcAft>
              <a:buSzPct val="71111"/>
              <a:buChar char="►"/>
            </a:pPr>
            <a:r>
              <a:rPr lang="en-IN" sz="1800"/>
              <a:t>Therefore it is considered bidirectional, though it would be more accurate to say that it’s non-directional. This characteristic allows the model to learn the context of a word based on all of its surroundings (left and right of the word).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042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Using the model and the training data from the gold standard tweets, we were able to achieve good results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Results and Output - BERT Model</a:t>
            </a:r>
            <a:endParaRPr/>
          </a:p>
        </p:txBody>
      </p:sp>
      <p:sp>
        <p:nvSpPr>
          <p:cNvPr id="175" name="Google Shape;175;p6"/>
          <p:cNvSpPr txBox="1"/>
          <p:nvPr>
            <p:ph idx="1" type="body"/>
          </p:nvPr>
        </p:nvSpPr>
        <p:spPr>
          <a:xfrm>
            <a:off x="677271" y="1593535"/>
            <a:ext cx="8596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280"/>
              <a:buChar char="►"/>
            </a:pPr>
            <a:r>
              <a:rPr i="0" lang="en-IN" sz="16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A confusion matrix is a summary of prediction results on a classification problem. When generated a confusion matrix for training dataset the results </a:t>
            </a:r>
            <a:r>
              <a:rPr lang="en-IN" sz="16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as below</a:t>
            </a:r>
            <a:endParaRPr sz="16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2740" lvl="0" marL="342900" rtl="0" algn="l">
              <a:spcBef>
                <a:spcPts val="0"/>
              </a:spcBef>
              <a:spcAft>
                <a:spcPts val="0"/>
              </a:spcAft>
              <a:buSzPts val="1280"/>
              <a:buChar char="►"/>
            </a:pPr>
            <a:r>
              <a:rPr lang="en-IN" sz="16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The final accuracy is 84.4% on the test data</a:t>
            </a:r>
            <a:endParaRPr sz="16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6" name="Google Shape;176;p6"/>
          <p:cNvGraphicFramePr/>
          <p:nvPr/>
        </p:nvGraphicFramePr>
        <p:xfrm>
          <a:off x="907118" y="33531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{1BE7BAD4-2C7B-4949-98D9-51ECB6FB9F67}</a:tableStyleId>
              </a:tblPr>
              <a:tblGrid>
                <a:gridCol w="1344925"/>
                <a:gridCol w="1344925"/>
                <a:gridCol w="1344925"/>
              </a:tblGrid>
              <a:tr h="722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Positive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Negative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22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Positive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70.5%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6.2%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22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Negative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9.3%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13.9%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77" name="Google Shape;177;p6"/>
          <p:cNvGraphicFramePr/>
          <p:nvPr/>
        </p:nvGraphicFramePr>
        <p:xfrm>
          <a:off x="5373539" y="33701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{1BE7BAD4-2C7B-4949-98D9-51ECB6FB9F67}</a:tableStyleId>
              </a:tblPr>
              <a:tblGrid>
                <a:gridCol w="1373875"/>
                <a:gridCol w="1373875"/>
                <a:gridCol w="1373875"/>
              </a:tblGrid>
              <a:tr h="71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Class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Precision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Recall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1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88%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92%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1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69%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60%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2022-03-06T20:28:09Z</dcterms:created>
  <dc:creator>sharma.chellapilla@yahoo.com</dc:creator>
</cp:coreProperties>
</file>