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7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35D4C-E8FC-4910-8ADC-D418D94D450E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A7FB8C4-EB9B-42DD-AD40-35EA3E87F612}">
      <dgm:prSet/>
      <dgm:spPr/>
      <dgm:t>
        <a:bodyPr/>
        <a:lstStyle/>
        <a:p>
          <a:r>
            <a:rPr lang="en-US"/>
            <a:t>Unsupervised learning to find optimal clusters</a:t>
          </a:r>
        </a:p>
      </dgm:t>
    </dgm:pt>
    <dgm:pt modelId="{58A19FA5-7B7A-41E4-A670-A991CCE0CA85}" type="parTrans" cxnId="{D4D86858-0A63-41FD-8720-61E4A7D018E5}">
      <dgm:prSet/>
      <dgm:spPr/>
      <dgm:t>
        <a:bodyPr/>
        <a:lstStyle/>
        <a:p>
          <a:endParaRPr lang="en-US"/>
        </a:p>
      </dgm:t>
    </dgm:pt>
    <dgm:pt modelId="{3461781F-7394-4B5B-B413-68BEC6864A0F}" type="sibTrans" cxnId="{D4D86858-0A63-41FD-8720-61E4A7D018E5}">
      <dgm:prSet/>
      <dgm:spPr/>
      <dgm:t>
        <a:bodyPr/>
        <a:lstStyle/>
        <a:p>
          <a:endParaRPr lang="en-US"/>
        </a:p>
      </dgm:t>
    </dgm:pt>
    <dgm:pt modelId="{F59B988D-947A-4CE5-BE9F-1949A7C6E6B2}">
      <dgm:prSet/>
      <dgm:spPr/>
      <dgm:t>
        <a:bodyPr/>
        <a:lstStyle/>
        <a:p>
          <a:r>
            <a:rPr lang="en-US"/>
            <a:t>PCA analysis to find most relevant genes </a:t>
          </a:r>
        </a:p>
      </dgm:t>
    </dgm:pt>
    <dgm:pt modelId="{C993D355-B602-4CAF-BBBB-BA16C2181DF2}" type="parTrans" cxnId="{3CF38B79-6D0F-4662-90F3-19A311B0F95F}">
      <dgm:prSet/>
      <dgm:spPr/>
      <dgm:t>
        <a:bodyPr/>
        <a:lstStyle/>
        <a:p>
          <a:endParaRPr lang="en-US"/>
        </a:p>
      </dgm:t>
    </dgm:pt>
    <dgm:pt modelId="{350D13CC-D6B3-47F9-A236-257F5C73E1D9}" type="sibTrans" cxnId="{3CF38B79-6D0F-4662-90F3-19A311B0F95F}">
      <dgm:prSet/>
      <dgm:spPr/>
      <dgm:t>
        <a:bodyPr/>
        <a:lstStyle/>
        <a:p>
          <a:endParaRPr lang="en-US"/>
        </a:p>
      </dgm:t>
    </dgm:pt>
    <dgm:pt modelId="{F1D93772-08C5-4D5B-81CC-A51AE51E8F30}" type="pres">
      <dgm:prSet presAssocID="{49B35D4C-E8FC-4910-8ADC-D418D94D4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CB3180-A664-42C8-B9B1-4B67599648B3}" type="pres">
      <dgm:prSet presAssocID="{8A7FB8C4-EB9B-42DD-AD40-35EA3E87F612}" presName="hierRoot1" presStyleCnt="0"/>
      <dgm:spPr/>
    </dgm:pt>
    <dgm:pt modelId="{8A5E1D1E-48C4-475E-B746-05E5D8AF9844}" type="pres">
      <dgm:prSet presAssocID="{8A7FB8C4-EB9B-42DD-AD40-35EA3E87F612}" presName="composite" presStyleCnt="0"/>
      <dgm:spPr/>
    </dgm:pt>
    <dgm:pt modelId="{7C889FEC-7E9E-4094-9BA7-9BE622E07145}" type="pres">
      <dgm:prSet presAssocID="{8A7FB8C4-EB9B-42DD-AD40-35EA3E87F612}" presName="background" presStyleLbl="node0" presStyleIdx="0" presStyleCnt="2"/>
      <dgm:spPr/>
    </dgm:pt>
    <dgm:pt modelId="{FEB77759-29C3-4E73-9F36-B59B2236F1C7}" type="pres">
      <dgm:prSet presAssocID="{8A7FB8C4-EB9B-42DD-AD40-35EA3E87F612}" presName="text" presStyleLbl="fgAcc0" presStyleIdx="0" presStyleCnt="2">
        <dgm:presLayoutVars>
          <dgm:chPref val="3"/>
        </dgm:presLayoutVars>
      </dgm:prSet>
      <dgm:spPr/>
    </dgm:pt>
    <dgm:pt modelId="{3C443D56-6EFC-4322-A34A-C9FE7F6F0576}" type="pres">
      <dgm:prSet presAssocID="{8A7FB8C4-EB9B-42DD-AD40-35EA3E87F612}" presName="hierChild2" presStyleCnt="0"/>
      <dgm:spPr/>
    </dgm:pt>
    <dgm:pt modelId="{EFCAEC65-CC98-4637-A010-F9F60883D3CD}" type="pres">
      <dgm:prSet presAssocID="{F59B988D-947A-4CE5-BE9F-1949A7C6E6B2}" presName="hierRoot1" presStyleCnt="0"/>
      <dgm:spPr/>
    </dgm:pt>
    <dgm:pt modelId="{46510F0F-A2DB-464D-A794-38925785F6BB}" type="pres">
      <dgm:prSet presAssocID="{F59B988D-947A-4CE5-BE9F-1949A7C6E6B2}" presName="composite" presStyleCnt="0"/>
      <dgm:spPr/>
    </dgm:pt>
    <dgm:pt modelId="{0FE1F67A-DDE4-4B90-A5F1-36049759227F}" type="pres">
      <dgm:prSet presAssocID="{F59B988D-947A-4CE5-BE9F-1949A7C6E6B2}" presName="background" presStyleLbl="node0" presStyleIdx="1" presStyleCnt="2"/>
      <dgm:spPr/>
    </dgm:pt>
    <dgm:pt modelId="{804165ED-8564-4E8E-A893-DD0AD0D5774D}" type="pres">
      <dgm:prSet presAssocID="{F59B988D-947A-4CE5-BE9F-1949A7C6E6B2}" presName="text" presStyleLbl="fgAcc0" presStyleIdx="1" presStyleCnt="2">
        <dgm:presLayoutVars>
          <dgm:chPref val="3"/>
        </dgm:presLayoutVars>
      </dgm:prSet>
      <dgm:spPr/>
    </dgm:pt>
    <dgm:pt modelId="{5207ACD6-918F-4A8B-8AAA-C1CCACCA19B2}" type="pres">
      <dgm:prSet presAssocID="{F59B988D-947A-4CE5-BE9F-1949A7C6E6B2}" presName="hierChild2" presStyleCnt="0"/>
      <dgm:spPr/>
    </dgm:pt>
  </dgm:ptLst>
  <dgm:cxnLst>
    <dgm:cxn modelId="{37EE2F4D-15F4-4B61-86D2-7A931638E323}" type="presOf" srcId="{49B35D4C-E8FC-4910-8ADC-D418D94D450E}" destId="{F1D93772-08C5-4D5B-81CC-A51AE51E8F30}" srcOrd="0" destOrd="0" presId="urn:microsoft.com/office/officeart/2005/8/layout/hierarchy1"/>
    <dgm:cxn modelId="{D4D86858-0A63-41FD-8720-61E4A7D018E5}" srcId="{49B35D4C-E8FC-4910-8ADC-D418D94D450E}" destId="{8A7FB8C4-EB9B-42DD-AD40-35EA3E87F612}" srcOrd="0" destOrd="0" parTransId="{58A19FA5-7B7A-41E4-A670-A991CCE0CA85}" sibTransId="{3461781F-7394-4B5B-B413-68BEC6864A0F}"/>
    <dgm:cxn modelId="{3CF38B79-6D0F-4662-90F3-19A311B0F95F}" srcId="{49B35D4C-E8FC-4910-8ADC-D418D94D450E}" destId="{F59B988D-947A-4CE5-BE9F-1949A7C6E6B2}" srcOrd="1" destOrd="0" parTransId="{C993D355-B602-4CAF-BBBB-BA16C2181DF2}" sibTransId="{350D13CC-D6B3-47F9-A236-257F5C73E1D9}"/>
    <dgm:cxn modelId="{51E16D7D-EE78-459E-9F4D-BD66BE13D6DA}" type="presOf" srcId="{8A7FB8C4-EB9B-42DD-AD40-35EA3E87F612}" destId="{FEB77759-29C3-4E73-9F36-B59B2236F1C7}" srcOrd="0" destOrd="0" presId="urn:microsoft.com/office/officeart/2005/8/layout/hierarchy1"/>
    <dgm:cxn modelId="{5D878BFE-A8B2-40CF-A3D6-E04DA4409445}" type="presOf" srcId="{F59B988D-947A-4CE5-BE9F-1949A7C6E6B2}" destId="{804165ED-8564-4E8E-A893-DD0AD0D5774D}" srcOrd="0" destOrd="0" presId="urn:microsoft.com/office/officeart/2005/8/layout/hierarchy1"/>
    <dgm:cxn modelId="{8E9FEBF3-5C82-443A-AA76-5C9A180A3763}" type="presParOf" srcId="{F1D93772-08C5-4D5B-81CC-A51AE51E8F30}" destId="{DDCB3180-A664-42C8-B9B1-4B67599648B3}" srcOrd="0" destOrd="0" presId="urn:microsoft.com/office/officeart/2005/8/layout/hierarchy1"/>
    <dgm:cxn modelId="{2980C83B-1492-4DBB-9232-5D81B4AA75EA}" type="presParOf" srcId="{DDCB3180-A664-42C8-B9B1-4B67599648B3}" destId="{8A5E1D1E-48C4-475E-B746-05E5D8AF9844}" srcOrd="0" destOrd="0" presId="urn:microsoft.com/office/officeart/2005/8/layout/hierarchy1"/>
    <dgm:cxn modelId="{1BBC5149-FADF-4C46-AED4-1E4D3714C9AA}" type="presParOf" srcId="{8A5E1D1E-48C4-475E-B746-05E5D8AF9844}" destId="{7C889FEC-7E9E-4094-9BA7-9BE622E07145}" srcOrd="0" destOrd="0" presId="urn:microsoft.com/office/officeart/2005/8/layout/hierarchy1"/>
    <dgm:cxn modelId="{C42FDD4A-F697-41CB-B4D9-7FAC78B0DE19}" type="presParOf" srcId="{8A5E1D1E-48C4-475E-B746-05E5D8AF9844}" destId="{FEB77759-29C3-4E73-9F36-B59B2236F1C7}" srcOrd="1" destOrd="0" presId="urn:microsoft.com/office/officeart/2005/8/layout/hierarchy1"/>
    <dgm:cxn modelId="{88BD7140-67E4-4337-B0FE-7014C3C0AA9F}" type="presParOf" srcId="{DDCB3180-A664-42C8-B9B1-4B67599648B3}" destId="{3C443D56-6EFC-4322-A34A-C9FE7F6F0576}" srcOrd="1" destOrd="0" presId="urn:microsoft.com/office/officeart/2005/8/layout/hierarchy1"/>
    <dgm:cxn modelId="{75B1949D-3C52-4C6F-AA3F-503F5C385EBF}" type="presParOf" srcId="{F1D93772-08C5-4D5B-81CC-A51AE51E8F30}" destId="{EFCAEC65-CC98-4637-A010-F9F60883D3CD}" srcOrd="1" destOrd="0" presId="urn:microsoft.com/office/officeart/2005/8/layout/hierarchy1"/>
    <dgm:cxn modelId="{9C6B1832-2B08-403A-A472-02E3A6DAB210}" type="presParOf" srcId="{EFCAEC65-CC98-4637-A010-F9F60883D3CD}" destId="{46510F0F-A2DB-464D-A794-38925785F6BB}" srcOrd="0" destOrd="0" presId="urn:microsoft.com/office/officeart/2005/8/layout/hierarchy1"/>
    <dgm:cxn modelId="{6B8DE197-4F36-44DB-9D39-3993C43A3D43}" type="presParOf" srcId="{46510F0F-A2DB-464D-A794-38925785F6BB}" destId="{0FE1F67A-DDE4-4B90-A5F1-36049759227F}" srcOrd="0" destOrd="0" presId="urn:microsoft.com/office/officeart/2005/8/layout/hierarchy1"/>
    <dgm:cxn modelId="{9F343F5E-D212-4705-8ADA-C8FB3E2BAEC4}" type="presParOf" srcId="{46510F0F-A2DB-464D-A794-38925785F6BB}" destId="{804165ED-8564-4E8E-A893-DD0AD0D5774D}" srcOrd="1" destOrd="0" presId="urn:microsoft.com/office/officeart/2005/8/layout/hierarchy1"/>
    <dgm:cxn modelId="{5047DEBB-3CE9-482D-AD72-59A97A070394}" type="presParOf" srcId="{EFCAEC65-CC98-4637-A010-F9F60883D3CD}" destId="{5207ACD6-918F-4A8B-8AAA-C1CCACCA19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FA1221-2CFC-4FE5-905C-233D45C53A71}" type="doc">
      <dgm:prSet loTypeId="urn:microsoft.com/office/officeart/2005/8/layout/vProcess5" loCatId="process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34B405F-7121-4179-87D7-CA4DFD860F75}">
      <dgm:prSet/>
      <dgm:spPr/>
      <dgm:t>
        <a:bodyPr/>
        <a:lstStyle/>
        <a:p>
          <a:r>
            <a:rPr lang="en-US"/>
            <a:t>Data downloaded from Kaggle, loaded and analyzed for features</a:t>
          </a:r>
        </a:p>
      </dgm:t>
    </dgm:pt>
    <dgm:pt modelId="{24788F2B-2FE6-4B82-B042-C674CD71D720}" type="parTrans" cxnId="{AD631AC4-AED5-46CB-84E8-15D1DE2D1983}">
      <dgm:prSet/>
      <dgm:spPr/>
      <dgm:t>
        <a:bodyPr/>
        <a:lstStyle/>
        <a:p>
          <a:endParaRPr lang="en-US"/>
        </a:p>
      </dgm:t>
    </dgm:pt>
    <dgm:pt modelId="{B6405D23-9CB6-46A1-90F6-87287519983D}" type="sibTrans" cxnId="{AD631AC4-AED5-46CB-84E8-15D1DE2D1983}">
      <dgm:prSet/>
      <dgm:spPr/>
      <dgm:t>
        <a:bodyPr/>
        <a:lstStyle/>
        <a:p>
          <a:endParaRPr lang="en-US"/>
        </a:p>
      </dgm:t>
    </dgm:pt>
    <dgm:pt modelId="{95F34C5B-E09A-4311-BE41-7765250EC5CB}">
      <dgm:prSet/>
      <dgm:spPr/>
      <dgm:t>
        <a:bodyPr/>
        <a:lstStyle/>
        <a:p>
          <a:r>
            <a:rPr lang="en-US" dirty="0"/>
            <a:t>80 patients </a:t>
          </a:r>
        </a:p>
        <a:p>
          <a:r>
            <a:rPr lang="en-US" dirty="0"/>
            <a:t>12553 proteins </a:t>
          </a:r>
        </a:p>
      </dgm:t>
    </dgm:pt>
    <dgm:pt modelId="{34B53074-30CE-45F6-960D-AA4C193DEA4D}" type="parTrans" cxnId="{14912DF2-0B19-43F8-941B-A9B27E7B5296}">
      <dgm:prSet/>
      <dgm:spPr/>
      <dgm:t>
        <a:bodyPr/>
        <a:lstStyle/>
        <a:p>
          <a:endParaRPr lang="en-US"/>
        </a:p>
      </dgm:t>
    </dgm:pt>
    <dgm:pt modelId="{0A36D508-96E4-4DAB-B866-FE03079506C7}" type="sibTrans" cxnId="{14912DF2-0B19-43F8-941B-A9B27E7B5296}">
      <dgm:prSet/>
      <dgm:spPr/>
      <dgm:t>
        <a:bodyPr/>
        <a:lstStyle/>
        <a:p>
          <a:endParaRPr lang="en-US"/>
        </a:p>
      </dgm:t>
    </dgm:pt>
    <dgm:pt modelId="{9C8635FE-6F6C-47C0-93E8-7FA518E6DC5E}">
      <dgm:prSet/>
      <dgm:spPr/>
      <dgm:t>
        <a:bodyPr/>
        <a:lstStyle/>
        <a:p>
          <a:r>
            <a:rPr lang="en-US"/>
            <a:t>Pre-processing</a:t>
          </a:r>
        </a:p>
      </dgm:t>
    </dgm:pt>
    <dgm:pt modelId="{364B6D88-3DAC-426F-836E-81EE25B39A6A}" type="parTrans" cxnId="{F53339F4-05FE-4343-B3D1-8DA987A023E9}">
      <dgm:prSet/>
      <dgm:spPr/>
      <dgm:t>
        <a:bodyPr/>
        <a:lstStyle/>
        <a:p>
          <a:endParaRPr lang="en-US"/>
        </a:p>
      </dgm:t>
    </dgm:pt>
    <dgm:pt modelId="{65B23AE2-739F-437B-AC9A-8B5AE780C02B}" type="sibTrans" cxnId="{F53339F4-05FE-4343-B3D1-8DA987A023E9}">
      <dgm:prSet/>
      <dgm:spPr/>
      <dgm:t>
        <a:bodyPr/>
        <a:lstStyle/>
        <a:p>
          <a:endParaRPr lang="en-US"/>
        </a:p>
      </dgm:t>
    </dgm:pt>
    <dgm:pt modelId="{5E4CF9E2-5A56-4514-A746-E28DEBCA86ED}">
      <dgm:prSet/>
      <dgm:spPr/>
      <dgm:t>
        <a:bodyPr/>
        <a:lstStyle/>
        <a:p>
          <a:r>
            <a:rPr lang="en-US"/>
            <a:t>Dropping not required columns like symbol</a:t>
          </a:r>
        </a:p>
      </dgm:t>
    </dgm:pt>
    <dgm:pt modelId="{340A8587-BF84-4675-9CCC-40396F7673DE}" type="parTrans" cxnId="{C3D66929-A1FB-4E2B-819C-854FB5148346}">
      <dgm:prSet/>
      <dgm:spPr/>
      <dgm:t>
        <a:bodyPr/>
        <a:lstStyle/>
        <a:p>
          <a:endParaRPr lang="en-US"/>
        </a:p>
      </dgm:t>
    </dgm:pt>
    <dgm:pt modelId="{8C18B670-06C4-497A-AEB8-E8456CFBF731}" type="sibTrans" cxnId="{C3D66929-A1FB-4E2B-819C-854FB5148346}">
      <dgm:prSet/>
      <dgm:spPr/>
      <dgm:t>
        <a:bodyPr/>
        <a:lstStyle/>
        <a:p>
          <a:endParaRPr lang="en-US"/>
        </a:p>
      </dgm:t>
    </dgm:pt>
    <dgm:pt modelId="{8C70B9E3-B770-42C3-8A17-BBC950FE7343}">
      <dgm:prSet/>
      <dgm:spPr/>
      <dgm:t>
        <a:bodyPr/>
        <a:lstStyle/>
        <a:p>
          <a:r>
            <a:rPr lang="en-US"/>
            <a:t>Transposed the matrix as we wanted to classify patients and not proteins</a:t>
          </a:r>
        </a:p>
      </dgm:t>
    </dgm:pt>
    <dgm:pt modelId="{F5D070DC-F35F-4079-902F-6FC401D82591}" type="parTrans" cxnId="{F36FDFFE-516B-4A22-A9A7-6E01E183E6F0}">
      <dgm:prSet/>
      <dgm:spPr/>
      <dgm:t>
        <a:bodyPr/>
        <a:lstStyle/>
        <a:p>
          <a:endParaRPr lang="en-US"/>
        </a:p>
      </dgm:t>
    </dgm:pt>
    <dgm:pt modelId="{6972DCF9-E0A0-4346-AA31-FCE3A78C3C55}" type="sibTrans" cxnId="{F36FDFFE-516B-4A22-A9A7-6E01E183E6F0}">
      <dgm:prSet/>
      <dgm:spPr/>
      <dgm:t>
        <a:bodyPr/>
        <a:lstStyle/>
        <a:p>
          <a:endParaRPr lang="en-US"/>
        </a:p>
      </dgm:t>
    </dgm:pt>
    <dgm:pt modelId="{DB9F0BDA-0D48-4445-9EDD-68646EE618F6}">
      <dgm:prSet/>
      <dgm:spPr/>
      <dgm:t>
        <a:bodyPr/>
        <a:lstStyle/>
        <a:p>
          <a:r>
            <a:rPr lang="en-US"/>
            <a:t>Imputer strategy of median to fill missing values</a:t>
          </a:r>
        </a:p>
      </dgm:t>
    </dgm:pt>
    <dgm:pt modelId="{E4D6EECD-DD53-4326-A9D9-976AADD10283}" type="parTrans" cxnId="{2891C313-6552-4489-B7DF-A47C2F61F262}">
      <dgm:prSet/>
      <dgm:spPr/>
      <dgm:t>
        <a:bodyPr/>
        <a:lstStyle/>
        <a:p>
          <a:endParaRPr lang="en-US"/>
        </a:p>
      </dgm:t>
    </dgm:pt>
    <dgm:pt modelId="{152AA6E3-4B12-42A5-8A92-20C9FFFB0FE4}" type="sibTrans" cxnId="{2891C313-6552-4489-B7DF-A47C2F61F262}">
      <dgm:prSet/>
      <dgm:spPr/>
      <dgm:t>
        <a:bodyPr/>
        <a:lstStyle/>
        <a:p>
          <a:endParaRPr lang="en-US"/>
        </a:p>
      </dgm:t>
    </dgm:pt>
    <dgm:pt modelId="{3F5A8044-0CF5-4639-854E-FD2853273B6A}" type="pres">
      <dgm:prSet presAssocID="{A8FA1221-2CFC-4FE5-905C-233D45C53A71}" presName="outerComposite" presStyleCnt="0">
        <dgm:presLayoutVars>
          <dgm:chMax val="5"/>
          <dgm:dir/>
          <dgm:resizeHandles val="exact"/>
        </dgm:presLayoutVars>
      </dgm:prSet>
      <dgm:spPr/>
    </dgm:pt>
    <dgm:pt modelId="{F786DAB1-FD99-4718-8345-01A695B5977F}" type="pres">
      <dgm:prSet presAssocID="{A8FA1221-2CFC-4FE5-905C-233D45C53A71}" presName="dummyMaxCanvas" presStyleCnt="0">
        <dgm:presLayoutVars/>
      </dgm:prSet>
      <dgm:spPr/>
    </dgm:pt>
    <dgm:pt modelId="{32DCE0DA-B174-47DA-860B-308F20C60E9B}" type="pres">
      <dgm:prSet presAssocID="{A8FA1221-2CFC-4FE5-905C-233D45C53A71}" presName="ThreeNodes_1" presStyleLbl="node1" presStyleIdx="0" presStyleCnt="3">
        <dgm:presLayoutVars>
          <dgm:bulletEnabled val="1"/>
        </dgm:presLayoutVars>
      </dgm:prSet>
      <dgm:spPr/>
    </dgm:pt>
    <dgm:pt modelId="{7A1D9CDB-51A7-47CD-92CD-0FF502BDA0A4}" type="pres">
      <dgm:prSet presAssocID="{A8FA1221-2CFC-4FE5-905C-233D45C53A71}" presName="ThreeNodes_2" presStyleLbl="node1" presStyleIdx="1" presStyleCnt="3">
        <dgm:presLayoutVars>
          <dgm:bulletEnabled val="1"/>
        </dgm:presLayoutVars>
      </dgm:prSet>
      <dgm:spPr/>
    </dgm:pt>
    <dgm:pt modelId="{D3BB1EF9-1BC8-4E8B-86A4-13263E932CE0}" type="pres">
      <dgm:prSet presAssocID="{A8FA1221-2CFC-4FE5-905C-233D45C53A71}" presName="ThreeNodes_3" presStyleLbl="node1" presStyleIdx="2" presStyleCnt="3">
        <dgm:presLayoutVars>
          <dgm:bulletEnabled val="1"/>
        </dgm:presLayoutVars>
      </dgm:prSet>
      <dgm:spPr/>
    </dgm:pt>
    <dgm:pt modelId="{9B9FDA8B-2507-4ACC-8FDE-464D7A68254F}" type="pres">
      <dgm:prSet presAssocID="{A8FA1221-2CFC-4FE5-905C-233D45C53A71}" presName="ThreeConn_1-2" presStyleLbl="fgAccFollowNode1" presStyleIdx="0" presStyleCnt="2">
        <dgm:presLayoutVars>
          <dgm:bulletEnabled val="1"/>
        </dgm:presLayoutVars>
      </dgm:prSet>
      <dgm:spPr/>
    </dgm:pt>
    <dgm:pt modelId="{F634EBCA-F306-4BA9-8C90-C41DEEF6283D}" type="pres">
      <dgm:prSet presAssocID="{A8FA1221-2CFC-4FE5-905C-233D45C53A71}" presName="ThreeConn_2-3" presStyleLbl="fgAccFollowNode1" presStyleIdx="1" presStyleCnt="2">
        <dgm:presLayoutVars>
          <dgm:bulletEnabled val="1"/>
        </dgm:presLayoutVars>
      </dgm:prSet>
      <dgm:spPr/>
    </dgm:pt>
    <dgm:pt modelId="{FF946CF6-F87C-427F-BB45-B38C4C780706}" type="pres">
      <dgm:prSet presAssocID="{A8FA1221-2CFC-4FE5-905C-233D45C53A71}" presName="ThreeNodes_1_text" presStyleLbl="node1" presStyleIdx="2" presStyleCnt="3">
        <dgm:presLayoutVars>
          <dgm:bulletEnabled val="1"/>
        </dgm:presLayoutVars>
      </dgm:prSet>
      <dgm:spPr/>
    </dgm:pt>
    <dgm:pt modelId="{8454C3D5-B202-4162-B1CD-5A289CFFAE85}" type="pres">
      <dgm:prSet presAssocID="{A8FA1221-2CFC-4FE5-905C-233D45C53A71}" presName="ThreeNodes_2_text" presStyleLbl="node1" presStyleIdx="2" presStyleCnt="3">
        <dgm:presLayoutVars>
          <dgm:bulletEnabled val="1"/>
        </dgm:presLayoutVars>
      </dgm:prSet>
      <dgm:spPr/>
    </dgm:pt>
    <dgm:pt modelId="{84F232CE-55DB-484D-8BEC-955DB2605C9B}" type="pres">
      <dgm:prSet presAssocID="{A8FA1221-2CFC-4FE5-905C-233D45C53A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91C313-6552-4489-B7DF-A47C2F61F262}" srcId="{9C8635FE-6F6C-47C0-93E8-7FA518E6DC5E}" destId="{DB9F0BDA-0D48-4445-9EDD-68646EE618F6}" srcOrd="2" destOrd="0" parTransId="{E4D6EECD-DD53-4326-A9D9-976AADD10283}" sibTransId="{152AA6E3-4B12-42A5-8A92-20C9FFFB0FE4}"/>
    <dgm:cxn modelId="{91454D1B-E450-457C-938A-0323A64F3852}" type="presOf" srcId="{934B405F-7121-4179-87D7-CA4DFD860F75}" destId="{FF946CF6-F87C-427F-BB45-B38C4C780706}" srcOrd="1" destOrd="0" presId="urn:microsoft.com/office/officeart/2005/8/layout/vProcess5"/>
    <dgm:cxn modelId="{C3D66929-A1FB-4E2B-819C-854FB5148346}" srcId="{9C8635FE-6F6C-47C0-93E8-7FA518E6DC5E}" destId="{5E4CF9E2-5A56-4514-A746-E28DEBCA86ED}" srcOrd="0" destOrd="0" parTransId="{340A8587-BF84-4675-9CCC-40396F7673DE}" sibTransId="{8C18B670-06C4-497A-AEB8-E8456CFBF731}"/>
    <dgm:cxn modelId="{6B404D31-4EF9-4233-8501-21416FDA4196}" type="presOf" srcId="{934B405F-7121-4179-87D7-CA4DFD860F75}" destId="{32DCE0DA-B174-47DA-860B-308F20C60E9B}" srcOrd="0" destOrd="0" presId="urn:microsoft.com/office/officeart/2005/8/layout/vProcess5"/>
    <dgm:cxn modelId="{44714F41-27FB-45CC-9385-933B2431B707}" type="presOf" srcId="{9C8635FE-6F6C-47C0-93E8-7FA518E6DC5E}" destId="{D3BB1EF9-1BC8-4E8B-86A4-13263E932CE0}" srcOrd="0" destOrd="0" presId="urn:microsoft.com/office/officeart/2005/8/layout/vProcess5"/>
    <dgm:cxn modelId="{D81FCF45-60D7-4FD8-858B-470721677771}" type="presOf" srcId="{5E4CF9E2-5A56-4514-A746-E28DEBCA86ED}" destId="{84F232CE-55DB-484D-8BEC-955DB2605C9B}" srcOrd="1" destOrd="1" presId="urn:microsoft.com/office/officeart/2005/8/layout/vProcess5"/>
    <dgm:cxn modelId="{FF34BD67-66B1-4DA3-BDE6-5C467F976455}" type="presOf" srcId="{8C70B9E3-B770-42C3-8A17-BBC950FE7343}" destId="{D3BB1EF9-1BC8-4E8B-86A4-13263E932CE0}" srcOrd="0" destOrd="2" presId="urn:microsoft.com/office/officeart/2005/8/layout/vProcess5"/>
    <dgm:cxn modelId="{248B6374-A478-42B2-94E7-00ADB63DC5DC}" type="presOf" srcId="{B6405D23-9CB6-46A1-90F6-87287519983D}" destId="{9B9FDA8B-2507-4ACC-8FDE-464D7A68254F}" srcOrd="0" destOrd="0" presId="urn:microsoft.com/office/officeart/2005/8/layout/vProcess5"/>
    <dgm:cxn modelId="{9944D45A-B769-4CC0-9284-BF825C781C44}" type="presOf" srcId="{95F34C5B-E09A-4311-BE41-7765250EC5CB}" destId="{7A1D9CDB-51A7-47CD-92CD-0FF502BDA0A4}" srcOrd="0" destOrd="0" presId="urn:microsoft.com/office/officeart/2005/8/layout/vProcess5"/>
    <dgm:cxn modelId="{EF1BCEBF-FCEA-4F20-8CA1-D88CFCDDDEDB}" type="presOf" srcId="{A8FA1221-2CFC-4FE5-905C-233D45C53A71}" destId="{3F5A8044-0CF5-4639-854E-FD2853273B6A}" srcOrd="0" destOrd="0" presId="urn:microsoft.com/office/officeart/2005/8/layout/vProcess5"/>
    <dgm:cxn modelId="{AD631AC4-AED5-46CB-84E8-15D1DE2D1983}" srcId="{A8FA1221-2CFC-4FE5-905C-233D45C53A71}" destId="{934B405F-7121-4179-87D7-CA4DFD860F75}" srcOrd="0" destOrd="0" parTransId="{24788F2B-2FE6-4B82-B042-C674CD71D720}" sibTransId="{B6405D23-9CB6-46A1-90F6-87287519983D}"/>
    <dgm:cxn modelId="{60884BC8-1B2D-45AF-BEC5-A97649B912B4}" type="presOf" srcId="{5E4CF9E2-5A56-4514-A746-E28DEBCA86ED}" destId="{D3BB1EF9-1BC8-4E8B-86A4-13263E932CE0}" srcOrd="0" destOrd="1" presId="urn:microsoft.com/office/officeart/2005/8/layout/vProcess5"/>
    <dgm:cxn modelId="{DDEBBDCB-2A02-4CED-84D3-4A999741A58F}" type="presOf" srcId="{9C8635FE-6F6C-47C0-93E8-7FA518E6DC5E}" destId="{84F232CE-55DB-484D-8BEC-955DB2605C9B}" srcOrd="1" destOrd="0" presId="urn:microsoft.com/office/officeart/2005/8/layout/vProcess5"/>
    <dgm:cxn modelId="{F2FB67D0-D929-48AE-9E9A-7ABDE698EE02}" type="presOf" srcId="{8C70B9E3-B770-42C3-8A17-BBC950FE7343}" destId="{84F232CE-55DB-484D-8BEC-955DB2605C9B}" srcOrd="1" destOrd="2" presId="urn:microsoft.com/office/officeart/2005/8/layout/vProcess5"/>
    <dgm:cxn modelId="{3BD98DDB-CC03-48F6-B417-B145B75FB9DD}" type="presOf" srcId="{DB9F0BDA-0D48-4445-9EDD-68646EE618F6}" destId="{D3BB1EF9-1BC8-4E8B-86A4-13263E932CE0}" srcOrd="0" destOrd="3" presId="urn:microsoft.com/office/officeart/2005/8/layout/vProcess5"/>
    <dgm:cxn modelId="{30DCC0E0-19AB-4687-B483-E565A7BD9FD3}" type="presOf" srcId="{95F34C5B-E09A-4311-BE41-7765250EC5CB}" destId="{8454C3D5-B202-4162-B1CD-5A289CFFAE85}" srcOrd="1" destOrd="0" presId="urn:microsoft.com/office/officeart/2005/8/layout/vProcess5"/>
    <dgm:cxn modelId="{76A68EE6-B1F5-42D9-A45B-C2F1FFA7B424}" type="presOf" srcId="{DB9F0BDA-0D48-4445-9EDD-68646EE618F6}" destId="{84F232CE-55DB-484D-8BEC-955DB2605C9B}" srcOrd="1" destOrd="3" presId="urn:microsoft.com/office/officeart/2005/8/layout/vProcess5"/>
    <dgm:cxn modelId="{14912DF2-0B19-43F8-941B-A9B27E7B5296}" srcId="{A8FA1221-2CFC-4FE5-905C-233D45C53A71}" destId="{95F34C5B-E09A-4311-BE41-7765250EC5CB}" srcOrd="1" destOrd="0" parTransId="{34B53074-30CE-45F6-960D-AA4C193DEA4D}" sibTransId="{0A36D508-96E4-4DAB-B866-FE03079506C7}"/>
    <dgm:cxn modelId="{F53339F4-05FE-4343-B3D1-8DA987A023E9}" srcId="{A8FA1221-2CFC-4FE5-905C-233D45C53A71}" destId="{9C8635FE-6F6C-47C0-93E8-7FA518E6DC5E}" srcOrd="2" destOrd="0" parTransId="{364B6D88-3DAC-426F-836E-81EE25B39A6A}" sibTransId="{65B23AE2-739F-437B-AC9A-8B5AE780C02B}"/>
    <dgm:cxn modelId="{E9146BFB-3F93-4523-9084-88B5817555B1}" type="presOf" srcId="{0A36D508-96E4-4DAB-B866-FE03079506C7}" destId="{F634EBCA-F306-4BA9-8C90-C41DEEF6283D}" srcOrd="0" destOrd="0" presId="urn:microsoft.com/office/officeart/2005/8/layout/vProcess5"/>
    <dgm:cxn modelId="{F36FDFFE-516B-4A22-A9A7-6E01E183E6F0}" srcId="{9C8635FE-6F6C-47C0-93E8-7FA518E6DC5E}" destId="{8C70B9E3-B770-42C3-8A17-BBC950FE7343}" srcOrd="1" destOrd="0" parTransId="{F5D070DC-F35F-4079-902F-6FC401D82591}" sibTransId="{6972DCF9-E0A0-4346-AA31-FCE3A78C3C55}"/>
    <dgm:cxn modelId="{9758A4B7-A852-4A36-B296-D3CB29D953D1}" type="presParOf" srcId="{3F5A8044-0CF5-4639-854E-FD2853273B6A}" destId="{F786DAB1-FD99-4718-8345-01A695B5977F}" srcOrd="0" destOrd="0" presId="urn:microsoft.com/office/officeart/2005/8/layout/vProcess5"/>
    <dgm:cxn modelId="{97FC6D56-3BB5-43AE-9AA0-C31ACEA130C5}" type="presParOf" srcId="{3F5A8044-0CF5-4639-854E-FD2853273B6A}" destId="{32DCE0DA-B174-47DA-860B-308F20C60E9B}" srcOrd="1" destOrd="0" presId="urn:microsoft.com/office/officeart/2005/8/layout/vProcess5"/>
    <dgm:cxn modelId="{11B40A5E-6312-4E6C-B5CA-4323D78F9EEB}" type="presParOf" srcId="{3F5A8044-0CF5-4639-854E-FD2853273B6A}" destId="{7A1D9CDB-51A7-47CD-92CD-0FF502BDA0A4}" srcOrd="2" destOrd="0" presId="urn:microsoft.com/office/officeart/2005/8/layout/vProcess5"/>
    <dgm:cxn modelId="{CA167576-5D9A-4A03-9A1F-130E78CC59F7}" type="presParOf" srcId="{3F5A8044-0CF5-4639-854E-FD2853273B6A}" destId="{D3BB1EF9-1BC8-4E8B-86A4-13263E932CE0}" srcOrd="3" destOrd="0" presId="urn:microsoft.com/office/officeart/2005/8/layout/vProcess5"/>
    <dgm:cxn modelId="{F096EC34-E28B-42DF-B68A-A1876E924EAA}" type="presParOf" srcId="{3F5A8044-0CF5-4639-854E-FD2853273B6A}" destId="{9B9FDA8B-2507-4ACC-8FDE-464D7A68254F}" srcOrd="4" destOrd="0" presId="urn:microsoft.com/office/officeart/2005/8/layout/vProcess5"/>
    <dgm:cxn modelId="{B7FE421C-407A-4AC1-9F7A-11E64E9C63B9}" type="presParOf" srcId="{3F5A8044-0CF5-4639-854E-FD2853273B6A}" destId="{F634EBCA-F306-4BA9-8C90-C41DEEF6283D}" srcOrd="5" destOrd="0" presId="urn:microsoft.com/office/officeart/2005/8/layout/vProcess5"/>
    <dgm:cxn modelId="{67607811-B9E6-4A59-B32E-B7E6D9D936D1}" type="presParOf" srcId="{3F5A8044-0CF5-4639-854E-FD2853273B6A}" destId="{FF946CF6-F87C-427F-BB45-B38C4C780706}" srcOrd="6" destOrd="0" presId="urn:microsoft.com/office/officeart/2005/8/layout/vProcess5"/>
    <dgm:cxn modelId="{2E483BE2-9344-47DE-B2F2-C4F36A030D7D}" type="presParOf" srcId="{3F5A8044-0CF5-4639-854E-FD2853273B6A}" destId="{8454C3D5-B202-4162-B1CD-5A289CFFAE85}" srcOrd="7" destOrd="0" presId="urn:microsoft.com/office/officeart/2005/8/layout/vProcess5"/>
    <dgm:cxn modelId="{59B41168-65A4-404C-B646-35C9AF5AD0BC}" type="presParOf" srcId="{3F5A8044-0CF5-4639-854E-FD2853273B6A}" destId="{84F232CE-55DB-484D-8BEC-955DB2605C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AF2E0-FD7B-4F54-BF7B-7099A0FA168D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083E541-6B10-4CB5-B7CD-BAE984084B7B}">
      <dgm:prSet/>
      <dgm:spPr/>
      <dgm:t>
        <a:bodyPr/>
        <a:lstStyle/>
        <a:p>
          <a:r>
            <a:rPr lang="en-US"/>
            <a:t>Silhouette score</a:t>
          </a:r>
        </a:p>
      </dgm:t>
    </dgm:pt>
    <dgm:pt modelId="{4E72753F-9B8C-4B58-8994-0A4A385A7936}" type="parTrans" cxnId="{908D4126-C06C-4716-8BA0-59877ED8A82B}">
      <dgm:prSet/>
      <dgm:spPr/>
      <dgm:t>
        <a:bodyPr/>
        <a:lstStyle/>
        <a:p>
          <a:endParaRPr lang="en-US"/>
        </a:p>
      </dgm:t>
    </dgm:pt>
    <dgm:pt modelId="{B79A6972-7231-46FA-B6D2-280E71749D1B}" type="sibTrans" cxnId="{908D4126-C06C-4716-8BA0-59877ED8A82B}">
      <dgm:prSet/>
      <dgm:spPr/>
      <dgm:t>
        <a:bodyPr/>
        <a:lstStyle/>
        <a:p>
          <a:endParaRPr lang="en-US"/>
        </a:p>
      </dgm:t>
    </dgm:pt>
    <dgm:pt modelId="{2739685E-F81F-470E-98C6-1C7C693A9547}">
      <dgm:prSet/>
      <dgm:spPr/>
      <dgm:t>
        <a:bodyPr/>
        <a:lstStyle/>
        <a:p>
          <a:r>
            <a:rPr lang="en-US"/>
            <a:t>The Silhouette Coefficient is calculated using the mean intra-cluster distance (a) and the mean nearest-cluster distance (b) for each sample. The Silhouette Coefficient for a sample is (b - a) / max(a, b)</a:t>
          </a:r>
        </a:p>
      </dgm:t>
    </dgm:pt>
    <dgm:pt modelId="{97D9784A-B391-417C-923B-3F35991EF835}" type="parTrans" cxnId="{FCA47A35-7165-429E-8258-30BD40571C0A}">
      <dgm:prSet/>
      <dgm:spPr/>
      <dgm:t>
        <a:bodyPr/>
        <a:lstStyle/>
        <a:p>
          <a:endParaRPr lang="en-US"/>
        </a:p>
      </dgm:t>
    </dgm:pt>
    <dgm:pt modelId="{92E0BB6E-0F18-4529-8D6E-142471FBAA28}" type="sibTrans" cxnId="{FCA47A35-7165-429E-8258-30BD40571C0A}">
      <dgm:prSet/>
      <dgm:spPr/>
      <dgm:t>
        <a:bodyPr/>
        <a:lstStyle/>
        <a:p>
          <a:endParaRPr lang="en-US"/>
        </a:p>
      </dgm:t>
    </dgm:pt>
    <dgm:pt modelId="{D8EA9602-3712-4CC6-B25F-9E4CEE3FAE07}">
      <dgm:prSet/>
      <dgm:spPr/>
      <dgm:t>
        <a:bodyPr/>
        <a:lstStyle/>
        <a:p>
          <a:r>
            <a:rPr lang="en-US"/>
            <a:t>Homogeneity score</a:t>
          </a:r>
        </a:p>
      </dgm:t>
    </dgm:pt>
    <dgm:pt modelId="{9947E68C-8076-45EA-A8E0-B90D497150A8}" type="parTrans" cxnId="{2F48B8D4-E7B2-45F6-A757-AAA56EFFB868}">
      <dgm:prSet/>
      <dgm:spPr/>
      <dgm:t>
        <a:bodyPr/>
        <a:lstStyle/>
        <a:p>
          <a:endParaRPr lang="en-US"/>
        </a:p>
      </dgm:t>
    </dgm:pt>
    <dgm:pt modelId="{C63642C4-03D0-4A16-8CB3-3360247408FD}" type="sibTrans" cxnId="{2F48B8D4-E7B2-45F6-A757-AAA56EFFB868}">
      <dgm:prSet/>
      <dgm:spPr/>
      <dgm:t>
        <a:bodyPr/>
        <a:lstStyle/>
        <a:p>
          <a:endParaRPr lang="en-US"/>
        </a:p>
      </dgm:t>
    </dgm:pt>
    <dgm:pt modelId="{CA9CC000-FFF7-45D2-BCA5-D4C7A9231DDE}">
      <dgm:prSet/>
      <dgm:spPr/>
      <dgm:t>
        <a:bodyPr/>
        <a:lstStyle/>
        <a:p>
          <a:r>
            <a:rPr lang="en-US"/>
            <a:t>A clustering result satisfies homogeneity if all of its clusters contain only data points which are members of a single class.</a:t>
          </a:r>
        </a:p>
      </dgm:t>
    </dgm:pt>
    <dgm:pt modelId="{D528D611-67BC-4773-9FDE-AFDDB2EE019B}" type="parTrans" cxnId="{D7B9F3A7-26D8-4784-A515-175A831B5518}">
      <dgm:prSet/>
      <dgm:spPr/>
      <dgm:t>
        <a:bodyPr/>
        <a:lstStyle/>
        <a:p>
          <a:endParaRPr lang="en-US"/>
        </a:p>
      </dgm:t>
    </dgm:pt>
    <dgm:pt modelId="{F8278BA0-8AFC-4927-B1CB-2ECDBF45685C}" type="sibTrans" cxnId="{D7B9F3A7-26D8-4784-A515-175A831B5518}">
      <dgm:prSet/>
      <dgm:spPr/>
      <dgm:t>
        <a:bodyPr/>
        <a:lstStyle/>
        <a:p>
          <a:endParaRPr lang="en-US"/>
        </a:p>
      </dgm:t>
    </dgm:pt>
    <dgm:pt modelId="{7F3807AE-BA87-47ED-A064-6F1E563DB7FA}">
      <dgm:prSet/>
      <dgm:spPr/>
      <dgm:t>
        <a:bodyPr/>
        <a:lstStyle/>
        <a:p>
          <a:r>
            <a:rPr lang="en-US"/>
            <a:t>Inertia</a:t>
          </a:r>
        </a:p>
      </dgm:t>
    </dgm:pt>
    <dgm:pt modelId="{960C231B-4D59-4B4C-B979-01DF609F0314}" type="parTrans" cxnId="{90C315E3-A64B-4A1A-985F-3DFC2E1C1908}">
      <dgm:prSet/>
      <dgm:spPr/>
      <dgm:t>
        <a:bodyPr/>
        <a:lstStyle/>
        <a:p>
          <a:endParaRPr lang="en-US"/>
        </a:p>
      </dgm:t>
    </dgm:pt>
    <dgm:pt modelId="{6D6D8BD7-639A-47CF-8864-17CD982F5FB8}" type="sibTrans" cxnId="{90C315E3-A64B-4A1A-985F-3DFC2E1C1908}">
      <dgm:prSet/>
      <dgm:spPr/>
      <dgm:t>
        <a:bodyPr/>
        <a:lstStyle/>
        <a:p>
          <a:endParaRPr lang="en-US"/>
        </a:p>
      </dgm:t>
    </dgm:pt>
    <dgm:pt modelId="{3E5EE4B0-CE1F-405F-A46D-6B37D79827B3}">
      <dgm:prSet/>
      <dgm:spPr/>
      <dgm:t>
        <a:bodyPr/>
        <a:lstStyle/>
        <a:p>
          <a:r>
            <a:rPr lang="en-US"/>
            <a:t>Sum of squared distances of samples to their closest cluster center.</a:t>
          </a:r>
        </a:p>
      </dgm:t>
    </dgm:pt>
    <dgm:pt modelId="{C01C2BB6-0A1C-4372-B1BC-C02CEAE2E087}" type="parTrans" cxnId="{FFF06240-9AFA-4B76-94BF-ADE6FFF89C3F}">
      <dgm:prSet/>
      <dgm:spPr/>
      <dgm:t>
        <a:bodyPr/>
        <a:lstStyle/>
        <a:p>
          <a:endParaRPr lang="en-US"/>
        </a:p>
      </dgm:t>
    </dgm:pt>
    <dgm:pt modelId="{2025F95B-AEFF-4157-A3B0-2C15A3A86124}" type="sibTrans" cxnId="{FFF06240-9AFA-4B76-94BF-ADE6FFF89C3F}">
      <dgm:prSet/>
      <dgm:spPr/>
      <dgm:t>
        <a:bodyPr/>
        <a:lstStyle/>
        <a:p>
          <a:endParaRPr lang="en-US"/>
        </a:p>
      </dgm:t>
    </dgm:pt>
    <dgm:pt modelId="{0AA472A3-13BD-4F89-A500-9CF8211D1E12}" type="pres">
      <dgm:prSet presAssocID="{486AF2E0-FD7B-4F54-BF7B-7099A0FA168D}" presName="linear" presStyleCnt="0">
        <dgm:presLayoutVars>
          <dgm:dir/>
          <dgm:animLvl val="lvl"/>
          <dgm:resizeHandles val="exact"/>
        </dgm:presLayoutVars>
      </dgm:prSet>
      <dgm:spPr/>
    </dgm:pt>
    <dgm:pt modelId="{91D708E2-477D-4C8E-A5F0-F10386F93D6D}" type="pres">
      <dgm:prSet presAssocID="{7083E541-6B10-4CB5-B7CD-BAE984084B7B}" presName="parentLin" presStyleCnt="0"/>
      <dgm:spPr/>
    </dgm:pt>
    <dgm:pt modelId="{67365701-A36C-4792-A092-DF9C194C9768}" type="pres">
      <dgm:prSet presAssocID="{7083E541-6B10-4CB5-B7CD-BAE984084B7B}" presName="parentLeftMargin" presStyleLbl="node1" presStyleIdx="0" presStyleCnt="3"/>
      <dgm:spPr/>
    </dgm:pt>
    <dgm:pt modelId="{3F22B270-8233-4D6A-87DC-7A153786F839}" type="pres">
      <dgm:prSet presAssocID="{7083E541-6B10-4CB5-B7CD-BAE984084B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B6968F-08DC-4979-B455-50543D0637A5}" type="pres">
      <dgm:prSet presAssocID="{7083E541-6B10-4CB5-B7CD-BAE984084B7B}" presName="negativeSpace" presStyleCnt="0"/>
      <dgm:spPr/>
    </dgm:pt>
    <dgm:pt modelId="{A5C6D5A7-4A5B-4F01-9DCD-B915D2779976}" type="pres">
      <dgm:prSet presAssocID="{7083E541-6B10-4CB5-B7CD-BAE984084B7B}" presName="childText" presStyleLbl="conFgAcc1" presStyleIdx="0" presStyleCnt="3">
        <dgm:presLayoutVars>
          <dgm:bulletEnabled val="1"/>
        </dgm:presLayoutVars>
      </dgm:prSet>
      <dgm:spPr/>
    </dgm:pt>
    <dgm:pt modelId="{2B60BED4-3299-45C6-B28A-6B153F5D176C}" type="pres">
      <dgm:prSet presAssocID="{B79A6972-7231-46FA-B6D2-280E71749D1B}" presName="spaceBetweenRectangles" presStyleCnt="0"/>
      <dgm:spPr/>
    </dgm:pt>
    <dgm:pt modelId="{2B0D2791-F6D1-49E1-9C6B-D65DFAB2B993}" type="pres">
      <dgm:prSet presAssocID="{D8EA9602-3712-4CC6-B25F-9E4CEE3FAE07}" presName="parentLin" presStyleCnt="0"/>
      <dgm:spPr/>
    </dgm:pt>
    <dgm:pt modelId="{230A0F87-BDCA-4AE3-B989-C9E76FA44B77}" type="pres">
      <dgm:prSet presAssocID="{D8EA9602-3712-4CC6-B25F-9E4CEE3FAE07}" presName="parentLeftMargin" presStyleLbl="node1" presStyleIdx="0" presStyleCnt="3"/>
      <dgm:spPr/>
    </dgm:pt>
    <dgm:pt modelId="{2ACDD1B9-F843-4E22-AE4D-26343D76ED09}" type="pres">
      <dgm:prSet presAssocID="{D8EA9602-3712-4CC6-B25F-9E4CEE3FAE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481DDA-81AD-4DD8-B5F6-D18F18B79BA7}" type="pres">
      <dgm:prSet presAssocID="{D8EA9602-3712-4CC6-B25F-9E4CEE3FAE07}" presName="negativeSpace" presStyleCnt="0"/>
      <dgm:spPr/>
    </dgm:pt>
    <dgm:pt modelId="{E5499CAE-9751-40FB-936B-ED268207DF1A}" type="pres">
      <dgm:prSet presAssocID="{D8EA9602-3712-4CC6-B25F-9E4CEE3FAE07}" presName="childText" presStyleLbl="conFgAcc1" presStyleIdx="1" presStyleCnt="3">
        <dgm:presLayoutVars>
          <dgm:bulletEnabled val="1"/>
        </dgm:presLayoutVars>
      </dgm:prSet>
      <dgm:spPr/>
    </dgm:pt>
    <dgm:pt modelId="{742C014F-3636-423A-91A1-1A56941039C6}" type="pres">
      <dgm:prSet presAssocID="{C63642C4-03D0-4A16-8CB3-3360247408FD}" presName="spaceBetweenRectangles" presStyleCnt="0"/>
      <dgm:spPr/>
    </dgm:pt>
    <dgm:pt modelId="{2439A9F5-FB7E-4CD8-B2A8-25DB153CA139}" type="pres">
      <dgm:prSet presAssocID="{7F3807AE-BA87-47ED-A064-6F1E563DB7FA}" presName="parentLin" presStyleCnt="0"/>
      <dgm:spPr/>
    </dgm:pt>
    <dgm:pt modelId="{E89C7B27-C9F6-49D5-8BB7-71A3D8EDF75A}" type="pres">
      <dgm:prSet presAssocID="{7F3807AE-BA87-47ED-A064-6F1E563DB7FA}" presName="parentLeftMargin" presStyleLbl="node1" presStyleIdx="1" presStyleCnt="3"/>
      <dgm:spPr/>
    </dgm:pt>
    <dgm:pt modelId="{A601DEC4-35E2-43FA-BA04-8BBDE0AEF810}" type="pres">
      <dgm:prSet presAssocID="{7F3807AE-BA87-47ED-A064-6F1E563DB7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A735D1-2E95-4384-8A22-79051DFFF8B7}" type="pres">
      <dgm:prSet presAssocID="{7F3807AE-BA87-47ED-A064-6F1E563DB7FA}" presName="negativeSpace" presStyleCnt="0"/>
      <dgm:spPr/>
    </dgm:pt>
    <dgm:pt modelId="{A4799061-4340-40D4-A664-1E6DAAED3ED7}" type="pres">
      <dgm:prSet presAssocID="{7F3807AE-BA87-47ED-A064-6F1E563DB7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2F4924-786B-45F7-B43C-6FEA69B98B8F}" type="presOf" srcId="{D8EA9602-3712-4CC6-B25F-9E4CEE3FAE07}" destId="{2ACDD1B9-F843-4E22-AE4D-26343D76ED09}" srcOrd="1" destOrd="0" presId="urn:microsoft.com/office/officeart/2005/8/layout/list1"/>
    <dgm:cxn modelId="{908D4126-C06C-4716-8BA0-59877ED8A82B}" srcId="{486AF2E0-FD7B-4F54-BF7B-7099A0FA168D}" destId="{7083E541-6B10-4CB5-B7CD-BAE984084B7B}" srcOrd="0" destOrd="0" parTransId="{4E72753F-9B8C-4B58-8994-0A4A385A7936}" sibTransId="{B79A6972-7231-46FA-B6D2-280E71749D1B}"/>
    <dgm:cxn modelId="{FCA47A35-7165-429E-8258-30BD40571C0A}" srcId="{7083E541-6B10-4CB5-B7CD-BAE984084B7B}" destId="{2739685E-F81F-470E-98C6-1C7C693A9547}" srcOrd="0" destOrd="0" parTransId="{97D9784A-B391-417C-923B-3F35991EF835}" sibTransId="{92E0BB6E-0F18-4529-8D6E-142471FBAA28}"/>
    <dgm:cxn modelId="{FFF06240-9AFA-4B76-94BF-ADE6FFF89C3F}" srcId="{7F3807AE-BA87-47ED-A064-6F1E563DB7FA}" destId="{3E5EE4B0-CE1F-405F-A46D-6B37D79827B3}" srcOrd="0" destOrd="0" parTransId="{C01C2BB6-0A1C-4372-B1BC-C02CEAE2E087}" sibTransId="{2025F95B-AEFF-4157-A3B0-2C15A3A86124}"/>
    <dgm:cxn modelId="{3E850185-146A-43D0-9145-BEB627CC2D96}" type="presOf" srcId="{7083E541-6B10-4CB5-B7CD-BAE984084B7B}" destId="{67365701-A36C-4792-A092-DF9C194C9768}" srcOrd="0" destOrd="0" presId="urn:microsoft.com/office/officeart/2005/8/layout/list1"/>
    <dgm:cxn modelId="{50889B97-4B1C-4D06-A39D-CC73AE1BBB16}" type="presOf" srcId="{3E5EE4B0-CE1F-405F-A46D-6B37D79827B3}" destId="{A4799061-4340-40D4-A664-1E6DAAED3ED7}" srcOrd="0" destOrd="0" presId="urn:microsoft.com/office/officeart/2005/8/layout/list1"/>
    <dgm:cxn modelId="{EAA482A0-3C86-4A50-9AFF-105D4970765C}" type="presOf" srcId="{CA9CC000-FFF7-45D2-BCA5-D4C7A9231DDE}" destId="{E5499CAE-9751-40FB-936B-ED268207DF1A}" srcOrd="0" destOrd="0" presId="urn:microsoft.com/office/officeart/2005/8/layout/list1"/>
    <dgm:cxn modelId="{998634A4-DC3B-4AD2-8987-100984F513C1}" type="presOf" srcId="{2739685E-F81F-470E-98C6-1C7C693A9547}" destId="{A5C6D5A7-4A5B-4F01-9DCD-B915D2779976}" srcOrd="0" destOrd="0" presId="urn:microsoft.com/office/officeart/2005/8/layout/list1"/>
    <dgm:cxn modelId="{D7B9F3A7-26D8-4784-A515-175A831B5518}" srcId="{D8EA9602-3712-4CC6-B25F-9E4CEE3FAE07}" destId="{CA9CC000-FFF7-45D2-BCA5-D4C7A9231DDE}" srcOrd="0" destOrd="0" parTransId="{D528D611-67BC-4773-9FDE-AFDDB2EE019B}" sibTransId="{F8278BA0-8AFC-4927-B1CB-2ECDBF45685C}"/>
    <dgm:cxn modelId="{7222EEAF-4C1D-4801-99BE-E433EDAE9A37}" type="presOf" srcId="{D8EA9602-3712-4CC6-B25F-9E4CEE3FAE07}" destId="{230A0F87-BDCA-4AE3-B989-C9E76FA44B77}" srcOrd="0" destOrd="0" presId="urn:microsoft.com/office/officeart/2005/8/layout/list1"/>
    <dgm:cxn modelId="{613CECC7-D53B-49BA-A761-34DF597EFE09}" type="presOf" srcId="{7F3807AE-BA87-47ED-A064-6F1E563DB7FA}" destId="{A601DEC4-35E2-43FA-BA04-8BBDE0AEF810}" srcOrd="1" destOrd="0" presId="urn:microsoft.com/office/officeart/2005/8/layout/list1"/>
    <dgm:cxn modelId="{C3ADB4D2-7D80-460A-A3E1-F233CBA4ADB8}" type="presOf" srcId="{7083E541-6B10-4CB5-B7CD-BAE984084B7B}" destId="{3F22B270-8233-4D6A-87DC-7A153786F839}" srcOrd="1" destOrd="0" presId="urn:microsoft.com/office/officeart/2005/8/layout/list1"/>
    <dgm:cxn modelId="{2F48B8D4-E7B2-45F6-A757-AAA56EFFB868}" srcId="{486AF2E0-FD7B-4F54-BF7B-7099A0FA168D}" destId="{D8EA9602-3712-4CC6-B25F-9E4CEE3FAE07}" srcOrd="1" destOrd="0" parTransId="{9947E68C-8076-45EA-A8E0-B90D497150A8}" sibTransId="{C63642C4-03D0-4A16-8CB3-3360247408FD}"/>
    <dgm:cxn modelId="{90C315E3-A64B-4A1A-985F-3DFC2E1C1908}" srcId="{486AF2E0-FD7B-4F54-BF7B-7099A0FA168D}" destId="{7F3807AE-BA87-47ED-A064-6F1E563DB7FA}" srcOrd="2" destOrd="0" parTransId="{960C231B-4D59-4B4C-B979-01DF609F0314}" sibTransId="{6D6D8BD7-639A-47CF-8864-17CD982F5FB8}"/>
    <dgm:cxn modelId="{6FCD10F1-FABA-497E-9048-807C80B38E96}" type="presOf" srcId="{486AF2E0-FD7B-4F54-BF7B-7099A0FA168D}" destId="{0AA472A3-13BD-4F89-A500-9CF8211D1E12}" srcOrd="0" destOrd="0" presId="urn:microsoft.com/office/officeart/2005/8/layout/list1"/>
    <dgm:cxn modelId="{939FF9F2-5E9B-4742-A1BA-3BB0E63DEC4A}" type="presOf" srcId="{7F3807AE-BA87-47ED-A064-6F1E563DB7FA}" destId="{E89C7B27-C9F6-49D5-8BB7-71A3D8EDF75A}" srcOrd="0" destOrd="0" presId="urn:microsoft.com/office/officeart/2005/8/layout/list1"/>
    <dgm:cxn modelId="{5AD813C8-BC81-4747-9FA4-10FE26F05580}" type="presParOf" srcId="{0AA472A3-13BD-4F89-A500-9CF8211D1E12}" destId="{91D708E2-477D-4C8E-A5F0-F10386F93D6D}" srcOrd="0" destOrd="0" presId="urn:microsoft.com/office/officeart/2005/8/layout/list1"/>
    <dgm:cxn modelId="{A224D6C7-0E63-4A7D-9BF2-1C0A0A155D25}" type="presParOf" srcId="{91D708E2-477D-4C8E-A5F0-F10386F93D6D}" destId="{67365701-A36C-4792-A092-DF9C194C9768}" srcOrd="0" destOrd="0" presId="urn:microsoft.com/office/officeart/2005/8/layout/list1"/>
    <dgm:cxn modelId="{2525DE1E-51D5-4488-B552-17F14B4D31A4}" type="presParOf" srcId="{91D708E2-477D-4C8E-A5F0-F10386F93D6D}" destId="{3F22B270-8233-4D6A-87DC-7A153786F839}" srcOrd="1" destOrd="0" presId="urn:microsoft.com/office/officeart/2005/8/layout/list1"/>
    <dgm:cxn modelId="{9999EC70-5870-42D0-9DEB-FF70703CF6F4}" type="presParOf" srcId="{0AA472A3-13BD-4F89-A500-9CF8211D1E12}" destId="{31B6968F-08DC-4979-B455-50543D0637A5}" srcOrd="1" destOrd="0" presId="urn:microsoft.com/office/officeart/2005/8/layout/list1"/>
    <dgm:cxn modelId="{BDE7EB11-E28E-4BC7-85DA-839BA61C097D}" type="presParOf" srcId="{0AA472A3-13BD-4F89-A500-9CF8211D1E12}" destId="{A5C6D5A7-4A5B-4F01-9DCD-B915D2779976}" srcOrd="2" destOrd="0" presId="urn:microsoft.com/office/officeart/2005/8/layout/list1"/>
    <dgm:cxn modelId="{5E4AF9BD-472C-48EC-8439-4DC734EB7EF6}" type="presParOf" srcId="{0AA472A3-13BD-4F89-A500-9CF8211D1E12}" destId="{2B60BED4-3299-45C6-B28A-6B153F5D176C}" srcOrd="3" destOrd="0" presId="urn:microsoft.com/office/officeart/2005/8/layout/list1"/>
    <dgm:cxn modelId="{8F4F9179-F886-418A-8C1C-594B751AD8C0}" type="presParOf" srcId="{0AA472A3-13BD-4F89-A500-9CF8211D1E12}" destId="{2B0D2791-F6D1-49E1-9C6B-D65DFAB2B993}" srcOrd="4" destOrd="0" presId="urn:microsoft.com/office/officeart/2005/8/layout/list1"/>
    <dgm:cxn modelId="{EE3FC6AA-7EFB-41F8-838F-14121AE66E04}" type="presParOf" srcId="{2B0D2791-F6D1-49E1-9C6B-D65DFAB2B993}" destId="{230A0F87-BDCA-4AE3-B989-C9E76FA44B77}" srcOrd="0" destOrd="0" presId="urn:microsoft.com/office/officeart/2005/8/layout/list1"/>
    <dgm:cxn modelId="{35F2BBD4-4033-4247-A3AD-572F505B8274}" type="presParOf" srcId="{2B0D2791-F6D1-49E1-9C6B-D65DFAB2B993}" destId="{2ACDD1B9-F843-4E22-AE4D-26343D76ED09}" srcOrd="1" destOrd="0" presId="urn:microsoft.com/office/officeart/2005/8/layout/list1"/>
    <dgm:cxn modelId="{B67760DF-C913-44C4-A70E-C039EBA1663C}" type="presParOf" srcId="{0AA472A3-13BD-4F89-A500-9CF8211D1E12}" destId="{7E481DDA-81AD-4DD8-B5F6-D18F18B79BA7}" srcOrd="5" destOrd="0" presId="urn:microsoft.com/office/officeart/2005/8/layout/list1"/>
    <dgm:cxn modelId="{992C0E2F-97EA-49C2-A940-2B5A0A679A70}" type="presParOf" srcId="{0AA472A3-13BD-4F89-A500-9CF8211D1E12}" destId="{E5499CAE-9751-40FB-936B-ED268207DF1A}" srcOrd="6" destOrd="0" presId="urn:microsoft.com/office/officeart/2005/8/layout/list1"/>
    <dgm:cxn modelId="{39627EFC-EDE6-44A6-946A-60971209B97E}" type="presParOf" srcId="{0AA472A3-13BD-4F89-A500-9CF8211D1E12}" destId="{742C014F-3636-423A-91A1-1A56941039C6}" srcOrd="7" destOrd="0" presId="urn:microsoft.com/office/officeart/2005/8/layout/list1"/>
    <dgm:cxn modelId="{6B4C7EF1-B31C-4EA9-9A3F-7397312D343A}" type="presParOf" srcId="{0AA472A3-13BD-4F89-A500-9CF8211D1E12}" destId="{2439A9F5-FB7E-4CD8-B2A8-25DB153CA139}" srcOrd="8" destOrd="0" presId="urn:microsoft.com/office/officeart/2005/8/layout/list1"/>
    <dgm:cxn modelId="{6E491FE8-FF74-4AF2-A768-EAB2FD0D642B}" type="presParOf" srcId="{2439A9F5-FB7E-4CD8-B2A8-25DB153CA139}" destId="{E89C7B27-C9F6-49D5-8BB7-71A3D8EDF75A}" srcOrd="0" destOrd="0" presId="urn:microsoft.com/office/officeart/2005/8/layout/list1"/>
    <dgm:cxn modelId="{0DCB0782-5ABA-49F8-BEE6-A0C59F3BAE0C}" type="presParOf" srcId="{2439A9F5-FB7E-4CD8-B2A8-25DB153CA139}" destId="{A601DEC4-35E2-43FA-BA04-8BBDE0AEF810}" srcOrd="1" destOrd="0" presId="urn:microsoft.com/office/officeart/2005/8/layout/list1"/>
    <dgm:cxn modelId="{D66C8969-558F-4E6A-BB7E-3B175F328C68}" type="presParOf" srcId="{0AA472A3-13BD-4F89-A500-9CF8211D1E12}" destId="{E1A735D1-2E95-4384-8A22-79051DFFF8B7}" srcOrd="9" destOrd="0" presId="urn:microsoft.com/office/officeart/2005/8/layout/list1"/>
    <dgm:cxn modelId="{009A619B-1EE6-4D04-9511-290D74268C9E}" type="presParOf" srcId="{0AA472A3-13BD-4F89-A500-9CF8211D1E12}" destId="{A4799061-4340-40D4-A664-1E6DAAED3E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54D7F9-18B4-4521-A55F-34999C159D51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8C2C169-46C6-4FB4-9DFF-FA986432CE8E}">
      <dgm:prSet/>
      <dgm:spPr/>
      <dgm:t>
        <a:bodyPr/>
        <a:lstStyle/>
        <a:p>
          <a:r>
            <a:rPr lang="en-US"/>
            <a:t>Computed number of common genes between L1 penalized dataset and PAM50 (reference dataset).</a:t>
          </a:r>
        </a:p>
      </dgm:t>
    </dgm:pt>
    <dgm:pt modelId="{820583F1-CCE1-49A4-9E96-BAD33FE97B57}" type="parTrans" cxnId="{99030D63-3CA1-4887-9798-25607CE57D88}">
      <dgm:prSet/>
      <dgm:spPr/>
      <dgm:t>
        <a:bodyPr/>
        <a:lstStyle/>
        <a:p>
          <a:endParaRPr lang="en-US"/>
        </a:p>
      </dgm:t>
    </dgm:pt>
    <dgm:pt modelId="{CA71421C-D30A-42D1-919F-88154E2B96B7}" type="sibTrans" cxnId="{99030D63-3CA1-4887-9798-25607CE57D88}">
      <dgm:prSet/>
      <dgm:spPr/>
      <dgm:t>
        <a:bodyPr/>
        <a:lstStyle/>
        <a:p>
          <a:endParaRPr lang="en-US"/>
        </a:p>
      </dgm:t>
    </dgm:pt>
    <dgm:pt modelId="{72A7A79F-A56E-4125-9A0C-0333E0F8375F}">
      <dgm:prSet/>
      <dgm:spPr/>
      <dgm:t>
        <a:bodyPr/>
        <a:lstStyle/>
        <a:p>
          <a:r>
            <a:rPr lang="en-US"/>
            <a:t>Calculated statistical significance of common genes by computing binomial p-value = 6.52 × 10</a:t>
          </a:r>
          <a:r>
            <a:rPr lang="en-US" baseline="30000"/>
            <a:t>-6 </a:t>
          </a:r>
          <a:r>
            <a:rPr lang="en-US"/>
            <a:t>&lt; 0.05.</a:t>
          </a:r>
        </a:p>
      </dgm:t>
    </dgm:pt>
    <dgm:pt modelId="{8C92C261-67C9-496D-9CDE-67A35F4F6356}" type="parTrans" cxnId="{E4FAE5D2-430D-4141-879D-2F4FB9308A9D}">
      <dgm:prSet/>
      <dgm:spPr/>
      <dgm:t>
        <a:bodyPr/>
        <a:lstStyle/>
        <a:p>
          <a:endParaRPr lang="en-US"/>
        </a:p>
      </dgm:t>
    </dgm:pt>
    <dgm:pt modelId="{EC87FBC8-E24C-4785-B590-F64C29C09B1E}" type="sibTrans" cxnId="{E4FAE5D2-430D-4141-879D-2F4FB9308A9D}">
      <dgm:prSet/>
      <dgm:spPr/>
      <dgm:t>
        <a:bodyPr/>
        <a:lstStyle/>
        <a:p>
          <a:endParaRPr lang="en-US"/>
        </a:p>
      </dgm:t>
    </dgm:pt>
    <dgm:pt modelId="{40522BA5-50C8-4DE8-B06F-8681752FDD96}" type="pres">
      <dgm:prSet presAssocID="{AC54D7F9-18B4-4521-A55F-34999C159D51}" presName="vert0" presStyleCnt="0">
        <dgm:presLayoutVars>
          <dgm:dir/>
          <dgm:animOne val="branch"/>
          <dgm:animLvl val="lvl"/>
        </dgm:presLayoutVars>
      </dgm:prSet>
      <dgm:spPr/>
    </dgm:pt>
    <dgm:pt modelId="{29ABA6BA-48E7-4FE1-BE5D-B0686D82ECF9}" type="pres">
      <dgm:prSet presAssocID="{A8C2C169-46C6-4FB4-9DFF-FA986432CE8E}" presName="thickLine" presStyleLbl="alignNode1" presStyleIdx="0" presStyleCnt="2"/>
      <dgm:spPr/>
    </dgm:pt>
    <dgm:pt modelId="{BCE8C4FD-093B-41DC-8F58-5168ACD0A0E5}" type="pres">
      <dgm:prSet presAssocID="{A8C2C169-46C6-4FB4-9DFF-FA986432CE8E}" presName="horz1" presStyleCnt="0"/>
      <dgm:spPr/>
    </dgm:pt>
    <dgm:pt modelId="{3E9A17DC-5D60-47B1-994B-F57DD9898E4E}" type="pres">
      <dgm:prSet presAssocID="{A8C2C169-46C6-4FB4-9DFF-FA986432CE8E}" presName="tx1" presStyleLbl="revTx" presStyleIdx="0" presStyleCnt="2"/>
      <dgm:spPr/>
    </dgm:pt>
    <dgm:pt modelId="{4DC64107-1D37-4732-B991-F8E1B1AAD29D}" type="pres">
      <dgm:prSet presAssocID="{A8C2C169-46C6-4FB4-9DFF-FA986432CE8E}" presName="vert1" presStyleCnt="0"/>
      <dgm:spPr/>
    </dgm:pt>
    <dgm:pt modelId="{F90D93F6-2042-4386-9DB4-E38B8C5A2196}" type="pres">
      <dgm:prSet presAssocID="{72A7A79F-A56E-4125-9A0C-0333E0F8375F}" presName="thickLine" presStyleLbl="alignNode1" presStyleIdx="1" presStyleCnt="2"/>
      <dgm:spPr/>
    </dgm:pt>
    <dgm:pt modelId="{3A50FD99-22CC-47BD-AD5C-01A5E3BAADCE}" type="pres">
      <dgm:prSet presAssocID="{72A7A79F-A56E-4125-9A0C-0333E0F8375F}" presName="horz1" presStyleCnt="0"/>
      <dgm:spPr/>
    </dgm:pt>
    <dgm:pt modelId="{51008CAB-EE90-457A-91A2-8122AA68668D}" type="pres">
      <dgm:prSet presAssocID="{72A7A79F-A56E-4125-9A0C-0333E0F8375F}" presName="tx1" presStyleLbl="revTx" presStyleIdx="1" presStyleCnt="2"/>
      <dgm:spPr/>
    </dgm:pt>
    <dgm:pt modelId="{78794AE3-2211-44DA-8587-7E7A07B9A76A}" type="pres">
      <dgm:prSet presAssocID="{72A7A79F-A56E-4125-9A0C-0333E0F8375F}" presName="vert1" presStyleCnt="0"/>
      <dgm:spPr/>
    </dgm:pt>
  </dgm:ptLst>
  <dgm:cxnLst>
    <dgm:cxn modelId="{682F4618-5E9F-4DCB-A846-B3AF14E5F07C}" type="presOf" srcId="{A8C2C169-46C6-4FB4-9DFF-FA986432CE8E}" destId="{3E9A17DC-5D60-47B1-994B-F57DD9898E4E}" srcOrd="0" destOrd="0" presId="urn:microsoft.com/office/officeart/2008/layout/LinedList"/>
    <dgm:cxn modelId="{99030D63-3CA1-4887-9798-25607CE57D88}" srcId="{AC54D7F9-18B4-4521-A55F-34999C159D51}" destId="{A8C2C169-46C6-4FB4-9DFF-FA986432CE8E}" srcOrd="0" destOrd="0" parTransId="{820583F1-CCE1-49A4-9E96-BAD33FE97B57}" sibTransId="{CA71421C-D30A-42D1-919F-88154E2B96B7}"/>
    <dgm:cxn modelId="{A0253EB3-7452-4FFA-8E38-C661942E6AD7}" type="presOf" srcId="{AC54D7F9-18B4-4521-A55F-34999C159D51}" destId="{40522BA5-50C8-4DE8-B06F-8681752FDD96}" srcOrd="0" destOrd="0" presId="urn:microsoft.com/office/officeart/2008/layout/LinedList"/>
    <dgm:cxn modelId="{94AB43C8-8E50-40CF-82DD-7220DD51DE0B}" type="presOf" srcId="{72A7A79F-A56E-4125-9A0C-0333E0F8375F}" destId="{51008CAB-EE90-457A-91A2-8122AA68668D}" srcOrd="0" destOrd="0" presId="urn:microsoft.com/office/officeart/2008/layout/LinedList"/>
    <dgm:cxn modelId="{E4FAE5D2-430D-4141-879D-2F4FB9308A9D}" srcId="{AC54D7F9-18B4-4521-A55F-34999C159D51}" destId="{72A7A79F-A56E-4125-9A0C-0333E0F8375F}" srcOrd="1" destOrd="0" parTransId="{8C92C261-67C9-496D-9CDE-67A35F4F6356}" sibTransId="{EC87FBC8-E24C-4785-B590-F64C29C09B1E}"/>
    <dgm:cxn modelId="{6ADC4BF7-D08F-4468-BD09-F578F229B550}" type="presParOf" srcId="{40522BA5-50C8-4DE8-B06F-8681752FDD96}" destId="{29ABA6BA-48E7-4FE1-BE5D-B0686D82ECF9}" srcOrd="0" destOrd="0" presId="urn:microsoft.com/office/officeart/2008/layout/LinedList"/>
    <dgm:cxn modelId="{B35EEFD7-68A6-4CFD-8269-A465FAD77DAB}" type="presParOf" srcId="{40522BA5-50C8-4DE8-B06F-8681752FDD96}" destId="{BCE8C4FD-093B-41DC-8F58-5168ACD0A0E5}" srcOrd="1" destOrd="0" presId="urn:microsoft.com/office/officeart/2008/layout/LinedList"/>
    <dgm:cxn modelId="{F9C15284-6E80-4321-A967-51D967CB73AD}" type="presParOf" srcId="{BCE8C4FD-093B-41DC-8F58-5168ACD0A0E5}" destId="{3E9A17DC-5D60-47B1-994B-F57DD9898E4E}" srcOrd="0" destOrd="0" presId="urn:microsoft.com/office/officeart/2008/layout/LinedList"/>
    <dgm:cxn modelId="{F97E680A-717C-47B5-8936-24932C655D26}" type="presParOf" srcId="{BCE8C4FD-093B-41DC-8F58-5168ACD0A0E5}" destId="{4DC64107-1D37-4732-B991-F8E1B1AAD29D}" srcOrd="1" destOrd="0" presId="urn:microsoft.com/office/officeart/2008/layout/LinedList"/>
    <dgm:cxn modelId="{A4B438A7-A5FF-44D8-9A43-9DDFEFE16AE6}" type="presParOf" srcId="{40522BA5-50C8-4DE8-B06F-8681752FDD96}" destId="{F90D93F6-2042-4386-9DB4-E38B8C5A2196}" srcOrd="2" destOrd="0" presId="urn:microsoft.com/office/officeart/2008/layout/LinedList"/>
    <dgm:cxn modelId="{443A22A8-D521-481F-A2B6-8FADD084F5B4}" type="presParOf" srcId="{40522BA5-50C8-4DE8-B06F-8681752FDD96}" destId="{3A50FD99-22CC-47BD-AD5C-01A5E3BAADCE}" srcOrd="3" destOrd="0" presId="urn:microsoft.com/office/officeart/2008/layout/LinedList"/>
    <dgm:cxn modelId="{C5250140-9F1C-4C6E-A33C-1562A175CD94}" type="presParOf" srcId="{3A50FD99-22CC-47BD-AD5C-01A5E3BAADCE}" destId="{51008CAB-EE90-457A-91A2-8122AA68668D}" srcOrd="0" destOrd="0" presId="urn:microsoft.com/office/officeart/2008/layout/LinedList"/>
    <dgm:cxn modelId="{BB7E7960-1177-43DC-8F6A-21CA8E87073D}" type="presParOf" srcId="{3A50FD99-22CC-47BD-AD5C-01A5E3BAADCE}" destId="{78794AE3-2211-44DA-8587-7E7A07B9A7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89FEC-7E9E-4094-9BA7-9BE622E07145}">
      <dsp:nvSpPr>
        <dsp:cNvPr id="0" name=""/>
        <dsp:cNvSpPr/>
      </dsp:nvSpPr>
      <dsp:spPr>
        <a:xfrm>
          <a:off x="438705" y="1612"/>
          <a:ext cx="4029668" cy="25588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B77759-29C3-4E73-9F36-B59B2236F1C7}">
      <dsp:nvSpPr>
        <dsp:cNvPr id="0" name=""/>
        <dsp:cNvSpPr/>
      </dsp:nvSpPr>
      <dsp:spPr>
        <a:xfrm>
          <a:off x="88644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Unsupervised learning to find optimal clusters</a:t>
          </a:r>
        </a:p>
      </dsp:txBody>
      <dsp:txXfrm>
        <a:off x="961392" y="501912"/>
        <a:ext cx="3879776" cy="2408947"/>
      </dsp:txXfrm>
    </dsp:sp>
    <dsp:sp modelId="{0FE1F67A-DDE4-4B90-A5F1-36049759227F}">
      <dsp:nvSpPr>
        <dsp:cNvPr id="0" name=""/>
        <dsp:cNvSpPr/>
      </dsp:nvSpPr>
      <dsp:spPr>
        <a:xfrm>
          <a:off x="5363855" y="1612"/>
          <a:ext cx="4029668" cy="25588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4165ED-8564-4E8E-A893-DD0AD0D5774D}">
      <dsp:nvSpPr>
        <dsp:cNvPr id="0" name=""/>
        <dsp:cNvSpPr/>
      </dsp:nvSpPr>
      <dsp:spPr>
        <a:xfrm>
          <a:off x="581159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PCA analysis to find most relevant genes </a:t>
          </a:r>
        </a:p>
      </dsp:txBody>
      <dsp:txXfrm>
        <a:off x="5886542" y="501912"/>
        <a:ext cx="3879776" cy="2408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E0DA-B174-47DA-860B-308F20C60E9B}">
      <dsp:nvSpPr>
        <dsp:cNvPr id="0" name=""/>
        <dsp:cNvSpPr/>
      </dsp:nvSpPr>
      <dsp:spPr>
        <a:xfrm>
          <a:off x="0" y="0"/>
          <a:ext cx="517620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downloaded from Kaggle, loaded and analyzed for features</a:t>
          </a:r>
        </a:p>
      </dsp:txBody>
      <dsp:txXfrm>
        <a:off x="48961" y="48961"/>
        <a:ext cx="3372374" cy="1573715"/>
      </dsp:txXfrm>
    </dsp:sp>
    <dsp:sp modelId="{7A1D9CDB-51A7-47CD-92CD-0FF502BDA0A4}">
      <dsp:nvSpPr>
        <dsp:cNvPr id="0" name=""/>
        <dsp:cNvSpPr/>
      </dsp:nvSpPr>
      <dsp:spPr>
        <a:xfrm>
          <a:off x="456723" y="1950243"/>
          <a:ext cx="517620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80 patients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12553 proteins </a:t>
          </a:r>
        </a:p>
      </dsp:txBody>
      <dsp:txXfrm>
        <a:off x="505684" y="1999204"/>
        <a:ext cx="3534992" cy="1573715"/>
      </dsp:txXfrm>
    </dsp:sp>
    <dsp:sp modelId="{D3BB1EF9-1BC8-4E8B-86A4-13263E932CE0}">
      <dsp:nvSpPr>
        <dsp:cNvPr id="0" name=""/>
        <dsp:cNvSpPr/>
      </dsp:nvSpPr>
      <dsp:spPr>
        <a:xfrm>
          <a:off x="913447" y="3900487"/>
          <a:ext cx="517620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Dropping not required columns like symbol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Transposed the matrix as we wanted to classify patients and not proteins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Imputer strategy of median to fill missing values</a:t>
          </a:r>
        </a:p>
      </dsp:txBody>
      <dsp:txXfrm>
        <a:off x="962408" y="3949448"/>
        <a:ext cx="3534992" cy="1573715"/>
      </dsp:txXfrm>
    </dsp:sp>
    <dsp:sp modelId="{9B9FDA8B-2507-4ACC-8FDE-464D7A68254F}">
      <dsp:nvSpPr>
        <dsp:cNvPr id="0" name=""/>
        <dsp:cNvSpPr/>
      </dsp:nvSpPr>
      <dsp:spPr>
        <a:xfrm>
          <a:off x="4089638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34115" y="1267658"/>
        <a:ext cx="597610" cy="817639"/>
      </dsp:txXfrm>
    </dsp:sp>
    <dsp:sp modelId="{F634EBCA-F306-4BA9-8C90-C41DEEF6283D}">
      <dsp:nvSpPr>
        <dsp:cNvPr id="0" name=""/>
        <dsp:cNvSpPr/>
      </dsp:nvSpPr>
      <dsp:spPr>
        <a:xfrm>
          <a:off x="4546361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90838" y="3206757"/>
        <a:ext cx="597610" cy="81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6D5A7-4A5B-4F01-9DCD-B915D2779976}">
      <dsp:nvSpPr>
        <dsp:cNvPr id="0" name=""/>
        <dsp:cNvSpPr/>
      </dsp:nvSpPr>
      <dsp:spPr>
        <a:xfrm>
          <a:off x="0" y="388642"/>
          <a:ext cx="6089650" cy="18852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95732" rIns="47262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Silhouette Coefficient is calculated using the mean intra-cluster distance (a) and the mean nearest-cluster distance (b) for each sample. The Silhouette Coefficient for a sample is (b - a) / max(a, b)</a:t>
          </a:r>
        </a:p>
      </dsp:txBody>
      <dsp:txXfrm>
        <a:off x="0" y="388642"/>
        <a:ext cx="6089650" cy="1885275"/>
      </dsp:txXfrm>
    </dsp:sp>
    <dsp:sp modelId="{3F22B270-8233-4D6A-87DC-7A153786F839}">
      <dsp:nvSpPr>
        <dsp:cNvPr id="0" name=""/>
        <dsp:cNvSpPr/>
      </dsp:nvSpPr>
      <dsp:spPr>
        <a:xfrm>
          <a:off x="304482" y="108202"/>
          <a:ext cx="42627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Silhouette score</a:t>
          </a:r>
        </a:p>
      </dsp:txBody>
      <dsp:txXfrm>
        <a:off x="331862" y="135582"/>
        <a:ext cx="4207995" cy="506120"/>
      </dsp:txXfrm>
    </dsp:sp>
    <dsp:sp modelId="{E5499CAE-9751-40FB-936B-ED268207DF1A}">
      <dsp:nvSpPr>
        <dsp:cNvPr id="0" name=""/>
        <dsp:cNvSpPr/>
      </dsp:nvSpPr>
      <dsp:spPr>
        <a:xfrm>
          <a:off x="0" y="2656957"/>
          <a:ext cx="6089650" cy="13466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95732" rIns="47262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 clustering result satisfies homogeneity if all of its clusters contain only data points which are members of a single class.</a:t>
          </a:r>
        </a:p>
      </dsp:txBody>
      <dsp:txXfrm>
        <a:off x="0" y="2656957"/>
        <a:ext cx="6089650" cy="1346625"/>
      </dsp:txXfrm>
    </dsp:sp>
    <dsp:sp modelId="{2ACDD1B9-F843-4E22-AE4D-26343D76ED09}">
      <dsp:nvSpPr>
        <dsp:cNvPr id="0" name=""/>
        <dsp:cNvSpPr/>
      </dsp:nvSpPr>
      <dsp:spPr>
        <a:xfrm>
          <a:off x="304482" y="2376517"/>
          <a:ext cx="42627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Homogeneity score</a:t>
          </a:r>
        </a:p>
      </dsp:txBody>
      <dsp:txXfrm>
        <a:off x="331862" y="2403897"/>
        <a:ext cx="4207995" cy="506120"/>
      </dsp:txXfrm>
    </dsp:sp>
    <dsp:sp modelId="{A4799061-4340-40D4-A664-1E6DAAED3ED7}">
      <dsp:nvSpPr>
        <dsp:cNvPr id="0" name=""/>
        <dsp:cNvSpPr/>
      </dsp:nvSpPr>
      <dsp:spPr>
        <a:xfrm>
          <a:off x="0" y="4386622"/>
          <a:ext cx="6089650" cy="10773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95732" rIns="47262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Sum of squared distances of samples to their closest cluster center.</a:t>
          </a:r>
        </a:p>
      </dsp:txBody>
      <dsp:txXfrm>
        <a:off x="0" y="4386622"/>
        <a:ext cx="6089650" cy="1077300"/>
      </dsp:txXfrm>
    </dsp:sp>
    <dsp:sp modelId="{A601DEC4-35E2-43FA-BA04-8BBDE0AEF810}">
      <dsp:nvSpPr>
        <dsp:cNvPr id="0" name=""/>
        <dsp:cNvSpPr/>
      </dsp:nvSpPr>
      <dsp:spPr>
        <a:xfrm>
          <a:off x="304482" y="4106182"/>
          <a:ext cx="42627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Inertia</a:t>
          </a:r>
        </a:p>
      </dsp:txBody>
      <dsp:txXfrm>
        <a:off x="331862" y="4133562"/>
        <a:ext cx="4207995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A6BA-48E7-4FE1-BE5D-B0686D82ECF9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9A17DC-5D60-47B1-994B-F57DD9898E4E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Computed number of common genes between L1 penalized dataset and PAM50 (reference dataset).</a:t>
          </a:r>
        </a:p>
      </dsp:txBody>
      <dsp:txXfrm>
        <a:off x="0" y="0"/>
        <a:ext cx="6089650" cy="2786062"/>
      </dsp:txXfrm>
    </dsp:sp>
    <dsp:sp modelId="{F90D93F6-2042-4386-9DB4-E38B8C5A2196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008CAB-EE90-457A-91A2-8122AA68668D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Calculated statistical significance of common genes by computing binomial p-value = 6.52 × 10</a:t>
          </a:r>
          <a:r>
            <a:rPr lang="en-US" sz="3800" kern="1200" baseline="30000"/>
            <a:t>-6 </a:t>
          </a:r>
          <a:r>
            <a:rPr lang="en-US" sz="3800" kern="1200"/>
            <a:t>&lt; 0.05.</a:t>
          </a:r>
        </a:p>
      </dsp:txBody>
      <dsp:txXfrm>
        <a:off x="0" y="2786062"/>
        <a:ext cx="6089650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2C06-EEBD-4497-9CF6-84ADB17F788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5842-0665-4A5F-9137-23E57F25F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D4A3A-24F3-45B7-BEBC-7BF804A7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Classification of Breast Cancer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7B4-8737-49DE-8C1E-469C6A79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Team Members</a:t>
            </a:r>
          </a:p>
          <a:p>
            <a:pPr lvl="1"/>
            <a:r>
              <a:rPr lang="en-US" sz="2000"/>
              <a:t>Robin Paul</a:t>
            </a:r>
          </a:p>
          <a:p>
            <a:pPr lvl="1"/>
            <a:r>
              <a:rPr lang="en-US" sz="2000"/>
              <a:t>Saurabh Jain</a:t>
            </a:r>
          </a:p>
        </p:txBody>
      </p:sp>
    </p:spTree>
    <p:extLst>
      <p:ext uri="{BB962C8B-B14F-4D97-AF65-F5344CB8AC3E}">
        <p14:creationId xmlns:p14="http://schemas.microsoft.com/office/powerpoint/2010/main" val="257790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1D2C939-D9C2-4B58-B5EB-2F9A07E8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352304"/>
            <a:ext cx="5170711" cy="364564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C2FAB-C570-492C-8CAE-6ABDD116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Gaussian 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BA07-D79E-426E-96B4-5EFE2869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Combine data with PAM50 dataset for True labels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Gaussian mixture models + Imputer as median + </a:t>
            </a:r>
            <a:r>
              <a:rPr lang="en-US" sz="2000" dirty="0" err="1">
                <a:solidFill>
                  <a:srgbClr val="FFFFFF"/>
                </a:solidFill>
              </a:rPr>
              <a:t>StratifiedKFold</a:t>
            </a:r>
            <a:r>
              <a:rPr lang="en-US" sz="2000" dirty="0">
                <a:solidFill>
                  <a:srgbClr val="FFFFFF"/>
                </a:solidFill>
              </a:rPr>
              <a:t> as 4 + </a:t>
            </a:r>
            <a:r>
              <a:rPr lang="en-US" sz="2000" dirty="0" err="1">
                <a:solidFill>
                  <a:srgbClr val="FFFFFF"/>
                </a:solidFill>
              </a:rPr>
              <a:t>covariance_type</a:t>
            </a:r>
            <a:r>
              <a:rPr lang="en-US" sz="2000" dirty="0">
                <a:solidFill>
                  <a:srgbClr val="FFFFFF"/>
                </a:solidFill>
              </a:rPr>
              <a:t> as 'spherical', '</a:t>
            </a:r>
            <a:r>
              <a:rPr lang="en-US" sz="2000" dirty="0" err="1">
                <a:solidFill>
                  <a:srgbClr val="FFFFFF"/>
                </a:solidFill>
              </a:rPr>
              <a:t>diag</a:t>
            </a:r>
            <a:r>
              <a:rPr lang="en-US" sz="2000" dirty="0">
                <a:solidFill>
                  <a:srgbClr val="FFFFFF"/>
                </a:solidFill>
              </a:rPr>
              <a:t>', 'tied', 'full’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Testing accuracy 77.3%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8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2E97414-B1C4-47B5-A7C3-7C6AA8000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A70F9-B2A7-4F44-BCF9-6E593AE8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Dendogram</a:t>
            </a:r>
          </a:p>
        </p:txBody>
      </p:sp>
    </p:spTree>
    <p:extLst>
      <p:ext uri="{BB962C8B-B14F-4D97-AF65-F5344CB8AC3E}">
        <p14:creationId xmlns:p14="http://schemas.microsoft.com/office/powerpoint/2010/main" val="38311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4B8615-C091-4EA9-8AE8-9D1DB517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A2B1C-C1D8-4123-A79C-928A3E38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unsupervised learning, best number of clusters observed are 3. Using these clusters biologists can better study common patterns and work on </a:t>
            </a:r>
            <a:r>
              <a:rPr lang="en-US" sz="2400"/>
              <a:t>those patients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PCA, able to identify 36 most important genes which will be most suitable for identifying breast cancer subtypes</a:t>
            </a:r>
          </a:p>
        </p:txBody>
      </p:sp>
    </p:spTree>
    <p:extLst>
      <p:ext uri="{BB962C8B-B14F-4D97-AF65-F5344CB8AC3E}">
        <p14:creationId xmlns:p14="http://schemas.microsoft.com/office/powerpoint/2010/main" val="63753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22EA7-9DEA-4B98-AA82-CED1267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74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6E893-7DC3-4FFF-B416-09263F51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D7DF23-DA45-4EC7-9019-CAD03CDC2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23872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3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9419-D2EB-4424-9CB1-BBC6083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preparation and pre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AE15E-B93F-466F-B112-8DE8C593C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9185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53F28-BD43-4AF7-87BA-9972EF4F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 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B2C98-6BC7-43C4-9D99-EDF216C53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8798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5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1631-ADFB-402C-9A3B-08D0FA13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880349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Unsupervised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09CD2-5B23-46FF-8EC2-861B90FCD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83789"/>
              </p:ext>
            </p:extLst>
          </p:nvPr>
        </p:nvGraphicFramePr>
        <p:xfrm>
          <a:off x="184732" y="2462860"/>
          <a:ext cx="11740569" cy="4261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3121">
                  <a:extLst>
                    <a:ext uri="{9D8B030D-6E8A-4147-A177-3AD203B41FA5}">
                      <a16:colId xmlns:a16="http://schemas.microsoft.com/office/drawing/2014/main" val="3418413564"/>
                    </a:ext>
                  </a:extLst>
                </a:gridCol>
                <a:gridCol w="2591403">
                  <a:extLst>
                    <a:ext uri="{9D8B030D-6E8A-4147-A177-3AD203B41FA5}">
                      <a16:colId xmlns:a16="http://schemas.microsoft.com/office/drawing/2014/main" val="29932973"/>
                    </a:ext>
                  </a:extLst>
                </a:gridCol>
                <a:gridCol w="1577262">
                  <a:extLst>
                    <a:ext uri="{9D8B030D-6E8A-4147-A177-3AD203B41FA5}">
                      <a16:colId xmlns:a16="http://schemas.microsoft.com/office/drawing/2014/main" val="1302806632"/>
                    </a:ext>
                  </a:extLst>
                </a:gridCol>
                <a:gridCol w="976926">
                  <a:extLst>
                    <a:ext uri="{9D8B030D-6E8A-4147-A177-3AD203B41FA5}">
                      <a16:colId xmlns:a16="http://schemas.microsoft.com/office/drawing/2014/main" val="623073195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228334285"/>
                    </a:ext>
                  </a:extLst>
                </a:gridCol>
                <a:gridCol w="1546373">
                  <a:extLst>
                    <a:ext uri="{9D8B030D-6E8A-4147-A177-3AD203B41FA5}">
                      <a16:colId xmlns:a16="http://schemas.microsoft.com/office/drawing/2014/main" val="2951233375"/>
                    </a:ext>
                  </a:extLst>
                </a:gridCol>
                <a:gridCol w="1577262">
                  <a:extLst>
                    <a:ext uri="{9D8B030D-6E8A-4147-A177-3AD203B41FA5}">
                      <a16:colId xmlns:a16="http://schemas.microsoft.com/office/drawing/2014/main" val="4156178310"/>
                    </a:ext>
                  </a:extLst>
                </a:gridCol>
                <a:gridCol w="1577262">
                  <a:extLst>
                    <a:ext uri="{9D8B030D-6E8A-4147-A177-3AD203B41FA5}">
                      <a16:colId xmlns:a16="http://schemas.microsoft.com/office/drawing/2014/main" val="536525445"/>
                    </a:ext>
                  </a:extLst>
                </a:gridCol>
              </a:tblGrid>
              <a:tr h="573607"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Algorithm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err="1">
                          <a:effectLst/>
                        </a:rPr>
                        <a:t>n_clusters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err="1">
                          <a:effectLst/>
                        </a:rPr>
                        <a:t>n_init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err="1">
                          <a:effectLst/>
                        </a:rPr>
                        <a:t>max_iter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Silhouette Coefficient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Homogeneity score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Train Time(s)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3544296236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K Means Default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 (using inertia)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0.1736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0.4138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2370320140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K Means Default Random protein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0.1675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0.0463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274976240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K Means Default with time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0.176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0.412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1.406 s</a:t>
                      </a: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2658476344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K Means Pipeline Standard Scaler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0.1318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0.4444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55513119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K Means Pipeline Normalizer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0.1547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0.4005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3959369174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Affinity Propogation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0.174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0.438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4185667671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DBSCAN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eps = 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NA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-0.000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dirty="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2006893842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Mini Batch KMeans - Kmeans++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0.648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0.012 s</a:t>
                      </a: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4369045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err="1">
                          <a:effectLst/>
                        </a:rPr>
                        <a:t>GRIDSearch</a:t>
                      </a:r>
                      <a:r>
                        <a:rPr lang="en-US" sz="1100">
                          <a:effectLst/>
                        </a:rPr>
                        <a:t> CV (3 cross fold)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400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0.176046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0.62123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1279334010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RandomSearch CV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12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316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0.138208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0.695911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34564" marR="34564" marT="17282" marB="17282" anchor="ctr"/>
                </a:tc>
                <a:extLst>
                  <a:ext uri="{0D108BD9-81ED-4DB2-BD59-A6C34878D82A}">
                    <a16:rowId xmlns:a16="http://schemas.microsoft.com/office/drawing/2014/main" val="3167827201"/>
                  </a:ext>
                </a:extLst>
              </a:tr>
              <a:tr h="3352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 b="1">
                        <a:effectLst/>
                      </a:endParaRP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GRID Search CV Increased cluster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300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0.106839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0.767446</a:t>
                      </a:r>
                    </a:p>
                  </a:txBody>
                  <a:tcPr marL="34564" marR="34564" marT="17282" marB="17282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4564" marR="34564" marT="17282" marB="17282"/>
                </a:tc>
                <a:extLst>
                  <a:ext uri="{0D108BD9-81ED-4DB2-BD59-A6C34878D82A}">
                    <a16:rowId xmlns:a16="http://schemas.microsoft.com/office/drawing/2014/main" val="36614095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F84AEA-42FC-44D6-9A7C-D487AE02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1A481-DFDD-4852-B7B6-0FB079FA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975" y="1675227"/>
            <a:ext cx="11687175" cy="51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0AFB8-9136-4B14-B28E-89B72851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Heatmap – 3 clusters of size 34, 20, 26</a:t>
            </a:r>
          </a:p>
        </p:txBody>
      </p:sp>
    </p:spTree>
    <p:extLst>
      <p:ext uri="{BB962C8B-B14F-4D97-AF65-F5344CB8AC3E}">
        <p14:creationId xmlns:p14="http://schemas.microsoft.com/office/powerpoint/2010/main" val="153651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15" y="2228733"/>
            <a:ext cx="4798011" cy="3198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8406" y="140110"/>
            <a:ext cx="8335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Classification of breast cancer subtypes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942" y="1039761"/>
            <a:ext cx="10427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project, our objective is to classify breast cancer patients into three subtypes: ER</a:t>
            </a:r>
            <a:r>
              <a:rPr lang="en-US" baseline="30000" dirty="0"/>
              <a:t>+</a:t>
            </a:r>
            <a:r>
              <a:rPr lang="en-US" dirty="0"/>
              <a:t>, HER2</a:t>
            </a:r>
            <a:r>
              <a:rPr lang="en-US" baseline="30000" dirty="0"/>
              <a:t>+</a:t>
            </a:r>
            <a:r>
              <a:rPr lang="en-US" dirty="0"/>
              <a:t> and TNBC.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was carried out on the original dataset (Fig. 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Purity of TNBC cluster: 0.39, </a:t>
            </a:r>
            <a:r>
              <a:rPr lang="en-US" dirty="0"/>
              <a:t>ER</a:t>
            </a:r>
            <a:r>
              <a:rPr lang="en-US" baseline="30000" dirty="0"/>
              <a:t>+ </a:t>
            </a:r>
            <a:r>
              <a:rPr lang="en-US" altLang="en-US" dirty="0">
                <a:latin typeface="Arial Unicode MS"/>
              </a:rPr>
              <a:t>: 0. 83, </a:t>
            </a:r>
            <a:r>
              <a:rPr lang="en-US" dirty="0"/>
              <a:t>HER2</a:t>
            </a:r>
            <a:r>
              <a:rPr lang="en-US" baseline="30000" dirty="0"/>
              <a:t>+ </a:t>
            </a:r>
            <a:r>
              <a:rPr lang="en-US" altLang="en-US" dirty="0">
                <a:latin typeface="Arial Unicode MS"/>
              </a:rPr>
              <a:t>: 0.52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 of components estimated = 5 higher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expected number of components = 3.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6244" y="5449528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– PCA plot of the original dataset.</a:t>
            </a:r>
          </a:p>
        </p:txBody>
      </p:sp>
    </p:spTree>
    <p:extLst>
      <p:ext uri="{BB962C8B-B14F-4D97-AF65-F5344CB8AC3E}">
        <p14:creationId xmlns:p14="http://schemas.microsoft.com/office/powerpoint/2010/main" val="343872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92" y="288278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9016" y="6238568"/>
            <a:ext cx="397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– PCA plot after lasso penalization.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9916" y="-66368"/>
            <a:ext cx="8292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Lasso penalization for feature selection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961" y="825910"/>
            <a:ext cx="1024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penalization was carried out on the original dataset. Number of features reduced from 6912 to 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was carried out as shown in Fig.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Purity of TNBC cluster: 0.78, </a:t>
            </a:r>
            <a:r>
              <a:rPr lang="en-US" dirty="0"/>
              <a:t>ER</a:t>
            </a:r>
            <a:r>
              <a:rPr lang="en-US" baseline="30000" dirty="0"/>
              <a:t>+ </a:t>
            </a:r>
            <a:r>
              <a:rPr lang="en-US" altLang="en-US" dirty="0">
                <a:latin typeface="Arial Unicode MS"/>
              </a:rPr>
              <a:t>: 0. 86, </a:t>
            </a:r>
            <a:r>
              <a:rPr lang="en-US" dirty="0"/>
              <a:t>HER2</a:t>
            </a:r>
            <a:r>
              <a:rPr lang="en-US" baseline="30000" dirty="0"/>
              <a:t>+ </a:t>
            </a:r>
            <a:r>
              <a:rPr lang="en-US" altLang="en-US" dirty="0">
                <a:latin typeface="Arial Unicode MS"/>
              </a:rPr>
              <a:t>: 0.34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Number of components = Expected number of components =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Computing significance of selected genes from 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                             Lasso penalization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3E844-D71A-493A-96A3-E32EB03CE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8291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36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594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Classification of Breast Cancer Patients</vt:lpstr>
      <vt:lpstr>Goals</vt:lpstr>
      <vt:lpstr>Data preparation and pre processing</vt:lpstr>
      <vt:lpstr>Evaluation Criteria</vt:lpstr>
      <vt:lpstr>Unsupervised Learning</vt:lpstr>
      <vt:lpstr>Heatmap – 3 clusters of size 34, 20, 26</vt:lpstr>
      <vt:lpstr>PowerPoint Presentation</vt:lpstr>
      <vt:lpstr>PowerPoint Presentation</vt:lpstr>
      <vt:lpstr>Computing significance of selected genes from                                Lasso penalization</vt:lpstr>
      <vt:lpstr>Gaussian Mixture Models</vt:lpstr>
      <vt:lpstr>Dendogram</vt:lpstr>
      <vt:lpstr>Conclusion</vt:lpstr>
      <vt:lpstr>Thank You</vt:lpstr>
    </vt:vector>
  </TitlesOfParts>
  <Company>IU Dept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Paul, Robin</dc:creator>
  <cp:lastModifiedBy>Saurabh Jain</cp:lastModifiedBy>
  <cp:revision>32</cp:revision>
  <dcterms:created xsi:type="dcterms:W3CDTF">2018-04-23T05:21:05Z</dcterms:created>
  <dcterms:modified xsi:type="dcterms:W3CDTF">2018-04-24T03:37:34Z</dcterms:modified>
</cp:coreProperties>
</file>