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37" r:id="rId4"/>
    <p:sldId id="273" r:id="rId5"/>
    <p:sldId id="318" r:id="rId6"/>
    <p:sldId id="278" r:id="rId7"/>
    <p:sldId id="279" r:id="rId8"/>
    <p:sldId id="272" r:id="rId9"/>
    <p:sldId id="275" r:id="rId10"/>
    <p:sldId id="336" r:id="rId11"/>
    <p:sldId id="276" r:id="rId12"/>
    <p:sldId id="277" r:id="rId13"/>
    <p:sldId id="314" r:id="rId14"/>
    <p:sldId id="316" r:id="rId15"/>
    <p:sldId id="311" r:id="rId16"/>
    <p:sldId id="280" r:id="rId17"/>
    <p:sldId id="271" r:id="rId18"/>
    <p:sldId id="288" r:id="rId19"/>
    <p:sldId id="282" r:id="rId20"/>
    <p:sldId id="284" r:id="rId21"/>
    <p:sldId id="285" r:id="rId22"/>
    <p:sldId id="287" r:id="rId23"/>
    <p:sldId id="286" r:id="rId24"/>
    <p:sldId id="317" r:id="rId25"/>
    <p:sldId id="299" r:id="rId26"/>
    <p:sldId id="302" r:id="rId27"/>
    <p:sldId id="303" r:id="rId28"/>
    <p:sldId id="304" r:id="rId29"/>
    <p:sldId id="305" r:id="rId30"/>
    <p:sldId id="300" r:id="rId31"/>
    <p:sldId id="301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6" r:id="rId43"/>
    <p:sldId id="307" r:id="rId44"/>
    <p:sldId id="339" r:id="rId45"/>
    <p:sldId id="308" r:id="rId46"/>
    <p:sldId id="335" r:id="rId47"/>
    <p:sldId id="310" r:id="rId48"/>
    <p:sldId id="338" r:id="rId49"/>
    <p:sldId id="258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599" autoAdjust="0"/>
  </p:normalViewPr>
  <p:slideViewPr>
    <p:cSldViewPr>
      <p:cViewPr varScale="1">
        <p:scale>
          <a:sx n="68" d="100"/>
          <a:sy n="68" d="100"/>
        </p:scale>
        <p:origin x="78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6C2A1-808D-412E-BB44-5C573EB4AED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F994EFA-7750-4D3C-8BBD-80F85D4E9771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7822F984-B1F9-41F0-BE84-3C608242A6B1}" type="parTrans" cxnId="{CFE15D3D-D398-4F9F-A3E6-59CFC11CB786}">
      <dgm:prSet/>
      <dgm:spPr/>
      <dgm:t>
        <a:bodyPr/>
        <a:lstStyle/>
        <a:p>
          <a:endParaRPr lang="en-IN"/>
        </a:p>
      </dgm:t>
    </dgm:pt>
    <dgm:pt modelId="{4743288E-7813-4F91-AEEE-11C26BB76C97}" type="sibTrans" cxnId="{CFE15D3D-D398-4F9F-A3E6-59CFC11CB786}">
      <dgm:prSet/>
      <dgm:spPr/>
      <dgm:t>
        <a:bodyPr/>
        <a:lstStyle/>
        <a:p>
          <a:endParaRPr lang="en-IN"/>
        </a:p>
      </dgm:t>
    </dgm:pt>
    <dgm:pt modelId="{E1664E65-3837-4791-A86A-FAD2BED13C23}">
      <dgm:prSet phldrT="[Text]"/>
      <dgm:spPr/>
      <dgm:t>
        <a:bodyPr/>
        <a:lstStyle/>
        <a:p>
          <a:r>
            <a:rPr lang="en-IN" dirty="0"/>
            <a:t>Wisdom</a:t>
          </a:r>
        </a:p>
      </dgm:t>
    </dgm:pt>
    <dgm:pt modelId="{3146837E-CFD2-4D6D-8E7B-1ABCE3D5269A}" type="parTrans" cxnId="{CBECC598-A89B-4982-BC1C-97966220A0F0}">
      <dgm:prSet/>
      <dgm:spPr/>
      <dgm:t>
        <a:bodyPr/>
        <a:lstStyle/>
        <a:p>
          <a:endParaRPr lang="en-IN"/>
        </a:p>
      </dgm:t>
    </dgm:pt>
    <dgm:pt modelId="{2CBB1FF5-2807-4D66-90CA-A044DC17C81F}" type="sibTrans" cxnId="{CBECC598-A89B-4982-BC1C-97966220A0F0}">
      <dgm:prSet/>
      <dgm:spPr/>
      <dgm:t>
        <a:bodyPr/>
        <a:lstStyle/>
        <a:p>
          <a:endParaRPr lang="en-IN"/>
        </a:p>
      </dgm:t>
    </dgm:pt>
    <dgm:pt modelId="{52A20FBF-B27E-4B3A-8208-A9EE5B35E6F1}">
      <dgm:prSet phldrT="[Text]"/>
      <dgm:spPr/>
      <dgm:t>
        <a:bodyPr/>
        <a:lstStyle/>
        <a:p>
          <a:r>
            <a:rPr lang="en-IN" dirty="0"/>
            <a:t>Knowledge</a:t>
          </a:r>
        </a:p>
      </dgm:t>
    </dgm:pt>
    <dgm:pt modelId="{F7D2D185-FE5F-4B9D-BCB9-AFF9F9DFE3A7}" type="parTrans" cxnId="{1BA87069-5578-4463-ADC9-75519E4669EC}">
      <dgm:prSet/>
      <dgm:spPr/>
      <dgm:t>
        <a:bodyPr/>
        <a:lstStyle/>
        <a:p>
          <a:endParaRPr lang="en-IN"/>
        </a:p>
      </dgm:t>
    </dgm:pt>
    <dgm:pt modelId="{0810BFAF-FF6F-4D35-A695-555771D71338}" type="sibTrans" cxnId="{1BA87069-5578-4463-ADC9-75519E4669EC}">
      <dgm:prSet/>
      <dgm:spPr/>
      <dgm:t>
        <a:bodyPr/>
        <a:lstStyle/>
        <a:p>
          <a:endParaRPr lang="en-IN"/>
        </a:p>
      </dgm:t>
    </dgm:pt>
    <dgm:pt modelId="{11D3F45D-50EB-4706-A414-9C94FD51FE8D}">
      <dgm:prSet phldrT="[Text]"/>
      <dgm:spPr/>
      <dgm:t>
        <a:bodyPr/>
        <a:lstStyle/>
        <a:p>
          <a:r>
            <a:rPr lang="en-IN" dirty="0"/>
            <a:t>Information</a:t>
          </a:r>
        </a:p>
      </dgm:t>
    </dgm:pt>
    <dgm:pt modelId="{3CB7DBA0-F79F-4C88-822C-ED4EC53FBB16}" type="parTrans" cxnId="{11B57D92-A09F-4E6E-AE41-370387AA55E0}">
      <dgm:prSet/>
      <dgm:spPr/>
      <dgm:t>
        <a:bodyPr/>
        <a:lstStyle/>
        <a:p>
          <a:endParaRPr lang="en-IN"/>
        </a:p>
      </dgm:t>
    </dgm:pt>
    <dgm:pt modelId="{4BE46ADC-93E3-4D9D-8211-0205875F98FB}" type="sibTrans" cxnId="{11B57D92-A09F-4E6E-AE41-370387AA55E0}">
      <dgm:prSet/>
      <dgm:spPr/>
      <dgm:t>
        <a:bodyPr/>
        <a:lstStyle/>
        <a:p>
          <a:endParaRPr lang="en-IN"/>
        </a:p>
      </dgm:t>
    </dgm:pt>
    <dgm:pt modelId="{89A913DF-C88C-43AC-BF7C-4922D7F4DC76}" type="pres">
      <dgm:prSet presAssocID="{EE56C2A1-808D-412E-BB44-5C573EB4AED4}" presName="Name0" presStyleCnt="0">
        <dgm:presLayoutVars>
          <dgm:dir/>
          <dgm:resizeHandles val="exact"/>
        </dgm:presLayoutVars>
      </dgm:prSet>
      <dgm:spPr/>
    </dgm:pt>
    <dgm:pt modelId="{8D8DBD82-2349-4422-BC79-6CD5257D04DF}" type="pres">
      <dgm:prSet presAssocID="{AF994EFA-7750-4D3C-8BBD-80F85D4E9771}" presName="composite" presStyleCnt="0"/>
      <dgm:spPr/>
    </dgm:pt>
    <dgm:pt modelId="{97EC71C6-D437-470D-9925-D95E16600606}" type="pres">
      <dgm:prSet presAssocID="{AF994EFA-7750-4D3C-8BBD-80F85D4E9771}" presName="bgChev" presStyleLbl="node1" presStyleIdx="0" presStyleCnt="4"/>
      <dgm:spPr/>
    </dgm:pt>
    <dgm:pt modelId="{83581221-6C81-4E79-B68C-D71D6BCEABBB}" type="pres">
      <dgm:prSet presAssocID="{AF994EFA-7750-4D3C-8BBD-80F85D4E9771}" presName="txNode" presStyleLbl="fgAcc1" presStyleIdx="0" presStyleCnt="4">
        <dgm:presLayoutVars>
          <dgm:bulletEnabled val="1"/>
        </dgm:presLayoutVars>
      </dgm:prSet>
      <dgm:spPr/>
    </dgm:pt>
    <dgm:pt modelId="{BA1C085B-B161-495B-87CA-C7F8D9D8AA10}" type="pres">
      <dgm:prSet presAssocID="{4743288E-7813-4F91-AEEE-11C26BB76C97}" presName="compositeSpace" presStyleCnt="0"/>
      <dgm:spPr/>
    </dgm:pt>
    <dgm:pt modelId="{84C97ED8-C6B0-42EA-837C-E45CD4E340D1}" type="pres">
      <dgm:prSet presAssocID="{11D3F45D-50EB-4706-A414-9C94FD51FE8D}" presName="composite" presStyleCnt="0"/>
      <dgm:spPr/>
    </dgm:pt>
    <dgm:pt modelId="{E357B2B4-B129-4469-9DAB-4B227631751D}" type="pres">
      <dgm:prSet presAssocID="{11D3F45D-50EB-4706-A414-9C94FD51FE8D}" presName="bgChev" presStyleLbl="node1" presStyleIdx="1" presStyleCnt="4"/>
      <dgm:spPr/>
    </dgm:pt>
    <dgm:pt modelId="{B9143C5F-1740-44B8-A803-8AC850C32F8E}" type="pres">
      <dgm:prSet presAssocID="{11D3F45D-50EB-4706-A414-9C94FD51FE8D}" presName="txNode" presStyleLbl="fgAcc1" presStyleIdx="1" presStyleCnt="4">
        <dgm:presLayoutVars>
          <dgm:bulletEnabled val="1"/>
        </dgm:presLayoutVars>
      </dgm:prSet>
      <dgm:spPr/>
    </dgm:pt>
    <dgm:pt modelId="{3B73D883-63F9-4F48-8FCA-EC376F40A901}" type="pres">
      <dgm:prSet presAssocID="{4BE46ADC-93E3-4D9D-8211-0205875F98FB}" presName="compositeSpace" presStyleCnt="0"/>
      <dgm:spPr/>
    </dgm:pt>
    <dgm:pt modelId="{2A7C952D-7432-426A-9B01-E02173589E42}" type="pres">
      <dgm:prSet presAssocID="{52A20FBF-B27E-4B3A-8208-A9EE5B35E6F1}" presName="composite" presStyleCnt="0"/>
      <dgm:spPr/>
    </dgm:pt>
    <dgm:pt modelId="{41D07EB2-BEED-489D-8556-1515C0B67E78}" type="pres">
      <dgm:prSet presAssocID="{52A20FBF-B27E-4B3A-8208-A9EE5B35E6F1}" presName="bgChev" presStyleLbl="node1" presStyleIdx="2" presStyleCnt="4"/>
      <dgm:spPr/>
    </dgm:pt>
    <dgm:pt modelId="{BE0C6A0E-BE89-4303-A6D2-D63ED192D473}" type="pres">
      <dgm:prSet presAssocID="{52A20FBF-B27E-4B3A-8208-A9EE5B35E6F1}" presName="txNode" presStyleLbl="fgAcc1" presStyleIdx="2" presStyleCnt="4">
        <dgm:presLayoutVars>
          <dgm:bulletEnabled val="1"/>
        </dgm:presLayoutVars>
      </dgm:prSet>
      <dgm:spPr/>
    </dgm:pt>
    <dgm:pt modelId="{9B938B8A-A7A0-477D-9C6D-5340D8A3A72A}" type="pres">
      <dgm:prSet presAssocID="{0810BFAF-FF6F-4D35-A695-555771D71338}" presName="compositeSpace" presStyleCnt="0"/>
      <dgm:spPr/>
    </dgm:pt>
    <dgm:pt modelId="{57B2E2B0-81A8-4C4E-A9E9-D0FBFEAD62B7}" type="pres">
      <dgm:prSet presAssocID="{E1664E65-3837-4791-A86A-FAD2BED13C23}" presName="composite" presStyleCnt="0"/>
      <dgm:spPr/>
    </dgm:pt>
    <dgm:pt modelId="{099F9E17-1059-4BEE-9B20-F61BC033EEA2}" type="pres">
      <dgm:prSet presAssocID="{E1664E65-3837-4791-A86A-FAD2BED13C23}" presName="bgChev" presStyleLbl="node1" presStyleIdx="3" presStyleCnt="4"/>
      <dgm:spPr/>
    </dgm:pt>
    <dgm:pt modelId="{92172B6D-BF0B-4DB1-B621-5ACD6C67419B}" type="pres">
      <dgm:prSet presAssocID="{E1664E65-3837-4791-A86A-FAD2BED13C2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925A3A12-5F69-4BD9-B741-13862E307D3C}" type="presOf" srcId="{E1664E65-3837-4791-A86A-FAD2BED13C23}" destId="{92172B6D-BF0B-4DB1-B621-5ACD6C67419B}" srcOrd="0" destOrd="0" presId="urn:microsoft.com/office/officeart/2005/8/layout/chevronAccent+Icon"/>
    <dgm:cxn modelId="{CC8E3C3D-FE4F-4BAF-B73C-8993D1EA4619}" type="presOf" srcId="{EE56C2A1-808D-412E-BB44-5C573EB4AED4}" destId="{89A913DF-C88C-43AC-BF7C-4922D7F4DC76}" srcOrd="0" destOrd="0" presId="urn:microsoft.com/office/officeart/2005/8/layout/chevronAccent+Icon"/>
    <dgm:cxn modelId="{CFE15D3D-D398-4F9F-A3E6-59CFC11CB786}" srcId="{EE56C2A1-808D-412E-BB44-5C573EB4AED4}" destId="{AF994EFA-7750-4D3C-8BBD-80F85D4E9771}" srcOrd="0" destOrd="0" parTransId="{7822F984-B1F9-41F0-BE84-3C608242A6B1}" sibTransId="{4743288E-7813-4F91-AEEE-11C26BB76C97}"/>
    <dgm:cxn modelId="{2ABE4563-B86C-4632-B3A7-20B01FAE083B}" type="presOf" srcId="{11D3F45D-50EB-4706-A414-9C94FD51FE8D}" destId="{B9143C5F-1740-44B8-A803-8AC850C32F8E}" srcOrd="0" destOrd="0" presId="urn:microsoft.com/office/officeart/2005/8/layout/chevronAccent+Icon"/>
    <dgm:cxn modelId="{C0EC5F46-C9F3-40B9-8B90-25CE5F7EF4C7}" type="presOf" srcId="{AF994EFA-7750-4D3C-8BBD-80F85D4E9771}" destId="{83581221-6C81-4E79-B68C-D71D6BCEABBB}" srcOrd="0" destOrd="0" presId="urn:microsoft.com/office/officeart/2005/8/layout/chevronAccent+Icon"/>
    <dgm:cxn modelId="{1BA87069-5578-4463-ADC9-75519E4669EC}" srcId="{EE56C2A1-808D-412E-BB44-5C573EB4AED4}" destId="{52A20FBF-B27E-4B3A-8208-A9EE5B35E6F1}" srcOrd="2" destOrd="0" parTransId="{F7D2D185-FE5F-4B9D-BCB9-AFF9F9DFE3A7}" sibTransId="{0810BFAF-FF6F-4D35-A695-555771D71338}"/>
    <dgm:cxn modelId="{11B57D92-A09F-4E6E-AE41-370387AA55E0}" srcId="{EE56C2A1-808D-412E-BB44-5C573EB4AED4}" destId="{11D3F45D-50EB-4706-A414-9C94FD51FE8D}" srcOrd="1" destOrd="0" parTransId="{3CB7DBA0-F79F-4C88-822C-ED4EC53FBB16}" sibTransId="{4BE46ADC-93E3-4D9D-8211-0205875F98FB}"/>
    <dgm:cxn modelId="{CBECC598-A89B-4982-BC1C-97966220A0F0}" srcId="{EE56C2A1-808D-412E-BB44-5C573EB4AED4}" destId="{E1664E65-3837-4791-A86A-FAD2BED13C23}" srcOrd="3" destOrd="0" parTransId="{3146837E-CFD2-4D6D-8E7B-1ABCE3D5269A}" sibTransId="{2CBB1FF5-2807-4D66-90CA-A044DC17C81F}"/>
    <dgm:cxn modelId="{C06D6CE8-379F-431B-B4E8-1368DC25F9FB}" type="presOf" srcId="{52A20FBF-B27E-4B3A-8208-A9EE5B35E6F1}" destId="{BE0C6A0E-BE89-4303-A6D2-D63ED192D473}" srcOrd="0" destOrd="0" presId="urn:microsoft.com/office/officeart/2005/8/layout/chevronAccent+Icon"/>
    <dgm:cxn modelId="{EB61BA36-345A-48AA-BDC2-EA3697394F95}" type="presParOf" srcId="{89A913DF-C88C-43AC-BF7C-4922D7F4DC76}" destId="{8D8DBD82-2349-4422-BC79-6CD5257D04DF}" srcOrd="0" destOrd="0" presId="urn:microsoft.com/office/officeart/2005/8/layout/chevronAccent+Icon"/>
    <dgm:cxn modelId="{3FE07A6B-DA87-4C9F-AC5E-16A1C6D0467A}" type="presParOf" srcId="{8D8DBD82-2349-4422-BC79-6CD5257D04DF}" destId="{97EC71C6-D437-470D-9925-D95E16600606}" srcOrd="0" destOrd="0" presId="urn:microsoft.com/office/officeart/2005/8/layout/chevronAccent+Icon"/>
    <dgm:cxn modelId="{90E903F1-8AC7-41D1-AAFE-95A45541DD4C}" type="presParOf" srcId="{8D8DBD82-2349-4422-BC79-6CD5257D04DF}" destId="{83581221-6C81-4E79-B68C-D71D6BCEABBB}" srcOrd="1" destOrd="0" presId="urn:microsoft.com/office/officeart/2005/8/layout/chevronAccent+Icon"/>
    <dgm:cxn modelId="{DD71914F-31E8-4989-9BDC-BD5427BE9BE2}" type="presParOf" srcId="{89A913DF-C88C-43AC-BF7C-4922D7F4DC76}" destId="{BA1C085B-B161-495B-87CA-C7F8D9D8AA10}" srcOrd="1" destOrd="0" presId="urn:microsoft.com/office/officeart/2005/8/layout/chevronAccent+Icon"/>
    <dgm:cxn modelId="{AFF23A25-6557-46FA-8E05-4DCCD150C37C}" type="presParOf" srcId="{89A913DF-C88C-43AC-BF7C-4922D7F4DC76}" destId="{84C97ED8-C6B0-42EA-837C-E45CD4E340D1}" srcOrd="2" destOrd="0" presId="urn:microsoft.com/office/officeart/2005/8/layout/chevronAccent+Icon"/>
    <dgm:cxn modelId="{CB225C3F-009B-486D-BC1F-392A45FC9FD2}" type="presParOf" srcId="{84C97ED8-C6B0-42EA-837C-E45CD4E340D1}" destId="{E357B2B4-B129-4469-9DAB-4B227631751D}" srcOrd="0" destOrd="0" presId="urn:microsoft.com/office/officeart/2005/8/layout/chevronAccent+Icon"/>
    <dgm:cxn modelId="{A505E90A-8B24-409F-A7C3-C5FE30869D4F}" type="presParOf" srcId="{84C97ED8-C6B0-42EA-837C-E45CD4E340D1}" destId="{B9143C5F-1740-44B8-A803-8AC850C32F8E}" srcOrd="1" destOrd="0" presId="urn:microsoft.com/office/officeart/2005/8/layout/chevronAccent+Icon"/>
    <dgm:cxn modelId="{7D54ACD2-AA91-41AD-A9EB-EFECAC40C3AA}" type="presParOf" srcId="{89A913DF-C88C-43AC-BF7C-4922D7F4DC76}" destId="{3B73D883-63F9-4F48-8FCA-EC376F40A901}" srcOrd="3" destOrd="0" presId="urn:microsoft.com/office/officeart/2005/8/layout/chevronAccent+Icon"/>
    <dgm:cxn modelId="{23346A92-4626-4E06-81CC-E3DBD64CFB81}" type="presParOf" srcId="{89A913DF-C88C-43AC-BF7C-4922D7F4DC76}" destId="{2A7C952D-7432-426A-9B01-E02173589E42}" srcOrd="4" destOrd="0" presId="urn:microsoft.com/office/officeart/2005/8/layout/chevronAccent+Icon"/>
    <dgm:cxn modelId="{A9A23BCC-AD56-4220-98CF-8AC2B7AC5F46}" type="presParOf" srcId="{2A7C952D-7432-426A-9B01-E02173589E42}" destId="{41D07EB2-BEED-489D-8556-1515C0B67E78}" srcOrd="0" destOrd="0" presId="urn:microsoft.com/office/officeart/2005/8/layout/chevronAccent+Icon"/>
    <dgm:cxn modelId="{1D778559-023D-48A8-9F6A-C411ED6044D9}" type="presParOf" srcId="{2A7C952D-7432-426A-9B01-E02173589E42}" destId="{BE0C6A0E-BE89-4303-A6D2-D63ED192D473}" srcOrd="1" destOrd="0" presId="urn:microsoft.com/office/officeart/2005/8/layout/chevronAccent+Icon"/>
    <dgm:cxn modelId="{14AFB760-4F57-4277-8E4E-C951616961A6}" type="presParOf" srcId="{89A913DF-C88C-43AC-BF7C-4922D7F4DC76}" destId="{9B938B8A-A7A0-477D-9C6D-5340D8A3A72A}" srcOrd="5" destOrd="0" presId="urn:microsoft.com/office/officeart/2005/8/layout/chevronAccent+Icon"/>
    <dgm:cxn modelId="{A5A8F9D0-31CD-4816-B37A-20037D77E24E}" type="presParOf" srcId="{89A913DF-C88C-43AC-BF7C-4922D7F4DC76}" destId="{57B2E2B0-81A8-4C4E-A9E9-D0FBFEAD62B7}" srcOrd="6" destOrd="0" presId="urn:microsoft.com/office/officeart/2005/8/layout/chevronAccent+Icon"/>
    <dgm:cxn modelId="{4440BA2E-4327-4C80-AF4D-47CC2BD97CFD}" type="presParOf" srcId="{57B2E2B0-81A8-4C4E-A9E9-D0FBFEAD62B7}" destId="{099F9E17-1059-4BEE-9B20-F61BC033EEA2}" srcOrd="0" destOrd="0" presId="urn:microsoft.com/office/officeart/2005/8/layout/chevronAccent+Icon"/>
    <dgm:cxn modelId="{12566E5C-3B6D-4E14-8733-B456071829BE}" type="presParOf" srcId="{57B2E2B0-81A8-4C4E-A9E9-D0FBFEAD62B7}" destId="{92172B6D-BF0B-4DB1-B621-5ACD6C67419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C71C6-D437-470D-9925-D95E16600606}">
      <dsp:nvSpPr>
        <dsp:cNvPr id="0" name=""/>
        <dsp:cNvSpPr/>
      </dsp:nvSpPr>
      <dsp:spPr>
        <a:xfrm>
          <a:off x="3801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1221-6C81-4E79-B68C-D71D6BCEABBB}">
      <dsp:nvSpPr>
        <dsp:cNvPr id="0" name=""/>
        <dsp:cNvSpPr/>
      </dsp:nvSpPr>
      <dsp:spPr>
        <a:xfrm>
          <a:off x="480879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</a:t>
          </a:r>
        </a:p>
      </dsp:txBody>
      <dsp:txXfrm>
        <a:off x="501105" y="589353"/>
        <a:ext cx="1470295" cy="650118"/>
      </dsp:txXfrm>
    </dsp:sp>
    <dsp:sp modelId="{E357B2B4-B129-4469-9DAB-4B227631751D}">
      <dsp:nvSpPr>
        <dsp:cNvPr id="0" name=""/>
        <dsp:cNvSpPr/>
      </dsp:nvSpPr>
      <dsp:spPr>
        <a:xfrm>
          <a:off x="2047286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43C5F-1740-44B8-A803-8AC850C32F8E}">
      <dsp:nvSpPr>
        <dsp:cNvPr id="0" name=""/>
        <dsp:cNvSpPr/>
      </dsp:nvSpPr>
      <dsp:spPr>
        <a:xfrm>
          <a:off x="2524364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Information</a:t>
          </a:r>
        </a:p>
      </dsp:txBody>
      <dsp:txXfrm>
        <a:off x="2544590" y="589353"/>
        <a:ext cx="1470295" cy="650118"/>
      </dsp:txXfrm>
    </dsp:sp>
    <dsp:sp modelId="{41D07EB2-BEED-489D-8556-1515C0B67E78}">
      <dsp:nvSpPr>
        <dsp:cNvPr id="0" name=""/>
        <dsp:cNvSpPr/>
      </dsp:nvSpPr>
      <dsp:spPr>
        <a:xfrm>
          <a:off x="4090771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C6A0E-BE89-4303-A6D2-D63ED192D473}">
      <dsp:nvSpPr>
        <dsp:cNvPr id="0" name=""/>
        <dsp:cNvSpPr/>
      </dsp:nvSpPr>
      <dsp:spPr>
        <a:xfrm>
          <a:off x="4567849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Knowledge</a:t>
          </a:r>
        </a:p>
      </dsp:txBody>
      <dsp:txXfrm>
        <a:off x="4588075" y="589353"/>
        <a:ext cx="1470295" cy="650118"/>
      </dsp:txXfrm>
    </dsp:sp>
    <dsp:sp modelId="{099F9E17-1059-4BEE-9B20-F61BC033EEA2}">
      <dsp:nvSpPr>
        <dsp:cNvPr id="0" name=""/>
        <dsp:cNvSpPr/>
      </dsp:nvSpPr>
      <dsp:spPr>
        <a:xfrm>
          <a:off x="6134256" y="396485"/>
          <a:ext cx="1789043" cy="69057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2B6D-BF0B-4DB1-B621-5ACD6C67419B}">
      <dsp:nvSpPr>
        <dsp:cNvPr id="0" name=""/>
        <dsp:cNvSpPr/>
      </dsp:nvSpPr>
      <dsp:spPr>
        <a:xfrm>
          <a:off x="6611334" y="569127"/>
          <a:ext cx="1510747" cy="690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Wisdom</a:t>
          </a:r>
        </a:p>
      </dsp:txBody>
      <dsp:txXfrm>
        <a:off x="6631560" y="589353"/>
        <a:ext cx="1470295" cy="650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1CF409C2-F32A-4FD1-BB3C-5544C987B6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machine-learning-types-and-algorithms-d8b79545a6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hat-is-machine-learn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oursera.org/learn/google-machine-learning/home/welcom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oJ9014/face.evoLVe.PyTorch" TargetMode="External"/><Relationship Id="rId2" Type="http://schemas.openxmlformats.org/officeDocument/2006/relationships/hyperlink" Target="https://github.com/zalandoresearch/fla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iyoung/transformer-xl" TargetMode="External"/><Relationship Id="rId5" Type="http://schemas.openxmlformats.org/officeDocument/2006/relationships/hyperlink" Target="https://github.com/zisianw/FaceBoxes.PyTorch" TargetMode="External"/><Relationship Id="rId4" Type="http://schemas.openxmlformats.org/officeDocument/2006/relationships/hyperlink" Target="https://github.com/wizyoung/YOLOv3_TensorFlow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www.coursera.org/specializations/jhu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analyticsvidhya.com/" TargetMode="External"/><Relationship Id="rId4" Type="http://schemas.openxmlformats.org/officeDocument/2006/relationships/hyperlink" Target="https://www.coursera.org/learn/machine-learning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nkedin.com/2017/december/7/the-fastest-growing-jobs-in-the-u-s-based-on-linkedin-data" TargetMode="External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lexa.com/know-data-science-importan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saurabhjain2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Saurabh Jain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36368"/>
          </a:xfrm>
        </p:spPr>
        <p:txBody>
          <a:bodyPr>
            <a:normAutofit/>
          </a:bodyPr>
          <a:lstStyle/>
          <a:p>
            <a:r>
              <a:rPr lang="en-US" dirty="0"/>
              <a:t>Datum (singular of data) (an observation): 12</a:t>
            </a:r>
          </a:p>
          <a:p>
            <a:r>
              <a:rPr lang="en-US" dirty="0"/>
              <a:t>Information (data in context): 12 degrees Fahrenheit</a:t>
            </a:r>
          </a:p>
          <a:p>
            <a:r>
              <a:rPr lang="en-US" dirty="0"/>
              <a:t>Knowledge (information in context): 12 degrees Fahrenheit, today, at 7:30 AM, in Summerville, Oregon</a:t>
            </a:r>
          </a:p>
          <a:p>
            <a:r>
              <a:rPr lang="en-US" dirty="0"/>
              <a:t>Wisdom (application of knowledge in context): I need to put on a coat when I go out.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71F563-E748-4A5D-B62C-F88AF578D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782960"/>
              </p:ext>
            </p:extLst>
          </p:nvPr>
        </p:nvGraphicFramePr>
        <p:xfrm>
          <a:off x="1917948" y="4725144"/>
          <a:ext cx="8125883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2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dirty="0"/>
              <a:t>Data Science – Intersection of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0FAA6-9DCA-4F64-9D56-F286742C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70" y="1100691"/>
            <a:ext cx="5209170" cy="53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>
            <a:normAutofit/>
          </a:bodyPr>
          <a:lstStyle/>
          <a:p>
            <a:r>
              <a:rPr lang="en-US" dirty="0"/>
              <a:t>Data Science – Superset of fields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02E4358-CF11-4A8E-844B-72E5DAF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46" y="1021483"/>
            <a:ext cx="7403331" cy="55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Paradigm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Thousand Years Ago – Empirical, Experimental</a:t>
            </a:r>
          </a:p>
          <a:p>
            <a:pPr lvl="1"/>
            <a:r>
              <a:rPr lang="en-US" dirty="0"/>
              <a:t>Describing natural phenomenon, Fire</a:t>
            </a:r>
          </a:p>
          <a:p>
            <a:r>
              <a:rPr lang="en-US" dirty="0"/>
              <a:t>Last Few hundred years – Theoretical</a:t>
            </a:r>
          </a:p>
          <a:p>
            <a:pPr lvl="1"/>
            <a:r>
              <a:rPr lang="en-US" dirty="0"/>
              <a:t>Newtons Laws, Generalizations</a:t>
            </a:r>
          </a:p>
          <a:p>
            <a:r>
              <a:rPr lang="en-US" dirty="0"/>
              <a:t>Last few decades – Computational Science</a:t>
            </a:r>
          </a:p>
          <a:p>
            <a:pPr lvl="1"/>
            <a:r>
              <a:rPr lang="en-US" dirty="0"/>
              <a:t>Simulation of complex Phenomena, Predict Global warning?</a:t>
            </a:r>
          </a:p>
          <a:p>
            <a:r>
              <a:rPr lang="en-US" dirty="0"/>
              <a:t>Today – Data Science </a:t>
            </a:r>
          </a:p>
          <a:p>
            <a:pPr lvl="1"/>
            <a:r>
              <a:rPr lang="en-US" dirty="0"/>
              <a:t>Science based, data intensive computing</a:t>
            </a:r>
          </a:p>
          <a:p>
            <a:pPr lvl="1"/>
            <a:r>
              <a:rPr lang="en-US" dirty="0"/>
              <a:t>Scientists overwhelmed with vast datasets</a:t>
            </a:r>
          </a:p>
          <a:p>
            <a:pPr lvl="2"/>
            <a:r>
              <a:rPr lang="en-US" dirty="0"/>
              <a:t>From instruments, IOT</a:t>
            </a:r>
          </a:p>
          <a:p>
            <a:pPr lvl="2"/>
            <a:r>
              <a:rPr lang="en-US" dirty="0"/>
              <a:t>From simulations</a:t>
            </a:r>
          </a:p>
          <a:p>
            <a:pPr lvl="2"/>
            <a:r>
              <a:rPr lang="en-US" dirty="0"/>
              <a:t>From networks</a:t>
            </a:r>
          </a:p>
          <a:p>
            <a:pPr lvl="2"/>
            <a:r>
              <a:rPr lang="en-US" dirty="0"/>
              <a:t>From Users i.e. Google, Facebook</a:t>
            </a:r>
          </a:p>
        </p:txBody>
      </p:sp>
    </p:spTree>
    <p:extLst>
      <p:ext uri="{BB962C8B-B14F-4D97-AF65-F5344CB8AC3E}">
        <p14:creationId xmlns:p14="http://schemas.microsoft.com/office/powerpoint/2010/main" val="34710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Explosion of data - Data is New 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E04A1-A377-4433-8E7C-321FB3C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48" y="1844825"/>
            <a:ext cx="5513085" cy="4104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9F342E-E9D9-4DEF-A09B-1FCE28AC68AA}"/>
              </a:ext>
            </a:extLst>
          </p:cNvPr>
          <p:cNvSpPr/>
          <p:nvPr/>
        </p:nvSpPr>
        <p:spPr>
          <a:xfrm>
            <a:off x="693812" y="6314038"/>
            <a:ext cx="6157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https://www.ibmbigdatahub.com/infographic/four-vs-big-data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0BAE1-5830-4B45-B9B3-93593EFA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3" y="1833562"/>
            <a:ext cx="5602291" cy="41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V’s of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US" dirty="0"/>
              <a:t>Volume</a:t>
            </a:r>
          </a:p>
          <a:p>
            <a:pPr lvl="1"/>
            <a:r>
              <a:rPr lang="en-US" dirty="0"/>
              <a:t>Scale of data</a:t>
            </a:r>
          </a:p>
          <a:p>
            <a:r>
              <a:rPr lang="en-US" dirty="0"/>
              <a:t>Variety</a:t>
            </a:r>
          </a:p>
          <a:p>
            <a:pPr lvl="1"/>
            <a:r>
              <a:rPr lang="en-US" dirty="0"/>
              <a:t>Different forms of data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Streaming data, Data Flow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Uncertainty, Quality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Cloud for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advanced statistical tools to existing data to generate new insights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511AED3A-A691-4464-BFC2-C5D7A0F5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12188825" cy="59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634082"/>
          </a:xfrm>
        </p:spPr>
        <p:txBody>
          <a:bodyPr numCol="1">
            <a:normAutofit/>
          </a:bodyPr>
          <a:lstStyle/>
          <a:p>
            <a:r>
              <a:rPr lang="en-US" dirty="0"/>
              <a:t>Data Science Umbrella</a:t>
            </a: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1554827" y="1916832"/>
            <a:ext cx="3260103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Data Analytics</a:t>
            </a:r>
          </a:p>
          <a:p>
            <a:r>
              <a:rPr lang="en-US" sz="2400" dirty="0"/>
              <a:t>Big Data</a:t>
            </a:r>
          </a:p>
          <a:p>
            <a:r>
              <a:rPr lang="en-US" sz="2400" dirty="0"/>
              <a:t>Machine Learning</a:t>
            </a:r>
          </a:p>
          <a:p>
            <a:r>
              <a:rPr lang="en-US" sz="2400" dirty="0"/>
              <a:t>Artificial Intelligence</a:t>
            </a:r>
          </a:p>
          <a:p>
            <a:r>
              <a:rPr lang="en-US" sz="2400" dirty="0"/>
              <a:t>Statistics</a:t>
            </a:r>
          </a:p>
          <a:p>
            <a:r>
              <a:rPr lang="en-US" sz="2400" dirty="0"/>
              <a:t>Network Theory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Cloud</a:t>
            </a:r>
          </a:p>
          <a:p>
            <a:r>
              <a:rPr lang="en-US" sz="2400" dirty="0"/>
              <a:t>Data Engineering</a:t>
            </a:r>
          </a:p>
          <a:p>
            <a:r>
              <a:rPr lang="en-US" sz="2400" dirty="0"/>
              <a:t>Predictive Analytics</a:t>
            </a:r>
          </a:p>
          <a:p>
            <a:r>
              <a:rPr lang="en-US" sz="2400" dirty="0"/>
              <a:t>Stream Analytics</a:t>
            </a:r>
          </a:p>
          <a:p>
            <a:r>
              <a:rPr lang="en-US" sz="2400" dirty="0"/>
              <a:t>Deep 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2524" y="1916832"/>
            <a:ext cx="3649845" cy="452431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400" dirty="0"/>
              <a:t>Information Engineering</a:t>
            </a:r>
          </a:p>
          <a:p>
            <a:r>
              <a:rPr lang="en-US" sz="2400" dirty="0"/>
              <a:t>Data Warehouse</a:t>
            </a:r>
          </a:p>
          <a:p>
            <a:r>
              <a:rPr lang="en-US" sz="2400" dirty="0"/>
              <a:t>Data Mining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Mathematics</a:t>
            </a:r>
          </a:p>
          <a:p>
            <a:r>
              <a:rPr lang="en-US" sz="2400" dirty="0"/>
              <a:t>IOT</a:t>
            </a:r>
          </a:p>
          <a:p>
            <a:r>
              <a:rPr lang="en-US" sz="2400" dirty="0"/>
              <a:t>Business Analytics</a:t>
            </a:r>
          </a:p>
          <a:p>
            <a:r>
              <a:rPr lang="en-US" sz="2400" dirty="0"/>
              <a:t>No SQL Database</a:t>
            </a:r>
          </a:p>
          <a:p>
            <a:r>
              <a:rPr lang="en-US" sz="2400" dirty="0"/>
              <a:t>Data Virtualization</a:t>
            </a:r>
          </a:p>
          <a:p>
            <a:r>
              <a:rPr lang="en-US" sz="2400" dirty="0"/>
              <a:t>Distributed Storage</a:t>
            </a:r>
          </a:p>
          <a:p>
            <a:r>
              <a:rPr lang="en-US" sz="2400" dirty="0"/>
              <a:t>Knowledge Discovery Tools</a:t>
            </a:r>
          </a:p>
          <a:p>
            <a:r>
              <a:rPr lang="en-US" sz="24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045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1F98F16-9E98-4204-A08D-5BCB67E4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9" y="1772816"/>
            <a:ext cx="5472608" cy="4476328"/>
          </a:xfr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A6962DA4-E3D4-41E3-9ADC-CD8FA3A582AE}"/>
              </a:ext>
            </a:extLst>
          </p:cNvPr>
          <p:cNvSpPr txBox="1">
            <a:spLocks/>
          </p:cNvSpPr>
          <p:nvPr/>
        </p:nvSpPr>
        <p:spPr>
          <a:xfrm>
            <a:off x="1522414" y="6439346"/>
            <a:ext cx="9612558" cy="288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Source: https://www.edureka.co/blog/what-is-data-science/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Machines to do Data Interpretation?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Massive amount of data to process</a:t>
            </a:r>
          </a:p>
          <a:p>
            <a:r>
              <a:rPr lang="en-US" dirty="0"/>
              <a:t>Computers don’t fight</a:t>
            </a:r>
          </a:p>
          <a:p>
            <a:r>
              <a:rPr lang="en-US" dirty="0"/>
              <a:t>Computers don’t have prejudice</a:t>
            </a:r>
          </a:p>
          <a:p>
            <a:r>
              <a:rPr lang="en-US" dirty="0"/>
              <a:t>Computers don’t have bias</a:t>
            </a:r>
          </a:p>
          <a:p>
            <a:r>
              <a:rPr lang="en-US" dirty="0"/>
              <a:t>No meetings</a:t>
            </a:r>
          </a:p>
        </p:txBody>
      </p:sp>
    </p:spTree>
    <p:extLst>
      <p:ext uri="{BB962C8B-B14F-4D97-AF65-F5344CB8AC3E}">
        <p14:creationId xmlns:p14="http://schemas.microsoft.com/office/powerpoint/2010/main" val="3237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			Saurabh Jain</a:t>
            </a:r>
          </a:p>
          <a:p>
            <a:pPr marL="0" indent="0">
              <a:buNone/>
            </a:pPr>
            <a:r>
              <a:rPr lang="en-US" dirty="0"/>
              <a:t>Where			Persistent Systems</a:t>
            </a:r>
          </a:p>
          <a:p>
            <a:pPr marL="0" indent="0">
              <a:buNone/>
            </a:pPr>
            <a:r>
              <a:rPr lang="en-US" dirty="0"/>
              <a:t>What			Data Scientist, Enterprise Applications</a:t>
            </a:r>
          </a:p>
          <a:p>
            <a:pPr marL="0" indent="0">
              <a:buNone/>
            </a:pPr>
            <a:r>
              <a:rPr lang="en-US" dirty="0"/>
              <a:t>How			MS in Data Science, Indiana University</a:t>
            </a:r>
          </a:p>
          <a:p>
            <a:pPr marL="0" indent="0">
              <a:buNone/>
            </a:pPr>
            <a:r>
              <a:rPr lang="en-US" dirty="0"/>
              <a:t>			BTech in CS, Visvesvaraya National Institute of 			Technology</a:t>
            </a:r>
          </a:p>
          <a:p>
            <a:pPr marL="0" indent="0">
              <a:buNone/>
            </a:pPr>
            <a:r>
              <a:rPr lang="en-US" dirty="0"/>
              <a:t>When			Since 12+ years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E519F-E71A-46E1-99BC-438C5F7D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child</a:t>
            </a:r>
          </a:p>
          <a:p>
            <a:endParaRPr lang="en-IN" dirty="0"/>
          </a:p>
          <a:p>
            <a:r>
              <a:rPr lang="en-IN" dirty="0"/>
              <a:t>Scenario</a:t>
            </a:r>
          </a:p>
          <a:p>
            <a:pPr lvl="1"/>
            <a:r>
              <a:rPr lang="en-IN" dirty="0"/>
              <a:t>Frequent high volume tasks – </a:t>
            </a:r>
          </a:p>
          <a:p>
            <a:pPr lvl="2"/>
            <a:r>
              <a:rPr lang="en-IN" dirty="0"/>
              <a:t>Grading an essay</a:t>
            </a:r>
          </a:p>
          <a:p>
            <a:pPr lvl="2"/>
            <a:r>
              <a:rPr lang="en-IN" dirty="0"/>
              <a:t>Sorting mails</a:t>
            </a:r>
          </a:p>
          <a:p>
            <a:pPr lvl="2"/>
            <a:r>
              <a:rPr lang="en-IN" dirty="0"/>
              <a:t>Spam vs Non Spam</a:t>
            </a:r>
          </a:p>
          <a:p>
            <a:pPr lvl="2"/>
            <a:r>
              <a:rPr lang="en-IN" dirty="0"/>
              <a:t>Predicting weather</a:t>
            </a:r>
          </a:p>
        </p:txBody>
      </p:sp>
    </p:spTree>
    <p:extLst>
      <p:ext uri="{BB962C8B-B14F-4D97-AF65-F5344CB8AC3E}">
        <p14:creationId xmlns:p14="http://schemas.microsoft.com/office/powerpoint/2010/main" val="5690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r>
              <a:rPr lang="en-US" sz="2800" dirty="0"/>
              <a:t>Requirement - </a:t>
            </a:r>
            <a:r>
              <a:rPr lang="en-US" sz="2800" b="1" dirty="0"/>
              <a:t>Large volume of past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Artificial Intelligence – </a:t>
            </a:r>
          </a:p>
          <a:p>
            <a:pPr lvl="1"/>
            <a:r>
              <a:rPr lang="en-US" dirty="0"/>
              <a:t>Human Intelligence Exhibited by Machines</a:t>
            </a:r>
          </a:p>
          <a:p>
            <a:pPr lvl="1"/>
            <a:r>
              <a:rPr lang="en-US" dirty="0"/>
              <a:t>A technique which enables machines to mimic human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Machine Learning </a:t>
            </a:r>
          </a:p>
          <a:p>
            <a:pPr lvl="1"/>
            <a:r>
              <a:rPr lang="en-US" dirty="0"/>
              <a:t>An Approach to Achieve Artificial Intelligence</a:t>
            </a:r>
          </a:p>
          <a:p>
            <a:pPr lvl="1"/>
            <a:r>
              <a:rPr lang="en-US" dirty="0"/>
              <a:t>Programs that alter themselves</a:t>
            </a:r>
          </a:p>
          <a:p>
            <a:pPr lvl="1"/>
            <a:r>
              <a:rPr lang="en-US" dirty="0"/>
              <a:t>Subset of AI technique which use statistical </a:t>
            </a:r>
            <a:r>
              <a:rPr lang="en-US" dirty="0" err="1"/>
              <a:t>emthods</a:t>
            </a:r>
            <a:r>
              <a:rPr lang="en-US" dirty="0"/>
              <a:t> to enable machines to improve with experience</a:t>
            </a:r>
          </a:p>
          <a:p>
            <a:endParaRPr lang="en-US" dirty="0"/>
          </a:p>
          <a:p>
            <a:r>
              <a:rPr lang="en-US" dirty="0"/>
              <a:t>Deep Learning - A Technique for Implementing Machine Learning</a:t>
            </a:r>
          </a:p>
          <a:p>
            <a:pPr lvl="1"/>
            <a:r>
              <a:rPr lang="en-US" dirty="0"/>
              <a:t>Subset of ML which make the computation of multi layer neural network feasible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8" y="6439346"/>
            <a:ext cx="9612558" cy="288032"/>
          </a:xfrm>
        </p:spPr>
        <p:txBody>
          <a:bodyPr>
            <a:norm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https://blogs.nvidia.com/blog/2016/07/29/whats-difference-artificial-intelligence-machine-learning-deep-learning-ai/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6D456-E4A6-4ED7-975D-0141E4DFC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772816"/>
            <a:ext cx="6929452" cy="44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 ML vs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68" y="6439346"/>
            <a:ext cx="9612558" cy="288032"/>
          </a:xfrm>
        </p:spPr>
        <p:txBody>
          <a:bodyPr>
            <a:norm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https://blogs.nvidia.com/blog/2016/07/29/whats-difference-artificial-intelligence-machine-learning-deep-learning-ai/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FF4F7-56E7-40FD-8655-7378493D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2492896"/>
            <a:ext cx="6839763" cy="26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b="1" i="1" dirty="0"/>
              <a:t>The outcome or output for the given input is known</a:t>
            </a:r>
            <a:r>
              <a:rPr lang="en-US" dirty="0"/>
              <a:t> </a:t>
            </a:r>
            <a:r>
              <a:rPr lang="en-US" b="1" i="1" dirty="0"/>
              <a:t>before itself</a:t>
            </a:r>
            <a:endParaRPr lang="en-IN" b="1" dirty="0"/>
          </a:p>
          <a:p>
            <a:r>
              <a:rPr lang="en-IN" b="1" dirty="0"/>
              <a:t>Unsupervised Learning</a:t>
            </a:r>
          </a:p>
          <a:p>
            <a:pPr lvl="1"/>
            <a:r>
              <a:rPr lang="en-US" b="1" i="1" dirty="0"/>
              <a:t>The outcome or output for the given inputs is unknown</a:t>
            </a:r>
            <a:endParaRPr lang="en-IN" b="1" dirty="0"/>
          </a:p>
          <a:p>
            <a:r>
              <a:rPr lang="en-IN" b="1" dirty="0"/>
              <a:t>Reinforcement Learning</a:t>
            </a:r>
          </a:p>
          <a:p>
            <a:pPr lvl="1"/>
            <a:r>
              <a:rPr lang="en-US" dirty="0"/>
              <a:t>The machine is exposed to an </a:t>
            </a:r>
            <a:r>
              <a:rPr lang="en-US" b="1" i="1" dirty="0"/>
              <a:t>environment where it gets trained by trial and error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89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</a:t>
            </a:r>
          </a:p>
          <a:p>
            <a:pPr lvl="1"/>
            <a:r>
              <a:rPr lang="en-US" b="1" i="1" dirty="0"/>
              <a:t>Regression and classification</a:t>
            </a:r>
            <a:r>
              <a:rPr lang="en-US" dirty="0"/>
              <a:t> problems are mainly solved here.</a:t>
            </a:r>
          </a:p>
          <a:p>
            <a:pPr lvl="1"/>
            <a:r>
              <a:rPr lang="en-US" b="1" i="1" dirty="0"/>
              <a:t>Labelled data</a:t>
            </a:r>
            <a:r>
              <a:rPr lang="en-US" dirty="0"/>
              <a:t> is used for training here.</a:t>
            </a:r>
          </a:p>
          <a:p>
            <a:pPr lvl="1"/>
            <a:r>
              <a:rPr lang="en-US" b="1" i="1" dirty="0"/>
              <a:t>Popular Algorithms:</a:t>
            </a:r>
            <a:r>
              <a:rPr lang="en-US" dirty="0"/>
              <a:t> Linear Regression, Support Vector Machines (SVM), Neural Networks, Decision Trees, Naive Bayes, Nearest Neighbor.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540AF-0A44-4F70-9230-FBFDAEC0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3497955"/>
            <a:ext cx="7029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 err="1"/>
              <a:t>UnSupervised</a:t>
            </a:r>
            <a:r>
              <a:rPr lang="en-IN" b="1" dirty="0"/>
              <a:t> Learning</a:t>
            </a:r>
          </a:p>
          <a:p>
            <a:pPr lvl="1"/>
            <a:r>
              <a:rPr lang="en-US" b="1" i="1" dirty="0"/>
              <a:t>Clustering problems(</a:t>
            </a:r>
            <a:r>
              <a:rPr lang="en-US" dirty="0"/>
              <a:t>grouping</a:t>
            </a:r>
            <a:r>
              <a:rPr lang="en-US" b="1" i="1" dirty="0"/>
              <a:t>), Anomaly Detection (in banks for unusual transactions) </a:t>
            </a:r>
            <a:r>
              <a:rPr lang="en-US" dirty="0"/>
              <a:t>where there is a need for finding relationships among the data given.</a:t>
            </a:r>
          </a:p>
          <a:p>
            <a:pPr lvl="1"/>
            <a:r>
              <a:rPr lang="en-US" b="1" i="1" dirty="0"/>
              <a:t>Unlabeled data </a:t>
            </a:r>
            <a:r>
              <a:rPr lang="en-US" dirty="0"/>
              <a:t>is used in unsupervised learning.</a:t>
            </a:r>
          </a:p>
          <a:p>
            <a:pPr lvl="1"/>
            <a:r>
              <a:rPr lang="en-US" b="1" i="1" dirty="0"/>
              <a:t>Popular Algorithms:</a:t>
            </a:r>
            <a:r>
              <a:rPr lang="en-US" dirty="0"/>
              <a:t> </a:t>
            </a:r>
            <a:r>
              <a:rPr lang="en-US" i="1" dirty="0"/>
              <a:t>k-means clustering, </a:t>
            </a:r>
            <a:r>
              <a:rPr lang="en-US" dirty="0"/>
              <a:t>Association rule.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4DE14-40B7-4244-8607-E09D72ED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3933056"/>
            <a:ext cx="4818947" cy="25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Semi-supervised Learning</a:t>
            </a:r>
          </a:p>
          <a:p>
            <a:pPr lvl="1"/>
            <a:r>
              <a:rPr lang="en-US" dirty="0"/>
              <a:t>in-between that of </a:t>
            </a:r>
            <a:r>
              <a:rPr lang="en-US" b="1" i="1" dirty="0"/>
              <a:t>Supervised and Unsupervised Learning</a:t>
            </a:r>
          </a:p>
          <a:p>
            <a:pPr lvl="1"/>
            <a:r>
              <a:rPr lang="en-IN" b="1" i="1" dirty="0"/>
              <a:t>labelled and </a:t>
            </a:r>
            <a:r>
              <a:rPr lang="en-IN" b="1" i="1" dirty="0" err="1"/>
              <a:t>unlabeled</a:t>
            </a:r>
            <a:r>
              <a:rPr lang="en-IN" b="1" i="1" dirty="0"/>
              <a:t> data</a:t>
            </a:r>
            <a:endParaRPr lang="en-US" dirty="0"/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96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Reinforced Learning</a:t>
            </a:r>
          </a:p>
          <a:p>
            <a:pPr lvl="1"/>
            <a:r>
              <a:rPr lang="en-US" dirty="0"/>
              <a:t>Machine learns from past experience and tries to capture the best possible knowledge to make </a:t>
            </a:r>
            <a:r>
              <a:rPr lang="en-US" b="1" i="1" dirty="0"/>
              <a:t>accurate decisions </a:t>
            </a:r>
            <a:r>
              <a:rPr lang="en-US" dirty="0"/>
              <a:t>based on the feedback received</a:t>
            </a:r>
          </a:p>
          <a:p>
            <a:pPr lvl="1"/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sz="1400" b="1" dirty="0"/>
          </a:p>
          <a:p>
            <a:r>
              <a:rPr lang="en-IN" sz="1400" b="1" dirty="0"/>
              <a:t>Source: </a:t>
            </a:r>
            <a:r>
              <a:rPr lang="en-IN" sz="1400" b="1" dirty="0">
                <a:hlinkClick r:id="rId2"/>
              </a:rPr>
              <a:t>https://towardsdatascience.com/machine-learning-types-and-algorithms-d8b79545a6ec</a:t>
            </a:r>
            <a:endParaRPr lang="en-IN" sz="1400" b="1" dirty="0"/>
          </a:p>
          <a:p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4F5CB-9BFF-45BE-AD60-0473B08F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12" y="2852936"/>
            <a:ext cx="6019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Entice you into Data Science as a career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common algorithms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Naive Bayes</a:t>
            </a:r>
          </a:p>
          <a:p>
            <a:r>
              <a:rPr lang="en-IN" dirty="0" err="1"/>
              <a:t>kNN</a:t>
            </a:r>
            <a:endParaRPr lang="en-IN" dirty="0"/>
          </a:p>
          <a:p>
            <a:r>
              <a:rPr lang="en-IN" dirty="0"/>
              <a:t>K-Means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Dimensionality Reduction Algorithms</a:t>
            </a:r>
          </a:p>
          <a:p>
            <a:r>
              <a:rPr lang="en-IN" dirty="0"/>
              <a:t>Gradient Boosting algorithms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C1622-6135-45C3-9925-B903538F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1628800"/>
            <a:ext cx="8573939" cy="4738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4F0CF6-8E41-4034-8406-3CC89531D638}"/>
              </a:ext>
            </a:extLst>
          </p:cNvPr>
          <p:cNvSpPr/>
          <p:nvPr/>
        </p:nvSpPr>
        <p:spPr>
          <a:xfrm>
            <a:off x="3271972" y="6492750"/>
            <a:ext cx="5644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/>
              <a:t>Source: </a:t>
            </a:r>
            <a:r>
              <a:rPr lang="en-IN" sz="1600" dirty="0">
                <a:hlinkClick r:id="rId3"/>
              </a:rPr>
              <a:t>https://www.edureka.co/blog/what-is-machine-learning/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00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Virtual Personal Assistants</a:t>
            </a:r>
          </a:p>
          <a:p>
            <a:endParaRPr lang="en-IN" b="1" dirty="0"/>
          </a:p>
          <a:p>
            <a:r>
              <a:rPr lang="en-US" dirty="0"/>
              <a:t>Virtual Assistants are integrated to a variety of platforms. For example:</a:t>
            </a:r>
          </a:p>
          <a:p>
            <a:pPr lvl="1"/>
            <a:r>
              <a:rPr lang="en-US" dirty="0"/>
              <a:t>Smart Speakers: Amazon Echo and Google Home</a:t>
            </a:r>
          </a:p>
          <a:p>
            <a:pPr lvl="1"/>
            <a:r>
              <a:rPr lang="en-US" dirty="0"/>
              <a:t>Smartphones: Samsung Bixby on Samsung S8</a:t>
            </a:r>
          </a:p>
          <a:p>
            <a:pPr lvl="1"/>
            <a:r>
              <a:rPr lang="en-US" dirty="0"/>
              <a:t>Mobile Apps: Google </a:t>
            </a:r>
            <a:r>
              <a:rPr lang="en-US" dirty="0" err="1"/>
              <a:t>Allo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Predictions while Commuting</a:t>
            </a:r>
          </a:p>
          <a:p>
            <a:endParaRPr lang="en-IN" b="1" dirty="0"/>
          </a:p>
          <a:p>
            <a:r>
              <a:rPr lang="en-IN" i="1" dirty="0"/>
              <a:t>Traffic Predictions </a:t>
            </a:r>
          </a:p>
          <a:p>
            <a:pPr lvl="1"/>
            <a:r>
              <a:rPr lang="en-IN" i="1" dirty="0"/>
              <a:t>Google Map</a:t>
            </a:r>
          </a:p>
          <a:p>
            <a:r>
              <a:rPr lang="en-IN" i="1" dirty="0"/>
              <a:t>Airline delay predictions</a:t>
            </a:r>
          </a:p>
          <a:p>
            <a:pPr lvl="1"/>
            <a:r>
              <a:rPr lang="en-IN" i="1" dirty="0"/>
              <a:t>MS project</a:t>
            </a:r>
          </a:p>
          <a:p>
            <a:r>
              <a:rPr lang="en-IN" i="1" dirty="0"/>
              <a:t>Railway ticket confirmation prediction</a:t>
            </a:r>
          </a:p>
          <a:p>
            <a:pPr lvl="1"/>
            <a:r>
              <a:rPr lang="en-US" dirty="0"/>
              <a:t>Various android apps</a:t>
            </a:r>
          </a:p>
          <a:p>
            <a:r>
              <a:rPr lang="en-IN" i="1" dirty="0"/>
              <a:t>Online Transportation Networks</a:t>
            </a:r>
          </a:p>
          <a:p>
            <a:pPr lvl="1"/>
            <a:r>
              <a:rPr lang="en-US" dirty="0" err="1"/>
              <a:t>Ubser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Videos Surveillance</a:t>
            </a:r>
          </a:p>
          <a:p>
            <a:endParaRPr lang="en-IN" i="1" dirty="0"/>
          </a:p>
          <a:p>
            <a:r>
              <a:rPr lang="en-IN" i="1" dirty="0"/>
              <a:t>Single person monitoring?</a:t>
            </a:r>
          </a:p>
          <a:p>
            <a:r>
              <a:rPr lang="en-IN" i="1" dirty="0"/>
              <a:t>AI backed monitoring</a:t>
            </a:r>
          </a:p>
          <a:p>
            <a:pPr lvl="1"/>
            <a:r>
              <a:rPr lang="en-US" dirty="0"/>
              <a:t>detect crime before they happen</a:t>
            </a:r>
          </a:p>
          <a:p>
            <a:pPr lvl="1"/>
            <a:r>
              <a:rPr lang="en-US" dirty="0"/>
              <a:t>track unusual </a:t>
            </a:r>
            <a:r>
              <a:rPr lang="en-US" dirty="0" err="1"/>
              <a:t>behaviour</a:t>
            </a:r>
            <a:r>
              <a:rPr lang="en-US" dirty="0"/>
              <a:t> of people like standing motionless for a long time, stumbling</a:t>
            </a:r>
          </a:p>
          <a:p>
            <a:r>
              <a:rPr lang="en-IN" i="1" dirty="0"/>
              <a:t>Traffic signals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Social Media Services</a:t>
            </a:r>
            <a:endParaRPr lang="en-IN" i="1" dirty="0"/>
          </a:p>
          <a:p>
            <a:endParaRPr lang="en-IN" i="1" dirty="0"/>
          </a:p>
          <a:p>
            <a:r>
              <a:rPr lang="en-IN" i="1" dirty="0"/>
              <a:t>People You May Know – LinkedIn, Facebook</a:t>
            </a:r>
          </a:p>
          <a:p>
            <a:r>
              <a:rPr lang="en-IN" i="1" dirty="0"/>
              <a:t>Face Recognition – Mobile </a:t>
            </a:r>
            <a:r>
              <a:rPr lang="en-IN" i="1" dirty="0" err="1"/>
              <a:t>unclock</a:t>
            </a:r>
            <a:r>
              <a:rPr lang="en-IN" i="1" dirty="0"/>
              <a:t>, Google photos, Facebook</a:t>
            </a:r>
          </a:p>
          <a:p>
            <a:r>
              <a:rPr lang="en-IN" i="1" dirty="0"/>
              <a:t>Similar Pins - Pinterest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Email Spam and Malware Filtering</a:t>
            </a:r>
          </a:p>
          <a:p>
            <a:endParaRPr lang="en-IN" i="1" dirty="0"/>
          </a:p>
          <a:p>
            <a:r>
              <a:rPr lang="en-IN" dirty="0"/>
              <a:t>Spam vs HAM</a:t>
            </a:r>
          </a:p>
          <a:p>
            <a:r>
              <a:rPr lang="en-IN" dirty="0"/>
              <a:t>Multi Layer Perceptron, C 4.5 Decision Tree Induction</a:t>
            </a:r>
          </a:p>
          <a:p>
            <a:r>
              <a:rPr lang="en-US" dirty="0"/>
              <a:t>Over 325, 000 malwares are detected everyday and each piece of code is 90–98% similar to its previous versions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Chatbots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dirty="0"/>
              <a:t>Online Customer Support</a:t>
            </a:r>
          </a:p>
          <a:p>
            <a:pPr lvl="1"/>
            <a:r>
              <a:rPr lang="en-US" sz="2400" dirty="0"/>
              <a:t>State Bank of India's SIA chatbot </a:t>
            </a:r>
          </a:p>
          <a:p>
            <a:pPr lvl="1"/>
            <a:r>
              <a:rPr lang="en-IN" sz="2400" dirty="0"/>
              <a:t>ICICI Bank's </a:t>
            </a:r>
            <a:r>
              <a:rPr lang="en-IN" sz="2400" dirty="0" err="1"/>
              <a:t>iPal</a:t>
            </a:r>
            <a:endParaRPr lang="en-IN" sz="2400" dirty="0"/>
          </a:p>
          <a:p>
            <a:r>
              <a:rPr lang="en-IN" dirty="0"/>
              <a:t>Facebook Messenger</a:t>
            </a:r>
          </a:p>
          <a:p>
            <a:r>
              <a:rPr lang="en-IN" dirty="0"/>
              <a:t>Insomnia </a:t>
            </a:r>
          </a:p>
          <a:p>
            <a:r>
              <a:rPr lang="en-US" dirty="0"/>
              <a:t>Disney: Solving Crimes with Fictional Characters, </a:t>
            </a:r>
            <a:r>
              <a:rPr lang="en-IN" dirty="0"/>
              <a:t>Zootopia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Search Engine Result Refining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dirty="0"/>
              <a:t>Google</a:t>
            </a:r>
          </a:p>
          <a:p>
            <a:pPr lvl="1"/>
            <a:r>
              <a:rPr lang="en-IN" dirty="0"/>
              <a:t>Need more examples??</a:t>
            </a:r>
          </a:p>
          <a:p>
            <a:pPr lvl="1"/>
            <a:r>
              <a:rPr lang="en-IN" dirty="0"/>
              <a:t>Used to be Page Rank alone, now uses 200+ parameters and AI, ML</a:t>
            </a:r>
          </a:p>
          <a:p>
            <a:pPr lvl="1"/>
            <a:r>
              <a:rPr lang="en-US" dirty="0"/>
              <a:t>Stay on the web page for long</a:t>
            </a:r>
          </a:p>
          <a:p>
            <a:pPr lvl="1"/>
            <a:r>
              <a:rPr lang="en-US" dirty="0"/>
              <a:t>Search results but do not open any of the results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Product Recommendations</a:t>
            </a:r>
          </a:p>
          <a:p>
            <a:endParaRPr lang="en-IN" dirty="0"/>
          </a:p>
          <a:p>
            <a:r>
              <a:rPr lang="en-IN" dirty="0"/>
              <a:t>Netflix</a:t>
            </a:r>
          </a:p>
          <a:p>
            <a:pPr lvl="1"/>
            <a:r>
              <a:rPr lang="en-IN" dirty="0"/>
              <a:t>Main differentiator </a:t>
            </a:r>
          </a:p>
          <a:p>
            <a:pPr lvl="1"/>
            <a:r>
              <a:rPr lang="en-IN" dirty="0"/>
              <a:t>$1 Million coding contest</a:t>
            </a:r>
          </a:p>
          <a:p>
            <a:pPr lvl="1"/>
            <a:r>
              <a:rPr lang="en-US" dirty="0" err="1"/>
              <a:t>BellKor's</a:t>
            </a:r>
            <a:r>
              <a:rPr lang="en-US" dirty="0"/>
              <a:t> Pragmatic Chaos team which bested Netflix's own algorithm for predicting ratings by 10.06%</a:t>
            </a:r>
            <a:endParaRPr lang="en-IN" dirty="0"/>
          </a:p>
          <a:p>
            <a:r>
              <a:rPr lang="en-IN" dirty="0"/>
              <a:t>Amazon</a:t>
            </a:r>
          </a:p>
          <a:p>
            <a:pPr lvl="1"/>
            <a:r>
              <a:rPr lang="en-IN" dirty="0"/>
              <a:t>Moment you start browsing</a:t>
            </a:r>
          </a:p>
          <a:p>
            <a:pPr lvl="1"/>
            <a:r>
              <a:rPr lang="en-IN" dirty="0"/>
              <a:t>Buy this along with this</a:t>
            </a:r>
          </a:p>
          <a:p>
            <a:r>
              <a:rPr lang="en-US" sz="2000" dirty="0"/>
              <a:t>Alibaba</a:t>
            </a:r>
          </a:p>
          <a:p>
            <a:pPr lvl="1"/>
            <a:r>
              <a:rPr lang="en-IN" dirty="0"/>
              <a:t>E-commerce Brain - bookmarking, commenting, browsing history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discuss Data Science</a:t>
            </a:r>
          </a:p>
          <a:p>
            <a:pPr marL="0" indent="0">
              <a:buNone/>
            </a:pPr>
            <a:r>
              <a:rPr lang="en-US" b="1" dirty="0"/>
              <a:t>What is Data Science</a:t>
            </a:r>
          </a:p>
          <a:p>
            <a:pPr marL="0" indent="0">
              <a:buNone/>
            </a:pPr>
            <a:r>
              <a:rPr lang="en-US" b="1" dirty="0"/>
              <a:t> The Fourth Paradigm</a:t>
            </a:r>
          </a:p>
          <a:p>
            <a:pPr marL="0" indent="0">
              <a:buNone/>
            </a:pPr>
            <a:r>
              <a:rPr lang="en-US" b="1" dirty="0"/>
              <a:t>Four V’s of Data</a:t>
            </a:r>
          </a:p>
          <a:p>
            <a:pPr marL="0" indent="0">
              <a:buNone/>
            </a:pPr>
            <a:r>
              <a:rPr lang="en-US" b="1" dirty="0"/>
              <a:t>Data Science Umbrella, Technologies, Lifecycle</a:t>
            </a:r>
          </a:p>
          <a:p>
            <a:pPr marL="0" indent="0">
              <a:buNone/>
            </a:pPr>
            <a:r>
              <a:rPr lang="en-US" b="1" dirty="0"/>
              <a:t>How machines learn, AI, ML, DL</a:t>
            </a:r>
          </a:p>
          <a:p>
            <a:pPr marL="0" indent="0">
              <a:buNone/>
            </a:pPr>
            <a:r>
              <a:rPr lang="en-US" b="1" dirty="0"/>
              <a:t>Machine Learning – Intro</a:t>
            </a:r>
          </a:p>
          <a:p>
            <a:pPr marL="0" indent="0">
              <a:buNone/>
            </a:pPr>
            <a:r>
              <a:rPr lang="en-US" b="1" dirty="0"/>
              <a:t>Applications of Data Science, ML</a:t>
            </a:r>
          </a:p>
          <a:p>
            <a:pPr marL="0" indent="0">
              <a:buNone/>
            </a:pPr>
            <a:r>
              <a:rPr lang="en-US" b="1" dirty="0"/>
              <a:t>Learnings from Industry</a:t>
            </a:r>
          </a:p>
          <a:p>
            <a:pPr marL="0" indent="0">
              <a:buNone/>
            </a:pPr>
            <a:r>
              <a:rPr lang="en-US" b="1" dirty="0"/>
              <a:t>Learn Data Science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r>
              <a:rPr lang="en-IN" b="1" dirty="0"/>
              <a:t>Online Fraud Detection - Finance</a:t>
            </a:r>
            <a:endParaRPr lang="en-IN" dirty="0"/>
          </a:p>
          <a:p>
            <a:endParaRPr lang="en-IN" dirty="0"/>
          </a:p>
          <a:p>
            <a:r>
              <a:rPr lang="en-US" dirty="0" err="1"/>
              <a:t>Paypal</a:t>
            </a:r>
            <a:r>
              <a:rPr lang="en-US" dirty="0"/>
              <a:t> is using ML for protection against money laundering</a:t>
            </a:r>
          </a:p>
          <a:p>
            <a:pPr lvl="1"/>
            <a:r>
              <a:rPr lang="en-US" dirty="0"/>
              <a:t>Outlier, anomaly detection</a:t>
            </a:r>
          </a:p>
          <a:p>
            <a:r>
              <a:rPr lang="en-US" dirty="0"/>
              <a:t>You are watching “Game of Thrones” when you get a call from your bank asking if you have swiped your card for “$X” at a store in your city to buy a gadget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Drug Discovery/Manufacturing</a:t>
            </a:r>
          </a:p>
          <a:p>
            <a:endParaRPr lang="en-IN" dirty="0"/>
          </a:p>
          <a:p>
            <a:r>
              <a:rPr lang="en-US" dirty="0"/>
              <a:t>Pfizer is using IBM Watson on its immuno-oncology (a technique that uses body’s immune system to help fight cancer) research</a:t>
            </a:r>
          </a:p>
          <a:p>
            <a:r>
              <a:rPr lang="en-IN" b="1" dirty="0"/>
              <a:t>Personalized Treatment/Medication</a:t>
            </a:r>
          </a:p>
          <a:p>
            <a:pPr lvl="1"/>
            <a:r>
              <a:rPr lang="en-US" dirty="0"/>
              <a:t>Genentech, a member of the Roche Group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https://medium.com/app-affairs/9-applications-of-machine-learning-from-day-to-day-life-112a47a429d0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dirty="0" err="1"/>
              <a:t>Tensorflow</a:t>
            </a:r>
            <a:r>
              <a:rPr lang="en-US" sz="1600" dirty="0"/>
              <a:t>, Coursera</a:t>
            </a:r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https://www.coursera.org/learn/google-machine-learning/home/welcome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4" descr="image001">
            <a:extLst>
              <a:ext uri="{FF2B5EF4-FFF2-40B4-BE49-F238E27FC236}">
                <a16:creationId xmlns:a16="http://schemas.microsoft.com/office/drawing/2014/main" id="{D1492608-B192-4701-B260-081205DD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2" y="1916832"/>
            <a:ext cx="10441160" cy="39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5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b="1" dirty="0"/>
              <a:t>One approach not sufficient</a:t>
            </a:r>
          </a:p>
          <a:p>
            <a:pPr fontAlgn="base"/>
            <a:r>
              <a:rPr lang="en-IN" b="1" dirty="0"/>
              <a:t>Solve using multiple ways and ensemble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7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Surviving ML onslaught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5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endParaRPr lang="en-IN" b="1" dirty="0"/>
          </a:p>
          <a:p>
            <a:pPr marL="274320" lvl="1" indent="0" fontAlgn="base">
              <a:buNone/>
            </a:pPr>
            <a:r>
              <a:rPr lang="en-IN" sz="3200" b="1" i="1" u="sng" dirty="0"/>
              <a:t>Everyday what you do, make sure it generates new challenges frequently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76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buzz - </a:t>
            </a:r>
            <a:r>
              <a:rPr lang="en-US" b="1" dirty="0"/>
              <a:t>Top 5 Data Science GitHub Repositories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772816"/>
            <a:ext cx="961255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hlinkClick r:id="rId2"/>
              </a:rPr>
              <a:t>Flair (State-of-the-Art NLP Library)</a:t>
            </a:r>
            <a:endParaRPr lang="en-IN" b="1" dirty="0"/>
          </a:p>
          <a:p>
            <a:pPr lvl="1"/>
            <a:r>
              <a:rPr lang="en-IN" dirty="0"/>
              <a:t>Based on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US" b="1" u="sng" dirty="0" err="1">
                <a:hlinkClick r:id="rId3"/>
              </a:rPr>
              <a:t>face.evoLVe</a:t>
            </a:r>
            <a:r>
              <a:rPr lang="en-US" b="1" u="sng" dirty="0">
                <a:hlinkClick r:id="rId3"/>
              </a:rPr>
              <a:t> – High Performance Face Recognition Library</a:t>
            </a:r>
            <a:endParaRPr lang="en-US" b="1" dirty="0"/>
          </a:p>
          <a:p>
            <a:pPr lvl="1"/>
            <a:r>
              <a:rPr lang="en-US" dirty="0"/>
              <a:t>High performance deep face recognition</a:t>
            </a:r>
          </a:p>
          <a:p>
            <a:r>
              <a:rPr lang="en-IN" b="1" u="sng" dirty="0">
                <a:hlinkClick r:id="rId4"/>
              </a:rPr>
              <a:t>YOLOv3</a:t>
            </a:r>
            <a:endParaRPr lang="en-IN" b="1" dirty="0"/>
          </a:p>
          <a:p>
            <a:pPr lvl="1"/>
            <a:r>
              <a:rPr lang="en-IN" dirty="0"/>
              <a:t>Object detection tasks</a:t>
            </a:r>
          </a:p>
          <a:p>
            <a:r>
              <a:rPr lang="en-US" b="1" u="sng" dirty="0" err="1">
                <a:hlinkClick r:id="rId5"/>
              </a:rPr>
              <a:t>FaceBoxes</a:t>
            </a:r>
            <a:r>
              <a:rPr lang="en-US" b="1" u="sng" dirty="0">
                <a:hlinkClick r:id="rId5"/>
              </a:rPr>
              <a:t>: A CPU Real-Time Face Detector with High Accuracy</a:t>
            </a:r>
            <a:endParaRPr lang="en-US" b="1" dirty="0"/>
          </a:p>
          <a:p>
            <a:pPr lvl="1"/>
            <a:r>
              <a:rPr lang="en-IN" dirty="0"/>
              <a:t>face detecting approach, No GPU</a:t>
            </a:r>
          </a:p>
          <a:p>
            <a:r>
              <a:rPr lang="en-IN" b="1" u="sng" dirty="0">
                <a:hlinkClick r:id="rId6"/>
              </a:rPr>
              <a:t>Transformer-XL from Google AI</a:t>
            </a:r>
            <a:endParaRPr lang="en-IN" b="1" dirty="0"/>
          </a:p>
          <a:p>
            <a:pPr lvl="1"/>
            <a:r>
              <a:rPr lang="en-IN" dirty="0"/>
              <a:t>Google AI team, NLP</a:t>
            </a:r>
          </a:p>
          <a:p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1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1818" y="908720"/>
            <a:ext cx="9143998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buzz – </a:t>
            </a:r>
            <a:r>
              <a:rPr lang="en-US" b="1" dirty="0"/>
              <a:t>Technologies being used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772816"/>
            <a:ext cx="961255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4EEA1648-B542-4252-9A51-A988928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 b="53262"/>
          <a:stretch/>
        </p:blipFill>
        <p:spPr>
          <a:xfrm>
            <a:off x="2944317" y="1737302"/>
            <a:ext cx="6768752" cy="48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Data Science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89072C9-A12A-4F5C-AF03-47529C98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6125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620D397-CC53-4729-9962-8A1E6797093C}"/>
              </a:ext>
            </a:extLst>
          </p:cNvPr>
          <p:cNvSpPr txBox="1">
            <a:spLocks/>
          </p:cNvSpPr>
          <p:nvPr/>
        </p:nvSpPr>
        <p:spPr>
          <a:xfrm>
            <a:off x="1674814" y="1925216"/>
            <a:ext cx="9612558" cy="481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b="1" dirty="0"/>
              <a:t>Coursera</a:t>
            </a:r>
          </a:p>
          <a:p>
            <a:pPr lvl="1" fontAlgn="base"/>
            <a:r>
              <a:rPr lang="en-IN" b="1" dirty="0"/>
              <a:t>Data Science Specialization – John Hopkins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2"/>
              </a:rPr>
              <a:t>https://www.coursera.org/specializations/jhu-data-science</a:t>
            </a:r>
            <a:endParaRPr lang="en-IN" b="1" dirty="0"/>
          </a:p>
          <a:p>
            <a:pPr lvl="1" fontAlgn="base"/>
            <a:r>
              <a:rPr lang="en-IN" b="1" dirty="0"/>
              <a:t>Deep Learning Specialization – Andrew Ng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3"/>
              </a:rPr>
              <a:t>https://www.coursera.org/specializations/deep-learning</a:t>
            </a:r>
            <a:endParaRPr lang="en-IN" b="1" dirty="0"/>
          </a:p>
          <a:p>
            <a:pPr lvl="1" fontAlgn="base"/>
            <a:r>
              <a:rPr lang="en-IN" b="1" dirty="0"/>
              <a:t>Machine Learning Primer – Stanford</a:t>
            </a:r>
          </a:p>
          <a:p>
            <a:pPr marL="274320" lvl="1" indent="0" fontAlgn="base">
              <a:buNone/>
            </a:pPr>
            <a:r>
              <a:rPr lang="en-IN" b="1" dirty="0">
                <a:hlinkClick r:id="rId4"/>
              </a:rPr>
              <a:t>https://www.coursera.org/learn/machine-learning</a:t>
            </a:r>
            <a:endParaRPr lang="en-IN" b="1" dirty="0"/>
          </a:p>
          <a:p>
            <a:pPr fontAlgn="base"/>
            <a:r>
              <a:rPr lang="en-IN" b="1" dirty="0"/>
              <a:t>Analytics Vidhya</a:t>
            </a:r>
          </a:p>
          <a:p>
            <a:pPr lvl="1" fontAlgn="base"/>
            <a:r>
              <a:rPr lang="en-IN" b="1" dirty="0">
                <a:hlinkClick r:id="rId5"/>
              </a:rPr>
              <a:t>https://www.analyticsvidhya.com</a:t>
            </a:r>
            <a:endParaRPr lang="en-IN" b="1" dirty="0"/>
          </a:p>
          <a:p>
            <a:pPr fontAlgn="base"/>
            <a:r>
              <a:rPr lang="en-IN" b="1" dirty="0"/>
              <a:t>Medium.com</a:t>
            </a:r>
          </a:p>
          <a:p>
            <a:pPr lvl="1"/>
            <a:r>
              <a:rPr lang="en-IN" dirty="0"/>
              <a:t>Data Science specific stream</a:t>
            </a:r>
          </a:p>
          <a:p>
            <a:pPr marL="274320" lvl="1" indent="0">
              <a:buNone/>
            </a:pPr>
            <a:r>
              <a:rPr lang="en-IN" dirty="0">
                <a:hlinkClick r:id="rId6"/>
              </a:rPr>
              <a:t>https://towardsdatascience.com/</a:t>
            </a:r>
            <a:endParaRPr lang="en-IN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05615"/>
            <a:ext cx="9468542" cy="505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Why to discuss Data Science</a:t>
            </a:r>
          </a:p>
          <a:p>
            <a:pPr marL="0" indent="0">
              <a:buNone/>
            </a:pPr>
            <a:r>
              <a:rPr lang="en-US" b="1" dirty="0"/>
              <a:t>What is Data Science</a:t>
            </a:r>
          </a:p>
          <a:p>
            <a:pPr marL="0" indent="0">
              <a:buNone/>
            </a:pPr>
            <a:r>
              <a:rPr lang="en-US" b="1" dirty="0"/>
              <a:t> The Fourth Paradigm</a:t>
            </a:r>
          </a:p>
          <a:p>
            <a:pPr marL="0" indent="0">
              <a:buNone/>
            </a:pPr>
            <a:r>
              <a:rPr lang="en-US" b="1" dirty="0"/>
              <a:t>Four V’s of Data</a:t>
            </a:r>
          </a:p>
          <a:p>
            <a:pPr marL="0" indent="0">
              <a:buNone/>
            </a:pPr>
            <a:r>
              <a:rPr lang="en-US" b="1" dirty="0"/>
              <a:t>Data Science Umbrella, Technologies, Lifecycle</a:t>
            </a:r>
          </a:p>
          <a:p>
            <a:pPr marL="0" indent="0">
              <a:buNone/>
            </a:pPr>
            <a:r>
              <a:rPr lang="en-US" b="1" dirty="0"/>
              <a:t>How machines learn, AI, ML, DL</a:t>
            </a:r>
          </a:p>
          <a:p>
            <a:pPr marL="0" indent="0">
              <a:buNone/>
            </a:pPr>
            <a:r>
              <a:rPr lang="en-US" b="1" dirty="0"/>
              <a:t>Machine Learning – Intro</a:t>
            </a:r>
          </a:p>
          <a:p>
            <a:pPr marL="0" indent="0">
              <a:buNone/>
            </a:pPr>
            <a:r>
              <a:rPr lang="en-US" b="1" dirty="0"/>
              <a:t>Applications of Data Science, ML</a:t>
            </a:r>
          </a:p>
          <a:p>
            <a:pPr marL="0" indent="0">
              <a:buNone/>
            </a:pPr>
            <a:r>
              <a:rPr lang="en-US" b="1" dirty="0"/>
              <a:t>Learnings from Industry</a:t>
            </a:r>
          </a:p>
          <a:p>
            <a:pPr marL="0" indent="0">
              <a:buNone/>
            </a:pPr>
            <a:r>
              <a:rPr lang="en-US" b="1" dirty="0"/>
              <a:t>Learn Data Science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16614" cy="1020762"/>
          </a:xfrm>
        </p:spPr>
        <p:txBody>
          <a:bodyPr/>
          <a:lstStyle/>
          <a:p>
            <a:r>
              <a:rPr lang="en-US" dirty="0"/>
              <a:t>What Big Guns are talking about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58326"/>
            <a:ext cx="9468542" cy="4882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Scientist: The Sexiest Job of the 21st Century – HBR 2012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https://hbr.org/2012/10/data-scientist-the-sexiest-job-of-the-21st-century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Fastest growing Profession – LinkedIn 2017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https://blog.linkedin.com/2017/december/7/the-fastest-growing-jobs-in-the-u-s-based-on-linkedin-data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Which is at Top </a:t>
            </a:r>
            <a:r>
              <a:rPr lang="en-US" dirty="0">
                <a:sym typeface="Wingdings" panose="05000000000000000000" pitchFamily="2" charset="2"/>
              </a:rPr>
              <a:t>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50 percent gap in the supply – </a:t>
            </a:r>
            <a:r>
              <a:rPr lang="en-US" b="1" dirty="0" err="1"/>
              <a:t>Mckinsey</a:t>
            </a:r>
            <a:r>
              <a:rPr lang="en-US" b="1" dirty="0"/>
              <a:t>, Amazon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https://blog.alexa.com/know-data-science-important/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612558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Why Data Science? – Gartner Hype Cycle - 2017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604FA26-47F8-4EFA-B9FC-87F51DFA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1" y="1091500"/>
            <a:ext cx="11369342" cy="54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Why Data Science – Gartner Hype Cycle - 2018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0E4F6-261F-447B-A9ED-881FFE3C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1" y="931822"/>
            <a:ext cx="11007902" cy="5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https://pollev.com/saurabhjain220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6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-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36368"/>
          </a:xfrm>
        </p:spPr>
        <p:txBody>
          <a:bodyPr>
            <a:normAutofit/>
          </a:bodyPr>
          <a:lstStyle/>
          <a:p>
            <a:r>
              <a:rPr lang="en-US" dirty="0"/>
              <a:t>Applying advanced statistical tools to existing data to generate new insights</a:t>
            </a:r>
          </a:p>
          <a:p>
            <a:r>
              <a:rPr lang="en-US" dirty="0"/>
              <a:t>Data science is a multidisciplinary blend of data inference, algorithm development, and technology in order to solve analytically complex problems</a:t>
            </a:r>
          </a:p>
          <a:p>
            <a:r>
              <a:rPr lang="en-US" dirty="0"/>
              <a:t>Wikipedia - Data science is an interdisciplinary field that uses scientific methods, processes, algorithms and systems to extract knowledge and insights from data in various forms, both structured and unstructured,[1][2] similar to data mining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Bookish???</a:t>
            </a:r>
          </a:p>
        </p:txBody>
      </p:sp>
    </p:spTree>
    <p:extLst>
      <p:ext uri="{BB962C8B-B14F-4D97-AF65-F5344CB8AC3E}">
        <p14:creationId xmlns:p14="http://schemas.microsoft.com/office/powerpoint/2010/main" val="17001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2927</TotalTime>
  <Words>1500</Words>
  <Application>Microsoft Office PowerPoint</Application>
  <PresentationFormat>Custom</PresentationFormat>
  <Paragraphs>415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Consolas</vt:lpstr>
      <vt:lpstr>Corbel</vt:lpstr>
      <vt:lpstr>Chalkboard 16x9</vt:lpstr>
      <vt:lpstr>Data Science</vt:lpstr>
      <vt:lpstr>About Me</vt:lpstr>
      <vt:lpstr>Aim</vt:lpstr>
      <vt:lpstr>Flow</vt:lpstr>
      <vt:lpstr>What Big Guns are talking about Data Science</vt:lpstr>
      <vt:lpstr>Why Data Science? – Gartner Hype Cycle - 2017</vt:lpstr>
      <vt:lpstr>Why Data Science – Gartner Hype Cycle - 2018</vt:lpstr>
      <vt:lpstr>What is Data Science</vt:lpstr>
      <vt:lpstr>Data Science - Definition</vt:lpstr>
      <vt:lpstr>DIKW</vt:lpstr>
      <vt:lpstr>Data Science – Intersection of fields</vt:lpstr>
      <vt:lpstr>Data Science – Superset of fields</vt:lpstr>
      <vt:lpstr>The Fourth Paradigm</vt:lpstr>
      <vt:lpstr>Explosion of data - Data is New Oil</vt:lpstr>
      <vt:lpstr>Four V’s of Data</vt:lpstr>
      <vt:lpstr>Word Cloud for Data Science</vt:lpstr>
      <vt:lpstr>Data Science Umbrella</vt:lpstr>
      <vt:lpstr>Lifecycle</vt:lpstr>
      <vt:lpstr>What is the need for Machines to do Data Interpretation?</vt:lpstr>
      <vt:lpstr>How do Humans learn?</vt:lpstr>
      <vt:lpstr>How do Machines learn?</vt:lpstr>
      <vt:lpstr>AI vs ML vs DL</vt:lpstr>
      <vt:lpstr>AI vs ML vs DL</vt:lpstr>
      <vt:lpstr>AI vs ML vs DL</vt:lpstr>
      <vt:lpstr>Machine Learning types</vt:lpstr>
      <vt:lpstr>Machine Learning types</vt:lpstr>
      <vt:lpstr>Machine Learning types</vt:lpstr>
      <vt:lpstr>Machine Learning types</vt:lpstr>
      <vt:lpstr>Machine Learning types</vt:lpstr>
      <vt:lpstr>Machine Learning common algorithms</vt:lpstr>
      <vt:lpstr>Machine Learning Flow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Learnings from Industry</vt:lpstr>
      <vt:lpstr>Learnings from Industry</vt:lpstr>
      <vt:lpstr>Surviving ML onslaught</vt:lpstr>
      <vt:lpstr>Current buzz - Top 5 Data Science GitHub Repositories</vt:lpstr>
      <vt:lpstr>Current buzz – Technologies being used</vt:lpstr>
      <vt:lpstr>Learn Data Science</vt:lpstr>
      <vt:lpstr>Recap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Saurabh Jain</dc:creator>
  <cp:lastModifiedBy>Saurabh Jain</cp:lastModifiedBy>
  <cp:revision>116</cp:revision>
  <dcterms:created xsi:type="dcterms:W3CDTF">2019-02-04T11:03:43Z</dcterms:created>
  <dcterms:modified xsi:type="dcterms:W3CDTF">2019-02-08T08:44:01Z</dcterms:modified>
</cp:coreProperties>
</file>