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3"/>
    <p:sldMasterId id="2147483706" r:id="rId4"/>
  </p:sldMasterIdLst>
  <p:notesMasterIdLst>
    <p:notesMasterId r:id="rId59"/>
  </p:notesMasterIdLst>
  <p:handoutMasterIdLst>
    <p:handoutMasterId r:id="rId60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306" r:id="rId16"/>
    <p:sldId id="270" r:id="rId17"/>
    <p:sldId id="307" r:id="rId18"/>
    <p:sldId id="268" r:id="rId19"/>
    <p:sldId id="266" r:id="rId20"/>
    <p:sldId id="271" r:id="rId21"/>
    <p:sldId id="267" r:id="rId22"/>
    <p:sldId id="272" r:id="rId23"/>
    <p:sldId id="273" r:id="rId24"/>
    <p:sldId id="308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2" r:id="rId33"/>
    <p:sldId id="283" r:id="rId34"/>
    <p:sldId id="284" r:id="rId35"/>
    <p:sldId id="285" r:id="rId36"/>
    <p:sldId id="309" r:id="rId37"/>
    <p:sldId id="286" r:id="rId38"/>
    <p:sldId id="287" r:id="rId39"/>
    <p:sldId id="310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0547D"/>
    <a:srgbClr val="C0D4E6"/>
    <a:srgbClr val="C0D3E6"/>
    <a:srgbClr val="F79433"/>
    <a:srgbClr val="00537C"/>
    <a:srgbClr val="BFBFBF"/>
    <a:srgbClr val="C85C1A"/>
    <a:srgbClr val="000000"/>
    <a:srgbClr val="C0D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581" autoAdjust="0"/>
    <p:restoredTop sz="95064" autoAdjust="0"/>
  </p:normalViewPr>
  <p:slideViewPr>
    <p:cSldViewPr snapToGrid="0" showGuides="1">
      <p:cViewPr varScale="1">
        <p:scale>
          <a:sx n="146" d="100"/>
          <a:sy n="146" d="100"/>
        </p:scale>
        <p:origin x="114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8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A497F-7633-4752-A792-E8FC3D9F3AAF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© 2019 Persistent Systems -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2A667-FCC7-4CF3-A28E-A4E949126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2866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A23CB-19C4-410B-9088-3C0EB0EDC19A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© 2019 Persistent Systems -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0BC43-03B2-499A-9C67-343C65876B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3713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2019 Persistent Systems -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0BC43-03B2-499A-9C67-343C65876BA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1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11">
            <a:extLst>
              <a:ext uri="{FF2B5EF4-FFF2-40B4-BE49-F238E27FC236}">
                <a16:creationId xmlns:a16="http://schemas.microsoft.com/office/drawing/2014/main" id="{78034853-C514-42CF-A657-FBF767F98E18}"/>
              </a:ext>
            </a:extLst>
          </p:cNvPr>
          <p:cNvSpPr/>
          <p:nvPr userDrawn="1"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rgbClr val="006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1" name="Text Placeholder 13">
            <a:extLst>
              <a:ext uri="{FF2B5EF4-FFF2-40B4-BE49-F238E27FC236}">
                <a16:creationId xmlns:a16="http://schemas.microsoft.com/office/drawing/2014/main" id="{5E6291DB-16DC-4C5A-865F-44A590C2C7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53741" y="3002514"/>
            <a:ext cx="5589152" cy="3276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&lt;Click to edit Author&gt;</a:t>
            </a:r>
          </a:p>
        </p:txBody>
      </p:sp>
      <p:sp>
        <p:nvSpPr>
          <p:cNvPr id="262" name="Text Placeholder 13">
            <a:extLst>
              <a:ext uri="{FF2B5EF4-FFF2-40B4-BE49-F238E27FC236}">
                <a16:creationId xmlns:a16="http://schemas.microsoft.com/office/drawing/2014/main" id="{E726F8DA-348A-475A-87E1-F8861CB480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53741" y="3355152"/>
            <a:ext cx="5589152" cy="3276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&lt;Click to edit Date&gt;</a:t>
            </a:r>
          </a:p>
        </p:txBody>
      </p:sp>
      <p:pic>
        <p:nvPicPr>
          <p:cNvPr id="264" name="Picture 19" descr="PNG logo for PPT_small size">
            <a:extLst>
              <a:ext uri="{FF2B5EF4-FFF2-40B4-BE49-F238E27FC236}">
                <a16:creationId xmlns:a16="http://schemas.microsoft.com/office/drawing/2014/main" id="{7C3273C1-21DE-44FA-A858-C2785097A64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65291" y="250985"/>
            <a:ext cx="819825" cy="625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F56BF0-FDFB-4AA9-B50C-F353D2FECF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1"/>
          <a:stretch/>
        </p:blipFill>
        <p:spPr>
          <a:xfrm>
            <a:off x="0" y="528750"/>
            <a:ext cx="2758658" cy="408600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87FA38E-9DB3-4863-BD79-CE3975C820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52917" y="1472836"/>
            <a:ext cx="5590800" cy="1105200"/>
          </a:xfrm>
        </p:spPr>
        <p:txBody>
          <a:bodyPr anchor="b">
            <a:noAutofit/>
          </a:bodyPr>
          <a:lstStyle>
            <a:lvl1pPr>
              <a:defRPr sz="3200" b="1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&lt;Click to edit Master title style&gt;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59F1A0F-E95A-4788-8D6E-5D08CD0EFC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52917" y="2603075"/>
            <a:ext cx="5590800" cy="374400"/>
          </a:xfrm>
        </p:spPr>
        <p:txBody>
          <a:bodyPr anchor="t">
            <a:noAutofit/>
          </a:bodyPr>
          <a:lstStyle>
            <a:lvl1pPr>
              <a:defRPr sz="2000" b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&lt;Click to edit Master subtitle style&gt;</a:t>
            </a:r>
          </a:p>
        </p:txBody>
      </p:sp>
    </p:spTree>
    <p:extLst>
      <p:ext uri="{BB962C8B-B14F-4D97-AF65-F5344CB8AC3E}">
        <p14:creationId xmlns:p14="http://schemas.microsoft.com/office/powerpoint/2010/main" val="289354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8ED5E07D-379D-46F8-969C-6FFB5703AC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" y="234951"/>
            <a:ext cx="7943850" cy="8430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&lt;Index&gt;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737F34-6CF8-44F1-BF7F-085D08409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2840" y="4745038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43C4373-56ED-4F73-8453-CF48C2E451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AC5DEFD-F970-487C-BD48-15E89177C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8115" y="4745834"/>
            <a:ext cx="270271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2019 Persistent Systems – Confidential</a:t>
            </a:r>
          </a:p>
        </p:txBody>
      </p:sp>
      <p:pic>
        <p:nvPicPr>
          <p:cNvPr id="33" name="Picture 19" descr="PNG logo for PPT_small size">
            <a:extLst>
              <a:ext uri="{FF2B5EF4-FFF2-40B4-BE49-F238E27FC236}">
                <a16:creationId xmlns:a16="http://schemas.microsoft.com/office/drawing/2014/main" id="{F4BA6004-65A5-4002-A5BB-9D0350ED490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38450" y="224085"/>
            <a:ext cx="655440" cy="39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25B7443-891B-4A0E-8D1E-4B267630711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0959" y="1234739"/>
            <a:ext cx="2700000" cy="3330392"/>
          </a:xfrm>
          <a:prstGeom prst="rect">
            <a:avLst/>
          </a:prstGeom>
        </p:spPr>
        <p:txBody>
          <a:bodyPr lIns="0" tIns="36000" rIns="0" bIns="0" anchor="t"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6840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800"/>
            </a:lvl2pPr>
            <a:lvl3pPr marL="684000" indent="-34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800"/>
            </a:lvl3pPr>
          </a:lstStyle>
          <a:p>
            <a:pPr lvl="0"/>
            <a:r>
              <a:rPr lang="en-US" dirty="0"/>
              <a:t>&lt;Click to edit text&gt;</a:t>
            </a:r>
          </a:p>
          <a:p>
            <a:pPr lvl="1"/>
            <a:r>
              <a:rPr lang="en-US" dirty="0"/>
              <a:t>&lt;Click to edit text&gt;</a:t>
            </a:r>
          </a:p>
          <a:p>
            <a:pPr lvl="0"/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B87991A-7B72-4DB2-A1E3-BCA248E41E01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3220902" y="1234739"/>
            <a:ext cx="2700000" cy="3330392"/>
          </a:xfrm>
          <a:prstGeom prst="rect">
            <a:avLst/>
          </a:prstGeom>
        </p:spPr>
        <p:txBody>
          <a:bodyPr lIns="0" tIns="36000" rIns="0" bIns="0" anchor="t"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6840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800"/>
            </a:lvl2pPr>
            <a:lvl3pPr marL="684000" indent="-34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800"/>
            </a:lvl3pPr>
          </a:lstStyle>
          <a:p>
            <a:pPr lvl="0"/>
            <a:r>
              <a:rPr lang="en-US" dirty="0"/>
              <a:t>&lt;Click to edit text&gt;</a:t>
            </a:r>
          </a:p>
          <a:p>
            <a:pPr lvl="1"/>
            <a:r>
              <a:rPr lang="en-US" dirty="0"/>
              <a:t>&lt;Click to edit text&gt;</a:t>
            </a:r>
          </a:p>
          <a:p>
            <a:pPr lvl="0"/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FB35AA6-6D3E-4AC7-BE60-A4D349077F8F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6120845" y="1234739"/>
            <a:ext cx="2700000" cy="3330392"/>
          </a:xfrm>
          <a:prstGeom prst="rect">
            <a:avLst/>
          </a:prstGeom>
        </p:spPr>
        <p:txBody>
          <a:bodyPr lIns="0" tIns="36000" rIns="0" bIns="0" anchor="t"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6840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800"/>
            </a:lvl2pPr>
            <a:lvl3pPr marL="684000" indent="-34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800"/>
            </a:lvl3pPr>
          </a:lstStyle>
          <a:p>
            <a:pPr lvl="0"/>
            <a:r>
              <a:rPr lang="en-US" dirty="0"/>
              <a:t>&lt;Click to edit text&gt;</a:t>
            </a:r>
          </a:p>
          <a:p>
            <a:pPr lvl="1"/>
            <a:r>
              <a:rPr lang="en-US" dirty="0"/>
              <a:t>&lt;Click to edit text&gt;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016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8ED5E07D-379D-46F8-969C-6FFB5703AC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" y="234951"/>
            <a:ext cx="7943850" cy="8430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&lt;Index&gt;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737F34-6CF8-44F1-BF7F-085D08409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2840" y="4745038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43C4373-56ED-4F73-8453-CF48C2E451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AC5DEFD-F970-487C-BD48-15E89177C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8115" y="4745834"/>
            <a:ext cx="270271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2019 Persistent Systems – Confidential</a:t>
            </a:r>
          </a:p>
        </p:txBody>
      </p:sp>
      <p:pic>
        <p:nvPicPr>
          <p:cNvPr id="33" name="Picture 19" descr="PNG logo for PPT_small size">
            <a:extLst>
              <a:ext uri="{FF2B5EF4-FFF2-40B4-BE49-F238E27FC236}">
                <a16:creationId xmlns:a16="http://schemas.microsoft.com/office/drawing/2014/main" id="{F4BA6004-65A5-4002-A5BB-9D0350ED490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38450" y="224085"/>
            <a:ext cx="655440" cy="39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A9C1A40-1D69-404A-8198-224525DD02A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0959" y="1234739"/>
            <a:ext cx="2700000" cy="3330392"/>
          </a:xfrm>
          <a:prstGeom prst="rect">
            <a:avLst/>
          </a:prstGeom>
        </p:spPr>
        <p:txBody>
          <a:bodyPr lIns="0" tIns="36000" rIns="0" bIns="0" anchor="t"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6840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800"/>
            </a:lvl2pPr>
          </a:lstStyle>
          <a:p>
            <a:pPr lvl="0"/>
            <a:r>
              <a:rPr lang="en-US" dirty="0"/>
              <a:t>&lt;Click to edit text&gt;</a:t>
            </a:r>
          </a:p>
          <a:p>
            <a:pPr lvl="1"/>
            <a:r>
              <a:rPr lang="en-US" dirty="0"/>
              <a:t>&lt;Click to edit text&gt;</a:t>
            </a:r>
          </a:p>
          <a:p>
            <a:pPr lvl="0"/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05AD8EB-14E4-437E-8779-AB78FECFAAFC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3220902" y="1234739"/>
            <a:ext cx="2700000" cy="3330392"/>
          </a:xfrm>
          <a:prstGeom prst="rect">
            <a:avLst/>
          </a:prstGeom>
        </p:spPr>
        <p:txBody>
          <a:bodyPr lIns="0" tIns="36000" rIns="0" bIns="0" anchor="t"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6840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800"/>
            </a:lvl2pPr>
          </a:lstStyle>
          <a:p>
            <a:pPr lvl="0"/>
            <a:r>
              <a:rPr lang="en-US" dirty="0"/>
              <a:t>&lt;Click to edit text&gt;</a:t>
            </a:r>
          </a:p>
          <a:p>
            <a:pPr lvl="1"/>
            <a:r>
              <a:rPr lang="en-US" dirty="0"/>
              <a:t>&lt;Click to edit text&gt;</a:t>
            </a:r>
          </a:p>
          <a:p>
            <a:pPr lvl="0"/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A81A87EC-F85C-4BDA-96A0-E618651151C5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6120845" y="1234739"/>
            <a:ext cx="2700000" cy="3330392"/>
          </a:xfrm>
          <a:prstGeom prst="rect">
            <a:avLst/>
          </a:prstGeom>
        </p:spPr>
        <p:txBody>
          <a:bodyPr lIns="0" tIns="36000" rIns="0" bIns="0" anchor="t"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6840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800"/>
            </a:lvl2pPr>
          </a:lstStyle>
          <a:p>
            <a:pPr lvl="0"/>
            <a:r>
              <a:rPr lang="en-US" dirty="0"/>
              <a:t>&lt;Click to edit text&gt;</a:t>
            </a:r>
          </a:p>
          <a:p>
            <a:pPr lvl="1"/>
            <a:r>
              <a:rPr lang="en-US" dirty="0"/>
              <a:t>&lt;Click to edit text&gt;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5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192D5347-44B5-494D-9738-2E071F4DD83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6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16ABAC-C6BA-4A83-A844-D274B5FADC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1"/>
          <a:stretch/>
        </p:blipFill>
        <p:spPr>
          <a:xfrm>
            <a:off x="0" y="528750"/>
            <a:ext cx="2758658" cy="4086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F456AC4-47B7-47E6-B7FE-75EDD94DB7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52917" y="1472836"/>
            <a:ext cx="5590800" cy="1105200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&lt;Click to edit Master title style&gt;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4D4907C-D2FE-44F5-AC4E-70537D8B32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52917" y="2603075"/>
            <a:ext cx="5590800" cy="1044000"/>
          </a:xfrm>
        </p:spPr>
        <p:txBody>
          <a:bodyPr anchor="t">
            <a:noAutofit/>
          </a:bodyPr>
          <a:lstStyle>
            <a:lvl1pPr>
              <a:defRPr sz="2000" b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&lt;Click to edit Master subtitle style&gt;</a:t>
            </a:r>
          </a:p>
        </p:txBody>
      </p:sp>
    </p:spTree>
    <p:extLst>
      <p:ext uri="{BB962C8B-B14F-4D97-AF65-F5344CB8AC3E}">
        <p14:creationId xmlns:p14="http://schemas.microsoft.com/office/powerpoint/2010/main" val="2988367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192D5347-44B5-494D-9738-2E071F4DD83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AD3A46-4EE8-4998-8F29-BAD7DDC84A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1"/>
          <a:stretch/>
        </p:blipFill>
        <p:spPr>
          <a:xfrm>
            <a:off x="0" y="528750"/>
            <a:ext cx="2758658" cy="40860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EE1EC0B-F951-4753-B782-0E485D06EE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52917" y="1472836"/>
            <a:ext cx="5590800" cy="1105200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&lt;Click to edit Master title style&gt;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890D8F6-9974-4930-BCB7-0FDE6EA319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52917" y="2603075"/>
            <a:ext cx="5590800" cy="1044000"/>
          </a:xfrm>
        </p:spPr>
        <p:txBody>
          <a:bodyPr anchor="t">
            <a:noAutofit/>
          </a:bodyPr>
          <a:lstStyle>
            <a:lvl1pPr>
              <a:defRPr sz="2000" b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&lt;Click to edit Master subtitle style&gt;</a:t>
            </a:r>
          </a:p>
        </p:txBody>
      </p:sp>
    </p:spTree>
    <p:extLst>
      <p:ext uri="{BB962C8B-B14F-4D97-AF65-F5344CB8AC3E}">
        <p14:creationId xmlns:p14="http://schemas.microsoft.com/office/powerpoint/2010/main" val="1231659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192D5347-44B5-494D-9738-2E071F4DD83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8DA45A-A5E2-4451-8650-21052C1D47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1"/>
          <a:stretch/>
        </p:blipFill>
        <p:spPr>
          <a:xfrm>
            <a:off x="0" y="528750"/>
            <a:ext cx="2758658" cy="408600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5B47A7F-5498-4D8A-88CA-916EBB9DD0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52917" y="1472836"/>
            <a:ext cx="5590800" cy="1105200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&lt;Click to edit Master title style&gt;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5FF9BAD-AFB0-4B04-B484-7FD41CC1BF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52917" y="2603075"/>
            <a:ext cx="5590800" cy="1044000"/>
          </a:xfrm>
        </p:spPr>
        <p:txBody>
          <a:bodyPr anchor="t">
            <a:noAutofit/>
          </a:bodyPr>
          <a:lstStyle>
            <a:lvl1pPr>
              <a:defRPr sz="20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&lt;Click to edit Master subtitle style&gt;</a:t>
            </a:r>
          </a:p>
        </p:txBody>
      </p:sp>
    </p:spTree>
    <p:extLst>
      <p:ext uri="{BB962C8B-B14F-4D97-AF65-F5344CB8AC3E}">
        <p14:creationId xmlns:p14="http://schemas.microsoft.com/office/powerpoint/2010/main" val="1963559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04A789BC-0034-4D57-B269-7EDB108CB604}"/>
              </a:ext>
            </a:extLst>
          </p:cNvPr>
          <p:cNvSpPr/>
          <p:nvPr userDrawn="1"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rgbClr val="006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2" name="Picture 19" descr="PNG logo for PPT_small size">
            <a:extLst>
              <a:ext uri="{FF2B5EF4-FFF2-40B4-BE49-F238E27FC236}">
                <a16:creationId xmlns:a16="http://schemas.microsoft.com/office/drawing/2014/main" id="{A1E7AA71-43D7-4992-8B9C-CF472ECEF8A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65291" y="250985"/>
            <a:ext cx="819825" cy="625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Text Placeholder 2">
            <a:extLst>
              <a:ext uri="{FF2B5EF4-FFF2-40B4-BE49-F238E27FC236}">
                <a16:creationId xmlns:a16="http://schemas.microsoft.com/office/drawing/2014/main" id="{D267EDAA-19C5-4231-8F28-2D2E7B0894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53741" y="2357270"/>
            <a:ext cx="5591709" cy="293458"/>
          </a:xfrm>
        </p:spPr>
        <p:txBody>
          <a:bodyPr wrap="none">
            <a:noAutofit/>
          </a:bodyPr>
          <a:lstStyle>
            <a:lvl1pPr marL="0" indent="0" algn="l" defTabSz="4572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899"/>
              </a:buClr>
              <a:buFont typeface="Wingdings 2" pitchFamily="18" charset="2"/>
              <a:buNone/>
              <a:defRPr lang="en-US" sz="1600" b="1" kern="1200" baseline="0" dirty="0" smtClean="0">
                <a:solidFill>
                  <a:schemeClr val="tx1"/>
                </a:solidFill>
                <a:latin typeface="Calibri Light" panose="020F0302020204030204" pitchFamily="34" charset="0"/>
                <a:ea typeface="ＭＳ Ｐゴシック" pitchFamily="34" charset="-128"/>
                <a:cs typeface="Arial" pitchFamily="34" charset="0"/>
              </a:defRPr>
            </a:lvl1pPr>
          </a:lstStyle>
          <a:p>
            <a:pPr marL="0" lvl="0" indent="0" algn="l" defTabSz="4572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899"/>
              </a:buClr>
              <a:buFont typeface="Wingdings 2" pitchFamily="18" charset="2"/>
              <a:buNone/>
            </a:pPr>
            <a:r>
              <a:rPr lang="en-US" dirty="0"/>
              <a:t>&lt;Click to edit Email:&gt;</a:t>
            </a:r>
          </a:p>
        </p:txBody>
      </p:sp>
      <p:sp>
        <p:nvSpPr>
          <p:cNvPr id="171" name="Text Placeholder 2">
            <a:extLst>
              <a:ext uri="{FF2B5EF4-FFF2-40B4-BE49-F238E27FC236}">
                <a16:creationId xmlns:a16="http://schemas.microsoft.com/office/drawing/2014/main" id="{1A97CFE0-4127-4170-BA31-5B3D271E89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53741" y="2060370"/>
            <a:ext cx="5591709" cy="289963"/>
          </a:xfrm>
        </p:spPr>
        <p:txBody>
          <a:bodyPr wrap="none">
            <a:noAutofit/>
          </a:bodyPr>
          <a:lstStyle>
            <a:lvl1pPr marL="0" indent="0" algn="l" defTabSz="4572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899"/>
              </a:buClr>
              <a:buFont typeface="Wingdings 2" pitchFamily="18" charset="2"/>
              <a:buNone/>
              <a:defRPr lang="en-US" sz="1600" b="1" kern="1200" dirty="0" smtClean="0">
                <a:solidFill>
                  <a:schemeClr val="tx1"/>
                </a:solidFill>
                <a:latin typeface="Calibri Light" panose="020F0302020204030204" pitchFamily="34" charset="0"/>
                <a:ea typeface="ＭＳ Ｐゴシック" pitchFamily="34" charset="-128"/>
                <a:cs typeface="Arial" pitchFamily="34" charset="0"/>
              </a:defRPr>
            </a:lvl1pPr>
          </a:lstStyle>
          <a:p>
            <a:pPr marL="0" lvl="0" indent="0" algn="l" defTabSz="4572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899"/>
              </a:buClr>
              <a:buFont typeface="Wingdings 2" pitchFamily="18" charset="2"/>
              <a:buNone/>
            </a:pPr>
            <a:r>
              <a:rPr lang="en-US" dirty="0"/>
              <a:t>&lt;Click to edit Name:&gt;</a:t>
            </a:r>
          </a:p>
        </p:txBody>
      </p:sp>
      <p:sp>
        <p:nvSpPr>
          <p:cNvPr id="174" name="Text Placeholder 2">
            <a:extLst>
              <a:ext uri="{FF2B5EF4-FFF2-40B4-BE49-F238E27FC236}">
                <a16:creationId xmlns:a16="http://schemas.microsoft.com/office/drawing/2014/main" id="{82ABA8EB-2D33-40EE-BC8D-C45390C6DD4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53741" y="2657665"/>
            <a:ext cx="5591709" cy="260319"/>
          </a:xfrm>
        </p:spPr>
        <p:txBody>
          <a:bodyPr wrap="none">
            <a:noAutofit/>
          </a:bodyPr>
          <a:lstStyle>
            <a:lvl1pPr marL="0" indent="0" algn="l" defTabSz="4572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899"/>
              </a:buClr>
              <a:buFont typeface="Wingdings 2" pitchFamily="18" charset="2"/>
              <a:buNone/>
              <a:defRPr lang="en-US" sz="1600" b="1" kern="1200" baseline="0" dirty="0" smtClean="0">
                <a:solidFill>
                  <a:schemeClr val="tx1"/>
                </a:solidFill>
                <a:latin typeface="Calibri Light" panose="020F0302020204030204" pitchFamily="34" charset="0"/>
                <a:ea typeface="ＭＳ Ｐゴシック" pitchFamily="34" charset="-128"/>
                <a:cs typeface="Arial" pitchFamily="34" charset="0"/>
              </a:defRPr>
            </a:lvl1pPr>
          </a:lstStyle>
          <a:p>
            <a:pPr marL="0" lvl="0" indent="0" algn="l" defTabSz="4572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899"/>
              </a:buClr>
              <a:buFont typeface="Wingdings 2" pitchFamily="18" charset="2"/>
              <a:buNone/>
            </a:pPr>
            <a:r>
              <a:rPr lang="en-US" dirty="0"/>
              <a:t>&lt;Persistent Systems Inc.&gt;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5E74D1-2B3E-406E-BBA8-5BB10102C8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3781" y="2924920"/>
            <a:ext cx="5592394" cy="8388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&lt;Click to edit address line 1&gt;</a:t>
            </a:r>
            <a:br>
              <a:rPr lang="en-US" dirty="0"/>
            </a:br>
            <a:r>
              <a:rPr lang="en-US" dirty="0"/>
              <a:t>&lt;Click to edit address line 2&gt; </a:t>
            </a:r>
            <a:br>
              <a:rPr lang="en-US" dirty="0"/>
            </a:br>
            <a:r>
              <a:rPr lang="en-US" dirty="0"/>
              <a:t>&lt;Click to edit url: www.persistent.com&gt;</a:t>
            </a:r>
          </a:p>
        </p:txBody>
      </p:sp>
      <p:sp>
        <p:nvSpPr>
          <p:cNvPr id="180" name="Text Placeholder 6">
            <a:extLst>
              <a:ext uri="{FF2B5EF4-FFF2-40B4-BE49-F238E27FC236}">
                <a16:creationId xmlns:a16="http://schemas.microsoft.com/office/drawing/2014/main" id="{88EEC69C-45CE-4BBB-BE73-8DE72D392A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53781" y="1614233"/>
            <a:ext cx="5592394" cy="43920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&lt;Thank You!&gt;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A15F32-0436-4E5E-86CA-1EC5716186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1"/>
          <a:stretch/>
        </p:blipFill>
        <p:spPr>
          <a:xfrm>
            <a:off x="0" y="528750"/>
            <a:ext cx="2758658" cy="40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132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04A789BC-0034-4D57-B269-7EDB108CB604}"/>
              </a:ext>
            </a:extLst>
          </p:cNvPr>
          <p:cNvSpPr/>
          <p:nvPr userDrawn="1"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2" name="Picture 19" descr="PNG logo for PPT_small size">
            <a:extLst>
              <a:ext uri="{FF2B5EF4-FFF2-40B4-BE49-F238E27FC236}">
                <a16:creationId xmlns:a16="http://schemas.microsoft.com/office/drawing/2014/main" id="{A1E7AA71-43D7-4992-8B9C-CF472ECEF8A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65291" y="250985"/>
            <a:ext cx="819825" cy="625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Text Placeholder 2">
            <a:extLst>
              <a:ext uri="{FF2B5EF4-FFF2-40B4-BE49-F238E27FC236}">
                <a16:creationId xmlns:a16="http://schemas.microsoft.com/office/drawing/2014/main" id="{D267EDAA-19C5-4231-8F28-2D2E7B0894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53741" y="2357270"/>
            <a:ext cx="5591709" cy="293458"/>
          </a:xfrm>
        </p:spPr>
        <p:txBody>
          <a:bodyPr wrap="none">
            <a:noAutofit/>
          </a:bodyPr>
          <a:lstStyle>
            <a:lvl1pPr marL="0" indent="0" algn="l" defTabSz="4572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899"/>
              </a:buClr>
              <a:buFont typeface="Wingdings 2" pitchFamily="18" charset="2"/>
              <a:buNone/>
              <a:defRPr lang="en-US" sz="1600" b="1" kern="1200" baseline="0" dirty="0" smtClean="0">
                <a:solidFill>
                  <a:schemeClr val="tx1"/>
                </a:solidFill>
                <a:latin typeface="Calibri Light" panose="020F0302020204030204" pitchFamily="34" charset="0"/>
                <a:ea typeface="ＭＳ Ｐゴシック" pitchFamily="34" charset="-128"/>
                <a:cs typeface="Arial" pitchFamily="34" charset="0"/>
              </a:defRPr>
            </a:lvl1pPr>
          </a:lstStyle>
          <a:p>
            <a:pPr marL="0" lvl="0" indent="0" algn="l" defTabSz="4572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899"/>
              </a:buClr>
              <a:buFont typeface="Wingdings 2" pitchFamily="18" charset="2"/>
              <a:buNone/>
            </a:pPr>
            <a:r>
              <a:rPr lang="en-US" dirty="0"/>
              <a:t>&lt;Click to edit Email:&gt;</a:t>
            </a:r>
          </a:p>
        </p:txBody>
      </p:sp>
      <p:sp>
        <p:nvSpPr>
          <p:cNvPr id="171" name="Text Placeholder 2">
            <a:extLst>
              <a:ext uri="{FF2B5EF4-FFF2-40B4-BE49-F238E27FC236}">
                <a16:creationId xmlns:a16="http://schemas.microsoft.com/office/drawing/2014/main" id="{1A97CFE0-4127-4170-BA31-5B3D271E89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53741" y="2060370"/>
            <a:ext cx="5591709" cy="289963"/>
          </a:xfrm>
        </p:spPr>
        <p:txBody>
          <a:bodyPr wrap="none">
            <a:noAutofit/>
          </a:bodyPr>
          <a:lstStyle>
            <a:lvl1pPr marL="0" indent="0" algn="l" defTabSz="4572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899"/>
              </a:buClr>
              <a:buFont typeface="Wingdings 2" pitchFamily="18" charset="2"/>
              <a:buNone/>
              <a:defRPr lang="en-US" sz="1600" b="1" kern="1200" dirty="0" smtClean="0">
                <a:solidFill>
                  <a:schemeClr val="tx1"/>
                </a:solidFill>
                <a:latin typeface="Calibri Light" panose="020F0302020204030204" pitchFamily="34" charset="0"/>
                <a:ea typeface="ＭＳ Ｐゴシック" pitchFamily="34" charset="-128"/>
                <a:cs typeface="Arial" pitchFamily="34" charset="0"/>
              </a:defRPr>
            </a:lvl1pPr>
          </a:lstStyle>
          <a:p>
            <a:pPr marL="0" lvl="0" indent="0" algn="l" defTabSz="4572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899"/>
              </a:buClr>
              <a:buFont typeface="Wingdings 2" pitchFamily="18" charset="2"/>
              <a:buNone/>
            </a:pPr>
            <a:r>
              <a:rPr lang="en-US" dirty="0"/>
              <a:t>&lt;Click to edit Name:&gt;</a:t>
            </a:r>
          </a:p>
        </p:txBody>
      </p:sp>
      <p:sp>
        <p:nvSpPr>
          <p:cNvPr id="174" name="Text Placeholder 2">
            <a:extLst>
              <a:ext uri="{FF2B5EF4-FFF2-40B4-BE49-F238E27FC236}">
                <a16:creationId xmlns:a16="http://schemas.microsoft.com/office/drawing/2014/main" id="{82ABA8EB-2D33-40EE-BC8D-C45390C6DD4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53741" y="2657665"/>
            <a:ext cx="5591709" cy="260319"/>
          </a:xfrm>
        </p:spPr>
        <p:txBody>
          <a:bodyPr wrap="none">
            <a:noAutofit/>
          </a:bodyPr>
          <a:lstStyle>
            <a:lvl1pPr marL="0" indent="0" algn="l" defTabSz="4572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899"/>
              </a:buClr>
              <a:buFont typeface="Wingdings 2" pitchFamily="18" charset="2"/>
              <a:buNone/>
              <a:defRPr lang="en-US" sz="1600" b="1" kern="1200" baseline="0" dirty="0" smtClean="0">
                <a:solidFill>
                  <a:schemeClr val="tx1"/>
                </a:solidFill>
                <a:latin typeface="Calibri Light" panose="020F0302020204030204" pitchFamily="34" charset="0"/>
                <a:ea typeface="ＭＳ Ｐゴシック" pitchFamily="34" charset="-128"/>
                <a:cs typeface="Arial" pitchFamily="34" charset="0"/>
              </a:defRPr>
            </a:lvl1pPr>
          </a:lstStyle>
          <a:p>
            <a:pPr marL="0" lvl="0" indent="0" algn="l" defTabSz="4572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899"/>
              </a:buClr>
              <a:buFont typeface="Wingdings 2" pitchFamily="18" charset="2"/>
              <a:buNone/>
            </a:pPr>
            <a:r>
              <a:rPr lang="en-US" dirty="0"/>
              <a:t>&lt;Persistent Systems Inc.&gt;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5E74D1-2B3E-406E-BBA8-5BB10102C8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3781" y="2924920"/>
            <a:ext cx="5592394" cy="8388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&lt;Click to edit address line 1&gt;</a:t>
            </a:r>
            <a:br>
              <a:rPr lang="en-US" dirty="0"/>
            </a:br>
            <a:r>
              <a:rPr lang="en-US" dirty="0"/>
              <a:t>&lt;Click to edit address line 2&gt; </a:t>
            </a:r>
            <a:br>
              <a:rPr lang="en-US" dirty="0"/>
            </a:br>
            <a:r>
              <a:rPr lang="en-US" dirty="0"/>
              <a:t>&lt;Click to edit url: www.persistent.com&gt;</a:t>
            </a:r>
          </a:p>
        </p:txBody>
      </p:sp>
      <p:sp>
        <p:nvSpPr>
          <p:cNvPr id="180" name="Text Placeholder 6">
            <a:extLst>
              <a:ext uri="{FF2B5EF4-FFF2-40B4-BE49-F238E27FC236}">
                <a16:creationId xmlns:a16="http://schemas.microsoft.com/office/drawing/2014/main" id="{88EEC69C-45CE-4BBB-BE73-8DE72D392A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53781" y="1614233"/>
            <a:ext cx="5592394" cy="43920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&lt;Thank You!&gt;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6A4FFC-EFF2-491C-8D1F-7DE15DD6A1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1"/>
          <a:stretch/>
        </p:blipFill>
        <p:spPr>
          <a:xfrm>
            <a:off x="0" y="528750"/>
            <a:ext cx="2758658" cy="40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736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04A789BC-0034-4D57-B269-7EDB108CB604}"/>
              </a:ext>
            </a:extLst>
          </p:cNvPr>
          <p:cNvSpPr/>
          <p:nvPr userDrawn="1"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2" name="Picture 19" descr="PNG logo for PPT_small size">
            <a:extLst>
              <a:ext uri="{FF2B5EF4-FFF2-40B4-BE49-F238E27FC236}">
                <a16:creationId xmlns:a16="http://schemas.microsoft.com/office/drawing/2014/main" id="{A1E7AA71-43D7-4992-8B9C-CF472ECEF8A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65291" y="250985"/>
            <a:ext cx="819825" cy="625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Text Placeholder 2">
            <a:extLst>
              <a:ext uri="{FF2B5EF4-FFF2-40B4-BE49-F238E27FC236}">
                <a16:creationId xmlns:a16="http://schemas.microsoft.com/office/drawing/2014/main" id="{D267EDAA-19C5-4231-8F28-2D2E7B0894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53741" y="2357270"/>
            <a:ext cx="5591709" cy="293458"/>
          </a:xfrm>
        </p:spPr>
        <p:txBody>
          <a:bodyPr wrap="none">
            <a:noAutofit/>
          </a:bodyPr>
          <a:lstStyle>
            <a:lvl1pPr marL="0" indent="0" algn="l" defTabSz="4572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899"/>
              </a:buClr>
              <a:buFont typeface="Wingdings 2" pitchFamily="18" charset="2"/>
              <a:buNone/>
              <a:defRPr lang="en-US" sz="1600" b="1" kern="1200" baseline="0" dirty="0" smtClean="0">
                <a:solidFill>
                  <a:schemeClr val="tx1"/>
                </a:solidFill>
                <a:latin typeface="Calibri Light" panose="020F0302020204030204" pitchFamily="34" charset="0"/>
                <a:ea typeface="ＭＳ Ｐゴシック" pitchFamily="34" charset="-128"/>
                <a:cs typeface="Arial" pitchFamily="34" charset="0"/>
              </a:defRPr>
            </a:lvl1pPr>
          </a:lstStyle>
          <a:p>
            <a:pPr marL="0" lvl="0" indent="0" algn="l" defTabSz="4572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899"/>
              </a:buClr>
              <a:buFont typeface="Wingdings 2" pitchFamily="18" charset="2"/>
              <a:buNone/>
            </a:pPr>
            <a:r>
              <a:rPr lang="en-US" dirty="0"/>
              <a:t>&lt;Click to edit Email:&gt;</a:t>
            </a:r>
          </a:p>
        </p:txBody>
      </p:sp>
      <p:sp>
        <p:nvSpPr>
          <p:cNvPr id="171" name="Text Placeholder 2">
            <a:extLst>
              <a:ext uri="{FF2B5EF4-FFF2-40B4-BE49-F238E27FC236}">
                <a16:creationId xmlns:a16="http://schemas.microsoft.com/office/drawing/2014/main" id="{1A97CFE0-4127-4170-BA31-5B3D271E89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53741" y="2060370"/>
            <a:ext cx="5591709" cy="289963"/>
          </a:xfrm>
        </p:spPr>
        <p:txBody>
          <a:bodyPr wrap="none">
            <a:noAutofit/>
          </a:bodyPr>
          <a:lstStyle>
            <a:lvl1pPr marL="0" indent="0" algn="l" defTabSz="4572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899"/>
              </a:buClr>
              <a:buFont typeface="Wingdings 2" pitchFamily="18" charset="2"/>
              <a:buNone/>
              <a:defRPr lang="en-US" sz="1600" b="1" kern="1200" dirty="0" smtClean="0">
                <a:solidFill>
                  <a:schemeClr val="tx1"/>
                </a:solidFill>
                <a:latin typeface="Calibri Light" panose="020F0302020204030204" pitchFamily="34" charset="0"/>
                <a:ea typeface="ＭＳ Ｐゴシック" pitchFamily="34" charset="-128"/>
                <a:cs typeface="Arial" pitchFamily="34" charset="0"/>
              </a:defRPr>
            </a:lvl1pPr>
          </a:lstStyle>
          <a:p>
            <a:pPr marL="0" lvl="0" indent="0" algn="l" defTabSz="4572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899"/>
              </a:buClr>
              <a:buFont typeface="Wingdings 2" pitchFamily="18" charset="2"/>
              <a:buNone/>
            </a:pPr>
            <a:r>
              <a:rPr lang="en-US" dirty="0"/>
              <a:t>&lt;Click to edit Name:&gt;</a:t>
            </a:r>
          </a:p>
        </p:txBody>
      </p:sp>
      <p:sp>
        <p:nvSpPr>
          <p:cNvPr id="174" name="Text Placeholder 2">
            <a:extLst>
              <a:ext uri="{FF2B5EF4-FFF2-40B4-BE49-F238E27FC236}">
                <a16:creationId xmlns:a16="http://schemas.microsoft.com/office/drawing/2014/main" id="{82ABA8EB-2D33-40EE-BC8D-C45390C6DD4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53741" y="2657665"/>
            <a:ext cx="5591709" cy="260319"/>
          </a:xfrm>
        </p:spPr>
        <p:txBody>
          <a:bodyPr wrap="none">
            <a:noAutofit/>
          </a:bodyPr>
          <a:lstStyle>
            <a:lvl1pPr marL="0" indent="0" algn="l" defTabSz="4572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899"/>
              </a:buClr>
              <a:buFont typeface="Wingdings 2" pitchFamily="18" charset="2"/>
              <a:buNone/>
              <a:defRPr lang="en-US" sz="1600" b="1" kern="1200" baseline="0" dirty="0" smtClean="0">
                <a:solidFill>
                  <a:schemeClr val="tx1"/>
                </a:solidFill>
                <a:latin typeface="Calibri Light" panose="020F0302020204030204" pitchFamily="34" charset="0"/>
                <a:ea typeface="ＭＳ Ｐゴシック" pitchFamily="34" charset="-128"/>
                <a:cs typeface="Arial" pitchFamily="34" charset="0"/>
              </a:defRPr>
            </a:lvl1pPr>
          </a:lstStyle>
          <a:p>
            <a:pPr marL="0" lvl="0" indent="0" algn="l" defTabSz="4572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899"/>
              </a:buClr>
              <a:buFont typeface="Wingdings 2" pitchFamily="18" charset="2"/>
              <a:buNone/>
            </a:pPr>
            <a:r>
              <a:rPr lang="en-US" dirty="0"/>
              <a:t>&lt;Persistent Systems Inc.&gt;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5E74D1-2B3E-406E-BBA8-5BB10102C8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3781" y="2924920"/>
            <a:ext cx="5592394" cy="8388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&lt;Click to edit address line 1&gt;</a:t>
            </a:r>
            <a:br>
              <a:rPr lang="en-US" dirty="0"/>
            </a:br>
            <a:r>
              <a:rPr lang="en-US" dirty="0"/>
              <a:t>&lt;Click to edit address line 2&gt; </a:t>
            </a:r>
            <a:br>
              <a:rPr lang="en-US" dirty="0"/>
            </a:br>
            <a:r>
              <a:rPr lang="en-US" dirty="0"/>
              <a:t>&lt;Click to edit url: www.persistent.com&gt;</a:t>
            </a:r>
          </a:p>
        </p:txBody>
      </p:sp>
      <p:sp>
        <p:nvSpPr>
          <p:cNvPr id="180" name="Text Placeholder 6">
            <a:extLst>
              <a:ext uri="{FF2B5EF4-FFF2-40B4-BE49-F238E27FC236}">
                <a16:creationId xmlns:a16="http://schemas.microsoft.com/office/drawing/2014/main" id="{88EEC69C-45CE-4BBB-BE73-8DE72D392A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53781" y="1614233"/>
            <a:ext cx="5592394" cy="43920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&lt;Thank You!&gt;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3B82DE-D343-44B7-9819-8F041AF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1"/>
          <a:stretch/>
        </p:blipFill>
        <p:spPr>
          <a:xfrm>
            <a:off x="0" y="528750"/>
            <a:ext cx="2758658" cy="40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97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19" descr="PNG logo for PPT_small size">
            <a:extLst>
              <a:ext uri="{FF2B5EF4-FFF2-40B4-BE49-F238E27FC236}">
                <a16:creationId xmlns:a16="http://schemas.microsoft.com/office/drawing/2014/main" id="{A1E7AA71-43D7-4992-8B9C-CF472ECEF8A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65291" y="250985"/>
            <a:ext cx="819825" cy="625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Text Placeholder 2">
            <a:extLst>
              <a:ext uri="{FF2B5EF4-FFF2-40B4-BE49-F238E27FC236}">
                <a16:creationId xmlns:a16="http://schemas.microsoft.com/office/drawing/2014/main" id="{D267EDAA-19C5-4231-8F28-2D2E7B0894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53741" y="2357270"/>
            <a:ext cx="5591709" cy="293458"/>
          </a:xfrm>
        </p:spPr>
        <p:txBody>
          <a:bodyPr wrap="none">
            <a:noAutofit/>
          </a:bodyPr>
          <a:lstStyle>
            <a:lvl1pPr marL="0" indent="0" algn="l" defTabSz="4572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899"/>
              </a:buClr>
              <a:buFont typeface="Wingdings 2" pitchFamily="18" charset="2"/>
              <a:buNone/>
              <a:defRPr lang="en-US" sz="1600" b="1" kern="1200" baseline="0" dirty="0" smtClean="0">
                <a:solidFill>
                  <a:schemeClr val="tx1"/>
                </a:solidFill>
                <a:latin typeface="Calibri Light" panose="020F0302020204030204" pitchFamily="34" charset="0"/>
                <a:ea typeface="ＭＳ Ｐゴシック" pitchFamily="34" charset="-128"/>
                <a:cs typeface="Arial" pitchFamily="34" charset="0"/>
              </a:defRPr>
            </a:lvl1pPr>
          </a:lstStyle>
          <a:p>
            <a:pPr marL="0" lvl="0" indent="0" algn="l" defTabSz="4572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899"/>
              </a:buClr>
              <a:buFont typeface="Wingdings 2" pitchFamily="18" charset="2"/>
              <a:buNone/>
            </a:pPr>
            <a:r>
              <a:rPr lang="en-US" dirty="0"/>
              <a:t>&lt;Click to edit Email:&gt;</a:t>
            </a:r>
          </a:p>
        </p:txBody>
      </p:sp>
      <p:sp>
        <p:nvSpPr>
          <p:cNvPr id="171" name="Text Placeholder 2">
            <a:extLst>
              <a:ext uri="{FF2B5EF4-FFF2-40B4-BE49-F238E27FC236}">
                <a16:creationId xmlns:a16="http://schemas.microsoft.com/office/drawing/2014/main" id="{1A97CFE0-4127-4170-BA31-5B3D271E89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53741" y="2060370"/>
            <a:ext cx="5591709" cy="289963"/>
          </a:xfrm>
        </p:spPr>
        <p:txBody>
          <a:bodyPr wrap="none">
            <a:noAutofit/>
          </a:bodyPr>
          <a:lstStyle>
            <a:lvl1pPr marL="0" indent="0" algn="l" defTabSz="4572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899"/>
              </a:buClr>
              <a:buFont typeface="Wingdings 2" pitchFamily="18" charset="2"/>
              <a:buNone/>
              <a:defRPr lang="en-US" sz="1600" b="1" kern="1200" dirty="0" smtClean="0">
                <a:solidFill>
                  <a:schemeClr val="tx1"/>
                </a:solidFill>
                <a:latin typeface="Calibri Light" panose="020F0302020204030204" pitchFamily="34" charset="0"/>
                <a:ea typeface="ＭＳ Ｐゴシック" pitchFamily="34" charset="-128"/>
                <a:cs typeface="Arial" pitchFamily="34" charset="0"/>
              </a:defRPr>
            </a:lvl1pPr>
          </a:lstStyle>
          <a:p>
            <a:pPr marL="0" lvl="0" indent="0" algn="l" defTabSz="4572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899"/>
              </a:buClr>
              <a:buFont typeface="Wingdings 2" pitchFamily="18" charset="2"/>
              <a:buNone/>
            </a:pPr>
            <a:r>
              <a:rPr lang="en-US" dirty="0"/>
              <a:t>&lt;Click to edit Name:&gt;</a:t>
            </a:r>
          </a:p>
        </p:txBody>
      </p:sp>
      <p:sp>
        <p:nvSpPr>
          <p:cNvPr id="174" name="Text Placeholder 2">
            <a:extLst>
              <a:ext uri="{FF2B5EF4-FFF2-40B4-BE49-F238E27FC236}">
                <a16:creationId xmlns:a16="http://schemas.microsoft.com/office/drawing/2014/main" id="{82ABA8EB-2D33-40EE-BC8D-C45390C6DD4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53741" y="2657665"/>
            <a:ext cx="5591709" cy="260319"/>
          </a:xfrm>
        </p:spPr>
        <p:txBody>
          <a:bodyPr wrap="none">
            <a:noAutofit/>
          </a:bodyPr>
          <a:lstStyle>
            <a:lvl1pPr marL="0" indent="0" algn="l" defTabSz="4572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899"/>
              </a:buClr>
              <a:buFont typeface="Wingdings 2" pitchFamily="18" charset="2"/>
              <a:buNone/>
              <a:defRPr lang="en-US" sz="1600" b="1" kern="1200" baseline="0" dirty="0" smtClean="0">
                <a:solidFill>
                  <a:schemeClr val="tx1"/>
                </a:solidFill>
                <a:latin typeface="Calibri Light" panose="020F0302020204030204" pitchFamily="34" charset="0"/>
                <a:ea typeface="ＭＳ Ｐゴシック" pitchFamily="34" charset="-128"/>
                <a:cs typeface="Arial" pitchFamily="34" charset="0"/>
              </a:defRPr>
            </a:lvl1pPr>
          </a:lstStyle>
          <a:p>
            <a:pPr marL="0" lvl="0" indent="0" algn="l" defTabSz="4572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899"/>
              </a:buClr>
              <a:buFont typeface="Wingdings 2" pitchFamily="18" charset="2"/>
              <a:buNone/>
            </a:pPr>
            <a:r>
              <a:rPr lang="en-US" dirty="0"/>
              <a:t>&lt;Persistent Systems Inc.&gt;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5E74D1-2B3E-406E-BBA8-5BB10102C8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3781" y="2924920"/>
            <a:ext cx="5592394" cy="8388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&lt;Click to edit address line 1&gt;</a:t>
            </a:r>
            <a:br>
              <a:rPr lang="en-US" dirty="0"/>
            </a:br>
            <a:r>
              <a:rPr lang="en-US" dirty="0"/>
              <a:t>&lt;Click to edit address line 2&gt; </a:t>
            </a:r>
            <a:br>
              <a:rPr lang="en-US" dirty="0"/>
            </a:br>
            <a:r>
              <a:rPr lang="en-US" dirty="0"/>
              <a:t>&lt;Click to edit url: www.persistent.com&gt;</a:t>
            </a:r>
          </a:p>
        </p:txBody>
      </p:sp>
      <p:sp>
        <p:nvSpPr>
          <p:cNvPr id="180" name="Text Placeholder 6">
            <a:extLst>
              <a:ext uri="{FF2B5EF4-FFF2-40B4-BE49-F238E27FC236}">
                <a16:creationId xmlns:a16="http://schemas.microsoft.com/office/drawing/2014/main" id="{88EEC69C-45CE-4BBB-BE73-8DE72D392A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53781" y="1614233"/>
            <a:ext cx="5592394" cy="43920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&lt;Thank You!&gt;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A3105A-53D0-4398-9119-A505C5A709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1"/>
          <a:stretch/>
        </p:blipFill>
        <p:spPr>
          <a:xfrm>
            <a:off x="0" y="528750"/>
            <a:ext cx="2758658" cy="40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311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9081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11">
            <a:extLst>
              <a:ext uri="{FF2B5EF4-FFF2-40B4-BE49-F238E27FC236}">
                <a16:creationId xmlns:a16="http://schemas.microsoft.com/office/drawing/2014/main" id="{78034853-C514-42CF-A657-FBF767F98E18}"/>
              </a:ext>
            </a:extLst>
          </p:cNvPr>
          <p:cNvSpPr/>
          <p:nvPr userDrawn="1"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4" name="Picture 19" descr="PNG logo for PPT_small size">
            <a:extLst>
              <a:ext uri="{FF2B5EF4-FFF2-40B4-BE49-F238E27FC236}">
                <a16:creationId xmlns:a16="http://schemas.microsoft.com/office/drawing/2014/main" id="{7C3273C1-21DE-44FA-A858-C2785097A64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65291" y="250985"/>
            <a:ext cx="819825" cy="625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1DEBFF-1B6F-4FFA-A17D-0D38E05D00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1"/>
          <a:stretch/>
        </p:blipFill>
        <p:spPr>
          <a:xfrm>
            <a:off x="0" y="528750"/>
            <a:ext cx="2758658" cy="4086000"/>
          </a:xfrm>
          <a:prstGeom prst="rect">
            <a:avLst/>
          </a:prstGeom>
        </p:spPr>
      </p:pic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F0C524D1-4107-4CDD-A3DA-42F4CAC6E0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53741" y="3002514"/>
            <a:ext cx="5589152" cy="3276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&lt;Click to edit Author&gt;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25287569-D213-4EC7-B0E2-FD703804F2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53741" y="3355152"/>
            <a:ext cx="5589152" cy="3276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&lt;Click to edit Date&gt;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5C4D5A0-4386-4A66-9B09-F9E58F1745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52917" y="1472836"/>
            <a:ext cx="5590800" cy="1105200"/>
          </a:xfrm>
        </p:spPr>
        <p:txBody>
          <a:bodyPr anchor="b">
            <a:noAutofit/>
          </a:bodyPr>
          <a:lstStyle>
            <a:lvl1pPr>
              <a:defRPr sz="3200" b="1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&lt;Click to edit Master title style&gt;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D9B8353-F47A-42A8-B513-00FBC1BEF1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52917" y="2603075"/>
            <a:ext cx="5590800" cy="374400"/>
          </a:xfrm>
        </p:spPr>
        <p:txBody>
          <a:bodyPr anchor="t">
            <a:noAutofit/>
          </a:bodyPr>
          <a:lstStyle>
            <a:lvl1pPr>
              <a:defRPr sz="2000" b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&lt;Click to edit Master subtitle style&gt;</a:t>
            </a:r>
          </a:p>
        </p:txBody>
      </p:sp>
    </p:spTree>
    <p:extLst>
      <p:ext uri="{BB962C8B-B14F-4D97-AF65-F5344CB8AC3E}">
        <p14:creationId xmlns:p14="http://schemas.microsoft.com/office/powerpoint/2010/main" val="41899525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234950" y="234951"/>
            <a:ext cx="7943850" cy="8430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2840" y="4745038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43C4373-56ED-4F73-8453-CF48C2E451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38115" y="4745834"/>
            <a:ext cx="270271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2019 Persistent Systems –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574754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34950" y="234951"/>
            <a:ext cx="7943850" cy="8430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2840" y="4745038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43C4373-56ED-4F73-8453-CF48C2E451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38115" y="4745834"/>
            <a:ext cx="270271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2019 Persistent Systems – Confidential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DBC544-232F-4A7E-8F61-9376ADC1ACB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0" y="1231900"/>
            <a:ext cx="8672400" cy="3510000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504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756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008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158404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34950" y="234951"/>
            <a:ext cx="7943850" cy="8430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2840" y="4745038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43C4373-56ED-4F73-8453-CF48C2E451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38115" y="4745834"/>
            <a:ext cx="270271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2019 Persistent Systems – Confidential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FDC5210-9F9C-406B-B8A0-26CF1577E7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4950" y="1231900"/>
            <a:ext cx="4255200" cy="3510000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504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756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008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3676B75-740C-445C-854C-19EC59A38F1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49347" y="1231900"/>
            <a:ext cx="4255200" cy="3510000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504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756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008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503186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34950" y="234951"/>
            <a:ext cx="7943850" cy="8430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2840" y="4745038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843C4373-56ED-4F73-8453-CF48C2E451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38115" y="4745834"/>
            <a:ext cx="270271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© 2019 Persistent Systems – Confidential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4888DD3-12F2-4F05-B15D-04D3515BF21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4950" y="1809751"/>
            <a:ext cx="4255200" cy="2934000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504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756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008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A974E32-7F9D-4464-AD2B-0DD89AD0D6A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49347" y="1809751"/>
            <a:ext cx="4255200" cy="2934000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504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756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008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05A7CC7-A721-4846-82CC-D0431117AA9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34950" y="1231900"/>
            <a:ext cx="4255200" cy="42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chemeClr val="tx1"/>
              </a:buClr>
              <a:buNone/>
              <a:defRPr b="1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504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 marL="756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 marL="1008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Style: Calibri Light 20pt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4F8A942-6895-491D-B19E-246138DEF1F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49347" y="1231900"/>
            <a:ext cx="4255200" cy="42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chemeClr val="tx1"/>
              </a:buClr>
              <a:buNone/>
              <a:defRPr b="1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504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 marL="756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 marL="1008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Style: Calibri Light 20pt</a:t>
            </a:r>
          </a:p>
        </p:txBody>
      </p:sp>
    </p:spTree>
    <p:extLst>
      <p:ext uri="{BB962C8B-B14F-4D97-AF65-F5344CB8AC3E}">
        <p14:creationId xmlns:p14="http://schemas.microsoft.com/office/powerpoint/2010/main" val="4295986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234950" y="234951"/>
            <a:ext cx="7943850" cy="8430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2840" y="4745038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843C4373-56ED-4F73-8453-CF48C2E451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38115" y="4745834"/>
            <a:ext cx="270271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© 2019 Persistent Systems – Confidential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4FFA37B-6F6E-478F-9454-AFF7B216A2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4950" y="1231900"/>
            <a:ext cx="2786400" cy="3510000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504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756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008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477B11A-9717-494F-85EE-F12CCEF1A4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76858" y="1231900"/>
            <a:ext cx="2786400" cy="3510000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504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756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008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DC21F79-1314-428A-A1D3-11C55B091DD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18765" y="1231900"/>
            <a:ext cx="2786400" cy="3510000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504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756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008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453211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234950" y="234951"/>
            <a:ext cx="7943850" cy="8430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34950" y="1228505"/>
            <a:ext cx="8672830" cy="3716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 i="0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342900" indent="0">
              <a:buNone/>
              <a:defRPr i="1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2pPr>
            <a:lvl3pPr marL="685800" indent="0">
              <a:buNone/>
              <a:defRPr i="1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028700" indent="0">
              <a:buNone/>
              <a:defRPr i="1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371600" indent="0">
              <a:buNone/>
              <a:defRPr i="1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Add additional context or subtitle to the slide.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2840" y="4745038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843C4373-56ED-4F73-8453-CF48C2E451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38115" y="4745834"/>
            <a:ext cx="270271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© 2019 Persistent Systems – Confidential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E80D585-CC44-46DA-A91F-6894C972EF4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34950" y="1772353"/>
            <a:ext cx="2786400" cy="297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chemeClr val="tx1"/>
              </a:buClr>
              <a:buNone/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253175" indent="0">
              <a:lnSpc>
                <a:spcPct val="100000"/>
              </a:lnSpc>
              <a:buClr>
                <a:schemeClr val="tx1"/>
              </a:buClr>
              <a:buNone/>
              <a:defRPr sz="1200">
                <a:solidFill>
                  <a:schemeClr val="tx1"/>
                </a:solidFill>
              </a:defRPr>
            </a:lvl2pPr>
            <a:lvl3pPr marL="504000" indent="0">
              <a:lnSpc>
                <a:spcPct val="100000"/>
              </a:lnSpc>
              <a:buClr>
                <a:schemeClr val="tx1"/>
              </a:buClr>
              <a:buNone/>
              <a:defRPr>
                <a:solidFill>
                  <a:schemeClr val="tx1"/>
                </a:solidFill>
              </a:defRPr>
            </a:lvl3pPr>
            <a:lvl4pPr marL="756000" indent="0">
              <a:lnSpc>
                <a:spcPct val="100000"/>
              </a:lnSpc>
              <a:buClr>
                <a:schemeClr val="tx1"/>
              </a:buClr>
              <a:buNone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This is sample text. Placing text in columns gives you a natural way to associate graphics at the top of a text field. </a:t>
            </a:r>
          </a:p>
          <a:p>
            <a:pPr lvl="0"/>
            <a:r>
              <a:rPr lang="en-US" dirty="0"/>
              <a:t>The first rule of formatting like a pro is staying consistent. Laying out your text isn’t just about making it fit or making it pretty; it’s about making it consumable. </a:t>
            </a:r>
          </a:p>
          <a:p>
            <a:pPr lvl="0"/>
            <a:r>
              <a:rPr lang="en-US" dirty="0"/>
              <a:t>The ideal line length for text is based on the physiology of the human eye. At normal reading distance the arc of</a:t>
            </a:r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630F123-B8C9-4650-BE69-CEB5E716FD7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176858" y="1772353"/>
            <a:ext cx="2786400" cy="297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chemeClr val="tx1"/>
              </a:buClr>
              <a:buNone/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253175" indent="0">
              <a:lnSpc>
                <a:spcPct val="100000"/>
              </a:lnSpc>
              <a:buClr>
                <a:schemeClr val="tx1"/>
              </a:buClr>
              <a:buNone/>
              <a:defRPr sz="1200">
                <a:solidFill>
                  <a:schemeClr val="tx1"/>
                </a:solidFill>
              </a:defRPr>
            </a:lvl2pPr>
            <a:lvl3pPr marL="504000" indent="0">
              <a:lnSpc>
                <a:spcPct val="100000"/>
              </a:lnSpc>
              <a:buClr>
                <a:schemeClr val="tx1"/>
              </a:buClr>
              <a:buNone/>
              <a:defRPr>
                <a:solidFill>
                  <a:schemeClr val="tx1"/>
                </a:solidFill>
              </a:defRPr>
            </a:lvl3pPr>
            <a:lvl4pPr marL="756000" indent="0">
              <a:lnSpc>
                <a:spcPct val="100000"/>
              </a:lnSpc>
              <a:buClr>
                <a:schemeClr val="tx1"/>
              </a:buClr>
              <a:buNone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This is sample text. Placing text in columns gives you a natural way to associate graphics at the top of a text field. </a:t>
            </a:r>
          </a:p>
          <a:p>
            <a:pPr lvl="0"/>
            <a:r>
              <a:rPr lang="en-US" dirty="0"/>
              <a:t>The first rule of formatting like a pro is staying consistent. Laying out your text isn’t just about making it fit or making it pretty; it’s about making it consumable. </a:t>
            </a:r>
          </a:p>
          <a:p>
            <a:pPr lvl="0"/>
            <a:r>
              <a:rPr lang="en-US" dirty="0"/>
              <a:t>The ideal line length for text is based on the physiology of the human eye. At normal reading distance the arc of</a:t>
            </a:r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04C6EE0-B92A-42A4-A9E3-0D4A454683D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8765" y="1772353"/>
            <a:ext cx="2786400" cy="297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chemeClr val="tx1"/>
              </a:buClr>
              <a:buNone/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253175" indent="0">
              <a:lnSpc>
                <a:spcPct val="100000"/>
              </a:lnSpc>
              <a:buClr>
                <a:schemeClr val="tx1"/>
              </a:buClr>
              <a:buNone/>
              <a:defRPr sz="1200">
                <a:solidFill>
                  <a:schemeClr val="tx1"/>
                </a:solidFill>
              </a:defRPr>
            </a:lvl2pPr>
            <a:lvl3pPr marL="504000" indent="0">
              <a:lnSpc>
                <a:spcPct val="100000"/>
              </a:lnSpc>
              <a:buClr>
                <a:schemeClr val="tx1"/>
              </a:buClr>
              <a:buNone/>
              <a:defRPr>
                <a:solidFill>
                  <a:schemeClr val="tx1"/>
                </a:solidFill>
              </a:defRPr>
            </a:lvl3pPr>
            <a:lvl4pPr marL="756000" indent="0">
              <a:lnSpc>
                <a:spcPct val="100000"/>
              </a:lnSpc>
              <a:buClr>
                <a:schemeClr val="tx1"/>
              </a:buClr>
              <a:buNone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This is sample text. Placing text in columns gives you a natural way to associate graphics at the top of a text field. </a:t>
            </a:r>
          </a:p>
          <a:p>
            <a:pPr lvl="0"/>
            <a:r>
              <a:rPr lang="en-US" dirty="0"/>
              <a:t>The first rule of formatting like a pro is staying consistent. Laying out your text isn’t just about making it fit or making it pretty; it’s about making it consumable. </a:t>
            </a:r>
          </a:p>
          <a:p>
            <a:pPr lvl="0"/>
            <a:r>
              <a:rPr lang="en-US" dirty="0"/>
              <a:t>The ideal line length for text is based on the physiology of the human eye. At normal reading distance the arc of</a:t>
            </a:r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11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234950" y="234951"/>
            <a:ext cx="7943850" cy="8430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2840" y="4745038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843C4373-56ED-4F73-8453-CF48C2E451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38115" y="4745834"/>
            <a:ext cx="270271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© 2019 Persistent Systems – Confidential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236594" y="1235781"/>
            <a:ext cx="2048400" cy="351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sample text. Placing text in columns gives you a natural way to associate graphics at the top of a text field. </a:t>
            </a:r>
          </a:p>
          <a:p>
            <a:pPr lvl="0"/>
            <a:r>
              <a:rPr lang="en-US" dirty="0"/>
              <a:t>The first rule of formatting like a pro is staying consistent. Laying out your text isn’t just about making it fit or making it pretty; it’s about making it consumable. </a:t>
            </a:r>
          </a:p>
          <a:p>
            <a:pPr lvl="0"/>
            <a:r>
              <a:rPr lang="en-US" dirty="0"/>
              <a:t>The ideal line length for text is based on the physiology of the human eye. At normal reading distance the arc of</a:t>
            </a:r>
          </a:p>
          <a:p>
            <a:pPr lvl="0"/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857051" y="1235781"/>
            <a:ext cx="2048400" cy="351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sample text. Placing text in columns gives you a natural way to associate graphics at the top of a text field. </a:t>
            </a:r>
          </a:p>
          <a:p>
            <a:pPr lvl="0"/>
            <a:r>
              <a:rPr lang="en-US" dirty="0"/>
              <a:t>The first rule of formatting like a pro is staying consistent. Laying out your text isn’t just about making it fit or making it pretty; it’s about making it consumable. </a:t>
            </a:r>
          </a:p>
          <a:p>
            <a:pPr lvl="0"/>
            <a:r>
              <a:rPr lang="en-US" dirty="0"/>
              <a:t>The ideal line length for text is based on the physiology of the human eye. At normal reading distance the arc of</a:t>
            </a:r>
          </a:p>
          <a:p>
            <a:pPr lvl="0"/>
            <a:endParaRPr lang="en-US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2443413" y="1235781"/>
            <a:ext cx="2048400" cy="351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sample text. Placing text in columns gives you a natural way to associate graphics at the top of a text field. </a:t>
            </a:r>
          </a:p>
          <a:p>
            <a:pPr lvl="0"/>
            <a:r>
              <a:rPr lang="en-US" dirty="0"/>
              <a:t>The first rule of formatting like a pro is staying consistent. Laying out your text isn’t just about making it fit or making it pretty; it’s about making it consumable. </a:t>
            </a:r>
          </a:p>
          <a:p>
            <a:pPr lvl="0"/>
            <a:r>
              <a:rPr lang="en-US" dirty="0"/>
              <a:t>The ideal line length for text is based on the physiology of the human eye. At normal reading distance the arc of</a:t>
            </a:r>
          </a:p>
          <a:p>
            <a:pPr lvl="0"/>
            <a:endParaRPr lang="en-US" dirty="0"/>
          </a:p>
        </p:txBody>
      </p:sp>
      <p:sp>
        <p:nvSpPr>
          <p:cNvPr id="17" name="Content Placeholder 4"/>
          <p:cNvSpPr>
            <a:spLocks noGrp="1"/>
          </p:cNvSpPr>
          <p:nvPr>
            <p:ph sz="quarter" idx="17" hasCustomPrompt="1"/>
          </p:nvPr>
        </p:nvSpPr>
        <p:spPr>
          <a:xfrm>
            <a:off x="4650232" y="1235781"/>
            <a:ext cx="2048400" cy="351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sample text. Placing text in columns gives you a natural way to associate graphics at the top of a text field. </a:t>
            </a:r>
          </a:p>
          <a:p>
            <a:pPr lvl="0"/>
            <a:r>
              <a:rPr lang="en-US" dirty="0"/>
              <a:t>The first rule of formatting like a pro is staying consistent. Laying out your text isn’t just about making it fit or making it pretty; it’s about making it consumable. </a:t>
            </a:r>
          </a:p>
          <a:p>
            <a:pPr lvl="0"/>
            <a:r>
              <a:rPr lang="en-US" dirty="0"/>
              <a:t>The ideal line length for text is based on the physiology of the human eye. At normal reading distance the arc of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786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234950" y="234951"/>
            <a:ext cx="7943850" cy="8430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2840" y="4745038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843C4373-56ED-4F73-8453-CF48C2E451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38115" y="4745834"/>
            <a:ext cx="270271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© 2019 Persistent Systems – Confidential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AD53D6A-6BBF-4948-B56E-E23D60ADD8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34950" y="1228505"/>
            <a:ext cx="8672830" cy="3716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 i="0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342900" indent="0">
              <a:buNone/>
              <a:defRPr i="1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2pPr>
            <a:lvl3pPr marL="685800" indent="0">
              <a:buNone/>
              <a:defRPr i="1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028700" indent="0">
              <a:buNone/>
              <a:defRPr i="1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371600" indent="0">
              <a:buNone/>
              <a:defRPr i="1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Add additional context or subtitle to the slide. 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1AF50AA-AA39-40E4-ABD6-44A1578586F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6594" y="1772903"/>
            <a:ext cx="2048400" cy="297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sample text. Placing text in columns gives you a natural way to associate graphics at the top of a text field. </a:t>
            </a:r>
          </a:p>
          <a:p>
            <a:pPr lvl="0"/>
            <a:r>
              <a:rPr lang="en-US" dirty="0"/>
              <a:t>The first rule of formatting like a pro is staying consistent. Laying out your text isn’t just about making it fit or making it pretty; it’s about making it consumable. 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CBAC0AA6-D1C6-4D41-B842-3997EA8E908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857051" y="1772903"/>
            <a:ext cx="2048400" cy="297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sample text. Placing text in columns gives you a natural way to associate graphics at the top of a text field. </a:t>
            </a:r>
          </a:p>
          <a:p>
            <a:pPr lvl="0"/>
            <a:r>
              <a:rPr lang="en-US" dirty="0"/>
              <a:t>The first rule of formatting like a pro is staying consistent. Laying out your text isn’t just about making it fit or making it pretty; it’s about making it consumable. 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2D3F3B6-7CFF-4747-A633-056B37F9AA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439090" y="1772903"/>
            <a:ext cx="2048400" cy="297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sample text. Placing text in columns gives you a natural way to associate graphics at the top of a text field. </a:t>
            </a:r>
          </a:p>
          <a:p>
            <a:pPr lvl="0"/>
            <a:r>
              <a:rPr lang="en-US" dirty="0"/>
              <a:t>The first rule of formatting like a pro is staying consistent. Laying out your text isn’t just about making it fit or making it pretty; it’s about making it consumable. 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129BF64-ABD9-42B3-B78B-310E2B2C40E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648071" y="1772903"/>
            <a:ext cx="2048400" cy="297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This is sample text. Placing text in columns gives you a natural way to associate graphics at the top of a text field. </a:t>
            </a:r>
          </a:p>
          <a:p>
            <a:pPr lvl="0"/>
            <a:r>
              <a:rPr lang="en-US" dirty="0"/>
              <a:t>The first rule of formatting like a pro is staying consistent. Laying out your text isn’t just about making it fit or making it pretty; it’s about making it consumable. </a:t>
            </a:r>
          </a:p>
        </p:txBody>
      </p:sp>
    </p:spTree>
    <p:extLst>
      <p:ext uri="{BB962C8B-B14F-4D97-AF65-F5344CB8AC3E}">
        <p14:creationId xmlns:p14="http://schemas.microsoft.com/office/powerpoint/2010/main" val="34887693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234950" y="234951"/>
            <a:ext cx="7943850" cy="8430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2840" y="4745038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843C4373-56ED-4F73-8453-CF48C2E451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38115" y="4745834"/>
            <a:ext cx="270271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© 2019 Persistent Systems – Confidential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07B85E6-06B8-4287-8CBC-3A0B98875D3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4950" y="1231900"/>
            <a:ext cx="2786400" cy="1674000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504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756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008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B5B91F9-4D91-4606-8F66-102242F0C16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76858" y="1231900"/>
            <a:ext cx="2786400" cy="1674000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504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756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008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7A409E6-0FCC-43C1-AAAB-D17C80BB8478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118765" y="1231900"/>
            <a:ext cx="2786400" cy="1674000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504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756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008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0CEE25E-D730-45E3-9263-8D4C8FDA9A65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234950" y="3072502"/>
            <a:ext cx="2786400" cy="1674000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504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756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008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337376F-2E49-4512-B877-487C0C2F32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3176858" y="3072502"/>
            <a:ext cx="2786400" cy="1674000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504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756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008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BFDD091-C12B-4756-8BBE-1A65A3333EB5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6118765" y="3072502"/>
            <a:ext cx="2786400" cy="1674000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504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756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008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65975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34950" y="234951"/>
            <a:ext cx="7943850" cy="8430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34950" y="3943351"/>
            <a:ext cx="8670925" cy="8000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400" i="0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342900" indent="0">
              <a:buNone/>
              <a:defRPr i="1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2pPr>
            <a:lvl3pPr marL="685800" indent="0">
              <a:buNone/>
              <a:defRPr i="1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028700" indent="0">
              <a:buNone/>
              <a:defRPr i="1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371600" indent="0">
              <a:buNone/>
              <a:defRPr i="1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Conclusion of the slide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2840" y="4745038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843C4373-56ED-4F73-8453-CF48C2E451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38115" y="4745834"/>
            <a:ext cx="270271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© 2019 Persistent Systems – Confidential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0A3A9B-CCA3-4592-824B-AB7C74AA133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0" y="1231900"/>
            <a:ext cx="8672400" cy="2556000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504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756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008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6216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11">
            <a:extLst>
              <a:ext uri="{FF2B5EF4-FFF2-40B4-BE49-F238E27FC236}">
                <a16:creationId xmlns:a16="http://schemas.microsoft.com/office/drawing/2014/main" id="{78034853-C514-42CF-A657-FBF767F98E18}"/>
              </a:ext>
            </a:extLst>
          </p:cNvPr>
          <p:cNvSpPr/>
          <p:nvPr userDrawn="1"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4" name="Picture 19" descr="PNG logo for PPT_small size">
            <a:extLst>
              <a:ext uri="{FF2B5EF4-FFF2-40B4-BE49-F238E27FC236}">
                <a16:creationId xmlns:a16="http://schemas.microsoft.com/office/drawing/2014/main" id="{7C3273C1-21DE-44FA-A858-C2785097A64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65291" y="250985"/>
            <a:ext cx="819825" cy="625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F41707-EE03-4073-A2F6-C6E86371EB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1"/>
          <a:stretch/>
        </p:blipFill>
        <p:spPr>
          <a:xfrm>
            <a:off x="0" y="528750"/>
            <a:ext cx="2758658" cy="4086000"/>
          </a:xfrm>
          <a:prstGeom prst="rect">
            <a:avLst/>
          </a:prstGeom>
        </p:spPr>
      </p:pic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BD9E54CC-9DB1-40A7-A59A-ACEDACB9AC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53741" y="3002514"/>
            <a:ext cx="5589152" cy="3276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&lt;Click to edit Author&gt;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2439A947-A3CF-42A5-8816-C161036EC3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53741" y="3355152"/>
            <a:ext cx="5589152" cy="3276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&lt;Click to edit Date&gt;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7A3439A-6934-4F12-8889-3965AC976C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52917" y="1472836"/>
            <a:ext cx="5590800" cy="1105200"/>
          </a:xfrm>
        </p:spPr>
        <p:txBody>
          <a:bodyPr anchor="b">
            <a:noAutofit/>
          </a:bodyPr>
          <a:lstStyle>
            <a:lvl1pPr>
              <a:defRPr sz="3200" b="1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&lt;Click to edit Master title style&gt;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22FDF77-43B6-4DE2-B99D-D136C59F8F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52917" y="2603075"/>
            <a:ext cx="5590800" cy="374400"/>
          </a:xfrm>
        </p:spPr>
        <p:txBody>
          <a:bodyPr anchor="t">
            <a:noAutofit/>
          </a:bodyPr>
          <a:lstStyle>
            <a:lvl1pPr>
              <a:defRPr sz="2000" b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&lt;Click to edit Master subtitle style&gt;</a:t>
            </a:r>
          </a:p>
        </p:txBody>
      </p:sp>
    </p:spTree>
    <p:extLst>
      <p:ext uri="{BB962C8B-B14F-4D97-AF65-F5344CB8AC3E}">
        <p14:creationId xmlns:p14="http://schemas.microsoft.com/office/powerpoint/2010/main" val="9756592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34950" y="234951"/>
            <a:ext cx="7943850" cy="8430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2840" y="4745038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843C4373-56ED-4F73-8453-CF48C2E451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38115" y="4745834"/>
            <a:ext cx="270271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© 2019 Persistent Systems – Confidential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7A69117-3692-4718-8775-62D524366CF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34950" y="1233487"/>
            <a:ext cx="2786400" cy="351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chemeClr val="tx1"/>
              </a:buClr>
              <a:buNone/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253175" indent="0">
              <a:lnSpc>
                <a:spcPct val="100000"/>
              </a:lnSpc>
              <a:buClr>
                <a:schemeClr val="tx1"/>
              </a:buClr>
              <a:buNone/>
              <a:defRPr sz="1200">
                <a:solidFill>
                  <a:schemeClr val="tx1"/>
                </a:solidFill>
              </a:defRPr>
            </a:lvl2pPr>
            <a:lvl3pPr marL="504000" indent="0">
              <a:lnSpc>
                <a:spcPct val="100000"/>
              </a:lnSpc>
              <a:buClr>
                <a:schemeClr val="tx1"/>
              </a:buClr>
              <a:buNone/>
              <a:defRPr>
                <a:solidFill>
                  <a:schemeClr val="tx1"/>
                </a:solidFill>
              </a:defRPr>
            </a:lvl3pPr>
            <a:lvl4pPr marL="756000" indent="0">
              <a:lnSpc>
                <a:spcPct val="100000"/>
              </a:lnSpc>
              <a:buClr>
                <a:schemeClr val="tx1"/>
              </a:buClr>
              <a:buNone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This is sample text. Placing text in columns gives you a natural way to associate graphics at the top of a text field. </a:t>
            </a:r>
          </a:p>
          <a:p>
            <a:pPr lvl="0"/>
            <a:r>
              <a:rPr lang="en-US" dirty="0"/>
              <a:t>The first rule of formatting like a pro is staying consistent. Laying out your text isn’t just about making it fit or making it pretty; it’s about making it consumable. </a:t>
            </a:r>
          </a:p>
          <a:p>
            <a:pPr lvl="0"/>
            <a:r>
              <a:rPr lang="en-US" dirty="0"/>
              <a:t>The ideal line length for text is based on the physiology of the human eye. At normal reading distance the arc of</a:t>
            </a:r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A2E4014-EFBA-48F4-A167-899F036DE12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178275" y="3943351"/>
            <a:ext cx="5727600" cy="8000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400" i="0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342900" indent="0">
              <a:buNone/>
              <a:defRPr i="1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2pPr>
            <a:lvl3pPr marL="685800" indent="0">
              <a:buNone/>
              <a:defRPr i="1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028700" indent="0">
              <a:buNone/>
              <a:defRPr i="1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371600" indent="0">
              <a:buNone/>
              <a:defRPr i="1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Conclusion of the slide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F69B062-5988-41AE-B9A8-A3A97B08ACC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178275" y="1231900"/>
            <a:ext cx="5727600" cy="2556000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504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756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008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077411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34950" y="234951"/>
            <a:ext cx="7943850" cy="8430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2840" y="4745038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843C4373-56ED-4F73-8453-CF48C2E451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38115" y="4745834"/>
            <a:ext cx="270271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© 2019 Persistent Systems – Confidential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AEE7408-2D47-48EC-8A54-399B4A933CF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34950" y="1233487"/>
            <a:ext cx="2786400" cy="351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chemeClr val="tx1"/>
              </a:buClr>
              <a:buNone/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253175" indent="0">
              <a:lnSpc>
                <a:spcPct val="100000"/>
              </a:lnSpc>
              <a:buClr>
                <a:schemeClr val="tx1"/>
              </a:buClr>
              <a:buNone/>
              <a:defRPr sz="1200">
                <a:solidFill>
                  <a:schemeClr val="tx1"/>
                </a:solidFill>
              </a:defRPr>
            </a:lvl2pPr>
            <a:lvl3pPr marL="504000" indent="0">
              <a:lnSpc>
                <a:spcPct val="100000"/>
              </a:lnSpc>
              <a:buClr>
                <a:schemeClr val="tx1"/>
              </a:buClr>
              <a:buNone/>
              <a:defRPr>
                <a:solidFill>
                  <a:schemeClr val="tx1"/>
                </a:solidFill>
              </a:defRPr>
            </a:lvl3pPr>
            <a:lvl4pPr marL="756000" indent="0">
              <a:lnSpc>
                <a:spcPct val="100000"/>
              </a:lnSpc>
              <a:buClr>
                <a:schemeClr val="tx1"/>
              </a:buClr>
              <a:buNone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This is sample text. Placing text in columns gives you a natural way to associate graphics at the top of a text field. </a:t>
            </a:r>
          </a:p>
          <a:p>
            <a:pPr lvl="0"/>
            <a:r>
              <a:rPr lang="en-US" dirty="0"/>
              <a:t>The first rule of formatting like a pro is staying consistent. Laying out your text isn’t just about making it fit or making it pretty; it’s about making it consumable. </a:t>
            </a:r>
          </a:p>
          <a:p>
            <a:pPr lvl="0"/>
            <a:r>
              <a:rPr lang="en-US" dirty="0"/>
              <a:t>The ideal line length for text is based on the physiology of the human eye. At normal reading distance the arc of</a:t>
            </a:r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AEFCAF1-AA25-4485-87C2-46DA8187AE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178275" y="2185690"/>
            <a:ext cx="5727600" cy="2556000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504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756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008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804E22E-108C-40BA-9333-E625F7DD1A2D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178275" y="1228552"/>
            <a:ext cx="5727600" cy="8000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400" i="0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342900" indent="0">
              <a:buNone/>
              <a:defRPr i="1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2pPr>
            <a:lvl3pPr marL="685800" indent="0">
              <a:buNone/>
              <a:defRPr i="1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028700" indent="0">
              <a:buNone/>
              <a:defRPr i="1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371600" indent="0">
              <a:buNone/>
              <a:defRPr i="1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Conclusion of the slide</a:t>
            </a:r>
          </a:p>
        </p:txBody>
      </p:sp>
    </p:spTree>
    <p:extLst>
      <p:ext uri="{BB962C8B-B14F-4D97-AF65-F5344CB8AC3E}">
        <p14:creationId xmlns:p14="http://schemas.microsoft.com/office/powerpoint/2010/main" val="873597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clus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34950" y="234951"/>
            <a:ext cx="7943850" cy="8430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2840" y="4745038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843C4373-56ED-4F73-8453-CF48C2E451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38115" y="4745834"/>
            <a:ext cx="270271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© 2019 Persistent Systems – Confidential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50A19B3-F0AE-481C-9834-D248388C641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34950" y="1233487"/>
            <a:ext cx="2786400" cy="351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chemeClr val="tx1"/>
              </a:buClr>
              <a:buNone/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253175" indent="0">
              <a:lnSpc>
                <a:spcPct val="100000"/>
              </a:lnSpc>
              <a:buClr>
                <a:schemeClr val="tx1"/>
              </a:buClr>
              <a:buNone/>
              <a:defRPr sz="1200">
                <a:solidFill>
                  <a:schemeClr val="tx1"/>
                </a:solidFill>
              </a:defRPr>
            </a:lvl2pPr>
            <a:lvl3pPr marL="504000" indent="0">
              <a:lnSpc>
                <a:spcPct val="100000"/>
              </a:lnSpc>
              <a:buClr>
                <a:schemeClr val="tx1"/>
              </a:buClr>
              <a:buNone/>
              <a:defRPr>
                <a:solidFill>
                  <a:schemeClr val="tx1"/>
                </a:solidFill>
              </a:defRPr>
            </a:lvl3pPr>
            <a:lvl4pPr marL="756000" indent="0">
              <a:lnSpc>
                <a:spcPct val="100000"/>
              </a:lnSpc>
              <a:buClr>
                <a:schemeClr val="tx1"/>
              </a:buClr>
              <a:buNone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This is sample text. Placing text in columns gives you a natural way to associate graphics at the top of a text field. </a:t>
            </a:r>
          </a:p>
          <a:p>
            <a:pPr lvl="0"/>
            <a:r>
              <a:rPr lang="en-US" dirty="0"/>
              <a:t>The first rule of formatting like a pro is staying consistent. Laying out your text isn’t just about making it fit or making it pretty; it’s about making it consumable. </a:t>
            </a:r>
          </a:p>
          <a:p>
            <a:pPr lvl="0"/>
            <a:r>
              <a:rPr lang="en-US" dirty="0"/>
              <a:t>The ideal line length for text is based on the physiology of the human eye. At normal reading distance the arc of</a:t>
            </a:r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76EAE0-C253-49AB-9B58-371A965C01C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178275" y="3943351"/>
            <a:ext cx="5727600" cy="8000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400" i="0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342900" indent="0">
              <a:buNone/>
              <a:defRPr i="1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2pPr>
            <a:lvl3pPr marL="685800" indent="0">
              <a:buNone/>
              <a:defRPr i="1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028700" indent="0">
              <a:buNone/>
              <a:defRPr i="1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371600" indent="0">
              <a:buNone/>
              <a:defRPr i="1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Conclusion of the slide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049D0B-BADA-4832-B1BE-D8412351DAC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178275" y="1231900"/>
            <a:ext cx="2786400" cy="2556000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504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756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008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0EDDC54-0A0E-4937-96E3-0BBEF8FB9B4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119475" y="1231900"/>
            <a:ext cx="2786400" cy="2556000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504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756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008000" indent="-252000">
              <a:lnSpc>
                <a:spcPct val="100000"/>
              </a:lnSpc>
              <a:buClr>
                <a:schemeClr val="tx1"/>
              </a:buCl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354765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34950" y="234951"/>
            <a:ext cx="7943850" cy="8430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2840" y="4745038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843C4373-56ED-4F73-8453-CF48C2E451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38115" y="4745834"/>
            <a:ext cx="270271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© 2019 Persistent Systems – Confidential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DE090D3-C1A7-48A4-9B42-FCB5C3E1325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34950" y="1233487"/>
            <a:ext cx="2786400" cy="351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chemeClr val="tx1"/>
              </a:buClr>
              <a:buNone/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253175" indent="0">
              <a:lnSpc>
                <a:spcPct val="100000"/>
              </a:lnSpc>
              <a:buClr>
                <a:schemeClr val="tx1"/>
              </a:buClr>
              <a:buNone/>
              <a:defRPr sz="1200">
                <a:solidFill>
                  <a:schemeClr val="tx1"/>
                </a:solidFill>
              </a:defRPr>
            </a:lvl2pPr>
            <a:lvl3pPr marL="504000" indent="0">
              <a:lnSpc>
                <a:spcPct val="100000"/>
              </a:lnSpc>
              <a:buClr>
                <a:schemeClr val="tx1"/>
              </a:buClr>
              <a:buNone/>
              <a:defRPr>
                <a:solidFill>
                  <a:schemeClr val="tx1"/>
                </a:solidFill>
              </a:defRPr>
            </a:lvl3pPr>
            <a:lvl4pPr marL="756000" indent="0">
              <a:lnSpc>
                <a:spcPct val="100000"/>
              </a:lnSpc>
              <a:buClr>
                <a:schemeClr val="tx1"/>
              </a:buClr>
              <a:buNone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This is sample text. Placing text in columns gives you a natural way to associate graphics at the top of a text field. </a:t>
            </a:r>
          </a:p>
          <a:p>
            <a:pPr lvl="0"/>
            <a:r>
              <a:rPr lang="en-US" dirty="0"/>
              <a:t>The first rule of formatting like a pro is staying consistent. Laying out your text isn’t just about making it fit or making it pretty; it’s about making it consumable. </a:t>
            </a:r>
          </a:p>
          <a:p>
            <a:pPr lvl="0"/>
            <a:r>
              <a:rPr lang="en-US" dirty="0"/>
              <a:t>The ideal line length for text is based on the physiology of the human eye. At normal reading distance the arc of</a:t>
            </a:r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9525687-B7DD-4D12-824F-690C09BEE68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178275" y="3943351"/>
            <a:ext cx="5727600" cy="8000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400" i="0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342900" indent="0">
              <a:buNone/>
              <a:defRPr i="1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2pPr>
            <a:lvl3pPr marL="685800" indent="0">
              <a:buNone/>
              <a:defRPr i="1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028700" indent="0">
              <a:buNone/>
              <a:defRPr i="1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371600" indent="0">
              <a:buNone/>
              <a:defRPr i="1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Conclusion of the slide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4629033-24A9-4E99-91FD-A1168E8C278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178275" y="1231900"/>
            <a:ext cx="1803600" cy="1198800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>
              <a:lnSpc>
                <a:spcPct val="100000"/>
              </a:lnSpc>
              <a:buClr>
                <a:schemeClr val="tx1"/>
              </a:buClr>
              <a:defRPr sz="11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504000">
              <a:lnSpc>
                <a:spcPct val="100000"/>
              </a:lnSpc>
              <a:buClr>
                <a:schemeClr val="tx1"/>
              </a:buClr>
              <a:defRPr sz="10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756000" indent="-252000">
              <a:lnSpc>
                <a:spcPct val="100000"/>
              </a:lnSpc>
              <a:buClr>
                <a:schemeClr val="tx1"/>
              </a:buClr>
              <a:defRPr sz="9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008000" indent="-252000">
              <a:lnSpc>
                <a:spcPct val="100000"/>
              </a:lnSpc>
              <a:buClr>
                <a:schemeClr val="tx1"/>
              </a:buClr>
              <a:defRPr sz="8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D7E2A3-2B66-4884-827B-EC5B62940D8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178275" y="2589100"/>
            <a:ext cx="1803600" cy="1198800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>
              <a:lnSpc>
                <a:spcPct val="100000"/>
              </a:lnSpc>
              <a:buClr>
                <a:schemeClr val="tx1"/>
              </a:buClr>
              <a:defRPr sz="11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504000">
              <a:lnSpc>
                <a:spcPct val="100000"/>
              </a:lnSpc>
              <a:buClr>
                <a:schemeClr val="tx1"/>
              </a:buClr>
              <a:defRPr sz="10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756000" indent="-252000">
              <a:lnSpc>
                <a:spcPct val="100000"/>
              </a:lnSpc>
              <a:buClr>
                <a:schemeClr val="tx1"/>
              </a:buClr>
              <a:defRPr sz="9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008000" indent="-252000">
              <a:lnSpc>
                <a:spcPct val="100000"/>
              </a:lnSpc>
              <a:buClr>
                <a:schemeClr val="tx1"/>
              </a:buClr>
              <a:defRPr sz="8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5B23B10-9ED0-4ECC-ABD4-33C47A56AE9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140275" y="1231900"/>
            <a:ext cx="1803600" cy="1198800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>
              <a:lnSpc>
                <a:spcPct val="100000"/>
              </a:lnSpc>
              <a:buClr>
                <a:schemeClr val="tx1"/>
              </a:buClr>
              <a:defRPr sz="11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504000">
              <a:lnSpc>
                <a:spcPct val="100000"/>
              </a:lnSpc>
              <a:buClr>
                <a:schemeClr val="tx1"/>
              </a:buClr>
              <a:defRPr sz="10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756000" indent="-252000">
              <a:lnSpc>
                <a:spcPct val="100000"/>
              </a:lnSpc>
              <a:buClr>
                <a:schemeClr val="tx1"/>
              </a:buClr>
              <a:defRPr sz="9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008000" indent="-252000">
              <a:lnSpc>
                <a:spcPct val="100000"/>
              </a:lnSpc>
              <a:buClr>
                <a:schemeClr val="tx1"/>
              </a:buClr>
              <a:defRPr sz="8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EB242F0-D8A1-400A-BBF9-471276D90F0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140275" y="2589100"/>
            <a:ext cx="1803600" cy="1198800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>
              <a:lnSpc>
                <a:spcPct val="100000"/>
              </a:lnSpc>
              <a:buClr>
                <a:schemeClr val="tx1"/>
              </a:buClr>
              <a:defRPr sz="11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504000">
              <a:lnSpc>
                <a:spcPct val="100000"/>
              </a:lnSpc>
              <a:buClr>
                <a:schemeClr val="tx1"/>
              </a:buClr>
              <a:defRPr sz="10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756000" indent="-252000">
              <a:lnSpc>
                <a:spcPct val="100000"/>
              </a:lnSpc>
              <a:buClr>
                <a:schemeClr val="tx1"/>
              </a:buClr>
              <a:defRPr sz="9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008000" indent="-252000">
              <a:lnSpc>
                <a:spcPct val="100000"/>
              </a:lnSpc>
              <a:buClr>
                <a:schemeClr val="tx1"/>
              </a:buClr>
              <a:defRPr sz="8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AEAC077-C142-4F34-B125-D5A055BFBB7B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102275" y="1231900"/>
            <a:ext cx="1803600" cy="1198800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>
              <a:lnSpc>
                <a:spcPct val="100000"/>
              </a:lnSpc>
              <a:buClr>
                <a:schemeClr val="tx1"/>
              </a:buClr>
              <a:defRPr sz="11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504000">
              <a:lnSpc>
                <a:spcPct val="100000"/>
              </a:lnSpc>
              <a:buClr>
                <a:schemeClr val="tx1"/>
              </a:buClr>
              <a:defRPr sz="10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756000" indent="-252000">
              <a:lnSpc>
                <a:spcPct val="100000"/>
              </a:lnSpc>
              <a:buClr>
                <a:schemeClr val="tx1"/>
              </a:buClr>
              <a:defRPr sz="9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008000" indent="-252000">
              <a:lnSpc>
                <a:spcPct val="100000"/>
              </a:lnSpc>
              <a:buClr>
                <a:schemeClr val="tx1"/>
              </a:buClr>
              <a:defRPr sz="8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3995F2E-A84D-4F49-8D91-B46AD08EBAA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102275" y="2589100"/>
            <a:ext cx="1803600" cy="1198800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>
              <a:lnSpc>
                <a:spcPct val="100000"/>
              </a:lnSpc>
              <a:buClr>
                <a:schemeClr val="tx1"/>
              </a:buClr>
              <a:defRPr sz="11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504000">
              <a:lnSpc>
                <a:spcPct val="100000"/>
              </a:lnSpc>
              <a:buClr>
                <a:schemeClr val="tx1"/>
              </a:buClr>
              <a:defRPr sz="10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756000" indent="-252000">
              <a:lnSpc>
                <a:spcPct val="100000"/>
              </a:lnSpc>
              <a:buClr>
                <a:schemeClr val="tx1"/>
              </a:buClr>
              <a:defRPr sz="9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008000" indent="-252000">
              <a:lnSpc>
                <a:spcPct val="100000"/>
              </a:lnSpc>
              <a:buClr>
                <a:schemeClr val="tx1"/>
              </a:buClr>
              <a:defRPr sz="8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7756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Picture 19" descr="PNG logo for PPT_small size">
            <a:extLst>
              <a:ext uri="{FF2B5EF4-FFF2-40B4-BE49-F238E27FC236}">
                <a16:creationId xmlns:a16="http://schemas.microsoft.com/office/drawing/2014/main" id="{7C3273C1-21DE-44FA-A858-C2785097A64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65291" y="250985"/>
            <a:ext cx="819825" cy="625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F1239D-724A-4BB2-BC0F-B73AC57E96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1"/>
          <a:stretch/>
        </p:blipFill>
        <p:spPr>
          <a:xfrm>
            <a:off x="0" y="528750"/>
            <a:ext cx="2758658" cy="4086000"/>
          </a:xfrm>
          <a:prstGeom prst="rect">
            <a:avLst/>
          </a:prstGeom>
        </p:spPr>
      </p:pic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BE4227A1-5B74-466C-83DB-C39D8C123A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53741" y="3002514"/>
            <a:ext cx="5589152" cy="3276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&lt;Click to edit Author&gt;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D8DB1D01-A5BF-449F-813E-B3AB500974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53741" y="3355152"/>
            <a:ext cx="5589152" cy="3276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&lt;Click to edit Date&gt;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42F1B8C-DA71-4E7C-881A-559E8DBFE1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52917" y="1472836"/>
            <a:ext cx="5590800" cy="1105200"/>
          </a:xfrm>
        </p:spPr>
        <p:txBody>
          <a:bodyPr anchor="b">
            <a:noAutofit/>
          </a:bodyPr>
          <a:lstStyle>
            <a:lvl1pPr>
              <a:defRPr sz="3200" b="1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&lt;Click to edit Master title style&gt;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5D3E783-C0CA-481F-B81C-6FACEF006E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52917" y="2603075"/>
            <a:ext cx="5590800" cy="374400"/>
          </a:xfrm>
        </p:spPr>
        <p:txBody>
          <a:bodyPr anchor="t">
            <a:noAutofit/>
          </a:bodyPr>
          <a:lstStyle>
            <a:lvl1pPr>
              <a:defRPr sz="2000" b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&lt;Click to edit Master subtitle style&gt;</a:t>
            </a:r>
          </a:p>
        </p:txBody>
      </p:sp>
    </p:spTree>
    <p:extLst>
      <p:ext uri="{BB962C8B-B14F-4D97-AF65-F5344CB8AC3E}">
        <p14:creationId xmlns:p14="http://schemas.microsoft.com/office/powerpoint/2010/main" val="370887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y/Technology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11">
            <a:extLst>
              <a:ext uri="{FF2B5EF4-FFF2-40B4-BE49-F238E27FC236}">
                <a16:creationId xmlns:a16="http://schemas.microsoft.com/office/drawing/2014/main" id="{78034853-C514-42CF-A657-FBF767F98E18}"/>
              </a:ext>
            </a:extLst>
          </p:cNvPr>
          <p:cNvSpPr/>
          <p:nvPr userDrawn="1"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rgbClr val="006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F56BF0-FDFB-4AA9-B50C-F353D2FECF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1"/>
          <a:stretch/>
        </p:blipFill>
        <p:spPr>
          <a:xfrm>
            <a:off x="0" y="528750"/>
            <a:ext cx="2758658" cy="4086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59F1A0F-E95A-4788-8D6E-5D08CD0EFC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80827" y="2488775"/>
            <a:ext cx="4362889" cy="374400"/>
          </a:xfrm>
        </p:spPr>
        <p:txBody>
          <a:bodyPr anchor="t">
            <a:noAutofit/>
          </a:bodyPr>
          <a:lstStyle>
            <a:lvl1pPr>
              <a:defRPr sz="1600" b="1">
                <a:solidFill>
                  <a:schemeClr val="accent2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&lt;Click to edit Master subtitle style&gt;</a:t>
            </a:r>
          </a:p>
        </p:txBody>
      </p:sp>
    </p:spTree>
    <p:extLst>
      <p:ext uri="{BB962C8B-B14F-4D97-AF65-F5344CB8AC3E}">
        <p14:creationId xmlns:p14="http://schemas.microsoft.com/office/powerpoint/2010/main" val="30030746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_Blue_5-7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8ED5E07D-379D-46F8-969C-6FFB5703AC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" y="234951"/>
            <a:ext cx="7943850" cy="8430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&lt;Index&gt;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737F34-6CF8-44F1-BF7F-085D08409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2840" y="4745038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43C4373-56ED-4F73-8453-CF48C2E451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AC5DEFD-F970-487C-BD48-15E89177C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8115" y="4745834"/>
            <a:ext cx="270271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2019 Persistent Systems – Confidential</a:t>
            </a:r>
          </a:p>
        </p:txBody>
      </p:sp>
      <p:pic>
        <p:nvPicPr>
          <p:cNvPr id="33" name="Picture 19" descr="PNG logo for PPT_small size">
            <a:extLst>
              <a:ext uri="{FF2B5EF4-FFF2-40B4-BE49-F238E27FC236}">
                <a16:creationId xmlns:a16="http://schemas.microsoft.com/office/drawing/2014/main" id="{F4BA6004-65A5-4002-A5BB-9D0350ED490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38450" y="224085"/>
            <a:ext cx="655440" cy="39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9169F95-8046-4656-9906-4D052A4A437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0959" y="1234739"/>
            <a:ext cx="8499885" cy="3330392"/>
          </a:xfrm>
          <a:prstGeom prst="rect">
            <a:avLst/>
          </a:prstGeom>
        </p:spPr>
        <p:txBody>
          <a:bodyPr lIns="0" tIns="36000" rIns="0" bIns="0" anchor="t"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6840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800"/>
            </a:lvl2pPr>
            <a:lvl3pPr marL="684000" indent="-34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800"/>
            </a:lvl3pPr>
          </a:lstStyle>
          <a:p>
            <a:pPr lvl="0"/>
            <a:r>
              <a:rPr lang="en-US" dirty="0"/>
              <a:t>&lt;Click to edit text&gt;</a:t>
            </a:r>
          </a:p>
          <a:p>
            <a:pPr lvl="1"/>
            <a:r>
              <a:rPr lang="en-US" dirty="0"/>
              <a:t>&lt;Click to edit text&gt;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651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_Orange_5-7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8ED5E07D-379D-46F8-969C-6FFB5703AC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" y="234951"/>
            <a:ext cx="7943850" cy="8430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&lt;Index&gt;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737F34-6CF8-44F1-BF7F-085D08409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2840" y="4745038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43C4373-56ED-4F73-8453-CF48C2E451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AC5DEFD-F970-487C-BD48-15E89177C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8115" y="4745834"/>
            <a:ext cx="270271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2019 Persistent Systems – Confidential</a:t>
            </a:r>
          </a:p>
        </p:txBody>
      </p:sp>
      <p:pic>
        <p:nvPicPr>
          <p:cNvPr id="33" name="Picture 19" descr="PNG logo for PPT_small size">
            <a:extLst>
              <a:ext uri="{FF2B5EF4-FFF2-40B4-BE49-F238E27FC236}">
                <a16:creationId xmlns:a16="http://schemas.microsoft.com/office/drawing/2014/main" id="{F4BA6004-65A5-4002-A5BB-9D0350ED490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38450" y="224085"/>
            <a:ext cx="655440" cy="39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9169F95-8046-4656-9906-4D052A4A437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0959" y="1234739"/>
            <a:ext cx="8499885" cy="3330392"/>
          </a:xfrm>
          <a:prstGeom prst="rect">
            <a:avLst/>
          </a:prstGeom>
        </p:spPr>
        <p:txBody>
          <a:bodyPr lIns="0" tIns="36000" rIns="0" bIns="0" anchor="t"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6840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800"/>
            </a:lvl2pPr>
          </a:lstStyle>
          <a:p>
            <a:pPr lvl="0"/>
            <a:r>
              <a:rPr lang="en-US" dirty="0"/>
              <a:t>&lt;Click to edit text&gt;</a:t>
            </a:r>
          </a:p>
          <a:p>
            <a:pPr lvl="1"/>
            <a:r>
              <a:rPr lang="en-US" dirty="0"/>
              <a:t>&lt;Click to edit text&gt;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160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_Blue_12-15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8ED5E07D-379D-46F8-969C-6FFB5703AC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" y="234951"/>
            <a:ext cx="7943850" cy="8430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&lt;Index&gt;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737F34-6CF8-44F1-BF7F-085D08409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2840" y="4745038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43C4373-56ED-4F73-8453-CF48C2E451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AC5DEFD-F970-487C-BD48-15E89177C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8115" y="4745834"/>
            <a:ext cx="270271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2019 Persistent Systems – Confidential</a:t>
            </a:r>
          </a:p>
        </p:txBody>
      </p:sp>
      <p:pic>
        <p:nvPicPr>
          <p:cNvPr id="33" name="Picture 19" descr="PNG logo for PPT_small size">
            <a:extLst>
              <a:ext uri="{FF2B5EF4-FFF2-40B4-BE49-F238E27FC236}">
                <a16:creationId xmlns:a16="http://schemas.microsoft.com/office/drawing/2014/main" id="{F4BA6004-65A5-4002-A5BB-9D0350ED490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38450" y="224085"/>
            <a:ext cx="655440" cy="39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89D7502-2CF4-4F5C-8C4C-5DB2E7641A9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0959" y="1234739"/>
            <a:ext cx="4150800" cy="3330392"/>
          </a:xfrm>
          <a:prstGeom prst="rect">
            <a:avLst/>
          </a:prstGeom>
        </p:spPr>
        <p:txBody>
          <a:bodyPr lIns="0" tIns="36000" rIns="0" bIns="0" anchor="t"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6840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800"/>
            </a:lvl2pPr>
            <a:lvl3pPr marL="684000" indent="-34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800"/>
            </a:lvl3pPr>
          </a:lstStyle>
          <a:p>
            <a:pPr lvl="0"/>
            <a:r>
              <a:rPr lang="en-US" dirty="0"/>
              <a:t>&lt;Click to edit text&gt;</a:t>
            </a:r>
          </a:p>
          <a:p>
            <a:pPr lvl="1"/>
            <a:r>
              <a:rPr lang="en-US" dirty="0"/>
              <a:t>&lt;Click to edit text&gt;</a:t>
            </a:r>
          </a:p>
          <a:p>
            <a:pPr lvl="0"/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7569C81-097D-4994-B047-277CCC9AF12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74624" y="1234739"/>
            <a:ext cx="4150800" cy="3330392"/>
          </a:xfrm>
          <a:prstGeom prst="rect">
            <a:avLst/>
          </a:prstGeom>
        </p:spPr>
        <p:txBody>
          <a:bodyPr lIns="0" tIns="36000" rIns="0" bIns="0" anchor="t"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6840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800"/>
            </a:lvl2pPr>
            <a:lvl3pPr marL="684000" indent="-34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800"/>
            </a:lvl3pPr>
          </a:lstStyle>
          <a:p>
            <a:pPr lvl="0"/>
            <a:r>
              <a:rPr lang="en-US" dirty="0"/>
              <a:t>&lt;Click to edit text&gt;</a:t>
            </a:r>
          </a:p>
          <a:p>
            <a:pPr lvl="1"/>
            <a:r>
              <a:rPr lang="en-US" dirty="0"/>
              <a:t>&lt;Click to edit text&gt;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786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_Orange_12-15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8ED5E07D-379D-46F8-969C-6FFB5703AC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" y="234951"/>
            <a:ext cx="7943850" cy="8430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&lt;Index&gt;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737F34-6CF8-44F1-BF7F-085D08409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2840" y="4745038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43C4373-56ED-4F73-8453-CF48C2E451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AC5DEFD-F970-487C-BD48-15E89177C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8115" y="4745834"/>
            <a:ext cx="270271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2019 Persistent Systems – Confidential</a:t>
            </a:r>
          </a:p>
        </p:txBody>
      </p:sp>
      <p:pic>
        <p:nvPicPr>
          <p:cNvPr id="33" name="Picture 19" descr="PNG logo for PPT_small size">
            <a:extLst>
              <a:ext uri="{FF2B5EF4-FFF2-40B4-BE49-F238E27FC236}">
                <a16:creationId xmlns:a16="http://schemas.microsoft.com/office/drawing/2014/main" id="{F4BA6004-65A5-4002-A5BB-9D0350ED490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38450" y="224085"/>
            <a:ext cx="655440" cy="39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BCFDEED-2275-4CEA-B498-5B65497575D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0959" y="1234739"/>
            <a:ext cx="4150800" cy="3330392"/>
          </a:xfrm>
          <a:prstGeom prst="rect">
            <a:avLst/>
          </a:prstGeom>
        </p:spPr>
        <p:txBody>
          <a:bodyPr lIns="0" tIns="36000" rIns="0" bIns="0" anchor="t"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6840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800"/>
            </a:lvl2pPr>
          </a:lstStyle>
          <a:p>
            <a:pPr lvl="0"/>
            <a:r>
              <a:rPr lang="en-US" dirty="0"/>
              <a:t>&lt;Click to edit text&gt;</a:t>
            </a:r>
          </a:p>
          <a:p>
            <a:pPr lvl="1"/>
            <a:r>
              <a:rPr lang="en-US" dirty="0"/>
              <a:t>&lt;Click to edit text&gt;</a:t>
            </a:r>
          </a:p>
          <a:p>
            <a:pPr lvl="0"/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8AAC93D-D9FF-496B-811F-0BF955FBE3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72241" y="1234739"/>
            <a:ext cx="4150800" cy="3330392"/>
          </a:xfrm>
          <a:prstGeom prst="rect">
            <a:avLst/>
          </a:prstGeom>
        </p:spPr>
        <p:txBody>
          <a:bodyPr lIns="0" tIns="36000" rIns="0" bIns="0" anchor="t"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6840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800"/>
            </a:lvl2pPr>
          </a:lstStyle>
          <a:p>
            <a:pPr lvl="0"/>
            <a:r>
              <a:rPr lang="en-US" dirty="0"/>
              <a:t>&lt;Click to edit text&gt;</a:t>
            </a:r>
          </a:p>
          <a:p>
            <a:pPr lvl="1"/>
            <a:r>
              <a:rPr lang="en-US" dirty="0"/>
              <a:t>&lt;Click to edit text&gt;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278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0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538" y="234222"/>
            <a:ext cx="7942262" cy="843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000" y="1233488"/>
            <a:ext cx="8675050" cy="3378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6538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© 2019 Persistent Systems –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1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12EB6A70-5B84-454B-B88C-2B0E7DC8C8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7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5" r:id="rId2"/>
    <p:sldLayoutId id="2147483917" r:id="rId3"/>
    <p:sldLayoutId id="2147483916" r:id="rId4"/>
    <p:sldLayoutId id="2147483927" r:id="rId5"/>
    <p:sldLayoutId id="2147483931" r:id="rId6"/>
    <p:sldLayoutId id="2147483925" r:id="rId7"/>
    <p:sldLayoutId id="2147483929" r:id="rId8"/>
    <p:sldLayoutId id="2147483932" r:id="rId9"/>
    <p:sldLayoutId id="2147483930" r:id="rId10"/>
    <p:sldLayoutId id="2147483926" r:id="rId11"/>
    <p:sldLayoutId id="2147483913" r:id="rId12"/>
    <p:sldLayoutId id="2147483918" r:id="rId13"/>
    <p:sldLayoutId id="2147483919" r:id="rId14"/>
    <p:sldLayoutId id="2147483914" r:id="rId15"/>
    <p:sldLayoutId id="2147483920" r:id="rId16"/>
    <p:sldLayoutId id="2147483921" r:id="rId17"/>
    <p:sldLayoutId id="2147483922" r:id="rId1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2000" b="0" kern="1200" dirty="0" smtClean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2000" b="0" kern="1200" dirty="0" smtClean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2000" b="0" kern="1200" dirty="0" smtClean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2000" b="0" kern="1200" dirty="0" smtClean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2000" b="0" kern="1200" dirty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75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3836" userDrawn="1">
          <p15:clr>
            <a:srgbClr val="F26B43"/>
          </p15:clr>
        </p15:guide>
        <p15:guide id="4" orient="horz" pos="215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9" descr="PNG logo for PPT_small size"/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38450" y="224085"/>
            <a:ext cx="655440" cy="39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4950" y="234951"/>
            <a:ext cx="7943850" cy="8430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38115" y="4745834"/>
            <a:ext cx="270271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© 2019 Persistent Systems –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2840" y="4745038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843C4373-56ED-4F73-8453-CF48C2E451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0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708" r:id="rId2"/>
    <p:sldLayoutId id="2147483877" r:id="rId3"/>
    <p:sldLayoutId id="2147483719" r:id="rId4"/>
    <p:sldLayoutId id="2147483710" r:id="rId5"/>
    <p:sldLayoutId id="2147483713" r:id="rId6"/>
    <p:sldLayoutId id="2147483725" r:id="rId7"/>
    <p:sldLayoutId id="2147483878" r:id="rId8"/>
    <p:sldLayoutId id="2147483724" r:id="rId9"/>
    <p:sldLayoutId id="2147483714" r:id="rId10"/>
    <p:sldLayoutId id="2147483720" r:id="rId11"/>
    <p:sldLayoutId id="2147483716" r:id="rId12"/>
    <p:sldLayoutId id="2147483886" r:id="rId13"/>
    <p:sldLayoutId id="2147483717" r:id="rId14"/>
    <p:sldLayoutId id="2147483721" r:id="rId15"/>
  </p:sldLayoutIdLst>
  <p:hf hdr="0" dt="0"/>
  <p:txStyles>
    <p:titleStyle>
      <a:lvl1pPr marL="0" algn="l" defTabSz="685800" rtl="0" eaLnBrk="1" latinLnBrk="0" hangingPunct="1">
        <a:lnSpc>
          <a:spcPct val="90000"/>
        </a:lnSpc>
        <a:spcBef>
          <a:spcPct val="0"/>
        </a:spcBef>
        <a:buNone/>
        <a:defRPr lang="en-US" sz="2400" b="1" kern="1200" baseline="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55588" marR="0" indent="-273600" algn="l" defTabSz="685800" rtl="0" eaLnBrk="1" fontAlgn="auto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6899"/>
        </a:buClr>
        <a:buSzTx/>
        <a:buFont typeface="Wingdings 2" panose="05020102010507070707" pitchFamily="18" charset="2"/>
        <a:buChar char=""/>
        <a:tabLst/>
        <a:defRPr lang="en-US" sz="2000" kern="1200" noProof="0" dirty="0" smtClean="0">
          <a:solidFill>
            <a:srgbClr val="454545"/>
          </a:solidFill>
          <a:latin typeface="+mn-lt"/>
          <a:ea typeface="+mn-ea"/>
          <a:cs typeface="+mn-cs"/>
        </a:defRPr>
      </a:lvl1pPr>
      <a:lvl2pPr marL="593725" marR="0" indent="-250825" algn="l" defTabSz="685800" rtl="0" eaLnBrk="1" fontAlgn="auto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8DC63F"/>
        </a:buClr>
        <a:buSzTx/>
        <a:buFont typeface="Wingdings 2" panose="05020102010507070707" pitchFamily="18" charset="2"/>
        <a:buChar char=""/>
        <a:tabLst/>
        <a:defRPr lang="en-US" sz="1800" kern="1200" noProof="0" dirty="0" smtClean="0">
          <a:solidFill>
            <a:srgbClr val="454545"/>
          </a:solidFill>
          <a:latin typeface="+mn-lt"/>
          <a:ea typeface="+mn-ea"/>
          <a:cs typeface="+mn-cs"/>
        </a:defRPr>
      </a:lvl2pPr>
      <a:lvl3pPr marL="917575" marR="0" indent="-231775" algn="l" defTabSz="685800" rtl="0" eaLnBrk="1" fontAlgn="auto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8DC63F"/>
        </a:buClr>
        <a:buSzTx/>
        <a:buFont typeface="Wingdings 2" panose="05020102010507070707" pitchFamily="18" charset="2"/>
        <a:buChar char=""/>
        <a:tabLst/>
        <a:defRPr lang="en-US" sz="1600" kern="1200" noProof="0" dirty="0" smtClean="0">
          <a:solidFill>
            <a:srgbClr val="454545"/>
          </a:solidFill>
          <a:latin typeface="+mn-lt"/>
          <a:ea typeface="+mn-ea"/>
          <a:cs typeface="+mn-cs"/>
        </a:defRPr>
      </a:lvl3pPr>
      <a:lvl4pPr marL="1243013" marR="0" indent="-214313" algn="l" defTabSz="685800" rtl="0" eaLnBrk="1" fontAlgn="auto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8DC63F"/>
        </a:buClr>
        <a:buSzTx/>
        <a:buFont typeface="Wingdings 2" panose="05020102010507070707" pitchFamily="18" charset="2"/>
        <a:buChar char=""/>
        <a:tabLst/>
        <a:defRPr lang="en-US" sz="1400" kern="1200" noProof="0" dirty="0" smtClean="0">
          <a:solidFill>
            <a:srgbClr val="454545"/>
          </a:solidFill>
          <a:latin typeface="+mn-lt"/>
          <a:ea typeface="+mn-ea"/>
          <a:cs typeface="+mn-cs"/>
        </a:defRPr>
      </a:lvl4pPr>
      <a:lvl5pPr marL="1346200" marR="0" indent="-266700" algn="l" defTabSz="685800" rtl="0" eaLnBrk="1" fontAlgn="auto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8DC63F"/>
        </a:buClr>
        <a:buSzTx/>
        <a:buFont typeface="Wingdings 2" panose="05020102010507070707" pitchFamily="18" charset="2"/>
        <a:buChar char=""/>
        <a:tabLst/>
        <a:defRPr sz="1350" kern="1200">
          <a:solidFill>
            <a:srgbClr val="454545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5" orient="horz" pos="2159" userDrawn="1">
          <p15:clr>
            <a:srgbClr val="F26B43"/>
          </p15:clr>
        </p15:guide>
        <p15:guide id="6" orient="horz" pos="1079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1919" userDrawn="1">
          <p15:clr>
            <a:srgbClr val="F26B43"/>
          </p15:clr>
        </p15:guide>
        <p15:guide id="9" pos="213" userDrawn="1">
          <p15:clr>
            <a:srgbClr val="F26B43"/>
          </p15:clr>
        </p15:guide>
        <p15:guide id="10" pos="55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www.ibmbigdatahub.com/infographic/four-vs-big-data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edureka.co/blog/what-is-data-science/" TargetMode="Externa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edureka.co/blog/what-is-data-science/" TargetMode="Externa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nvidia.com/blog/2016/07/29/whats-difference-artificial-intelligence-machine-learning-deep-learning-ai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nvidia.com/blog/2016/07/29/whats-difference-artificial-intelligence-machine-learning-deep-learning-ai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towardsdatascience.com/machine-learning-types-and-algorithms-d8b79545a6ec" TargetMode="Externa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machine-learning-types-and-algorithms-d8b79545a6ec" TargetMode="Externa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edureka.co/blog/what-is-machine-learning/" TargetMode="Externa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hyperlink" Target="https://www.edureka.co/blog/what-is-machine-learning/" TargetMode="Externa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0.emf"/><Relationship Id="rId11" Type="http://schemas.openxmlformats.org/officeDocument/2006/relationships/image" Target="../media/image35.emf"/><Relationship Id="rId5" Type="http://schemas.openxmlformats.org/officeDocument/2006/relationships/image" Target="../media/image29.emf"/><Relationship Id="rId10" Type="http://schemas.openxmlformats.org/officeDocument/2006/relationships/image" Target="../media/image34.emf"/><Relationship Id="rId4" Type="http://schemas.openxmlformats.org/officeDocument/2006/relationships/image" Target="../media/image28.emf"/><Relationship Id="rId9" Type="http://schemas.openxmlformats.org/officeDocument/2006/relationships/image" Target="../media/image3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5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hyperlink" Target="https://medium.com/app-affairs/9-applications-of-machine-learning-from-day-to-day-life-112a47a429d0" TargetMode="Externa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google-machine-learning/home/welcome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linkedin.com/2017/december/7/the-fastest-growing-jobs-in-the-u-s-based-on-linkedin-data" TargetMode="External"/><Relationship Id="rId2" Type="http://schemas.openxmlformats.org/officeDocument/2006/relationships/hyperlink" Target="https://hbr.org/2012/10/data-scientist-the-sexiest-job-of-the-21st-century" TargetMode="Externa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blog.alexa.com/know-data-science-important/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aoJ9014/face.evoLVe.PyTorch" TargetMode="External"/><Relationship Id="rId2" Type="http://schemas.openxmlformats.org/officeDocument/2006/relationships/hyperlink" Target="https://github.com/zalandoresearch/flair" TargetMode="Externa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github.com/kimiyoung/transformer-xl" TargetMode="External"/><Relationship Id="rId5" Type="http://schemas.openxmlformats.org/officeDocument/2006/relationships/hyperlink" Target="https://github.com/zisianw/FaceBoxes.PyTorch" TargetMode="External"/><Relationship Id="rId4" Type="http://schemas.openxmlformats.org/officeDocument/2006/relationships/hyperlink" Target="https://github.com/wizyoung/YOLOv3_TensorFlow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specializations/deep-learning" TargetMode="External"/><Relationship Id="rId2" Type="http://schemas.openxmlformats.org/officeDocument/2006/relationships/hyperlink" Target="https://www.coursera.org/specializations/jhu-data-science" TargetMode="Externa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towardsdatascience.com/" TargetMode="External"/><Relationship Id="rId5" Type="http://schemas.openxmlformats.org/officeDocument/2006/relationships/hyperlink" Target="https://www.analyticsvidhya.com/" TargetMode="External"/><Relationship Id="rId4" Type="http://schemas.openxmlformats.org/officeDocument/2006/relationships/hyperlink" Target="https://www.coursera.org/learn/machine-learning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ollev.com/saurabhjain220" TargetMode="Externa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21A7AB-81E3-45A4-AC08-5483C4EFC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Saurabh Jain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113CB-FEF2-4438-B2E5-B700E001E9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3D001-7AB8-41A1-AE8D-CF1E5AA831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Data Science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9B63B-681E-44CB-97B0-B97A1BA036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168704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5862-6FE6-467A-B7EA-C2BC0E7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DIKW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080E0-DD92-4BE7-9AF2-CE2EE080C1E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0" y="920932"/>
            <a:ext cx="8672400" cy="1765118"/>
          </a:xfrm>
        </p:spPr>
        <p:txBody>
          <a:bodyPr>
            <a:normAutofit/>
          </a:bodyPr>
          <a:lstStyle/>
          <a:p>
            <a:r>
              <a:rPr lang="en-US" sz="1800" dirty="0"/>
              <a:t>Datum (singular of data) (an observation): 12</a:t>
            </a:r>
          </a:p>
          <a:p>
            <a:r>
              <a:rPr lang="en-US" sz="1800" dirty="0"/>
              <a:t>Information (data in context): 12 degrees Fahrenheit</a:t>
            </a:r>
          </a:p>
          <a:p>
            <a:r>
              <a:rPr lang="en-US" sz="1800" dirty="0"/>
              <a:t>Knowledge (information in context): 12 degrees Fahrenheit, today, at 7:30 AM, </a:t>
            </a:r>
            <a:br>
              <a:rPr lang="en-US" sz="1800" dirty="0"/>
            </a:br>
            <a:r>
              <a:rPr lang="en-US" sz="1800" dirty="0"/>
              <a:t>in Summerville, Oregon</a:t>
            </a:r>
          </a:p>
          <a:p>
            <a:r>
              <a:rPr lang="en-US" sz="1800" dirty="0"/>
              <a:t>Wisdom (application of knowledge in context): I need to put on a coat when I go out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65974D-45B5-45BC-B118-6BFE5664957F}"/>
              </a:ext>
            </a:extLst>
          </p:cNvPr>
          <p:cNvGrpSpPr/>
          <p:nvPr/>
        </p:nvGrpSpPr>
        <p:grpSpPr>
          <a:xfrm>
            <a:off x="342098" y="2922352"/>
            <a:ext cx="8458215" cy="899358"/>
            <a:chOff x="342098" y="2579481"/>
            <a:chExt cx="8458215" cy="899358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A56DC15C-0FDE-409E-902B-4672B8950DE4}"/>
                </a:ext>
              </a:extLst>
            </p:cNvPr>
            <p:cNvSpPr/>
            <p:nvPr/>
          </p:nvSpPr>
          <p:spPr>
            <a:xfrm>
              <a:off x="342098" y="2579481"/>
              <a:ext cx="1863955" cy="719486"/>
            </a:xfrm>
            <a:prstGeom prst="chevron">
              <a:avLst>
                <a:gd name="adj" fmla="val 4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6A32CA0-1791-4F7B-96D4-1A1285B4397D}"/>
                </a:ext>
              </a:extLst>
            </p:cNvPr>
            <p:cNvSpPr/>
            <p:nvPr/>
          </p:nvSpPr>
          <p:spPr>
            <a:xfrm>
              <a:off x="839153" y="2759353"/>
              <a:ext cx="1574006" cy="719486"/>
            </a:xfrm>
            <a:custGeom>
              <a:avLst/>
              <a:gdLst>
                <a:gd name="connsiteX0" fmla="*/ 0 w 1574006"/>
                <a:gd name="connsiteY0" fmla="*/ 71949 h 719486"/>
                <a:gd name="connsiteX1" fmla="*/ 71949 w 1574006"/>
                <a:gd name="connsiteY1" fmla="*/ 0 h 719486"/>
                <a:gd name="connsiteX2" fmla="*/ 1502057 w 1574006"/>
                <a:gd name="connsiteY2" fmla="*/ 0 h 719486"/>
                <a:gd name="connsiteX3" fmla="*/ 1574006 w 1574006"/>
                <a:gd name="connsiteY3" fmla="*/ 71949 h 719486"/>
                <a:gd name="connsiteX4" fmla="*/ 1574006 w 1574006"/>
                <a:gd name="connsiteY4" fmla="*/ 647537 h 719486"/>
                <a:gd name="connsiteX5" fmla="*/ 1502057 w 1574006"/>
                <a:gd name="connsiteY5" fmla="*/ 719486 h 719486"/>
                <a:gd name="connsiteX6" fmla="*/ 71949 w 1574006"/>
                <a:gd name="connsiteY6" fmla="*/ 719486 h 719486"/>
                <a:gd name="connsiteX7" fmla="*/ 0 w 1574006"/>
                <a:gd name="connsiteY7" fmla="*/ 647537 h 719486"/>
                <a:gd name="connsiteX8" fmla="*/ 0 w 1574006"/>
                <a:gd name="connsiteY8" fmla="*/ 71949 h 71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4006" h="719486">
                  <a:moveTo>
                    <a:pt x="0" y="71949"/>
                  </a:moveTo>
                  <a:cubicBezTo>
                    <a:pt x="0" y="32213"/>
                    <a:pt x="32213" y="0"/>
                    <a:pt x="71949" y="0"/>
                  </a:cubicBezTo>
                  <a:lnTo>
                    <a:pt x="1502057" y="0"/>
                  </a:lnTo>
                  <a:cubicBezTo>
                    <a:pt x="1541793" y="0"/>
                    <a:pt x="1574006" y="32213"/>
                    <a:pt x="1574006" y="71949"/>
                  </a:cubicBezTo>
                  <a:lnTo>
                    <a:pt x="1574006" y="647537"/>
                  </a:lnTo>
                  <a:cubicBezTo>
                    <a:pt x="1574006" y="687273"/>
                    <a:pt x="1541793" y="719486"/>
                    <a:pt x="1502057" y="719486"/>
                  </a:cubicBezTo>
                  <a:lnTo>
                    <a:pt x="71949" y="719486"/>
                  </a:lnTo>
                  <a:cubicBezTo>
                    <a:pt x="32213" y="719486"/>
                    <a:pt x="0" y="687273"/>
                    <a:pt x="0" y="647537"/>
                  </a:cubicBezTo>
                  <a:lnTo>
                    <a:pt x="0" y="71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313" tIns="163313" rIns="163313" bIns="163313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kern="1200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98FDC29B-0A73-4D81-9BCB-D5DED83E5E21}"/>
                </a:ext>
              </a:extLst>
            </p:cNvPr>
            <p:cNvSpPr/>
            <p:nvPr/>
          </p:nvSpPr>
          <p:spPr>
            <a:xfrm>
              <a:off x="2471149" y="2579481"/>
              <a:ext cx="1863955" cy="719486"/>
            </a:xfrm>
            <a:prstGeom prst="chevron">
              <a:avLst>
                <a:gd name="adj" fmla="val 4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2D9A636-D612-4E0C-9594-A38690792321}"/>
                </a:ext>
              </a:extLst>
            </p:cNvPr>
            <p:cNvSpPr/>
            <p:nvPr/>
          </p:nvSpPr>
          <p:spPr>
            <a:xfrm>
              <a:off x="2968204" y="2759353"/>
              <a:ext cx="1574006" cy="719486"/>
            </a:xfrm>
            <a:custGeom>
              <a:avLst/>
              <a:gdLst>
                <a:gd name="connsiteX0" fmla="*/ 0 w 1574006"/>
                <a:gd name="connsiteY0" fmla="*/ 71949 h 719486"/>
                <a:gd name="connsiteX1" fmla="*/ 71949 w 1574006"/>
                <a:gd name="connsiteY1" fmla="*/ 0 h 719486"/>
                <a:gd name="connsiteX2" fmla="*/ 1502057 w 1574006"/>
                <a:gd name="connsiteY2" fmla="*/ 0 h 719486"/>
                <a:gd name="connsiteX3" fmla="*/ 1574006 w 1574006"/>
                <a:gd name="connsiteY3" fmla="*/ 71949 h 719486"/>
                <a:gd name="connsiteX4" fmla="*/ 1574006 w 1574006"/>
                <a:gd name="connsiteY4" fmla="*/ 647537 h 719486"/>
                <a:gd name="connsiteX5" fmla="*/ 1502057 w 1574006"/>
                <a:gd name="connsiteY5" fmla="*/ 719486 h 719486"/>
                <a:gd name="connsiteX6" fmla="*/ 71949 w 1574006"/>
                <a:gd name="connsiteY6" fmla="*/ 719486 h 719486"/>
                <a:gd name="connsiteX7" fmla="*/ 0 w 1574006"/>
                <a:gd name="connsiteY7" fmla="*/ 647537 h 719486"/>
                <a:gd name="connsiteX8" fmla="*/ 0 w 1574006"/>
                <a:gd name="connsiteY8" fmla="*/ 71949 h 71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4006" h="719486">
                  <a:moveTo>
                    <a:pt x="0" y="71949"/>
                  </a:moveTo>
                  <a:cubicBezTo>
                    <a:pt x="0" y="32213"/>
                    <a:pt x="32213" y="0"/>
                    <a:pt x="71949" y="0"/>
                  </a:cubicBezTo>
                  <a:lnTo>
                    <a:pt x="1502057" y="0"/>
                  </a:lnTo>
                  <a:cubicBezTo>
                    <a:pt x="1541793" y="0"/>
                    <a:pt x="1574006" y="32213"/>
                    <a:pt x="1574006" y="71949"/>
                  </a:cubicBezTo>
                  <a:lnTo>
                    <a:pt x="1574006" y="647537"/>
                  </a:lnTo>
                  <a:cubicBezTo>
                    <a:pt x="1574006" y="687273"/>
                    <a:pt x="1541793" y="719486"/>
                    <a:pt x="1502057" y="719486"/>
                  </a:cubicBezTo>
                  <a:lnTo>
                    <a:pt x="71949" y="719486"/>
                  </a:lnTo>
                  <a:cubicBezTo>
                    <a:pt x="32213" y="719486"/>
                    <a:pt x="0" y="687273"/>
                    <a:pt x="0" y="647537"/>
                  </a:cubicBezTo>
                  <a:lnTo>
                    <a:pt x="0" y="71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313" tIns="163313" rIns="163313" bIns="163313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kern="1200" dirty="0">
                  <a:solidFill>
                    <a:schemeClr val="bg1"/>
                  </a:solidFill>
                </a:rPr>
                <a:t>Information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16EF53F7-08D7-4A2B-B6C4-61E3E1C9E83B}"/>
                </a:ext>
              </a:extLst>
            </p:cNvPr>
            <p:cNvSpPr/>
            <p:nvPr/>
          </p:nvSpPr>
          <p:spPr>
            <a:xfrm>
              <a:off x="4600201" y="2579481"/>
              <a:ext cx="1863955" cy="719486"/>
            </a:xfrm>
            <a:prstGeom prst="chevron">
              <a:avLst>
                <a:gd name="adj" fmla="val 4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82999B6-F8D0-40E3-B497-4ECC4B2D8C0A}"/>
                </a:ext>
              </a:extLst>
            </p:cNvPr>
            <p:cNvSpPr/>
            <p:nvPr/>
          </p:nvSpPr>
          <p:spPr>
            <a:xfrm>
              <a:off x="5097256" y="2759353"/>
              <a:ext cx="1574006" cy="719486"/>
            </a:xfrm>
            <a:custGeom>
              <a:avLst/>
              <a:gdLst>
                <a:gd name="connsiteX0" fmla="*/ 0 w 1574006"/>
                <a:gd name="connsiteY0" fmla="*/ 71949 h 719486"/>
                <a:gd name="connsiteX1" fmla="*/ 71949 w 1574006"/>
                <a:gd name="connsiteY1" fmla="*/ 0 h 719486"/>
                <a:gd name="connsiteX2" fmla="*/ 1502057 w 1574006"/>
                <a:gd name="connsiteY2" fmla="*/ 0 h 719486"/>
                <a:gd name="connsiteX3" fmla="*/ 1574006 w 1574006"/>
                <a:gd name="connsiteY3" fmla="*/ 71949 h 719486"/>
                <a:gd name="connsiteX4" fmla="*/ 1574006 w 1574006"/>
                <a:gd name="connsiteY4" fmla="*/ 647537 h 719486"/>
                <a:gd name="connsiteX5" fmla="*/ 1502057 w 1574006"/>
                <a:gd name="connsiteY5" fmla="*/ 719486 h 719486"/>
                <a:gd name="connsiteX6" fmla="*/ 71949 w 1574006"/>
                <a:gd name="connsiteY6" fmla="*/ 719486 h 719486"/>
                <a:gd name="connsiteX7" fmla="*/ 0 w 1574006"/>
                <a:gd name="connsiteY7" fmla="*/ 647537 h 719486"/>
                <a:gd name="connsiteX8" fmla="*/ 0 w 1574006"/>
                <a:gd name="connsiteY8" fmla="*/ 71949 h 71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4006" h="719486">
                  <a:moveTo>
                    <a:pt x="0" y="71949"/>
                  </a:moveTo>
                  <a:cubicBezTo>
                    <a:pt x="0" y="32213"/>
                    <a:pt x="32213" y="0"/>
                    <a:pt x="71949" y="0"/>
                  </a:cubicBezTo>
                  <a:lnTo>
                    <a:pt x="1502057" y="0"/>
                  </a:lnTo>
                  <a:cubicBezTo>
                    <a:pt x="1541793" y="0"/>
                    <a:pt x="1574006" y="32213"/>
                    <a:pt x="1574006" y="71949"/>
                  </a:cubicBezTo>
                  <a:lnTo>
                    <a:pt x="1574006" y="647537"/>
                  </a:lnTo>
                  <a:cubicBezTo>
                    <a:pt x="1574006" y="687273"/>
                    <a:pt x="1541793" y="719486"/>
                    <a:pt x="1502057" y="719486"/>
                  </a:cubicBezTo>
                  <a:lnTo>
                    <a:pt x="71949" y="719486"/>
                  </a:lnTo>
                  <a:cubicBezTo>
                    <a:pt x="32213" y="719486"/>
                    <a:pt x="0" y="687273"/>
                    <a:pt x="0" y="647537"/>
                  </a:cubicBezTo>
                  <a:lnTo>
                    <a:pt x="0" y="71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313" tIns="163313" rIns="163313" bIns="163313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kern="1200" dirty="0">
                  <a:solidFill>
                    <a:schemeClr val="bg1"/>
                  </a:solidFill>
                </a:rPr>
                <a:t>Knowledge</a:t>
              </a:r>
            </a:p>
          </p:txBody>
        </p:sp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2F26B854-AA81-4658-A505-1A037DD1A42B}"/>
                </a:ext>
              </a:extLst>
            </p:cNvPr>
            <p:cNvSpPr/>
            <p:nvPr/>
          </p:nvSpPr>
          <p:spPr>
            <a:xfrm>
              <a:off x="6729252" y="2579481"/>
              <a:ext cx="1863955" cy="719486"/>
            </a:xfrm>
            <a:prstGeom prst="chevron">
              <a:avLst>
                <a:gd name="adj" fmla="val 4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20C0DBC-DC03-471E-AC8A-D08F619AA36C}"/>
                </a:ext>
              </a:extLst>
            </p:cNvPr>
            <p:cNvSpPr/>
            <p:nvPr/>
          </p:nvSpPr>
          <p:spPr>
            <a:xfrm>
              <a:off x="7226307" y="2759353"/>
              <a:ext cx="1574006" cy="719486"/>
            </a:xfrm>
            <a:custGeom>
              <a:avLst/>
              <a:gdLst>
                <a:gd name="connsiteX0" fmla="*/ 0 w 1574006"/>
                <a:gd name="connsiteY0" fmla="*/ 71949 h 719486"/>
                <a:gd name="connsiteX1" fmla="*/ 71949 w 1574006"/>
                <a:gd name="connsiteY1" fmla="*/ 0 h 719486"/>
                <a:gd name="connsiteX2" fmla="*/ 1502057 w 1574006"/>
                <a:gd name="connsiteY2" fmla="*/ 0 h 719486"/>
                <a:gd name="connsiteX3" fmla="*/ 1574006 w 1574006"/>
                <a:gd name="connsiteY3" fmla="*/ 71949 h 719486"/>
                <a:gd name="connsiteX4" fmla="*/ 1574006 w 1574006"/>
                <a:gd name="connsiteY4" fmla="*/ 647537 h 719486"/>
                <a:gd name="connsiteX5" fmla="*/ 1502057 w 1574006"/>
                <a:gd name="connsiteY5" fmla="*/ 719486 h 719486"/>
                <a:gd name="connsiteX6" fmla="*/ 71949 w 1574006"/>
                <a:gd name="connsiteY6" fmla="*/ 719486 h 719486"/>
                <a:gd name="connsiteX7" fmla="*/ 0 w 1574006"/>
                <a:gd name="connsiteY7" fmla="*/ 647537 h 719486"/>
                <a:gd name="connsiteX8" fmla="*/ 0 w 1574006"/>
                <a:gd name="connsiteY8" fmla="*/ 71949 h 71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4006" h="719486">
                  <a:moveTo>
                    <a:pt x="0" y="71949"/>
                  </a:moveTo>
                  <a:cubicBezTo>
                    <a:pt x="0" y="32213"/>
                    <a:pt x="32213" y="0"/>
                    <a:pt x="71949" y="0"/>
                  </a:cubicBezTo>
                  <a:lnTo>
                    <a:pt x="1502057" y="0"/>
                  </a:lnTo>
                  <a:cubicBezTo>
                    <a:pt x="1541793" y="0"/>
                    <a:pt x="1574006" y="32213"/>
                    <a:pt x="1574006" y="71949"/>
                  </a:cubicBezTo>
                  <a:lnTo>
                    <a:pt x="1574006" y="647537"/>
                  </a:lnTo>
                  <a:cubicBezTo>
                    <a:pt x="1574006" y="687273"/>
                    <a:pt x="1541793" y="719486"/>
                    <a:pt x="1502057" y="719486"/>
                  </a:cubicBezTo>
                  <a:lnTo>
                    <a:pt x="71949" y="719486"/>
                  </a:lnTo>
                  <a:cubicBezTo>
                    <a:pt x="32213" y="719486"/>
                    <a:pt x="0" y="687273"/>
                    <a:pt x="0" y="647537"/>
                  </a:cubicBezTo>
                  <a:lnTo>
                    <a:pt x="0" y="71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313" tIns="163313" rIns="163313" bIns="163313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kern="1200" dirty="0">
                  <a:solidFill>
                    <a:schemeClr val="bg1"/>
                  </a:solidFill>
                </a:rPr>
                <a:t>Wisdom</a:t>
              </a: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22FD5-DC91-42C5-B092-39474FF20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E7465-CBE6-4B2B-AC72-92FEEE8B6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5527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3358-0355-46D2-82C0-64BFF9B9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– Intersection of Fields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D52C873-5E65-4F94-9FEF-8EDECCD8EF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" t="4142" r="2843" b="1792"/>
          <a:stretch/>
        </p:blipFill>
        <p:spPr>
          <a:xfrm>
            <a:off x="2808368" y="1029971"/>
            <a:ext cx="3527263" cy="3629342"/>
          </a:xfrm>
          <a:prstGeom prst="rect">
            <a:avLst/>
          </a:prstGeom>
          <a:ln w="6350">
            <a:solidFill>
              <a:schemeClr val="accent4"/>
            </a:solidFill>
          </a:ln>
        </p:spPr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79CA862F-25B5-47CC-BDA5-5D46C09FA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3270C2B5-1954-4868-96A6-76AC09ECF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7388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3358-0355-46D2-82C0-64BFF9B9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– Intersection of Fields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562680E-C45E-44B4-B990-9598E9A40A49}"/>
              </a:ext>
            </a:extLst>
          </p:cNvPr>
          <p:cNvGrpSpPr/>
          <p:nvPr/>
        </p:nvGrpSpPr>
        <p:grpSpPr>
          <a:xfrm>
            <a:off x="2871787" y="1028700"/>
            <a:ext cx="3455142" cy="3702280"/>
            <a:chOff x="852487" y="1028700"/>
            <a:chExt cx="3455142" cy="37022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E5C8B46-A0E9-4B56-AD24-D2B5E7DA597F}"/>
                </a:ext>
              </a:extLst>
            </p:cNvPr>
            <p:cNvSpPr/>
            <p:nvPr/>
          </p:nvSpPr>
          <p:spPr>
            <a:xfrm>
              <a:off x="861436" y="4269315"/>
              <a:ext cx="344619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Source: Palmer, Shelly, Data Science for the C-Suite. New York: Digital living Press, 2015. Print 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A178EFD-10F0-4513-B90A-02118486DC13}"/>
                </a:ext>
              </a:extLst>
            </p:cNvPr>
            <p:cNvGrpSpPr/>
            <p:nvPr/>
          </p:nvGrpSpPr>
          <p:grpSpPr>
            <a:xfrm>
              <a:off x="852487" y="1028700"/>
              <a:ext cx="3446193" cy="3179517"/>
              <a:chOff x="852487" y="1028700"/>
              <a:chExt cx="3668424" cy="3384551"/>
            </a:xfrm>
          </p:grpSpPr>
          <p:sp>
            <p:nvSpPr>
              <p:cNvPr id="8" name="AutoShape 3">
                <a:extLst>
                  <a:ext uri="{FF2B5EF4-FFF2-40B4-BE49-F238E27FC236}">
                    <a16:creationId xmlns:a16="http://schemas.microsoft.com/office/drawing/2014/main" id="{88F0F30E-2D7E-4A11-B66B-69B572B503D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865188" y="1028700"/>
                <a:ext cx="3573462" cy="3381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3827ABF2-5F59-45F1-B9B9-D63B92826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2088" y="1031875"/>
                <a:ext cx="2335212" cy="1219200"/>
              </a:xfrm>
              <a:custGeom>
                <a:avLst/>
                <a:gdLst>
                  <a:gd name="T0" fmla="*/ 452 w 904"/>
                  <a:gd name="T1" fmla="*/ 0 h 472"/>
                  <a:gd name="T2" fmla="*/ 0 w 904"/>
                  <a:gd name="T3" fmla="*/ 452 h 472"/>
                  <a:gd name="T4" fmla="*/ 0 w 904"/>
                  <a:gd name="T5" fmla="*/ 461 h 472"/>
                  <a:gd name="T6" fmla="*/ 0 w 904"/>
                  <a:gd name="T7" fmla="*/ 461 h 472"/>
                  <a:gd name="T8" fmla="*/ 0 w 904"/>
                  <a:gd name="T9" fmla="*/ 461 h 472"/>
                  <a:gd name="T10" fmla="*/ 0 w 904"/>
                  <a:gd name="T11" fmla="*/ 461 h 472"/>
                  <a:gd name="T12" fmla="*/ 0 w 904"/>
                  <a:gd name="T13" fmla="*/ 461 h 472"/>
                  <a:gd name="T14" fmla="*/ 0 w 904"/>
                  <a:gd name="T15" fmla="*/ 461 h 472"/>
                  <a:gd name="T16" fmla="*/ 0 w 904"/>
                  <a:gd name="T17" fmla="*/ 461 h 472"/>
                  <a:gd name="T18" fmla="*/ 220 w 904"/>
                  <a:gd name="T19" fmla="*/ 404 h 472"/>
                  <a:gd name="T20" fmla="*/ 458 w 904"/>
                  <a:gd name="T21" fmla="*/ 472 h 472"/>
                  <a:gd name="T22" fmla="*/ 458 w 904"/>
                  <a:gd name="T23" fmla="*/ 472 h 472"/>
                  <a:gd name="T24" fmla="*/ 458 w 904"/>
                  <a:gd name="T25" fmla="*/ 472 h 472"/>
                  <a:gd name="T26" fmla="*/ 698 w 904"/>
                  <a:gd name="T27" fmla="*/ 404 h 472"/>
                  <a:gd name="T28" fmla="*/ 904 w 904"/>
                  <a:gd name="T29" fmla="*/ 453 h 472"/>
                  <a:gd name="T30" fmla="*/ 904 w 904"/>
                  <a:gd name="T31" fmla="*/ 453 h 472"/>
                  <a:gd name="T32" fmla="*/ 904 w 904"/>
                  <a:gd name="T33" fmla="*/ 453 h 472"/>
                  <a:gd name="T34" fmla="*/ 904 w 904"/>
                  <a:gd name="T35" fmla="*/ 453 h 472"/>
                  <a:gd name="T36" fmla="*/ 904 w 904"/>
                  <a:gd name="T37" fmla="*/ 453 h 472"/>
                  <a:gd name="T38" fmla="*/ 904 w 904"/>
                  <a:gd name="T39" fmla="*/ 453 h 472"/>
                  <a:gd name="T40" fmla="*/ 904 w 904"/>
                  <a:gd name="T41" fmla="*/ 453 h 472"/>
                  <a:gd name="T42" fmla="*/ 904 w 904"/>
                  <a:gd name="T43" fmla="*/ 452 h 472"/>
                  <a:gd name="T44" fmla="*/ 452 w 904"/>
                  <a:gd name="T45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04" h="472">
                    <a:moveTo>
                      <a:pt x="452" y="0"/>
                    </a:moveTo>
                    <a:cubicBezTo>
                      <a:pt x="202" y="0"/>
                      <a:pt x="0" y="202"/>
                      <a:pt x="0" y="452"/>
                    </a:cubicBezTo>
                    <a:cubicBezTo>
                      <a:pt x="0" y="455"/>
                      <a:pt x="0" y="458"/>
                      <a:pt x="0" y="461"/>
                    </a:cubicBezTo>
                    <a:cubicBezTo>
                      <a:pt x="0" y="461"/>
                      <a:pt x="0" y="461"/>
                      <a:pt x="0" y="461"/>
                    </a:cubicBezTo>
                    <a:cubicBezTo>
                      <a:pt x="0" y="461"/>
                      <a:pt x="0" y="461"/>
                      <a:pt x="0" y="461"/>
                    </a:cubicBezTo>
                    <a:cubicBezTo>
                      <a:pt x="0" y="461"/>
                      <a:pt x="0" y="461"/>
                      <a:pt x="0" y="461"/>
                    </a:cubicBezTo>
                    <a:cubicBezTo>
                      <a:pt x="0" y="461"/>
                      <a:pt x="0" y="461"/>
                      <a:pt x="0" y="461"/>
                    </a:cubicBezTo>
                    <a:cubicBezTo>
                      <a:pt x="0" y="461"/>
                      <a:pt x="0" y="461"/>
                      <a:pt x="0" y="461"/>
                    </a:cubicBezTo>
                    <a:cubicBezTo>
                      <a:pt x="0" y="461"/>
                      <a:pt x="0" y="461"/>
                      <a:pt x="0" y="461"/>
                    </a:cubicBezTo>
                    <a:cubicBezTo>
                      <a:pt x="65" y="425"/>
                      <a:pt x="140" y="404"/>
                      <a:pt x="220" y="404"/>
                    </a:cubicBezTo>
                    <a:cubicBezTo>
                      <a:pt x="308" y="404"/>
                      <a:pt x="389" y="429"/>
                      <a:pt x="458" y="472"/>
                    </a:cubicBezTo>
                    <a:cubicBezTo>
                      <a:pt x="458" y="472"/>
                      <a:pt x="458" y="472"/>
                      <a:pt x="458" y="472"/>
                    </a:cubicBezTo>
                    <a:cubicBezTo>
                      <a:pt x="458" y="472"/>
                      <a:pt x="458" y="472"/>
                      <a:pt x="458" y="472"/>
                    </a:cubicBezTo>
                    <a:cubicBezTo>
                      <a:pt x="528" y="429"/>
                      <a:pt x="610" y="404"/>
                      <a:pt x="698" y="404"/>
                    </a:cubicBezTo>
                    <a:cubicBezTo>
                      <a:pt x="772" y="404"/>
                      <a:pt x="842" y="422"/>
                      <a:pt x="904" y="453"/>
                    </a:cubicBezTo>
                    <a:cubicBezTo>
                      <a:pt x="904" y="453"/>
                      <a:pt x="904" y="453"/>
                      <a:pt x="904" y="453"/>
                    </a:cubicBezTo>
                    <a:cubicBezTo>
                      <a:pt x="904" y="453"/>
                      <a:pt x="904" y="453"/>
                      <a:pt x="904" y="453"/>
                    </a:cubicBezTo>
                    <a:cubicBezTo>
                      <a:pt x="904" y="453"/>
                      <a:pt x="904" y="453"/>
                      <a:pt x="904" y="453"/>
                    </a:cubicBezTo>
                    <a:cubicBezTo>
                      <a:pt x="904" y="453"/>
                      <a:pt x="904" y="453"/>
                      <a:pt x="904" y="453"/>
                    </a:cubicBezTo>
                    <a:cubicBezTo>
                      <a:pt x="904" y="453"/>
                      <a:pt x="904" y="453"/>
                      <a:pt x="904" y="453"/>
                    </a:cubicBezTo>
                    <a:cubicBezTo>
                      <a:pt x="904" y="453"/>
                      <a:pt x="904" y="453"/>
                      <a:pt x="904" y="453"/>
                    </a:cubicBezTo>
                    <a:cubicBezTo>
                      <a:pt x="904" y="453"/>
                      <a:pt x="904" y="452"/>
                      <a:pt x="904" y="452"/>
                    </a:cubicBezTo>
                    <a:cubicBezTo>
                      <a:pt x="904" y="202"/>
                      <a:pt x="702" y="0"/>
                      <a:pt x="452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78D61DDB-0C01-480A-A83D-5657BB17A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2013" y="2222500"/>
                <a:ext cx="1782762" cy="2190750"/>
              </a:xfrm>
              <a:custGeom>
                <a:avLst/>
                <a:gdLst>
                  <a:gd name="T0" fmla="*/ 232 w 690"/>
                  <a:gd name="T1" fmla="*/ 0 h 847"/>
                  <a:gd name="T2" fmla="*/ 232 w 690"/>
                  <a:gd name="T3" fmla="*/ 0 h 847"/>
                  <a:gd name="T4" fmla="*/ 232 w 690"/>
                  <a:gd name="T5" fmla="*/ 0 h 847"/>
                  <a:gd name="T6" fmla="*/ 0 w 690"/>
                  <a:gd name="T7" fmla="*/ 395 h 847"/>
                  <a:gd name="T8" fmla="*/ 452 w 690"/>
                  <a:gd name="T9" fmla="*/ 847 h 847"/>
                  <a:gd name="T10" fmla="*/ 690 w 690"/>
                  <a:gd name="T11" fmla="*/ 779 h 847"/>
                  <a:gd name="T12" fmla="*/ 476 w 690"/>
                  <a:gd name="T13" fmla="*/ 395 h 847"/>
                  <a:gd name="T14" fmla="*/ 476 w 690"/>
                  <a:gd name="T15" fmla="*/ 395 h 847"/>
                  <a:gd name="T16" fmla="*/ 476 w 690"/>
                  <a:gd name="T17" fmla="*/ 395 h 847"/>
                  <a:gd name="T18" fmla="*/ 476 w 690"/>
                  <a:gd name="T19" fmla="*/ 395 h 847"/>
                  <a:gd name="T20" fmla="*/ 476 w 690"/>
                  <a:gd name="T21" fmla="*/ 395 h 847"/>
                  <a:gd name="T22" fmla="*/ 476 w 690"/>
                  <a:gd name="T23" fmla="*/ 392 h 847"/>
                  <a:gd name="T24" fmla="*/ 232 w 690"/>
                  <a:gd name="T25" fmla="*/ 0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0" h="847">
                    <a:moveTo>
                      <a:pt x="232" y="0"/>
                    </a:moveTo>
                    <a:cubicBezTo>
                      <a:pt x="232" y="0"/>
                      <a:pt x="232" y="0"/>
                      <a:pt x="232" y="0"/>
                    </a:cubicBezTo>
                    <a:cubicBezTo>
                      <a:pt x="232" y="0"/>
                      <a:pt x="232" y="0"/>
                      <a:pt x="232" y="0"/>
                    </a:cubicBezTo>
                    <a:cubicBezTo>
                      <a:pt x="94" y="77"/>
                      <a:pt x="0" y="225"/>
                      <a:pt x="0" y="395"/>
                    </a:cubicBezTo>
                    <a:cubicBezTo>
                      <a:pt x="0" y="645"/>
                      <a:pt x="203" y="847"/>
                      <a:pt x="452" y="847"/>
                    </a:cubicBezTo>
                    <a:cubicBezTo>
                      <a:pt x="540" y="847"/>
                      <a:pt x="621" y="822"/>
                      <a:pt x="690" y="779"/>
                    </a:cubicBezTo>
                    <a:cubicBezTo>
                      <a:pt x="562" y="699"/>
                      <a:pt x="476" y="557"/>
                      <a:pt x="476" y="395"/>
                    </a:cubicBezTo>
                    <a:cubicBezTo>
                      <a:pt x="476" y="395"/>
                      <a:pt x="476" y="395"/>
                      <a:pt x="476" y="395"/>
                    </a:cubicBezTo>
                    <a:cubicBezTo>
                      <a:pt x="476" y="395"/>
                      <a:pt x="476" y="395"/>
                      <a:pt x="476" y="395"/>
                    </a:cubicBezTo>
                    <a:cubicBezTo>
                      <a:pt x="476" y="395"/>
                      <a:pt x="476" y="395"/>
                      <a:pt x="476" y="395"/>
                    </a:cubicBezTo>
                    <a:cubicBezTo>
                      <a:pt x="476" y="395"/>
                      <a:pt x="476" y="395"/>
                      <a:pt x="476" y="395"/>
                    </a:cubicBezTo>
                    <a:cubicBezTo>
                      <a:pt x="476" y="394"/>
                      <a:pt x="476" y="393"/>
                      <a:pt x="476" y="392"/>
                    </a:cubicBezTo>
                    <a:cubicBezTo>
                      <a:pt x="334" y="318"/>
                      <a:pt x="236" y="171"/>
                      <a:pt x="232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5F62B958-F740-47AE-ABDD-2C78D482C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4775" y="2201863"/>
                <a:ext cx="1793875" cy="2211388"/>
              </a:xfrm>
              <a:custGeom>
                <a:avLst/>
                <a:gdLst>
                  <a:gd name="T0" fmla="*/ 446 w 694"/>
                  <a:gd name="T1" fmla="*/ 0 h 855"/>
                  <a:gd name="T2" fmla="*/ 446 w 694"/>
                  <a:gd name="T3" fmla="*/ 0 h 855"/>
                  <a:gd name="T4" fmla="*/ 446 w 694"/>
                  <a:gd name="T5" fmla="*/ 0 h 855"/>
                  <a:gd name="T6" fmla="*/ 214 w 694"/>
                  <a:gd name="T7" fmla="*/ 394 h 855"/>
                  <a:gd name="T8" fmla="*/ 214 w 694"/>
                  <a:gd name="T9" fmla="*/ 403 h 855"/>
                  <a:gd name="T10" fmla="*/ 214 w 694"/>
                  <a:gd name="T11" fmla="*/ 403 h 855"/>
                  <a:gd name="T12" fmla="*/ 214 w 694"/>
                  <a:gd name="T13" fmla="*/ 403 h 855"/>
                  <a:gd name="T14" fmla="*/ 214 w 694"/>
                  <a:gd name="T15" fmla="*/ 403 h 855"/>
                  <a:gd name="T16" fmla="*/ 214 w 694"/>
                  <a:gd name="T17" fmla="*/ 403 h 855"/>
                  <a:gd name="T18" fmla="*/ 0 w 694"/>
                  <a:gd name="T19" fmla="*/ 787 h 855"/>
                  <a:gd name="T20" fmla="*/ 240 w 694"/>
                  <a:gd name="T21" fmla="*/ 855 h 855"/>
                  <a:gd name="T22" fmla="*/ 694 w 694"/>
                  <a:gd name="T23" fmla="*/ 403 h 855"/>
                  <a:gd name="T24" fmla="*/ 446 w 694"/>
                  <a:gd name="T25" fmla="*/ 0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4" h="855">
                    <a:moveTo>
                      <a:pt x="446" y="0"/>
                    </a:moveTo>
                    <a:cubicBezTo>
                      <a:pt x="446" y="0"/>
                      <a:pt x="446" y="0"/>
                      <a:pt x="446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45" y="169"/>
                      <a:pt x="352" y="317"/>
                      <a:pt x="214" y="394"/>
                    </a:cubicBezTo>
                    <a:cubicBezTo>
                      <a:pt x="214" y="397"/>
                      <a:pt x="214" y="400"/>
                      <a:pt x="214" y="403"/>
                    </a:cubicBezTo>
                    <a:cubicBezTo>
                      <a:pt x="214" y="403"/>
                      <a:pt x="214" y="403"/>
                      <a:pt x="214" y="403"/>
                    </a:cubicBezTo>
                    <a:cubicBezTo>
                      <a:pt x="214" y="403"/>
                      <a:pt x="214" y="403"/>
                      <a:pt x="214" y="403"/>
                    </a:cubicBezTo>
                    <a:cubicBezTo>
                      <a:pt x="214" y="403"/>
                      <a:pt x="214" y="403"/>
                      <a:pt x="214" y="403"/>
                    </a:cubicBezTo>
                    <a:cubicBezTo>
                      <a:pt x="214" y="403"/>
                      <a:pt x="214" y="403"/>
                      <a:pt x="214" y="403"/>
                    </a:cubicBezTo>
                    <a:cubicBezTo>
                      <a:pt x="214" y="565"/>
                      <a:pt x="129" y="707"/>
                      <a:pt x="0" y="787"/>
                    </a:cubicBezTo>
                    <a:cubicBezTo>
                      <a:pt x="70" y="830"/>
                      <a:pt x="152" y="855"/>
                      <a:pt x="240" y="855"/>
                    </a:cubicBezTo>
                    <a:cubicBezTo>
                      <a:pt x="490" y="855"/>
                      <a:pt x="694" y="653"/>
                      <a:pt x="694" y="403"/>
                    </a:cubicBezTo>
                    <a:cubicBezTo>
                      <a:pt x="694" y="227"/>
                      <a:pt x="593" y="75"/>
                      <a:pt x="446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3BB8E10-F29B-44B1-ADA8-1937A2082936}"/>
                  </a:ext>
                </a:extLst>
              </p:cNvPr>
              <p:cNvGrpSpPr/>
              <p:nvPr/>
            </p:nvGrpSpPr>
            <p:grpSpPr>
              <a:xfrm>
                <a:off x="1468438" y="2076450"/>
                <a:ext cx="2328862" cy="2164557"/>
                <a:chOff x="1468438" y="2076450"/>
                <a:chExt cx="2328862" cy="2164557"/>
              </a:xfrm>
            </p:grpSpPr>
            <p:sp>
              <p:nvSpPr>
                <p:cNvPr id="12" name="Freeform 8">
                  <a:extLst>
                    <a:ext uri="{FF2B5EF4-FFF2-40B4-BE49-F238E27FC236}">
                      <a16:creationId xmlns:a16="http://schemas.microsoft.com/office/drawing/2014/main" id="{775275DE-8B66-4633-A504-AE50FE2F6A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68438" y="2076450"/>
                  <a:ext cx="1182687" cy="1160463"/>
                </a:xfrm>
                <a:custGeom>
                  <a:avLst/>
                  <a:gdLst>
                    <a:gd name="T0" fmla="*/ 220 w 458"/>
                    <a:gd name="T1" fmla="*/ 0 h 449"/>
                    <a:gd name="T2" fmla="*/ 0 w 458"/>
                    <a:gd name="T3" fmla="*/ 57 h 449"/>
                    <a:gd name="T4" fmla="*/ 244 w 458"/>
                    <a:gd name="T5" fmla="*/ 449 h 449"/>
                    <a:gd name="T6" fmla="*/ 244 w 458"/>
                    <a:gd name="T7" fmla="*/ 449 h 449"/>
                    <a:gd name="T8" fmla="*/ 244 w 458"/>
                    <a:gd name="T9" fmla="*/ 449 h 449"/>
                    <a:gd name="T10" fmla="*/ 244 w 458"/>
                    <a:gd name="T11" fmla="*/ 449 h 449"/>
                    <a:gd name="T12" fmla="*/ 244 w 458"/>
                    <a:gd name="T13" fmla="*/ 449 h 449"/>
                    <a:gd name="T14" fmla="*/ 244 w 458"/>
                    <a:gd name="T15" fmla="*/ 449 h 449"/>
                    <a:gd name="T16" fmla="*/ 244 w 458"/>
                    <a:gd name="T17" fmla="*/ 449 h 449"/>
                    <a:gd name="T18" fmla="*/ 244 w 458"/>
                    <a:gd name="T19" fmla="*/ 449 h 449"/>
                    <a:gd name="T20" fmla="*/ 244 w 458"/>
                    <a:gd name="T21" fmla="*/ 449 h 449"/>
                    <a:gd name="T22" fmla="*/ 458 w 458"/>
                    <a:gd name="T23" fmla="*/ 68 h 449"/>
                    <a:gd name="T24" fmla="*/ 220 w 458"/>
                    <a:gd name="T25" fmla="*/ 0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58" h="449">
                      <a:moveTo>
                        <a:pt x="220" y="0"/>
                      </a:moveTo>
                      <a:cubicBezTo>
                        <a:pt x="140" y="0"/>
                        <a:pt x="65" y="21"/>
                        <a:pt x="0" y="57"/>
                      </a:cubicBezTo>
                      <a:cubicBezTo>
                        <a:pt x="4" y="228"/>
                        <a:pt x="102" y="375"/>
                        <a:pt x="244" y="449"/>
                      </a:cubicBezTo>
                      <a:cubicBezTo>
                        <a:pt x="244" y="449"/>
                        <a:pt x="244" y="449"/>
                        <a:pt x="244" y="449"/>
                      </a:cubicBezTo>
                      <a:cubicBezTo>
                        <a:pt x="244" y="449"/>
                        <a:pt x="244" y="449"/>
                        <a:pt x="244" y="449"/>
                      </a:cubicBezTo>
                      <a:cubicBezTo>
                        <a:pt x="244" y="449"/>
                        <a:pt x="244" y="449"/>
                        <a:pt x="244" y="449"/>
                      </a:cubicBezTo>
                      <a:cubicBezTo>
                        <a:pt x="244" y="449"/>
                        <a:pt x="244" y="449"/>
                        <a:pt x="244" y="449"/>
                      </a:cubicBezTo>
                      <a:cubicBezTo>
                        <a:pt x="244" y="449"/>
                        <a:pt x="244" y="449"/>
                        <a:pt x="244" y="449"/>
                      </a:cubicBezTo>
                      <a:cubicBezTo>
                        <a:pt x="244" y="449"/>
                        <a:pt x="244" y="449"/>
                        <a:pt x="244" y="449"/>
                      </a:cubicBezTo>
                      <a:cubicBezTo>
                        <a:pt x="244" y="449"/>
                        <a:pt x="244" y="449"/>
                        <a:pt x="244" y="449"/>
                      </a:cubicBezTo>
                      <a:cubicBezTo>
                        <a:pt x="244" y="449"/>
                        <a:pt x="244" y="449"/>
                        <a:pt x="244" y="449"/>
                      </a:cubicBezTo>
                      <a:cubicBezTo>
                        <a:pt x="245" y="288"/>
                        <a:pt x="330" y="147"/>
                        <a:pt x="458" y="68"/>
                      </a:cubicBezTo>
                      <a:cubicBezTo>
                        <a:pt x="389" y="25"/>
                        <a:pt x="308" y="0"/>
                        <a:pt x="220" y="0"/>
                      </a:cubicBezTo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 w="9525">
                  <a:solidFill>
                    <a:schemeClr val="accent1">
                      <a:alpha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Freeform 9">
                  <a:extLst>
                    <a:ext uri="{FF2B5EF4-FFF2-40B4-BE49-F238E27FC236}">
                      <a16:creationId xmlns:a16="http://schemas.microsoft.com/office/drawing/2014/main" id="{D4E0E184-1AAF-452A-BC6B-A74D56896E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4775" y="2076450"/>
                  <a:ext cx="1152525" cy="1144588"/>
                </a:xfrm>
                <a:custGeom>
                  <a:avLst/>
                  <a:gdLst>
                    <a:gd name="T0" fmla="*/ 240 w 446"/>
                    <a:gd name="T1" fmla="*/ 0 h 443"/>
                    <a:gd name="T2" fmla="*/ 0 w 446"/>
                    <a:gd name="T3" fmla="*/ 68 h 443"/>
                    <a:gd name="T4" fmla="*/ 214 w 446"/>
                    <a:gd name="T5" fmla="*/ 443 h 443"/>
                    <a:gd name="T6" fmla="*/ 214 w 446"/>
                    <a:gd name="T7" fmla="*/ 443 h 443"/>
                    <a:gd name="T8" fmla="*/ 214 w 446"/>
                    <a:gd name="T9" fmla="*/ 443 h 443"/>
                    <a:gd name="T10" fmla="*/ 214 w 446"/>
                    <a:gd name="T11" fmla="*/ 443 h 443"/>
                    <a:gd name="T12" fmla="*/ 214 w 446"/>
                    <a:gd name="T13" fmla="*/ 443 h 443"/>
                    <a:gd name="T14" fmla="*/ 214 w 446"/>
                    <a:gd name="T15" fmla="*/ 443 h 443"/>
                    <a:gd name="T16" fmla="*/ 214 w 446"/>
                    <a:gd name="T17" fmla="*/ 443 h 443"/>
                    <a:gd name="T18" fmla="*/ 214 w 446"/>
                    <a:gd name="T19" fmla="*/ 443 h 443"/>
                    <a:gd name="T20" fmla="*/ 214 w 446"/>
                    <a:gd name="T21" fmla="*/ 443 h 443"/>
                    <a:gd name="T22" fmla="*/ 446 w 446"/>
                    <a:gd name="T23" fmla="*/ 49 h 443"/>
                    <a:gd name="T24" fmla="*/ 240 w 446"/>
                    <a:gd name="T25" fmla="*/ 0 h 4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46" h="443">
                      <a:moveTo>
                        <a:pt x="240" y="0"/>
                      </a:moveTo>
                      <a:cubicBezTo>
                        <a:pt x="152" y="0"/>
                        <a:pt x="70" y="25"/>
                        <a:pt x="0" y="68"/>
                      </a:cubicBezTo>
                      <a:cubicBezTo>
                        <a:pt x="126" y="146"/>
                        <a:pt x="211" y="285"/>
                        <a:pt x="214" y="443"/>
                      </a:cubicBezTo>
                      <a:cubicBezTo>
                        <a:pt x="214" y="443"/>
                        <a:pt x="214" y="443"/>
                        <a:pt x="214" y="443"/>
                      </a:cubicBezTo>
                      <a:cubicBezTo>
                        <a:pt x="214" y="443"/>
                        <a:pt x="214" y="443"/>
                        <a:pt x="214" y="443"/>
                      </a:cubicBezTo>
                      <a:cubicBezTo>
                        <a:pt x="214" y="443"/>
                        <a:pt x="214" y="443"/>
                        <a:pt x="214" y="443"/>
                      </a:cubicBezTo>
                      <a:cubicBezTo>
                        <a:pt x="214" y="443"/>
                        <a:pt x="214" y="443"/>
                        <a:pt x="214" y="443"/>
                      </a:cubicBezTo>
                      <a:cubicBezTo>
                        <a:pt x="214" y="443"/>
                        <a:pt x="214" y="443"/>
                        <a:pt x="214" y="443"/>
                      </a:cubicBezTo>
                      <a:cubicBezTo>
                        <a:pt x="214" y="443"/>
                        <a:pt x="214" y="443"/>
                        <a:pt x="214" y="443"/>
                      </a:cubicBezTo>
                      <a:cubicBezTo>
                        <a:pt x="214" y="443"/>
                        <a:pt x="214" y="443"/>
                        <a:pt x="214" y="443"/>
                      </a:cubicBezTo>
                      <a:cubicBezTo>
                        <a:pt x="214" y="443"/>
                        <a:pt x="214" y="443"/>
                        <a:pt x="214" y="443"/>
                      </a:cubicBezTo>
                      <a:cubicBezTo>
                        <a:pt x="352" y="366"/>
                        <a:pt x="445" y="218"/>
                        <a:pt x="446" y="49"/>
                      </a:cubicBezTo>
                      <a:cubicBezTo>
                        <a:pt x="384" y="18"/>
                        <a:pt x="314" y="0"/>
                        <a:pt x="240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solidFill>
                    <a:schemeClr val="accent3">
                      <a:alpha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" name="Freeform 10">
                  <a:extLst>
                    <a:ext uri="{FF2B5EF4-FFF2-40B4-BE49-F238E27FC236}">
                      <a16:creationId xmlns:a16="http://schemas.microsoft.com/office/drawing/2014/main" id="{B279B7B9-206F-4F88-969A-C0E84AA12D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92325" y="3225007"/>
                  <a:ext cx="1106487" cy="1016000"/>
                </a:xfrm>
                <a:custGeom>
                  <a:avLst/>
                  <a:gdLst>
                    <a:gd name="T0" fmla="*/ 428 w 428"/>
                    <a:gd name="T1" fmla="*/ 0 h 393"/>
                    <a:gd name="T2" fmla="*/ 428 w 428"/>
                    <a:gd name="T3" fmla="*/ 0 h 393"/>
                    <a:gd name="T4" fmla="*/ 428 w 428"/>
                    <a:gd name="T5" fmla="*/ 0 h 393"/>
                    <a:gd name="T6" fmla="*/ 208 w 428"/>
                    <a:gd name="T7" fmla="*/ 57 h 393"/>
                    <a:gd name="T8" fmla="*/ 0 w 428"/>
                    <a:gd name="T9" fmla="*/ 6 h 393"/>
                    <a:gd name="T10" fmla="*/ 0 w 428"/>
                    <a:gd name="T11" fmla="*/ 6 h 393"/>
                    <a:gd name="T12" fmla="*/ 0 w 428"/>
                    <a:gd name="T13" fmla="*/ 6 h 393"/>
                    <a:gd name="T14" fmla="*/ 0 w 428"/>
                    <a:gd name="T15" fmla="*/ 6 h 393"/>
                    <a:gd name="T16" fmla="*/ 0 w 428"/>
                    <a:gd name="T17" fmla="*/ 6 h 393"/>
                    <a:gd name="T18" fmla="*/ 0 w 428"/>
                    <a:gd name="T19" fmla="*/ 9 h 393"/>
                    <a:gd name="T20" fmla="*/ 214 w 428"/>
                    <a:gd name="T21" fmla="*/ 393 h 393"/>
                    <a:gd name="T22" fmla="*/ 428 w 428"/>
                    <a:gd name="T23" fmla="*/ 9 h 393"/>
                    <a:gd name="T24" fmla="*/ 428 w 428"/>
                    <a:gd name="T25" fmla="*/ 0 h 393"/>
                    <a:gd name="T26" fmla="*/ 428 w 428"/>
                    <a:gd name="T27" fmla="*/ 0 h 393"/>
                    <a:gd name="T28" fmla="*/ 428 w 428"/>
                    <a:gd name="T29" fmla="*/ 0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28" h="393">
                      <a:moveTo>
                        <a:pt x="428" y="0"/>
                      </a:moveTo>
                      <a:cubicBezTo>
                        <a:pt x="428" y="0"/>
                        <a:pt x="428" y="0"/>
                        <a:pt x="428" y="0"/>
                      </a:cubicBezTo>
                      <a:cubicBezTo>
                        <a:pt x="428" y="0"/>
                        <a:pt x="428" y="0"/>
                        <a:pt x="428" y="0"/>
                      </a:cubicBezTo>
                      <a:cubicBezTo>
                        <a:pt x="363" y="36"/>
                        <a:pt x="288" y="57"/>
                        <a:pt x="208" y="57"/>
                      </a:cubicBezTo>
                      <a:cubicBezTo>
                        <a:pt x="133" y="57"/>
                        <a:pt x="62" y="39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7"/>
                        <a:pt x="0" y="8"/>
                        <a:pt x="0" y="9"/>
                      </a:cubicBezTo>
                      <a:cubicBezTo>
                        <a:pt x="0" y="171"/>
                        <a:pt x="86" y="313"/>
                        <a:pt x="214" y="393"/>
                      </a:cubicBezTo>
                      <a:cubicBezTo>
                        <a:pt x="343" y="313"/>
                        <a:pt x="428" y="171"/>
                        <a:pt x="428" y="9"/>
                      </a:cubicBezTo>
                      <a:cubicBezTo>
                        <a:pt x="428" y="6"/>
                        <a:pt x="428" y="3"/>
                        <a:pt x="428" y="0"/>
                      </a:cubicBezTo>
                      <a:cubicBezTo>
                        <a:pt x="428" y="0"/>
                        <a:pt x="428" y="0"/>
                        <a:pt x="428" y="0"/>
                      </a:cubicBezTo>
                      <a:cubicBezTo>
                        <a:pt x="428" y="0"/>
                        <a:pt x="428" y="0"/>
                        <a:pt x="428" y="0"/>
                      </a:cubicBezTo>
                    </a:path>
                  </a:pathLst>
                </a:custGeom>
                <a:solidFill>
                  <a:schemeClr val="accent2">
                    <a:alpha val="80000"/>
                  </a:schemeClr>
                </a:solidFill>
                <a:ln w="9525">
                  <a:solidFill>
                    <a:schemeClr val="accent2">
                      <a:alpha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D0BE698-24B6-4F00-B42F-C9E999D55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2325" y="2251075"/>
                <a:ext cx="1106487" cy="1117600"/>
              </a:xfrm>
              <a:custGeom>
                <a:avLst/>
                <a:gdLst>
                  <a:gd name="T0" fmla="*/ 214 w 428"/>
                  <a:gd name="T1" fmla="*/ 0 h 432"/>
                  <a:gd name="T2" fmla="*/ 214 w 428"/>
                  <a:gd name="T3" fmla="*/ 0 h 432"/>
                  <a:gd name="T4" fmla="*/ 214 w 428"/>
                  <a:gd name="T5" fmla="*/ 0 h 432"/>
                  <a:gd name="T6" fmla="*/ 0 w 428"/>
                  <a:gd name="T7" fmla="*/ 381 h 432"/>
                  <a:gd name="T8" fmla="*/ 208 w 428"/>
                  <a:gd name="T9" fmla="*/ 432 h 432"/>
                  <a:gd name="T10" fmla="*/ 428 w 428"/>
                  <a:gd name="T11" fmla="*/ 375 h 432"/>
                  <a:gd name="T12" fmla="*/ 214 w 428"/>
                  <a:gd name="T13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432">
                    <a:moveTo>
                      <a:pt x="214" y="0"/>
                    </a:moveTo>
                    <a:cubicBezTo>
                      <a:pt x="214" y="0"/>
                      <a:pt x="214" y="0"/>
                      <a:pt x="214" y="0"/>
                    </a:cubicBezTo>
                    <a:cubicBezTo>
                      <a:pt x="214" y="0"/>
                      <a:pt x="214" y="0"/>
                      <a:pt x="214" y="0"/>
                    </a:cubicBezTo>
                    <a:cubicBezTo>
                      <a:pt x="86" y="79"/>
                      <a:pt x="1" y="220"/>
                      <a:pt x="0" y="381"/>
                    </a:cubicBezTo>
                    <a:cubicBezTo>
                      <a:pt x="62" y="414"/>
                      <a:pt x="133" y="432"/>
                      <a:pt x="208" y="432"/>
                    </a:cubicBezTo>
                    <a:cubicBezTo>
                      <a:pt x="288" y="432"/>
                      <a:pt x="363" y="411"/>
                      <a:pt x="428" y="375"/>
                    </a:cubicBezTo>
                    <a:cubicBezTo>
                      <a:pt x="425" y="217"/>
                      <a:pt x="340" y="78"/>
                      <a:pt x="214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AF1BB80-6F18-4882-B103-B149895A170B}"/>
                  </a:ext>
                </a:extLst>
              </p:cNvPr>
              <p:cNvSpPr/>
              <p:nvPr/>
            </p:nvSpPr>
            <p:spPr>
              <a:xfrm>
                <a:off x="1818331" y="1496360"/>
                <a:ext cx="16528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</a:rPr>
                  <a:t>DOMAIN EXPERTISE 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4776920-E8F1-41B4-BD83-0897A834E4E1}"/>
                  </a:ext>
                </a:extLst>
              </p:cNvPr>
              <p:cNvSpPr/>
              <p:nvPr/>
            </p:nvSpPr>
            <p:spPr>
              <a:xfrm>
                <a:off x="852487" y="3280419"/>
                <a:ext cx="129631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</a:rPr>
                  <a:t>MATHEMATICS 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68D988E-4186-49F3-AE44-4A28880BE6D2}"/>
                  </a:ext>
                </a:extLst>
              </p:cNvPr>
              <p:cNvSpPr/>
              <p:nvPr/>
            </p:nvSpPr>
            <p:spPr>
              <a:xfrm>
                <a:off x="3122796" y="3172153"/>
                <a:ext cx="139811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</a:rPr>
                  <a:t>COMPUTER SCIENCE 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F4C4686-91DB-4B09-B2FE-A782360667DE}"/>
                  </a:ext>
                </a:extLst>
              </p:cNvPr>
              <p:cNvSpPr/>
              <p:nvPr/>
            </p:nvSpPr>
            <p:spPr>
              <a:xfrm>
                <a:off x="2123002" y="2622619"/>
                <a:ext cx="104354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/>
                  <a:t>DATA SCIENCE 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7DA68BD-7D95-4007-AE20-86A91FDA9D03}"/>
                  </a:ext>
                </a:extLst>
              </p:cNvPr>
              <p:cNvSpPr/>
              <p:nvPr/>
            </p:nvSpPr>
            <p:spPr>
              <a:xfrm>
                <a:off x="2066566" y="3452367"/>
                <a:ext cx="1169118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</a:rPr>
                  <a:t>MACHINE LEARNING 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2FC9EB-1D72-4951-82BC-1E8D7DE8F954}"/>
                  </a:ext>
                </a:extLst>
              </p:cNvPr>
              <p:cNvSpPr/>
              <p:nvPr/>
            </p:nvSpPr>
            <p:spPr>
              <a:xfrm>
                <a:off x="1238941" y="2157461"/>
                <a:ext cx="1398115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</a:rPr>
                  <a:t>STATISTICAL RESEARCH 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F02A99-16E0-49A3-864E-45A32522090F}"/>
                  </a:ext>
                </a:extLst>
              </p:cNvPr>
              <p:cNvSpPr/>
              <p:nvPr/>
            </p:nvSpPr>
            <p:spPr>
              <a:xfrm>
                <a:off x="2768063" y="2141147"/>
                <a:ext cx="1136943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</a:rPr>
                  <a:t>DATA PROCESSING </a:t>
                </a:r>
              </a:p>
            </p:txBody>
          </p:sp>
        </p:grp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4BABA-A304-4015-ACCA-DB708257F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70035-64B5-44E9-8229-52C9C3964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415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C835-53DA-446F-B0FB-661A50B7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– Superset of Fields</a:t>
            </a:r>
          </a:p>
        </p:txBody>
      </p:sp>
      <p:pic>
        <p:nvPicPr>
          <p:cNvPr id="31" name="Picture 30" descr="A picture containing text&#10;&#10;Description automatically generated">
            <a:extLst>
              <a:ext uri="{FF2B5EF4-FFF2-40B4-BE49-F238E27FC236}">
                <a16:creationId xmlns:a16="http://schemas.microsoft.com/office/drawing/2014/main" id="{1052C39D-20FB-4DE6-9FD2-F595BEC7B2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t="6117" r="1259" b="905"/>
          <a:stretch/>
        </p:blipFill>
        <p:spPr>
          <a:xfrm>
            <a:off x="2019938" y="1030373"/>
            <a:ext cx="5116823" cy="3628779"/>
          </a:xfrm>
          <a:prstGeom prst="rect">
            <a:avLst/>
          </a:prstGeom>
          <a:ln w="6350">
            <a:solidFill>
              <a:schemeClr val="accent4"/>
            </a:solidFill>
          </a:ln>
        </p:spPr>
      </p:pic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DF3D2F50-49D9-4283-A104-83A578132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1F8D4ABD-AAE8-42E1-84B5-A4BE2D382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76907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3C3917D-A1F0-4FDA-BEC8-ADD708F9A0C7}"/>
              </a:ext>
            </a:extLst>
          </p:cNvPr>
          <p:cNvGrpSpPr/>
          <p:nvPr/>
        </p:nvGrpSpPr>
        <p:grpSpPr>
          <a:xfrm>
            <a:off x="2868485" y="1232083"/>
            <a:ext cx="3407029" cy="3407029"/>
            <a:chOff x="2868485" y="1232083"/>
            <a:chExt cx="3407029" cy="340702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33FA58D-5697-415A-AAB0-B6545C78B888}"/>
                </a:ext>
              </a:extLst>
            </p:cNvPr>
            <p:cNvSpPr/>
            <p:nvPr/>
          </p:nvSpPr>
          <p:spPr>
            <a:xfrm>
              <a:off x="2868485" y="1232083"/>
              <a:ext cx="3407029" cy="340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B1443A-9B1C-41F8-9F80-E74FE17A2038}"/>
                </a:ext>
              </a:extLst>
            </p:cNvPr>
            <p:cNvSpPr/>
            <p:nvPr/>
          </p:nvSpPr>
          <p:spPr>
            <a:xfrm>
              <a:off x="3980329" y="1292924"/>
              <a:ext cx="1170023" cy="3155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/>
                <a:t>Data Science 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A4C835-53DA-446F-B0FB-661A50B7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– Superset of Fields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5B48A5-DACD-4002-978E-0BC213692C6C}"/>
              </a:ext>
            </a:extLst>
          </p:cNvPr>
          <p:cNvSpPr/>
          <p:nvPr/>
        </p:nvSpPr>
        <p:spPr>
          <a:xfrm>
            <a:off x="242093" y="4148120"/>
            <a:ext cx="34070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© 2014 by Steven Geringer Raleigh, NC. </a:t>
            </a:r>
            <a:br>
              <a:rPr lang="en-US" sz="1000" dirty="0"/>
            </a:br>
            <a:r>
              <a:rPr lang="en-US" sz="1000" dirty="0"/>
              <a:t>Permission is granted to use, distribute, or modify this image, </a:t>
            </a:r>
            <a:br>
              <a:rPr lang="en-US" sz="1000" dirty="0"/>
            </a:br>
            <a:r>
              <a:rPr lang="en-US" sz="1000" dirty="0"/>
              <a:t>provided that this copyright notice remains intact </a:t>
            </a: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7F369858-7999-4D7C-A728-044BB186FE9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989559" y="1255241"/>
            <a:ext cx="3128982" cy="296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9C8E9D4-0196-4C3F-BCBD-D0AF331CC131}"/>
              </a:ext>
            </a:extLst>
          </p:cNvPr>
          <p:cNvSpPr>
            <a:spLocks/>
          </p:cNvSpPr>
          <p:nvPr/>
        </p:nvSpPr>
        <p:spPr bwMode="auto">
          <a:xfrm rot="10800000">
            <a:off x="3535630" y="3544925"/>
            <a:ext cx="2044749" cy="1067552"/>
          </a:xfrm>
          <a:custGeom>
            <a:avLst/>
            <a:gdLst>
              <a:gd name="T0" fmla="*/ 452 w 904"/>
              <a:gd name="T1" fmla="*/ 0 h 472"/>
              <a:gd name="T2" fmla="*/ 0 w 904"/>
              <a:gd name="T3" fmla="*/ 452 h 472"/>
              <a:gd name="T4" fmla="*/ 0 w 904"/>
              <a:gd name="T5" fmla="*/ 461 h 472"/>
              <a:gd name="T6" fmla="*/ 0 w 904"/>
              <a:gd name="T7" fmla="*/ 461 h 472"/>
              <a:gd name="T8" fmla="*/ 0 w 904"/>
              <a:gd name="T9" fmla="*/ 461 h 472"/>
              <a:gd name="T10" fmla="*/ 0 w 904"/>
              <a:gd name="T11" fmla="*/ 461 h 472"/>
              <a:gd name="T12" fmla="*/ 0 w 904"/>
              <a:gd name="T13" fmla="*/ 461 h 472"/>
              <a:gd name="T14" fmla="*/ 0 w 904"/>
              <a:gd name="T15" fmla="*/ 461 h 472"/>
              <a:gd name="T16" fmla="*/ 0 w 904"/>
              <a:gd name="T17" fmla="*/ 461 h 472"/>
              <a:gd name="T18" fmla="*/ 220 w 904"/>
              <a:gd name="T19" fmla="*/ 404 h 472"/>
              <a:gd name="T20" fmla="*/ 458 w 904"/>
              <a:gd name="T21" fmla="*/ 472 h 472"/>
              <a:gd name="T22" fmla="*/ 458 w 904"/>
              <a:gd name="T23" fmla="*/ 472 h 472"/>
              <a:gd name="T24" fmla="*/ 458 w 904"/>
              <a:gd name="T25" fmla="*/ 472 h 472"/>
              <a:gd name="T26" fmla="*/ 698 w 904"/>
              <a:gd name="T27" fmla="*/ 404 h 472"/>
              <a:gd name="T28" fmla="*/ 904 w 904"/>
              <a:gd name="T29" fmla="*/ 453 h 472"/>
              <a:gd name="T30" fmla="*/ 904 w 904"/>
              <a:gd name="T31" fmla="*/ 453 h 472"/>
              <a:gd name="T32" fmla="*/ 904 w 904"/>
              <a:gd name="T33" fmla="*/ 453 h 472"/>
              <a:gd name="T34" fmla="*/ 904 w 904"/>
              <a:gd name="T35" fmla="*/ 453 h 472"/>
              <a:gd name="T36" fmla="*/ 904 w 904"/>
              <a:gd name="T37" fmla="*/ 453 h 472"/>
              <a:gd name="T38" fmla="*/ 904 w 904"/>
              <a:gd name="T39" fmla="*/ 453 h 472"/>
              <a:gd name="T40" fmla="*/ 904 w 904"/>
              <a:gd name="T41" fmla="*/ 453 h 472"/>
              <a:gd name="T42" fmla="*/ 904 w 904"/>
              <a:gd name="T43" fmla="*/ 452 h 472"/>
              <a:gd name="T44" fmla="*/ 452 w 904"/>
              <a:gd name="T45" fmla="*/ 0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04" h="472">
                <a:moveTo>
                  <a:pt x="452" y="0"/>
                </a:moveTo>
                <a:cubicBezTo>
                  <a:pt x="202" y="0"/>
                  <a:pt x="0" y="202"/>
                  <a:pt x="0" y="452"/>
                </a:cubicBezTo>
                <a:cubicBezTo>
                  <a:pt x="0" y="455"/>
                  <a:pt x="0" y="458"/>
                  <a:pt x="0" y="461"/>
                </a:cubicBezTo>
                <a:cubicBezTo>
                  <a:pt x="0" y="461"/>
                  <a:pt x="0" y="461"/>
                  <a:pt x="0" y="461"/>
                </a:cubicBezTo>
                <a:cubicBezTo>
                  <a:pt x="0" y="461"/>
                  <a:pt x="0" y="461"/>
                  <a:pt x="0" y="461"/>
                </a:cubicBezTo>
                <a:cubicBezTo>
                  <a:pt x="0" y="461"/>
                  <a:pt x="0" y="461"/>
                  <a:pt x="0" y="461"/>
                </a:cubicBezTo>
                <a:cubicBezTo>
                  <a:pt x="0" y="461"/>
                  <a:pt x="0" y="461"/>
                  <a:pt x="0" y="461"/>
                </a:cubicBezTo>
                <a:cubicBezTo>
                  <a:pt x="0" y="461"/>
                  <a:pt x="0" y="461"/>
                  <a:pt x="0" y="461"/>
                </a:cubicBezTo>
                <a:cubicBezTo>
                  <a:pt x="0" y="461"/>
                  <a:pt x="0" y="461"/>
                  <a:pt x="0" y="461"/>
                </a:cubicBezTo>
                <a:cubicBezTo>
                  <a:pt x="65" y="425"/>
                  <a:pt x="140" y="404"/>
                  <a:pt x="220" y="404"/>
                </a:cubicBezTo>
                <a:cubicBezTo>
                  <a:pt x="308" y="404"/>
                  <a:pt x="389" y="429"/>
                  <a:pt x="458" y="472"/>
                </a:cubicBezTo>
                <a:cubicBezTo>
                  <a:pt x="458" y="472"/>
                  <a:pt x="458" y="472"/>
                  <a:pt x="458" y="472"/>
                </a:cubicBezTo>
                <a:cubicBezTo>
                  <a:pt x="458" y="472"/>
                  <a:pt x="458" y="472"/>
                  <a:pt x="458" y="472"/>
                </a:cubicBezTo>
                <a:cubicBezTo>
                  <a:pt x="528" y="429"/>
                  <a:pt x="610" y="404"/>
                  <a:pt x="698" y="404"/>
                </a:cubicBezTo>
                <a:cubicBezTo>
                  <a:pt x="772" y="404"/>
                  <a:pt x="842" y="422"/>
                  <a:pt x="904" y="453"/>
                </a:cubicBezTo>
                <a:cubicBezTo>
                  <a:pt x="904" y="453"/>
                  <a:pt x="904" y="453"/>
                  <a:pt x="904" y="453"/>
                </a:cubicBezTo>
                <a:cubicBezTo>
                  <a:pt x="904" y="453"/>
                  <a:pt x="904" y="453"/>
                  <a:pt x="904" y="453"/>
                </a:cubicBezTo>
                <a:cubicBezTo>
                  <a:pt x="904" y="453"/>
                  <a:pt x="904" y="453"/>
                  <a:pt x="904" y="453"/>
                </a:cubicBezTo>
                <a:cubicBezTo>
                  <a:pt x="904" y="453"/>
                  <a:pt x="904" y="453"/>
                  <a:pt x="904" y="453"/>
                </a:cubicBezTo>
                <a:cubicBezTo>
                  <a:pt x="904" y="453"/>
                  <a:pt x="904" y="453"/>
                  <a:pt x="904" y="453"/>
                </a:cubicBezTo>
                <a:cubicBezTo>
                  <a:pt x="904" y="453"/>
                  <a:pt x="904" y="453"/>
                  <a:pt x="904" y="453"/>
                </a:cubicBezTo>
                <a:cubicBezTo>
                  <a:pt x="904" y="453"/>
                  <a:pt x="904" y="452"/>
                  <a:pt x="904" y="452"/>
                </a:cubicBezTo>
                <a:cubicBezTo>
                  <a:pt x="904" y="202"/>
                  <a:pt x="702" y="0"/>
                  <a:pt x="452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F687B8F2-F009-4C2A-A0DC-ACE59D922472}"/>
              </a:ext>
            </a:extLst>
          </p:cNvPr>
          <p:cNvSpPr>
            <a:spLocks/>
          </p:cNvSpPr>
          <p:nvPr/>
        </p:nvSpPr>
        <p:spPr bwMode="auto">
          <a:xfrm rot="10800000">
            <a:off x="4544800" y="1651690"/>
            <a:ext cx="1561015" cy="1918257"/>
          </a:xfrm>
          <a:custGeom>
            <a:avLst/>
            <a:gdLst>
              <a:gd name="T0" fmla="*/ 232 w 690"/>
              <a:gd name="T1" fmla="*/ 0 h 847"/>
              <a:gd name="T2" fmla="*/ 232 w 690"/>
              <a:gd name="T3" fmla="*/ 0 h 847"/>
              <a:gd name="T4" fmla="*/ 232 w 690"/>
              <a:gd name="T5" fmla="*/ 0 h 847"/>
              <a:gd name="T6" fmla="*/ 0 w 690"/>
              <a:gd name="T7" fmla="*/ 395 h 847"/>
              <a:gd name="T8" fmla="*/ 452 w 690"/>
              <a:gd name="T9" fmla="*/ 847 h 847"/>
              <a:gd name="T10" fmla="*/ 690 w 690"/>
              <a:gd name="T11" fmla="*/ 779 h 847"/>
              <a:gd name="T12" fmla="*/ 476 w 690"/>
              <a:gd name="T13" fmla="*/ 395 h 847"/>
              <a:gd name="T14" fmla="*/ 476 w 690"/>
              <a:gd name="T15" fmla="*/ 395 h 847"/>
              <a:gd name="T16" fmla="*/ 476 w 690"/>
              <a:gd name="T17" fmla="*/ 395 h 847"/>
              <a:gd name="T18" fmla="*/ 476 w 690"/>
              <a:gd name="T19" fmla="*/ 395 h 847"/>
              <a:gd name="T20" fmla="*/ 476 w 690"/>
              <a:gd name="T21" fmla="*/ 395 h 847"/>
              <a:gd name="T22" fmla="*/ 476 w 690"/>
              <a:gd name="T23" fmla="*/ 392 h 847"/>
              <a:gd name="T24" fmla="*/ 232 w 690"/>
              <a:gd name="T25" fmla="*/ 0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0" h="847">
                <a:moveTo>
                  <a:pt x="232" y="0"/>
                </a:moveTo>
                <a:cubicBezTo>
                  <a:pt x="232" y="0"/>
                  <a:pt x="232" y="0"/>
                  <a:pt x="232" y="0"/>
                </a:cubicBezTo>
                <a:cubicBezTo>
                  <a:pt x="232" y="0"/>
                  <a:pt x="232" y="0"/>
                  <a:pt x="232" y="0"/>
                </a:cubicBezTo>
                <a:cubicBezTo>
                  <a:pt x="94" y="77"/>
                  <a:pt x="0" y="225"/>
                  <a:pt x="0" y="395"/>
                </a:cubicBezTo>
                <a:cubicBezTo>
                  <a:pt x="0" y="645"/>
                  <a:pt x="203" y="847"/>
                  <a:pt x="452" y="847"/>
                </a:cubicBezTo>
                <a:cubicBezTo>
                  <a:pt x="540" y="847"/>
                  <a:pt x="621" y="822"/>
                  <a:pt x="690" y="779"/>
                </a:cubicBezTo>
                <a:cubicBezTo>
                  <a:pt x="562" y="699"/>
                  <a:pt x="476" y="557"/>
                  <a:pt x="476" y="395"/>
                </a:cubicBezTo>
                <a:cubicBezTo>
                  <a:pt x="476" y="395"/>
                  <a:pt x="476" y="395"/>
                  <a:pt x="476" y="395"/>
                </a:cubicBezTo>
                <a:cubicBezTo>
                  <a:pt x="476" y="395"/>
                  <a:pt x="476" y="395"/>
                  <a:pt x="476" y="395"/>
                </a:cubicBezTo>
                <a:cubicBezTo>
                  <a:pt x="476" y="395"/>
                  <a:pt x="476" y="395"/>
                  <a:pt x="476" y="395"/>
                </a:cubicBezTo>
                <a:cubicBezTo>
                  <a:pt x="476" y="395"/>
                  <a:pt x="476" y="395"/>
                  <a:pt x="476" y="395"/>
                </a:cubicBezTo>
                <a:cubicBezTo>
                  <a:pt x="476" y="394"/>
                  <a:pt x="476" y="393"/>
                  <a:pt x="476" y="392"/>
                </a:cubicBezTo>
                <a:cubicBezTo>
                  <a:pt x="334" y="318"/>
                  <a:pt x="236" y="171"/>
                  <a:pt x="232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3C19EB49-77CB-41CE-AAD9-B1D6861EC592}"/>
              </a:ext>
            </a:extLst>
          </p:cNvPr>
          <p:cNvSpPr>
            <a:spLocks/>
          </p:cNvSpPr>
          <p:nvPr/>
        </p:nvSpPr>
        <p:spPr bwMode="auto">
          <a:xfrm rot="10800000">
            <a:off x="2974054" y="1651689"/>
            <a:ext cx="1570746" cy="1936327"/>
          </a:xfrm>
          <a:custGeom>
            <a:avLst/>
            <a:gdLst>
              <a:gd name="T0" fmla="*/ 446 w 694"/>
              <a:gd name="T1" fmla="*/ 0 h 855"/>
              <a:gd name="T2" fmla="*/ 446 w 694"/>
              <a:gd name="T3" fmla="*/ 0 h 855"/>
              <a:gd name="T4" fmla="*/ 446 w 694"/>
              <a:gd name="T5" fmla="*/ 0 h 855"/>
              <a:gd name="T6" fmla="*/ 214 w 694"/>
              <a:gd name="T7" fmla="*/ 394 h 855"/>
              <a:gd name="T8" fmla="*/ 214 w 694"/>
              <a:gd name="T9" fmla="*/ 403 h 855"/>
              <a:gd name="T10" fmla="*/ 214 w 694"/>
              <a:gd name="T11" fmla="*/ 403 h 855"/>
              <a:gd name="T12" fmla="*/ 214 w 694"/>
              <a:gd name="T13" fmla="*/ 403 h 855"/>
              <a:gd name="T14" fmla="*/ 214 w 694"/>
              <a:gd name="T15" fmla="*/ 403 h 855"/>
              <a:gd name="T16" fmla="*/ 214 w 694"/>
              <a:gd name="T17" fmla="*/ 403 h 855"/>
              <a:gd name="T18" fmla="*/ 0 w 694"/>
              <a:gd name="T19" fmla="*/ 787 h 855"/>
              <a:gd name="T20" fmla="*/ 240 w 694"/>
              <a:gd name="T21" fmla="*/ 855 h 855"/>
              <a:gd name="T22" fmla="*/ 694 w 694"/>
              <a:gd name="T23" fmla="*/ 403 h 855"/>
              <a:gd name="T24" fmla="*/ 446 w 694"/>
              <a:gd name="T25" fmla="*/ 0 h 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4" h="855">
                <a:moveTo>
                  <a:pt x="446" y="0"/>
                </a:moveTo>
                <a:cubicBezTo>
                  <a:pt x="446" y="0"/>
                  <a:pt x="446" y="0"/>
                  <a:pt x="446" y="0"/>
                </a:cubicBezTo>
                <a:cubicBezTo>
                  <a:pt x="446" y="0"/>
                  <a:pt x="446" y="0"/>
                  <a:pt x="446" y="0"/>
                </a:cubicBezTo>
                <a:cubicBezTo>
                  <a:pt x="445" y="169"/>
                  <a:pt x="352" y="317"/>
                  <a:pt x="214" y="394"/>
                </a:cubicBezTo>
                <a:cubicBezTo>
                  <a:pt x="214" y="397"/>
                  <a:pt x="214" y="400"/>
                  <a:pt x="214" y="403"/>
                </a:cubicBezTo>
                <a:cubicBezTo>
                  <a:pt x="214" y="403"/>
                  <a:pt x="214" y="403"/>
                  <a:pt x="214" y="403"/>
                </a:cubicBezTo>
                <a:cubicBezTo>
                  <a:pt x="214" y="403"/>
                  <a:pt x="214" y="403"/>
                  <a:pt x="214" y="403"/>
                </a:cubicBezTo>
                <a:cubicBezTo>
                  <a:pt x="214" y="403"/>
                  <a:pt x="214" y="403"/>
                  <a:pt x="214" y="403"/>
                </a:cubicBezTo>
                <a:cubicBezTo>
                  <a:pt x="214" y="403"/>
                  <a:pt x="214" y="403"/>
                  <a:pt x="214" y="403"/>
                </a:cubicBezTo>
                <a:cubicBezTo>
                  <a:pt x="214" y="565"/>
                  <a:pt x="129" y="707"/>
                  <a:pt x="0" y="787"/>
                </a:cubicBezTo>
                <a:cubicBezTo>
                  <a:pt x="70" y="830"/>
                  <a:pt x="152" y="855"/>
                  <a:pt x="240" y="855"/>
                </a:cubicBezTo>
                <a:cubicBezTo>
                  <a:pt x="490" y="855"/>
                  <a:pt x="694" y="653"/>
                  <a:pt x="694" y="403"/>
                </a:cubicBezTo>
                <a:cubicBezTo>
                  <a:pt x="694" y="227"/>
                  <a:pt x="593" y="75"/>
                  <a:pt x="446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90B4E6-41F2-4A97-90A7-E0A70EF19C54}"/>
              </a:ext>
            </a:extLst>
          </p:cNvPr>
          <p:cNvGrpSpPr/>
          <p:nvPr/>
        </p:nvGrpSpPr>
        <p:grpSpPr>
          <a:xfrm rot="10800000">
            <a:off x="3535630" y="1802509"/>
            <a:ext cx="2039189" cy="1895321"/>
            <a:chOff x="1468438" y="2076450"/>
            <a:chExt cx="2328862" cy="2164557"/>
          </a:xfrm>
        </p:grpSpPr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363C815-64B0-4FCD-9926-BB3FF06DC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8438" y="2076450"/>
              <a:ext cx="1182687" cy="1160463"/>
            </a:xfrm>
            <a:custGeom>
              <a:avLst/>
              <a:gdLst>
                <a:gd name="T0" fmla="*/ 220 w 458"/>
                <a:gd name="T1" fmla="*/ 0 h 449"/>
                <a:gd name="T2" fmla="*/ 0 w 458"/>
                <a:gd name="T3" fmla="*/ 57 h 449"/>
                <a:gd name="T4" fmla="*/ 244 w 458"/>
                <a:gd name="T5" fmla="*/ 449 h 449"/>
                <a:gd name="T6" fmla="*/ 244 w 458"/>
                <a:gd name="T7" fmla="*/ 449 h 449"/>
                <a:gd name="T8" fmla="*/ 244 w 458"/>
                <a:gd name="T9" fmla="*/ 449 h 449"/>
                <a:gd name="T10" fmla="*/ 244 w 458"/>
                <a:gd name="T11" fmla="*/ 449 h 449"/>
                <a:gd name="T12" fmla="*/ 244 w 458"/>
                <a:gd name="T13" fmla="*/ 449 h 449"/>
                <a:gd name="T14" fmla="*/ 244 w 458"/>
                <a:gd name="T15" fmla="*/ 449 h 449"/>
                <a:gd name="T16" fmla="*/ 244 w 458"/>
                <a:gd name="T17" fmla="*/ 449 h 449"/>
                <a:gd name="T18" fmla="*/ 244 w 458"/>
                <a:gd name="T19" fmla="*/ 449 h 449"/>
                <a:gd name="T20" fmla="*/ 244 w 458"/>
                <a:gd name="T21" fmla="*/ 449 h 449"/>
                <a:gd name="T22" fmla="*/ 458 w 458"/>
                <a:gd name="T23" fmla="*/ 68 h 449"/>
                <a:gd name="T24" fmla="*/ 220 w 458"/>
                <a:gd name="T25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8" h="449">
                  <a:moveTo>
                    <a:pt x="220" y="0"/>
                  </a:moveTo>
                  <a:cubicBezTo>
                    <a:pt x="140" y="0"/>
                    <a:pt x="65" y="21"/>
                    <a:pt x="0" y="57"/>
                  </a:cubicBezTo>
                  <a:cubicBezTo>
                    <a:pt x="4" y="228"/>
                    <a:pt x="102" y="375"/>
                    <a:pt x="244" y="449"/>
                  </a:cubicBezTo>
                  <a:cubicBezTo>
                    <a:pt x="244" y="449"/>
                    <a:pt x="244" y="449"/>
                    <a:pt x="244" y="449"/>
                  </a:cubicBezTo>
                  <a:cubicBezTo>
                    <a:pt x="244" y="449"/>
                    <a:pt x="244" y="449"/>
                    <a:pt x="244" y="449"/>
                  </a:cubicBezTo>
                  <a:cubicBezTo>
                    <a:pt x="244" y="449"/>
                    <a:pt x="244" y="449"/>
                    <a:pt x="244" y="449"/>
                  </a:cubicBezTo>
                  <a:cubicBezTo>
                    <a:pt x="244" y="449"/>
                    <a:pt x="244" y="449"/>
                    <a:pt x="244" y="449"/>
                  </a:cubicBezTo>
                  <a:cubicBezTo>
                    <a:pt x="244" y="449"/>
                    <a:pt x="244" y="449"/>
                    <a:pt x="244" y="449"/>
                  </a:cubicBezTo>
                  <a:cubicBezTo>
                    <a:pt x="244" y="449"/>
                    <a:pt x="244" y="449"/>
                    <a:pt x="244" y="449"/>
                  </a:cubicBezTo>
                  <a:cubicBezTo>
                    <a:pt x="244" y="449"/>
                    <a:pt x="244" y="449"/>
                    <a:pt x="244" y="449"/>
                  </a:cubicBezTo>
                  <a:cubicBezTo>
                    <a:pt x="244" y="449"/>
                    <a:pt x="244" y="449"/>
                    <a:pt x="244" y="449"/>
                  </a:cubicBezTo>
                  <a:cubicBezTo>
                    <a:pt x="245" y="288"/>
                    <a:pt x="330" y="147"/>
                    <a:pt x="458" y="68"/>
                  </a:cubicBezTo>
                  <a:cubicBezTo>
                    <a:pt x="389" y="25"/>
                    <a:pt x="308" y="0"/>
                    <a:pt x="220" y="0"/>
                  </a:cubicBezTo>
                </a:path>
              </a:pathLst>
            </a:custGeom>
            <a:solidFill>
              <a:schemeClr val="accent1">
                <a:alpha val="80000"/>
              </a:schemeClr>
            </a:solidFill>
            <a:ln w="9525">
              <a:solidFill>
                <a:schemeClr val="accent1">
                  <a:alpha val="8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E18CB1E4-32F7-4FE4-A93C-67685BF88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076450"/>
              <a:ext cx="1152525" cy="1144588"/>
            </a:xfrm>
            <a:custGeom>
              <a:avLst/>
              <a:gdLst>
                <a:gd name="T0" fmla="*/ 240 w 446"/>
                <a:gd name="T1" fmla="*/ 0 h 443"/>
                <a:gd name="T2" fmla="*/ 0 w 446"/>
                <a:gd name="T3" fmla="*/ 68 h 443"/>
                <a:gd name="T4" fmla="*/ 214 w 446"/>
                <a:gd name="T5" fmla="*/ 443 h 443"/>
                <a:gd name="T6" fmla="*/ 214 w 446"/>
                <a:gd name="T7" fmla="*/ 443 h 443"/>
                <a:gd name="T8" fmla="*/ 214 w 446"/>
                <a:gd name="T9" fmla="*/ 443 h 443"/>
                <a:gd name="T10" fmla="*/ 214 w 446"/>
                <a:gd name="T11" fmla="*/ 443 h 443"/>
                <a:gd name="T12" fmla="*/ 214 w 446"/>
                <a:gd name="T13" fmla="*/ 443 h 443"/>
                <a:gd name="T14" fmla="*/ 214 w 446"/>
                <a:gd name="T15" fmla="*/ 443 h 443"/>
                <a:gd name="T16" fmla="*/ 214 w 446"/>
                <a:gd name="T17" fmla="*/ 443 h 443"/>
                <a:gd name="T18" fmla="*/ 214 w 446"/>
                <a:gd name="T19" fmla="*/ 443 h 443"/>
                <a:gd name="T20" fmla="*/ 214 w 446"/>
                <a:gd name="T21" fmla="*/ 443 h 443"/>
                <a:gd name="T22" fmla="*/ 446 w 446"/>
                <a:gd name="T23" fmla="*/ 49 h 443"/>
                <a:gd name="T24" fmla="*/ 240 w 446"/>
                <a:gd name="T25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6" h="443">
                  <a:moveTo>
                    <a:pt x="240" y="0"/>
                  </a:moveTo>
                  <a:cubicBezTo>
                    <a:pt x="152" y="0"/>
                    <a:pt x="70" y="25"/>
                    <a:pt x="0" y="68"/>
                  </a:cubicBezTo>
                  <a:cubicBezTo>
                    <a:pt x="126" y="146"/>
                    <a:pt x="211" y="285"/>
                    <a:pt x="214" y="443"/>
                  </a:cubicBezTo>
                  <a:cubicBezTo>
                    <a:pt x="214" y="443"/>
                    <a:pt x="214" y="443"/>
                    <a:pt x="214" y="443"/>
                  </a:cubicBezTo>
                  <a:cubicBezTo>
                    <a:pt x="214" y="443"/>
                    <a:pt x="214" y="443"/>
                    <a:pt x="214" y="443"/>
                  </a:cubicBezTo>
                  <a:cubicBezTo>
                    <a:pt x="214" y="443"/>
                    <a:pt x="214" y="443"/>
                    <a:pt x="214" y="443"/>
                  </a:cubicBezTo>
                  <a:cubicBezTo>
                    <a:pt x="214" y="443"/>
                    <a:pt x="214" y="443"/>
                    <a:pt x="214" y="443"/>
                  </a:cubicBezTo>
                  <a:cubicBezTo>
                    <a:pt x="214" y="443"/>
                    <a:pt x="214" y="443"/>
                    <a:pt x="214" y="443"/>
                  </a:cubicBezTo>
                  <a:cubicBezTo>
                    <a:pt x="214" y="443"/>
                    <a:pt x="214" y="443"/>
                    <a:pt x="214" y="443"/>
                  </a:cubicBezTo>
                  <a:cubicBezTo>
                    <a:pt x="214" y="443"/>
                    <a:pt x="214" y="443"/>
                    <a:pt x="214" y="443"/>
                  </a:cubicBezTo>
                  <a:cubicBezTo>
                    <a:pt x="214" y="443"/>
                    <a:pt x="214" y="443"/>
                    <a:pt x="214" y="443"/>
                  </a:cubicBezTo>
                  <a:cubicBezTo>
                    <a:pt x="352" y="366"/>
                    <a:pt x="445" y="218"/>
                    <a:pt x="446" y="49"/>
                  </a:cubicBezTo>
                  <a:cubicBezTo>
                    <a:pt x="384" y="18"/>
                    <a:pt x="314" y="0"/>
                    <a:pt x="240" y="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solidFill>
                <a:schemeClr val="accent3">
                  <a:alpha val="8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D00D062-5468-4FE0-86F6-C531D064D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3225007"/>
              <a:ext cx="1106487" cy="1016000"/>
            </a:xfrm>
            <a:custGeom>
              <a:avLst/>
              <a:gdLst>
                <a:gd name="T0" fmla="*/ 428 w 428"/>
                <a:gd name="T1" fmla="*/ 0 h 393"/>
                <a:gd name="T2" fmla="*/ 428 w 428"/>
                <a:gd name="T3" fmla="*/ 0 h 393"/>
                <a:gd name="T4" fmla="*/ 428 w 428"/>
                <a:gd name="T5" fmla="*/ 0 h 393"/>
                <a:gd name="T6" fmla="*/ 208 w 428"/>
                <a:gd name="T7" fmla="*/ 57 h 393"/>
                <a:gd name="T8" fmla="*/ 0 w 428"/>
                <a:gd name="T9" fmla="*/ 6 h 393"/>
                <a:gd name="T10" fmla="*/ 0 w 428"/>
                <a:gd name="T11" fmla="*/ 6 h 393"/>
                <a:gd name="T12" fmla="*/ 0 w 428"/>
                <a:gd name="T13" fmla="*/ 6 h 393"/>
                <a:gd name="T14" fmla="*/ 0 w 428"/>
                <a:gd name="T15" fmla="*/ 6 h 393"/>
                <a:gd name="T16" fmla="*/ 0 w 428"/>
                <a:gd name="T17" fmla="*/ 6 h 393"/>
                <a:gd name="T18" fmla="*/ 0 w 428"/>
                <a:gd name="T19" fmla="*/ 9 h 393"/>
                <a:gd name="T20" fmla="*/ 214 w 428"/>
                <a:gd name="T21" fmla="*/ 393 h 393"/>
                <a:gd name="T22" fmla="*/ 428 w 428"/>
                <a:gd name="T23" fmla="*/ 9 h 393"/>
                <a:gd name="T24" fmla="*/ 428 w 428"/>
                <a:gd name="T25" fmla="*/ 0 h 393"/>
                <a:gd name="T26" fmla="*/ 428 w 428"/>
                <a:gd name="T27" fmla="*/ 0 h 393"/>
                <a:gd name="T28" fmla="*/ 428 w 428"/>
                <a:gd name="T29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8" h="393">
                  <a:moveTo>
                    <a:pt x="428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28" y="0"/>
                    <a:pt x="428" y="0"/>
                    <a:pt x="428" y="0"/>
                  </a:cubicBezTo>
                  <a:cubicBezTo>
                    <a:pt x="363" y="36"/>
                    <a:pt x="288" y="57"/>
                    <a:pt x="208" y="57"/>
                  </a:cubicBezTo>
                  <a:cubicBezTo>
                    <a:pt x="133" y="57"/>
                    <a:pt x="62" y="3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171"/>
                    <a:pt x="86" y="313"/>
                    <a:pt x="214" y="393"/>
                  </a:cubicBezTo>
                  <a:cubicBezTo>
                    <a:pt x="343" y="313"/>
                    <a:pt x="428" y="171"/>
                    <a:pt x="428" y="9"/>
                  </a:cubicBezTo>
                  <a:cubicBezTo>
                    <a:pt x="428" y="6"/>
                    <a:pt x="428" y="3"/>
                    <a:pt x="428" y="0"/>
                  </a:cubicBezTo>
                  <a:cubicBezTo>
                    <a:pt x="428" y="0"/>
                    <a:pt x="428" y="0"/>
                    <a:pt x="428" y="0"/>
                  </a:cubicBezTo>
                  <a:cubicBezTo>
                    <a:pt x="428" y="0"/>
                    <a:pt x="428" y="0"/>
                    <a:pt x="428" y="0"/>
                  </a:cubicBezTo>
                </a:path>
              </a:pathLst>
            </a:custGeom>
            <a:solidFill>
              <a:schemeClr val="accent2">
                <a:alpha val="80000"/>
              </a:schemeClr>
            </a:solidFill>
            <a:ln w="9525">
              <a:solidFill>
                <a:schemeClr val="accent2">
                  <a:alpha val="8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" name="Freeform 11">
            <a:extLst>
              <a:ext uri="{FF2B5EF4-FFF2-40B4-BE49-F238E27FC236}">
                <a16:creationId xmlns:a16="http://schemas.microsoft.com/office/drawing/2014/main" id="{2F826847-5076-444C-B2B6-41AD932D3F88}"/>
              </a:ext>
            </a:extLst>
          </p:cNvPr>
          <p:cNvSpPr>
            <a:spLocks/>
          </p:cNvSpPr>
          <p:nvPr/>
        </p:nvSpPr>
        <p:spPr bwMode="auto">
          <a:xfrm rot="10800000">
            <a:off x="4059676" y="2566338"/>
            <a:ext cx="968858" cy="978588"/>
          </a:xfrm>
          <a:custGeom>
            <a:avLst/>
            <a:gdLst>
              <a:gd name="T0" fmla="*/ 214 w 428"/>
              <a:gd name="T1" fmla="*/ 0 h 432"/>
              <a:gd name="T2" fmla="*/ 214 w 428"/>
              <a:gd name="T3" fmla="*/ 0 h 432"/>
              <a:gd name="T4" fmla="*/ 214 w 428"/>
              <a:gd name="T5" fmla="*/ 0 h 432"/>
              <a:gd name="T6" fmla="*/ 0 w 428"/>
              <a:gd name="T7" fmla="*/ 381 h 432"/>
              <a:gd name="T8" fmla="*/ 208 w 428"/>
              <a:gd name="T9" fmla="*/ 432 h 432"/>
              <a:gd name="T10" fmla="*/ 428 w 428"/>
              <a:gd name="T11" fmla="*/ 375 h 432"/>
              <a:gd name="T12" fmla="*/ 214 w 428"/>
              <a:gd name="T13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8" h="432">
                <a:moveTo>
                  <a:pt x="214" y="0"/>
                </a:moveTo>
                <a:cubicBezTo>
                  <a:pt x="214" y="0"/>
                  <a:pt x="214" y="0"/>
                  <a:pt x="214" y="0"/>
                </a:cubicBezTo>
                <a:cubicBezTo>
                  <a:pt x="214" y="0"/>
                  <a:pt x="214" y="0"/>
                  <a:pt x="214" y="0"/>
                </a:cubicBezTo>
                <a:cubicBezTo>
                  <a:pt x="86" y="79"/>
                  <a:pt x="1" y="220"/>
                  <a:pt x="0" y="381"/>
                </a:cubicBezTo>
                <a:cubicBezTo>
                  <a:pt x="62" y="414"/>
                  <a:pt x="133" y="432"/>
                  <a:pt x="208" y="432"/>
                </a:cubicBezTo>
                <a:cubicBezTo>
                  <a:pt x="288" y="432"/>
                  <a:pt x="363" y="411"/>
                  <a:pt x="428" y="375"/>
                </a:cubicBezTo>
                <a:cubicBezTo>
                  <a:pt x="425" y="217"/>
                  <a:pt x="340" y="78"/>
                  <a:pt x="214" y="0"/>
                </a:cubicBezTo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B96329-053F-46ED-9AB7-473E842B553E}"/>
              </a:ext>
            </a:extLst>
          </p:cNvPr>
          <p:cNvSpPr/>
          <p:nvPr/>
        </p:nvSpPr>
        <p:spPr>
          <a:xfrm>
            <a:off x="3504853" y="3204305"/>
            <a:ext cx="8572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Traditional </a:t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Software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8A14F7-461A-4DE9-AC2E-6795F43143A4}"/>
              </a:ext>
            </a:extLst>
          </p:cNvPr>
          <p:cNvSpPr/>
          <p:nvPr/>
        </p:nvSpPr>
        <p:spPr>
          <a:xfrm>
            <a:off x="3958196" y="3849573"/>
            <a:ext cx="1224212" cy="458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Subject Matter Expertise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C9562E-9BBA-4AAD-808A-7B7EB7782DED}"/>
              </a:ext>
            </a:extLst>
          </p:cNvPr>
          <p:cNvSpPr/>
          <p:nvPr/>
        </p:nvSpPr>
        <p:spPr>
          <a:xfrm>
            <a:off x="3175605" y="2078038"/>
            <a:ext cx="911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Computer Science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AFDFA-9354-48A0-A720-367619F81190}"/>
              </a:ext>
            </a:extLst>
          </p:cNvPr>
          <p:cNvSpPr/>
          <p:nvPr/>
        </p:nvSpPr>
        <p:spPr>
          <a:xfrm>
            <a:off x="4975315" y="2124854"/>
            <a:ext cx="9955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Math and Statistics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E39FA3-B2A5-4A5C-AF11-8CE584E98A6E}"/>
              </a:ext>
            </a:extLst>
          </p:cNvPr>
          <p:cNvSpPr/>
          <p:nvPr/>
        </p:nvSpPr>
        <p:spPr>
          <a:xfrm>
            <a:off x="2286000" y="908722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600" b="1" dirty="0">
                <a:solidFill>
                  <a:schemeClr val="accent1"/>
                </a:solidFill>
              </a:rPr>
              <a:t>Data Science Venn Diagram v2.0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BA81E1-17CE-4782-A39E-451412777B32}"/>
              </a:ext>
            </a:extLst>
          </p:cNvPr>
          <p:cNvSpPr/>
          <p:nvPr/>
        </p:nvSpPr>
        <p:spPr>
          <a:xfrm>
            <a:off x="4059676" y="2078038"/>
            <a:ext cx="911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3909C7-4AEA-46E1-95FB-25A4219D49E0}"/>
              </a:ext>
            </a:extLst>
          </p:cNvPr>
          <p:cNvSpPr/>
          <p:nvPr/>
        </p:nvSpPr>
        <p:spPr>
          <a:xfrm>
            <a:off x="4753797" y="3204305"/>
            <a:ext cx="8572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Traditional </a:t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Research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5C598-8BEF-46BF-A883-DE30B29A6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AD2A0-605A-49A6-9442-79F0CAB36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AEA16403-B878-4595-A551-96EA5FF2356C}"/>
              </a:ext>
            </a:extLst>
          </p:cNvPr>
          <p:cNvSpPr>
            <a:spLocks/>
          </p:cNvSpPr>
          <p:nvPr/>
        </p:nvSpPr>
        <p:spPr bwMode="auto">
          <a:xfrm rot="10800000">
            <a:off x="4066039" y="2573004"/>
            <a:ext cx="968858" cy="978588"/>
          </a:xfrm>
          <a:custGeom>
            <a:avLst/>
            <a:gdLst>
              <a:gd name="T0" fmla="*/ 214 w 428"/>
              <a:gd name="T1" fmla="*/ 0 h 432"/>
              <a:gd name="T2" fmla="*/ 214 w 428"/>
              <a:gd name="T3" fmla="*/ 0 h 432"/>
              <a:gd name="T4" fmla="*/ 214 w 428"/>
              <a:gd name="T5" fmla="*/ 0 h 432"/>
              <a:gd name="T6" fmla="*/ 0 w 428"/>
              <a:gd name="T7" fmla="*/ 381 h 432"/>
              <a:gd name="T8" fmla="*/ 208 w 428"/>
              <a:gd name="T9" fmla="*/ 432 h 432"/>
              <a:gd name="T10" fmla="*/ 428 w 428"/>
              <a:gd name="T11" fmla="*/ 375 h 432"/>
              <a:gd name="T12" fmla="*/ 214 w 428"/>
              <a:gd name="T13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8" h="432">
                <a:moveTo>
                  <a:pt x="214" y="0"/>
                </a:moveTo>
                <a:cubicBezTo>
                  <a:pt x="214" y="0"/>
                  <a:pt x="214" y="0"/>
                  <a:pt x="214" y="0"/>
                </a:cubicBezTo>
                <a:cubicBezTo>
                  <a:pt x="214" y="0"/>
                  <a:pt x="214" y="0"/>
                  <a:pt x="214" y="0"/>
                </a:cubicBezTo>
                <a:cubicBezTo>
                  <a:pt x="86" y="79"/>
                  <a:pt x="1" y="220"/>
                  <a:pt x="0" y="381"/>
                </a:cubicBezTo>
                <a:cubicBezTo>
                  <a:pt x="62" y="414"/>
                  <a:pt x="133" y="432"/>
                  <a:pt x="208" y="432"/>
                </a:cubicBezTo>
                <a:cubicBezTo>
                  <a:pt x="288" y="432"/>
                  <a:pt x="363" y="411"/>
                  <a:pt x="428" y="375"/>
                </a:cubicBezTo>
                <a:cubicBezTo>
                  <a:pt x="425" y="217"/>
                  <a:pt x="340" y="78"/>
                  <a:pt x="214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9E9F7E-C5A5-41BC-B919-F8D3509ED145}"/>
              </a:ext>
            </a:extLst>
          </p:cNvPr>
          <p:cNvSpPr/>
          <p:nvPr/>
        </p:nvSpPr>
        <p:spPr>
          <a:xfrm>
            <a:off x="4075201" y="2807769"/>
            <a:ext cx="9137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Unicorn </a:t>
            </a:r>
          </a:p>
        </p:txBody>
      </p:sp>
    </p:spTree>
    <p:extLst>
      <p:ext uri="{BB962C8B-B14F-4D97-AF65-F5344CB8AC3E}">
        <p14:creationId xmlns:p14="http://schemas.microsoft.com/office/powerpoint/2010/main" val="181372694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5862-6FE6-467A-B7EA-C2BC0E7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Fourth Paradigm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2FF4B-D1F4-49DF-9ED5-6A4996CC8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646C6-1398-449F-A8CF-5CD907E05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5256604-DD46-4DC7-BC06-6BA33E97372F}"/>
              </a:ext>
            </a:extLst>
          </p:cNvPr>
          <p:cNvGrpSpPr/>
          <p:nvPr/>
        </p:nvGrpSpPr>
        <p:grpSpPr>
          <a:xfrm>
            <a:off x="988060" y="935476"/>
            <a:ext cx="7221944" cy="3777398"/>
            <a:chOff x="330445" y="1363075"/>
            <a:chExt cx="7221944" cy="377739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AFD8F9E-E3AD-4FD1-831D-6A681E9D1CAC}"/>
                </a:ext>
              </a:extLst>
            </p:cNvPr>
            <p:cNvSpPr/>
            <p:nvPr/>
          </p:nvSpPr>
          <p:spPr>
            <a:xfrm>
              <a:off x="5330414" y="4147072"/>
              <a:ext cx="968188" cy="993401"/>
            </a:xfrm>
            <a:custGeom>
              <a:avLst/>
              <a:gdLst>
                <a:gd name="connsiteX0" fmla="*/ 166744 w 968188"/>
                <a:gd name="connsiteY0" fmla="*/ 1000461 h 1021976"/>
                <a:gd name="connsiteX1" fmla="*/ 0 w 968188"/>
                <a:gd name="connsiteY1" fmla="*/ 0 h 1021976"/>
                <a:gd name="connsiteX2" fmla="*/ 785308 w 968188"/>
                <a:gd name="connsiteY2" fmla="*/ 5379 h 1021976"/>
                <a:gd name="connsiteX3" fmla="*/ 968188 w 968188"/>
                <a:gd name="connsiteY3" fmla="*/ 118334 h 1021976"/>
                <a:gd name="connsiteX4" fmla="*/ 102198 w 968188"/>
                <a:gd name="connsiteY4" fmla="*/ 118334 h 1021976"/>
                <a:gd name="connsiteX5" fmla="*/ 258184 w 968188"/>
                <a:gd name="connsiteY5" fmla="*/ 1021976 h 1021976"/>
                <a:gd name="connsiteX6" fmla="*/ 166744 w 968188"/>
                <a:gd name="connsiteY6" fmla="*/ 1000461 h 1021976"/>
                <a:gd name="connsiteX0" fmla="*/ 166744 w 968188"/>
                <a:gd name="connsiteY0" fmla="*/ 1000461 h 1000461"/>
                <a:gd name="connsiteX1" fmla="*/ 0 w 968188"/>
                <a:gd name="connsiteY1" fmla="*/ 0 h 1000461"/>
                <a:gd name="connsiteX2" fmla="*/ 785308 w 968188"/>
                <a:gd name="connsiteY2" fmla="*/ 5379 h 1000461"/>
                <a:gd name="connsiteX3" fmla="*/ 968188 w 968188"/>
                <a:gd name="connsiteY3" fmla="*/ 118334 h 1000461"/>
                <a:gd name="connsiteX4" fmla="*/ 102198 w 968188"/>
                <a:gd name="connsiteY4" fmla="*/ 118334 h 1000461"/>
                <a:gd name="connsiteX5" fmla="*/ 243896 w 968188"/>
                <a:gd name="connsiteY5" fmla="*/ 988638 h 1000461"/>
                <a:gd name="connsiteX6" fmla="*/ 166744 w 968188"/>
                <a:gd name="connsiteY6" fmla="*/ 1000461 h 1000461"/>
                <a:gd name="connsiteX0" fmla="*/ 166744 w 968188"/>
                <a:gd name="connsiteY0" fmla="*/ 990936 h 990936"/>
                <a:gd name="connsiteX1" fmla="*/ 0 w 968188"/>
                <a:gd name="connsiteY1" fmla="*/ 0 h 990936"/>
                <a:gd name="connsiteX2" fmla="*/ 785308 w 968188"/>
                <a:gd name="connsiteY2" fmla="*/ 5379 h 990936"/>
                <a:gd name="connsiteX3" fmla="*/ 968188 w 968188"/>
                <a:gd name="connsiteY3" fmla="*/ 118334 h 990936"/>
                <a:gd name="connsiteX4" fmla="*/ 102198 w 968188"/>
                <a:gd name="connsiteY4" fmla="*/ 118334 h 990936"/>
                <a:gd name="connsiteX5" fmla="*/ 243896 w 968188"/>
                <a:gd name="connsiteY5" fmla="*/ 988638 h 990936"/>
                <a:gd name="connsiteX6" fmla="*/ 166744 w 968188"/>
                <a:gd name="connsiteY6" fmla="*/ 990936 h 990936"/>
                <a:gd name="connsiteX0" fmla="*/ 166744 w 968188"/>
                <a:gd name="connsiteY0" fmla="*/ 990936 h 993401"/>
                <a:gd name="connsiteX1" fmla="*/ 0 w 968188"/>
                <a:gd name="connsiteY1" fmla="*/ 0 h 993401"/>
                <a:gd name="connsiteX2" fmla="*/ 785308 w 968188"/>
                <a:gd name="connsiteY2" fmla="*/ 5379 h 993401"/>
                <a:gd name="connsiteX3" fmla="*/ 968188 w 968188"/>
                <a:gd name="connsiteY3" fmla="*/ 118334 h 993401"/>
                <a:gd name="connsiteX4" fmla="*/ 102198 w 968188"/>
                <a:gd name="connsiteY4" fmla="*/ 118334 h 993401"/>
                <a:gd name="connsiteX5" fmla="*/ 243896 w 968188"/>
                <a:gd name="connsiteY5" fmla="*/ 993401 h 993401"/>
                <a:gd name="connsiteX6" fmla="*/ 166744 w 968188"/>
                <a:gd name="connsiteY6" fmla="*/ 990936 h 99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8188" h="993401">
                  <a:moveTo>
                    <a:pt x="166744" y="990936"/>
                  </a:moveTo>
                  <a:lnTo>
                    <a:pt x="0" y="0"/>
                  </a:lnTo>
                  <a:lnTo>
                    <a:pt x="785308" y="5379"/>
                  </a:lnTo>
                  <a:lnTo>
                    <a:pt x="968188" y="118334"/>
                  </a:lnTo>
                  <a:lnTo>
                    <a:pt x="102198" y="118334"/>
                  </a:lnTo>
                  <a:lnTo>
                    <a:pt x="243896" y="993401"/>
                  </a:lnTo>
                  <a:lnTo>
                    <a:pt x="166744" y="9909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E7D731-06A3-472B-9E09-5C4B7F6A972B}"/>
                </a:ext>
              </a:extLst>
            </p:cNvPr>
            <p:cNvSpPr/>
            <p:nvPr/>
          </p:nvSpPr>
          <p:spPr>
            <a:xfrm>
              <a:off x="4496696" y="3482480"/>
              <a:ext cx="716532" cy="809821"/>
            </a:xfrm>
            <a:custGeom>
              <a:avLst/>
              <a:gdLst>
                <a:gd name="connsiteX0" fmla="*/ 704626 w 704626"/>
                <a:gd name="connsiteY0" fmla="*/ 123713 h 812202"/>
                <a:gd name="connsiteX1" fmla="*/ 500231 w 704626"/>
                <a:gd name="connsiteY1" fmla="*/ 0 h 812202"/>
                <a:gd name="connsiteX2" fmla="*/ 0 w 704626"/>
                <a:gd name="connsiteY2" fmla="*/ 10757 h 812202"/>
                <a:gd name="connsiteX3" fmla="*/ 123713 w 704626"/>
                <a:gd name="connsiteY3" fmla="*/ 720762 h 812202"/>
                <a:gd name="connsiteX4" fmla="*/ 220532 w 704626"/>
                <a:gd name="connsiteY4" fmla="*/ 812202 h 812202"/>
                <a:gd name="connsiteX5" fmla="*/ 107577 w 704626"/>
                <a:gd name="connsiteY5" fmla="*/ 96819 h 812202"/>
                <a:gd name="connsiteX6" fmla="*/ 704626 w 704626"/>
                <a:gd name="connsiteY6" fmla="*/ 123713 h 812202"/>
                <a:gd name="connsiteX0" fmla="*/ 716532 w 716532"/>
                <a:gd name="connsiteY0" fmla="*/ 121332 h 812202"/>
                <a:gd name="connsiteX1" fmla="*/ 500231 w 716532"/>
                <a:gd name="connsiteY1" fmla="*/ 0 h 812202"/>
                <a:gd name="connsiteX2" fmla="*/ 0 w 716532"/>
                <a:gd name="connsiteY2" fmla="*/ 10757 h 812202"/>
                <a:gd name="connsiteX3" fmla="*/ 123713 w 716532"/>
                <a:gd name="connsiteY3" fmla="*/ 720762 h 812202"/>
                <a:gd name="connsiteX4" fmla="*/ 220532 w 716532"/>
                <a:gd name="connsiteY4" fmla="*/ 812202 h 812202"/>
                <a:gd name="connsiteX5" fmla="*/ 107577 w 716532"/>
                <a:gd name="connsiteY5" fmla="*/ 96819 h 812202"/>
                <a:gd name="connsiteX6" fmla="*/ 716532 w 716532"/>
                <a:gd name="connsiteY6" fmla="*/ 121332 h 812202"/>
                <a:gd name="connsiteX0" fmla="*/ 716532 w 716532"/>
                <a:gd name="connsiteY0" fmla="*/ 118951 h 809821"/>
                <a:gd name="connsiteX1" fmla="*/ 516900 w 716532"/>
                <a:gd name="connsiteY1" fmla="*/ 0 h 809821"/>
                <a:gd name="connsiteX2" fmla="*/ 0 w 716532"/>
                <a:gd name="connsiteY2" fmla="*/ 8376 h 809821"/>
                <a:gd name="connsiteX3" fmla="*/ 123713 w 716532"/>
                <a:gd name="connsiteY3" fmla="*/ 718381 h 809821"/>
                <a:gd name="connsiteX4" fmla="*/ 220532 w 716532"/>
                <a:gd name="connsiteY4" fmla="*/ 809821 h 809821"/>
                <a:gd name="connsiteX5" fmla="*/ 107577 w 716532"/>
                <a:gd name="connsiteY5" fmla="*/ 94438 h 809821"/>
                <a:gd name="connsiteX6" fmla="*/ 716532 w 716532"/>
                <a:gd name="connsiteY6" fmla="*/ 118951 h 80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6532" h="809821">
                  <a:moveTo>
                    <a:pt x="716532" y="118951"/>
                  </a:moveTo>
                  <a:lnTo>
                    <a:pt x="516900" y="0"/>
                  </a:lnTo>
                  <a:lnTo>
                    <a:pt x="0" y="8376"/>
                  </a:lnTo>
                  <a:lnTo>
                    <a:pt x="123713" y="718381"/>
                  </a:lnTo>
                  <a:lnTo>
                    <a:pt x="220532" y="809821"/>
                  </a:lnTo>
                  <a:lnTo>
                    <a:pt x="107577" y="94438"/>
                  </a:lnTo>
                  <a:lnTo>
                    <a:pt x="716532" y="1189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C8A4A54-7E76-45CB-8892-506693231CB9}"/>
                </a:ext>
              </a:extLst>
            </p:cNvPr>
            <p:cNvSpPr/>
            <p:nvPr/>
          </p:nvSpPr>
          <p:spPr>
            <a:xfrm>
              <a:off x="3655219" y="2819400"/>
              <a:ext cx="454819" cy="559594"/>
            </a:xfrm>
            <a:custGeom>
              <a:avLst/>
              <a:gdLst>
                <a:gd name="connsiteX0" fmla="*/ 71437 w 454819"/>
                <a:gd name="connsiteY0" fmla="*/ 438150 h 559594"/>
                <a:gd name="connsiteX1" fmla="*/ 0 w 454819"/>
                <a:gd name="connsiteY1" fmla="*/ 4763 h 559594"/>
                <a:gd name="connsiteX2" fmla="*/ 340519 w 454819"/>
                <a:gd name="connsiteY2" fmla="*/ 0 h 559594"/>
                <a:gd name="connsiteX3" fmla="*/ 454819 w 454819"/>
                <a:gd name="connsiteY3" fmla="*/ 88106 h 559594"/>
                <a:gd name="connsiteX4" fmla="*/ 97631 w 454819"/>
                <a:gd name="connsiteY4" fmla="*/ 88106 h 559594"/>
                <a:gd name="connsiteX5" fmla="*/ 166687 w 454819"/>
                <a:gd name="connsiteY5" fmla="*/ 559594 h 559594"/>
                <a:gd name="connsiteX6" fmla="*/ 71437 w 454819"/>
                <a:gd name="connsiteY6" fmla="*/ 438150 h 559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4819" h="559594">
                  <a:moveTo>
                    <a:pt x="71437" y="438150"/>
                  </a:moveTo>
                  <a:lnTo>
                    <a:pt x="0" y="4763"/>
                  </a:lnTo>
                  <a:lnTo>
                    <a:pt x="340519" y="0"/>
                  </a:lnTo>
                  <a:lnTo>
                    <a:pt x="454819" y="88106"/>
                  </a:lnTo>
                  <a:lnTo>
                    <a:pt x="97631" y="88106"/>
                  </a:lnTo>
                  <a:lnTo>
                    <a:pt x="166687" y="559594"/>
                  </a:lnTo>
                  <a:lnTo>
                    <a:pt x="71437" y="4381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22C8C4-1024-4AB2-9857-846D749D0DAB}"/>
                </a:ext>
              </a:extLst>
            </p:cNvPr>
            <p:cNvSpPr/>
            <p:nvPr/>
          </p:nvSpPr>
          <p:spPr>
            <a:xfrm>
              <a:off x="3228709" y="1363075"/>
              <a:ext cx="2994988" cy="86108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>
                <a:spcAft>
                  <a:spcPts val="300"/>
                </a:spcAft>
              </a:pPr>
              <a:r>
                <a:rPr lang="en-US" sz="1200" b="1" dirty="0">
                  <a:solidFill>
                    <a:prstClr val="black"/>
                  </a:solidFill>
                </a:rPr>
                <a:t>Thousand Years Ago – Empirical, Experimental</a:t>
              </a:r>
            </a:p>
            <a:p>
              <a:pPr marL="216000" indent="-216000">
                <a:spcAft>
                  <a:spcPts val="300"/>
                </a:spcAft>
                <a:buClr>
                  <a:schemeClr val="tx1"/>
                </a:buClr>
                <a:buFont typeface="Wingdings 2" panose="05020102010507070707" pitchFamily="18" charset="2"/>
                <a:buChar char=""/>
              </a:pPr>
              <a:r>
                <a:rPr lang="en-US" sz="12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Describing natural phenomenon, Fire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83BE6C8-3DA4-4889-81D1-C98FD575509E}"/>
                </a:ext>
              </a:extLst>
            </p:cNvPr>
            <p:cNvSpPr/>
            <p:nvPr/>
          </p:nvSpPr>
          <p:spPr>
            <a:xfrm>
              <a:off x="4784532" y="2447925"/>
              <a:ext cx="2767857" cy="86108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300"/>
                </a:spcAft>
              </a:pPr>
              <a:r>
                <a:rPr lang="en-US" sz="1200" b="1" dirty="0">
                  <a:solidFill>
                    <a:prstClr val="black"/>
                  </a:solidFill>
                </a:rPr>
                <a:t>Last Few Decades – Computational Science</a:t>
              </a:r>
            </a:p>
            <a:p>
              <a:pPr marL="216000" indent="-216000">
                <a:spcAft>
                  <a:spcPts val="300"/>
                </a:spcAft>
                <a:buClr>
                  <a:schemeClr val="tx1"/>
                </a:buClr>
                <a:buFont typeface="Wingdings 2" panose="05020102010507070707" pitchFamily="18" charset="2"/>
                <a:buChar char=""/>
              </a:pPr>
              <a:r>
                <a:rPr lang="en-US" sz="12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Simulation of complex Phenomena, </a:t>
              </a:r>
              <a:br>
                <a:rPr lang="en-US" sz="1200" dirty="0">
                  <a:solidFill>
                    <a:schemeClr val="tx1"/>
                  </a:solidFill>
                  <a:latin typeface="Calibri Light" panose="020F0302020204030204" pitchFamily="34" charset="0"/>
                </a:rPr>
              </a:br>
              <a:r>
                <a:rPr lang="en-US" sz="12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Predict Global warning?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DB6117-1228-42EC-B062-E34D37DDDDD8}"/>
                </a:ext>
              </a:extLst>
            </p:cNvPr>
            <p:cNvSpPr/>
            <p:nvPr/>
          </p:nvSpPr>
          <p:spPr>
            <a:xfrm>
              <a:off x="760763" y="3494554"/>
              <a:ext cx="3033716" cy="86108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>
                <a:spcAft>
                  <a:spcPts val="300"/>
                </a:spcAft>
              </a:pPr>
              <a:r>
                <a:rPr lang="en-US" sz="1200" b="1" dirty="0">
                  <a:solidFill>
                    <a:prstClr val="black"/>
                  </a:solidFill>
                </a:rPr>
                <a:t>Today – Data Science </a:t>
              </a:r>
            </a:p>
            <a:p>
              <a:pPr marL="216000" indent="-216000">
                <a:spcAft>
                  <a:spcPts val="300"/>
                </a:spcAft>
                <a:buClr>
                  <a:schemeClr val="tx1"/>
                </a:buClr>
                <a:buFont typeface="Wingdings 2" panose="05020102010507070707" pitchFamily="18" charset="2"/>
                <a:buChar char=""/>
              </a:pPr>
              <a:r>
                <a:rPr lang="en-US" sz="12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Science based, data intensive computing</a:t>
              </a:r>
            </a:p>
            <a:p>
              <a:pPr marL="216000" indent="-216000">
                <a:spcAft>
                  <a:spcPts val="300"/>
                </a:spcAft>
                <a:buClr>
                  <a:schemeClr val="tx1"/>
                </a:buClr>
                <a:buFont typeface="Wingdings 2" panose="05020102010507070707" pitchFamily="18" charset="2"/>
                <a:buChar char=""/>
              </a:pPr>
              <a:r>
                <a:rPr lang="en-US" sz="12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Scientists overwhelmed with vast datasets</a:t>
              </a:r>
            </a:p>
            <a:p>
              <a:pPr marL="432000" indent="-216000">
                <a:spcAft>
                  <a:spcPts val="300"/>
                </a:spcAft>
                <a:buClr>
                  <a:schemeClr val="tx1"/>
                </a:buClr>
                <a:buFont typeface="Wingdings 2" panose="05020102010507070707" pitchFamily="18" charset="2"/>
                <a:buChar char=""/>
              </a:pPr>
              <a:r>
                <a:rPr lang="en-US" sz="10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From instruments, IoT</a:t>
              </a:r>
            </a:p>
            <a:p>
              <a:pPr marL="432000" indent="-216000">
                <a:spcAft>
                  <a:spcPts val="300"/>
                </a:spcAft>
                <a:buClr>
                  <a:schemeClr val="tx1"/>
                </a:buClr>
                <a:buFont typeface="Wingdings 2" panose="05020102010507070707" pitchFamily="18" charset="2"/>
                <a:buChar char=""/>
              </a:pPr>
              <a:r>
                <a:rPr lang="en-US" sz="10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From simulations</a:t>
              </a:r>
            </a:p>
            <a:p>
              <a:pPr marL="432000" indent="-216000">
                <a:spcAft>
                  <a:spcPts val="300"/>
                </a:spcAft>
                <a:buClr>
                  <a:schemeClr val="tx1"/>
                </a:buClr>
                <a:buFont typeface="Wingdings 2" panose="05020102010507070707" pitchFamily="18" charset="2"/>
                <a:buChar char=""/>
              </a:pPr>
              <a:r>
                <a:rPr lang="en-US" sz="10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From networks</a:t>
              </a:r>
            </a:p>
            <a:p>
              <a:pPr marL="432000" indent="-216000">
                <a:spcAft>
                  <a:spcPts val="300"/>
                </a:spcAft>
                <a:buClr>
                  <a:schemeClr val="tx1"/>
                </a:buClr>
                <a:buFont typeface="Wingdings 2" panose="05020102010507070707" pitchFamily="18" charset="2"/>
                <a:buChar char=""/>
              </a:pPr>
              <a:r>
                <a:rPr lang="en-US" sz="10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From Users i.e. Google, Facebook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3ADD09-54F5-4417-ADE9-4395207BFF4E}"/>
                </a:ext>
              </a:extLst>
            </p:cNvPr>
            <p:cNvSpPr/>
            <p:nvPr/>
          </p:nvSpPr>
          <p:spPr>
            <a:xfrm>
              <a:off x="330445" y="2292944"/>
              <a:ext cx="2464507" cy="86108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300"/>
                </a:spcAft>
              </a:pPr>
              <a:r>
                <a:rPr lang="en-US" sz="1200" b="1" dirty="0">
                  <a:solidFill>
                    <a:prstClr val="black"/>
                  </a:solidFill>
                </a:rPr>
                <a:t>Last Few hundred years – Theoretical</a:t>
              </a:r>
            </a:p>
            <a:p>
              <a:pPr marL="216000" lvl="0" indent="-216000">
                <a:spcAft>
                  <a:spcPts val="300"/>
                </a:spcAft>
                <a:buClr>
                  <a:schemeClr val="tx1"/>
                </a:buClr>
                <a:buFont typeface="Wingdings 2" panose="05020102010507070707" pitchFamily="18" charset="2"/>
                <a:buChar char=""/>
              </a:pPr>
              <a:r>
                <a:rPr lang="en-US" sz="12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Newtons Laws, Generalizations</a:t>
              </a:r>
            </a:p>
            <a:p>
              <a:pPr lvl="0" algn="r"/>
              <a:endParaRPr lang="en-US" sz="1200" b="1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D9CC2DD-E0B9-4611-8EF5-3D18177C9592}"/>
                </a:ext>
              </a:extLst>
            </p:cNvPr>
            <p:cNvSpPr/>
            <p:nvPr/>
          </p:nvSpPr>
          <p:spPr>
            <a:xfrm>
              <a:off x="2946400" y="2286000"/>
              <a:ext cx="314325" cy="323850"/>
            </a:xfrm>
            <a:custGeom>
              <a:avLst/>
              <a:gdLst>
                <a:gd name="connsiteX0" fmla="*/ 165100 w 314325"/>
                <a:gd name="connsiteY0" fmla="*/ 323850 h 323850"/>
                <a:gd name="connsiteX1" fmla="*/ 101600 w 314325"/>
                <a:gd name="connsiteY1" fmla="*/ 88900 h 323850"/>
                <a:gd name="connsiteX2" fmla="*/ 314325 w 314325"/>
                <a:gd name="connsiteY2" fmla="*/ 107950 h 323850"/>
                <a:gd name="connsiteX3" fmla="*/ 130175 w 314325"/>
                <a:gd name="connsiteY3" fmla="*/ 0 h 323850"/>
                <a:gd name="connsiteX4" fmla="*/ 0 w 314325"/>
                <a:gd name="connsiteY4" fmla="*/ 3175 h 323850"/>
                <a:gd name="connsiteX5" fmla="*/ 60325 w 314325"/>
                <a:gd name="connsiteY5" fmla="*/ 244475 h 323850"/>
                <a:gd name="connsiteX6" fmla="*/ 165100 w 314325"/>
                <a:gd name="connsiteY6" fmla="*/ 32385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4325" h="323850">
                  <a:moveTo>
                    <a:pt x="165100" y="323850"/>
                  </a:moveTo>
                  <a:lnTo>
                    <a:pt x="101600" y="88900"/>
                  </a:lnTo>
                  <a:lnTo>
                    <a:pt x="314325" y="107950"/>
                  </a:lnTo>
                  <a:lnTo>
                    <a:pt x="130175" y="0"/>
                  </a:lnTo>
                  <a:lnTo>
                    <a:pt x="0" y="3175"/>
                  </a:lnTo>
                  <a:lnTo>
                    <a:pt x="60325" y="244475"/>
                  </a:lnTo>
                  <a:lnTo>
                    <a:pt x="165100" y="3238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oup 8">
              <a:extLst>
                <a:ext uri="{FF2B5EF4-FFF2-40B4-BE49-F238E27FC236}">
                  <a16:creationId xmlns:a16="http://schemas.microsoft.com/office/drawing/2014/main" id="{FC651484-0064-4C9B-833A-A197E87AEEE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468563" y="1936750"/>
              <a:ext cx="3613150" cy="3152775"/>
              <a:chOff x="1555" y="1220"/>
              <a:chExt cx="2276" cy="1986"/>
            </a:xfrm>
            <a:solidFill>
              <a:schemeClr val="accent1"/>
            </a:solidFill>
          </p:grpSpPr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D651F142-615C-49F2-959F-2C145CE5B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3" y="2264"/>
                <a:ext cx="938" cy="942"/>
              </a:xfrm>
              <a:custGeom>
                <a:avLst/>
                <a:gdLst>
                  <a:gd name="T0" fmla="*/ 463 w 938"/>
                  <a:gd name="T1" fmla="*/ 356 h 942"/>
                  <a:gd name="T2" fmla="*/ 938 w 938"/>
                  <a:gd name="T3" fmla="*/ 359 h 942"/>
                  <a:gd name="T4" fmla="*/ 378 w 938"/>
                  <a:gd name="T5" fmla="*/ 15 h 942"/>
                  <a:gd name="T6" fmla="*/ 0 w 938"/>
                  <a:gd name="T7" fmla="*/ 0 h 942"/>
                  <a:gd name="T8" fmla="*/ 68 w 938"/>
                  <a:gd name="T9" fmla="*/ 427 h 942"/>
                  <a:gd name="T10" fmla="*/ 559 w 938"/>
                  <a:gd name="T11" fmla="*/ 942 h 942"/>
                  <a:gd name="T12" fmla="*/ 463 w 938"/>
                  <a:gd name="T13" fmla="*/ 356 h 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8" h="942">
                    <a:moveTo>
                      <a:pt x="463" y="356"/>
                    </a:moveTo>
                    <a:lnTo>
                      <a:pt x="938" y="359"/>
                    </a:lnTo>
                    <a:lnTo>
                      <a:pt x="378" y="15"/>
                    </a:lnTo>
                    <a:lnTo>
                      <a:pt x="0" y="0"/>
                    </a:lnTo>
                    <a:lnTo>
                      <a:pt x="68" y="427"/>
                    </a:lnTo>
                    <a:lnTo>
                      <a:pt x="559" y="942"/>
                    </a:lnTo>
                    <a:lnTo>
                      <a:pt x="463" y="3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0C111808-595A-44B9-8F62-A11E8D23D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1837"/>
                <a:ext cx="792" cy="789"/>
              </a:xfrm>
              <a:custGeom>
                <a:avLst/>
                <a:gdLst>
                  <a:gd name="T0" fmla="*/ 468 w 792"/>
                  <a:gd name="T1" fmla="*/ 373 h 789"/>
                  <a:gd name="T2" fmla="*/ 792 w 792"/>
                  <a:gd name="T3" fmla="*/ 367 h 789"/>
                  <a:gd name="T4" fmla="*/ 199 w 792"/>
                  <a:gd name="T5" fmla="*/ 0 h 789"/>
                  <a:gd name="T6" fmla="*/ 0 w 792"/>
                  <a:gd name="T7" fmla="*/ 0 h 789"/>
                  <a:gd name="T8" fmla="*/ 39 w 792"/>
                  <a:gd name="T9" fmla="*/ 264 h 789"/>
                  <a:gd name="T10" fmla="*/ 541 w 792"/>
                  <a:gd name="T11" fmla="*/ 789 h 789"/>
                  <a:gd name="T12" fmla="*/ 468 w 792"/>
                  <a:gd name="T13" fmla="*/ 373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2" h="789">
                    <a:moveTo>
                      <a:pt x="468" y="373"/>
                    </a:moveTo>
                    <a:lnTo>
                      <a:pt x="792" y="367"/>
                    </a:lnTo>
                    <a:lnTo>
                      <a:pt x="199" y="0"/>
                    </a:lnTo>
                    <a:lnTo>
                      <a:pt x="0" y="0"/>
                    </a:lnTo>
                    <a:lnTo>
                      <a:pt x="39" y="264"/>
                    </a:lnTo>
                    <a:lnTo>
                      <a:pt x="541" y="789"/>
                    </a:lnTo>
                    <a:lnTo>
                      <a:pt x="468" y="37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8A4CBF9-BAA5-4C53-9B2C-F3375FA69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1" y="1502"/>
                <a:ext cx="554" cy="537"/>
              </a:xfrm>
              <a:custGeom>
                <a:avLst/>
                <a:gdLst>
                  <a:gd name="T0" fmla="*/ 384 w 554"/>
                  <a:gd name="T1" fmla="*/ 282 h 537"/>
                  <a:gd name="T2" fmla="*/ 554 w 554"/>
                  <a:gd name="T3" fmla="*/ 279 h 537"/>
                  <a:gd name="T4" fmla="*/ 119 w 554"/>
                  <a:gd name="T5" fmla="*/ 10 h 537"/>
                  <a:gd name="T6" fmla="*/ 0 w 554"/>
                  <a:gd name="T7" fmla="*/ 0 h 537"/>
                  <a:gd name="T8" fmla="*/ 34 w 554"/>
                  <a:gd name="T9" fmla="*/ 127 h 537"/>
                  <a:gd name="T10" fmla="*/ 426 w 554"/>
                  <a:gd name="T11" fmla="*/ 537 h 537"/>
                  <a:gd name="T12" fmla="*/ 384 w 554"/>
                  <a:gd name="T13" fmla="*/ 282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4" h="537">
                    <a:moveTo>
                      <a:pt x="384" y="282"/>
                    </a:moveTo>
                    <a:lnTo>
                      <a:pt x="554" y="279"/>
                    </a:lnTo>
                    <a:lnTo>
                      <a:pt x="119" y="10"/>
                    </a:lnTo>
                    <a:lnTo>
                      <a:pt x="0" y="0"/>
                    </a:lnTo>
                    <a:lnTo>
                      <a:pt x="34" y="127"/>
                    </a:lnTo>
                    <a:lnTo>
                      <a:pt x="426" y="537"/>
                    </a:lnTo>
                    <a:lnTo>
                      <a:pt x="384" y="2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460FD33-4C5C-4F0C-9396-A59B410E81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5" y="1220"/>
                <a:ext cx="366" cy="333"/>
              </a:xfrm>
              <a:custGeom>
                <a:avLst/>
                <a:gdLst>
                  <a:gd name="T0" fmla="*/ 291 w 366"/>
                  <a:gd name="T1" fmla="*/ 227 h 333"/>
                  <a:gd name="T2" fmla="*/ 366 w 366"/>
                  <a:gd name="T3" fmla="*/ 226 h 333"/>
                  <a:gd name="T4" fmla="*/ 0 w 366"/>
                  <a:gd name="T5" fmla="*/ 0 h 333"/>
                  <a:gd name="T6" fmla="*/ 318 w 366"/>
                  <a:gd name="T7" fmla="*/ 333 h 333"/>
                  <a:gd name="T8" fmla="*/ 291 w 366"/>
                  <a:gd name="T9" fmla="*/ 227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6" h="333">
                    <a:moveTo>
                      <a:pt x="291" y="227"/>
                    </a:moveTo>
                    <a:lnTo>
                      <a:pt x="366" y="226"/>
                    </a:lnTo>
                    <a:lnTo>
                      <a:pt x="0" y="0"/>
                    </a:lnTo>
                    <a:lnTo>
                      <a:pt x="318" y="333"/>
                    </a:lnTo>
                    <a:lnTo>
                      <a:pt x="291" y="22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Oval 14">
                <a:extLst>
                  <a:ext uri="{FF2B5EF4-FFF2-40B4-BE49-F238E27FC236}">
                    <a16:creationId xmlns:a16="http://schemas.microsoft.com/office/drawing/2014/main" id="{B6ABDF71-CDF8-492E-A67C-23B09E4ED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4" y="1654"/>
                <a:ext cx="187" cy="7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Oval 16">
                <a:extLst>
                  <a:ext uri="{FF2B5EF4-FFF2-40B4-BE49-F238E27FC236}">
                    <a16:creationId xmlns:a16="http://schemas.microsoft.com/office/drawing/2014/main" id="{261382EB-2144-45A7-B6E3-9A9DB01EC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2022"/>
                <a:ext cx="259" cy="10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Oval 18">
                <a:extLst>
                  <a:ext uri="{FF2B5EF4-FFF2-40B4-BE49-F238E27FC236}">
                    <a16:creationId xmlns:a16="http://schemas.microsoft.com/office/drawing/2014/main" id="{0240359E-1313-4AC6-9CFE-178ABC9247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" y="2409"/>
                <a:ext cx="319" cy="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Oval 22">
                <a:extLst>
                  <a:ext uri="{FF2B5EF4-FFF2-40B4-BE49-F238E27FC236}">
                    <a16:creationId xmlns:a16="http://schemas.microsoft.com/office/drawing/2014/main" id="{25057673-4103-4FB7-8522-2E5DB0286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1" y="1349"/>
                <a:ext cx="72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Oval 23">
                <a:extLst>
                  <a:ext uri="{FF2B5EF4-FFF2-40B4-BE49-F238E27FC236}">
                    <a16:creationId xmlns:a16="http://schemas.microsoft.com/office/drawing/2014/main" id="{56EBEB74-0CC3-447A-84F9-8200A45A6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1" y="1349"/>
                <a:ext cx="72" cy="31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Oval 19">
                <a:extLst>
                  <a:ext uri="{FF2B5EF4-FFF2-40B4-BE49-F238E27FC236}">
                    <a16:creationId xmlns:a16="http://schemas.microsoft.com/office/drawing/2014/main" id="{A777288E-6C73-484D-9154-842FD9F82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" y="2409"/>
                <a:ext cx="319" cy="127"/>
              </a:xfrm>
              <a:prstGeom prst="ellipse">
                <a:avLst/>
              </a:prstGeom>
              <a:solidFill>
                <a:schemeClr val="accent2"/>
              </a:solidFill>
              <a:ln w="285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Oval 17">
                <a:extLst>
                  <a:ext uri="{FF2B5EF4-FFF2-40B4-BE49-F238E27FC236}">
                    <a16:creationId xmlns:a16="http://schemas.microsoft.com/office/drawing/2014/main" id="{0B89DDF7-9A17-4476-87ED-B63CA6ACF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2022"/>
                <a:ext cx="259" cy="103"/>
              </a:xfrm>
              <a:prstGeom prst="ellipse">
                <a:avLst/>
              </a:prstGeom>
              <a:solidFill>
                <a:schemeClr val="accent3"/>
              </a:solidFill>
              <a:ln w="285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Oval 15">
                <a:extLst>
                  <a:ext uri="{FF2B5EF4-FFF2-40B4-BE49-F238E27FC236}">
                    <a16:creationId xmlns:a16="http://schemas.microsoft.com/office/drawing/2014/main" id="{59157B79-74D9-4D97-86DC-C07145B33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4" y="1654"/>
                <a:ext cx="187" cy="79"/>
              </a:xfrm>
              <a:prstGeom prst="ellipse">
                <a:avLst/>
              </a:prstGeom>
              <a:solidFill>
                <a:schemeClr val="accent1"/>
              </a:solidFill>
              <a:ln w="285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0B2C784-24CC-4D2D-A70C-F9820C220C79}"/>
                </a:ext>
              </a:extLst>
            </p:cNvPr>
            <p:cNvSpPr/>
            <p:nvPr/>
          </p:nvSpPr>
          <p:spPr>
            <a:xfrm flipV="1">
              <a:off x="3837681" y="3734127"/>
              <a:ext cx="1193498" cy="85725"/>
            </a:xfrm>
            <a:custGeom>
              <a:avLst/>
              <a:gdLst>
                <a:gd name="connsiteX0" fmla="*/ 1028700 w 1028700"/>
                <a:gd name="connsiteY0" fmla="*/ 0 h 85725"/>
                <a:gd name="connsiteX1" fmla="*/ 1028700 w 1028700"/>
                <a:gd name="connsiteY1" fmla="*/ 85725 h 85725"/>
                <a:gd name="connsiteX2" fmla="*/ 0 w 1028700"/>
                <a:gd name="connsiteY2" fmla="*/ 8572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700" h="85725">
                  <a:moveTo>
                    <a:pt x="1028700" y="0"/>
                  </a:moveTo>
                  <a:lnTo>
                    <a:pt x="1028700" y="85725"/>
                  </a:lnTo>
                  <a:lnTo>
                    <a:pt x="0" y="85725"/>
                  </a:lnTo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8431C31-938A-45B2-951D-8C94F3CE43D0}"/>
                </a:ext>
              </a:extLst>
            </p:cNvPr>
            <p:cNvCxnSpPr/>
            <p:nvPr/>
          </p:nvCxnSpPr>
          <p:spPr>
            <a:xfrm>
              <a:off x="2780499" y="2364019"/>
              <a:ext cx="0" cy="30017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9458317-C703-4212-852D-C12150CD8512}"/>
                </a:ext>
              </a:extLst>
            </p:cNvPr>
            <p:cNvCxnSpPr/>
            <p:nvPr/>
          </p:nvCxnSpPr>
          <p:spPr>
            <a:xfrm>
              <a:off x="4672013" y="2540530"/>
              <a:ext cx="0" cy="300171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B1A88F-577C-46F5-A293-97BD794FC7BC}"/>
                </a:ext>
              </a:extLst>
            </p:cNvPr>
            <p:cNvCxnSpPr/>
            <p:nvPr/>
          </p:nvCxnSpPr>
          <p:spPr>
            <a:xfrm>
              <a:off x="3821113" y="3594100"/>
              <a:ext cx="0" cy="30017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EB8BCEF-6812-4700-AA57-8D33839FFB2F}"/>
                </a:ext>
              </a:extLst>
            </p:cNvPr>
            <p:cNvSpPr/>
            <p:nvPr/>
          </p:nvSpPr>
          <p:spPr>
            <a:xfrm>
              <a:off x="2755106" y="1604022"/>
              <a:ext cx="327819" cy="531959"/>
            </a:xfrm>
            <a:custGeom>
              <a:avLst/>
              <a:gdLst>
                <a:gd name="connsiteX0" fmla="*/ 0 w 311150"/>
                <a:gd name="connsiteY0" fmla="*/ 974725 h 974725"/>
                <a:gd name="connsiteX1" fmla="*/ 0 w 311150"/>
                <a:gd name="connsiteY1" fmla="*/ 0 h 974725"/>
                <a:gd name="connsiteX2" fmla="*/ 311150 w 311150"/>
                <a:gd name="connsiteY2" fmla="*/ 0 h 97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150" h="974725">
                  <a:moveTo>
                    <a:pt x="0" y="974725"/>
                  </a:moveTo>
                  <a:lnTo>
                    <a:pt x="0" y="0"/>
                  </a:lnTo>
                  <a:lnTo>
                    <a:pt x="311150" y="0"/>
                  </a:lnTo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03E0B2-D5C5-49C4-B787-0AEA7AB7EAB0}"/>
                </a:ext>
              </a:extLst>
            </p:cNvPr>
            <p:cNvCxnSpPr/>
            <p:nvPr/>
          </p:nvCxnSpPr>
          <p:spPr>
            <a:xfrm>
              <a:off x="3076575" y="1447586"/>
              <a:ext cx="0" cy="30017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FC9E04-198E-4852-A13C-F12710CA81B4}"/>
                </a:ext>
              </a:extLst>
            </p:cNvPr>
            <p:cNvSpPr/>
            <p:nvPr/>
          </p:nvSpPr>
          <p:spPr>
            <a:xfrm>
              <a:off x="4210050" y="2690616"/>
              <a:ext cx="461963" cy="507403"/>
            </a:xfrm>
            <a:custGeom>
              <a:avLst/>
              <a:gdLst>
                <a:gd name="connsiteX0" fmla="*/ 0 w 461963"/>
                <a:gd name="connsiteY0" fmla="*/ 819150 h 819150"/>
                <a:gd name="connsiteX1" fmla="*/ 0 w 461963"/>
                <a:gd name="connsiteY1" fmla="*/ 0 h 819150"/>
                <a:gd name="connsiteX2" fmla="*/ 461963 w 461963"/>
                <a:gd name="connsiteY2" fmla="*/ 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1963" h="819150">
                  <a:moveTo>
                    <a:pt x="0" y="819150"/>
                  </a:moveTo>
                  <a:lnTo>
                    <a:pt x="0" y="0"/>
                  </a:lnTo>
                  <a:lnTo>
                    <a:pt x="461963" y="0"/>
                  </a:lnTo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85CEF86-1904-4EB1-B038-78C789BCB960}"/>
                </a:ext>
              </a:extLst>
            </p:cNvPr>
            <p:cNvSpPr/>
            <p:nvPr/>
          </p:nvSpPr>
          <p:spPr>
            <a:xfrm flipV="1">
              <a:off x="2794951" y="2508182"/>
              <a:ext cx="667387" cy="104776"/>
            </a:xfrm>
            <a:custGeom>
              <a:avLst/>
              <a:gdLst>
                <a:gd name="connsiteX0" fmla="*/ 604837 w 604837"/>
                <a:gd name="connsiteY0" fmla="*/ 0 h 142875"/>
                <a:gd name="connsiteX1" fmla="*/ 604837 w 604837"/>
                <a:gd name="connsiteY1" fmla="*/ 142875 h 142875"/>
                <a:gd name="connsiteX2" fmla="*/ 0 w 604837"/>
                <a:gd name="connsiteY2" fmla="*/ 1428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4837" h="142875">
                  <a:moveTo>
                    <a:pt x="604837" y="0"/>
                  </a:moveTo>
                  <a:lnTo>
                    <a:pt x="604837" y="142875"/>
                  </a:lnTo>
                  <a:lnTo>
                    <a:pt x="0" y="142875"/>
                  </a:lnTo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CAB5AAA-443F-4638-A9B2-0436D3E5AC40}"/>
              </a:ext>
            </a:extLst>
          </p:cNvPr>
          <p:cNvGrpSpPr/>
          <p:nvPr/>
        </p:nvGrpSpPr>
        <p:grpSpPr>
          <a:xfrm>
            <a:off x="2357447" y="1019987"/>
            <a:ext cx="735944" cy="683229"/>
            <a:chOff x="2362105" y="1093254"/>
            <a:chExt cx="459987" cy="42703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A842535-6285-4802-9390-4F24E35836BE}"/>
                </a:ext>
              </a:extLst>
            </p:cNvPr>
            <p:cNvSpPr/>
            <p:nvPr/>
          </p:nvSpPr>
          <p:spPr>
            <a:xfrm>
              <a:off x="2436702" y="1153874"/>
              <a:ext cx="314325" cy="314325"/>
            </a:xfrm>
            <a:prstGeom prst="rect">
              <a:avLst/>
            </a:prstGeom>
            <a:solidFill>
              <a:schemeClr val="accent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A9190ABE-3D81-479D-908A-CDA3E20C834E}"/>
                </a:ext>
              </a:extLst>
            </p:cNvPr>
            <p:cNvSpPr/>
            <p:nvPr/>
          </p:nvSpPr>
          <p:spPr>
            <a:xfrm>
              <a:off x="2362105" y="1096241"/>
              <a:ext cx="144376" cy="12446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ACCC7A59-90B0-419A-8416-68711BD843EE}"/>
                </a:ext>
              </a:extLst>
            </p:cNvPr>
            <p:cNvSpPr/>
            <p:nvPr/>
          </p:nvSpPr>
          <p:spPr>
            <a:xfrm rot="10800000">
              <a:off x="2362105" y="1390412"/>
              <a:ext cx="144376" cy="12446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A20BEEC7-4990-42EC-930E-1B5F175407FF}"/>
                </a:ext>
              </a:extLst>
            </p:cNvPr>
            <p:cNvSpPr/>
            <p:nvPr/>
          </p:nvSpPr>
          <p:spPr>
            <a:xfrm rot="10800000">
              <a:off x="2676539" y="1395830"/>
              <a:ext cx="144376" cy="12446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F46D23C8-F8B9-4165-8D42-C65C32162465}"/>
                </a:ext>
              </a:extLst>
            </p:cNvPr>
            <p:cNvSpPr/>
            <p:nvPr/>
          </p:nvSpPr>
          <p:spPr>
            <a:xfrm>
              <a:off x="2677716" y="1093254"/>
              <a:ext cx="144376" cy="12446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767637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44A21-44B6-43BA-9B6C-75365436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Explosion of Data – Data is New Oil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CB6F5F-A099-49AC-8E56-C70D79385978}"/>
              </a:ext>
            </a:extLst>
          </p:cNvPr>
          <p:cNvGrpSpPr/>
          <p:nvPr/>
        </p:nvGrpSpPr>
        <p:grpSpPr>
          <a:xfrm>
            <a:off x="344669" y="1029999"/>
            <a:ext cx="8462406" cy="2986830"/>
            <a:chOff x="344689" y="1029970"/>
            <a:chExt cx="8153730" cy="28778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6BD44DA-B972-42C1-A224-D37D35D8D2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50" r="2546" b="4010"/>
            <a:stretch/>
          </p:blipFill>
          <p:spPr>
            <a:xfrm>
              <a:off x="4494968" y="1029970"/>
              <a:ext cx="4003451" cy="2873056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4D158C8-6206-458E-9C82-033E3E4F60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05" t="2291" r="-1" b="2291"/>
            <a:stretch/>
          </p:blipFill>
          <p:spPr>
            <a:xfrm>
              <a:off x="344689" y="1034795"/>
              <a:ext cx="4053314" cy="2873057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601DE8F-6268-433F-B73A-ABF0AD3D405D}"/>
              </a:ext>
            </a:extLst>
          </p:cNvPr>
          <p:cNvSpPr/>
          <p:nvPr/>
        </p:nvSpPr>
        <p:spPr>
          <a:xfrm>
            <a:off x="253234" y="4476650"/>
            <a:ext cx="59307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Source: </a:t>
            </a:r>
            <a:r>
              <a:rPr lang="fr-FR" sz="1000" dirty="0">
                <a:hlinkClick r:id="rId4"/>
              </a:rPr>
              <a:t>https://www.ibmbigdatahub.com/infographic/four-vs-big-data</a:t>
            </a:r>
            <a:r>
              <a:rPr lang="fr-FR" sz="1000" dirty="0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BBFD7F-534D-41F7-90AD-66BC049E1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A22A9D-B901-4F53-9EAB-7A27B149C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5045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5862-6FE6-467A-B7EA-C2BC0E7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V’s of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ED960-274F-4BDD-A1AF-D85904209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7894A-C330-4E4D-873E-77A4EBF97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D75E1E9-37D3-417E-9BC3-E2232CEF2AF5}"/>
              </a:ext>
            </a:extLst>
          </p:cNvPr>
          <p:cNvGrpSpPr/>
          <p:nvPr/>
        </p:nvGrpSpPr>
        <p:grpSpPr>
          <a:xfrm>
            <a:off x="812700" y="1022350"/>
            <a:ext cx="3596891" cy="953660"/>
            <a:chOff x="812700" y="1022350"/>
            <a:chExt cx="3596891" cy="953660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B49EA3F-C4F3-472A-A8B6-8B90C90655D1}"/>
                </a:ext>
              </a:extLst>
            </p:cNvPr>
            <p:cNvSpPr/>
            <p:nvPr/>
          </p:nvSpPr>
          <p:spPr>
            <a:xfrm>
              <a:off x="1482732" y="1082158"/>
              <a:ext cx="1657069" cy="307742"/>
            </a:xfrm>
            <a:custGeom>
              <a:avLst/>
              <a:gdLst>
                <a:gd name="connsiteX0" fmla="*/ 0 w 1555750"/>
                <a:gd name="connsiteY0" fmla="*/ 6350 h 288925"/>
                <a:gd name="connsiteX1" fmla="*/ 1381125 w 1555750"/>
                <a:gd name="connsiteY1" fmla="*/ 6350 h 288925"/>
                <a:gd name="connsiteX2" fmla="*/ 1555750 w 1555750"/>
                <a:gd name="connsiteY2" fmla="*/ 288925 h 288925"/>
                <a:gd name="connsiteX3" fmla="*/ 22225 w 1555750"/>
                <a:gd name="connsiteY3" fmla="*/ 288925 h 288925"/>
                <a:gd name="connsiteX4" fmla="*/ 22225 w 1555750"/>
                <a:gd name="connsiteY4" fmla="*/ 0 h 28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750" h="288925">
                  <a:moveTo>
                    <a:pt x="0" y="6350"/>
                  </a:moveTo>
                  <a:lnTo>
                    <a:pt x="1381125" y="6350"/>
                  </a:lnTo>
                  <a:lnTo>
                    <a:pt x="1555750" y="288925"/>
                  </a:lnTo>
                  <a:lnTo>
                    <a:pt x="22225" y="288925"/>
                  </a:lnTo>
                  <a:lnTo>
                    <a:pt x="22225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6054A54-A7AF-46B7-B731-F4847890E753}"/>
                </a:ext>
              </a:extLst>
            </p:cNvPr>
            <p:cNvSpPr/>
            <p:nvPr/>
          </p:nvSpPr>
          <p:spPr>
            <a:xfrm>
              <a:off x="2996497" y="1087229"/>
              <a:ext cx="278997" cy="299287"/>
            </a:xfrm>
            <a:custGeom>
              <a:avLst/>
              <a:gdLst>
                <a:gd name="connsiteX0" fmla="*/ 0 w 269082"/>
                <a:gd name="connsiteY0" fmla="*/ 0 h 280987"/>
                <a:gd name="connsiteX1" fmla="*/ 95250 w 269082"/>
                <a:gd name="connsiteY1" fmla="*/ 0 h 280987"/>
                <a:gd name="connsiteX2" fmla="*/ 269082 w 269082"/>
                <a:gd name="connsiteY2" fmla="*/ 280987 h 280987"/>
                <a:gd name="connsiteX3" fmla="*/ 178594 w 269082"/>
                <a:gd name="connsiteY3" fmla="*/ 280987 h 280987"/>
                <a:gd name="connsiteX4" fmla="*/ 0 w 269082"/>
                <a:gd name="connsiteY4" fmla="*/ 0 h 280987"/>
                <a:gd name="connsiteX0" fmla="*/ 0 w 269082"/>
                <a:gd name="connsiteY0" fmla="*/ 2401 h 283388"/>
                <a:gd name="connsiteX1" fmla="*/ 80963 w 269082"/>
                <a:gd name="connsiteY1" fmla="*/ 0 h 283388"/>
                <a:gd name="connsiteX2" fmla="*/ 269082 w 269082"/>
                <a:gd name="connsiteY2" fmla="*/ 283388 h 283388"/>
                <a:gd name="connsiteX3" fmla="*/ 178594 w 269082"/>
                <a:gd name="connsiteY3" fmla="*/ 283388 h 283388"/>
                <a:gd name="connsiteX4" fmla="*/ 0 w 269082"/>
                <a:gd name="connsiteY4" fmla="*/ 2401 h 283388"/>
                <a:gd name="connsiteX0" fmla="*/ 0 w 261938"/>
                <a:gd name="connsiteY0" fmla="*/ 2401 h 283388"/>
                <a:gd name="connsiteX1" fmla="*/ 80963 w 261938"/>
                <a:gd name="connsiteY1" fmla="*/ 0 h 283388"/>
                <a:gd name="connsiteX2" fmla="*/ 261938 w 261938"/>
                <a:gd name="connsiteY2" fmla="*/ 283388 h 283388"/>
                <a:gd name="connsiteX3" fmla="*/ 178594 w 261938"/>
                <a:gd name="connsiteY3" fmla="*/ 283388 h 283388"/>
                <a:gd name="connsiteX4" fmla="*/ 0 w 261938"/>
                <a:gd name="connsiteY4" fmla="*/ 2401 h 28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938" h="283388">
                  <a:moveTo>
                    <a:pt x="0" y="2401"/>
                  </a:moveTo>
                  <a:lnTo>
                    <a:pt x="80963" y="0"/>
                  </a:lnTo>
                  <a:lnTo>
                    <a:pt x="261938" y="283388"/>
                  </a:lnTo>
                  <a:lnTo>
                    <a:pt x="178594" y="283388"/>
                  </a:lnTo>
                  <a:lnTo>
                    <a:pt x="0" y="24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4DDDFBC-AC29-4FA4-B119-6BAEEF38C6D1}"/>
                </a:ext>
              </a:extLst>
            </p:cNvPr>
            <p:cNvSpPr/>
            <p:nvPr/>
          </p:nvSpPr>
          <p:spPr>
            <a:xfrm>
              <a:off x="1448914" y="1235889"/>
              <a:ext cx="2815325" cy="696688"/>
            </a:xfrm>
            <a:custGeom>
              <a:avLst/>
              <a:gdLst>
                <a:gd name="connsiteX0" fmla="*/ 0 w 2643188"/>
                <a:gd name="connsiteY0" fmla="*/ 514350 h 514350"/>
                <a:gd name="connsiteX1" fmla="*/ 2643188 w 2643188"/>
                <a:gd name="connsiteY1" fmla="*/ 514350 h 514350"/>
                <a:gd name="connsiteX2" fmla="*/ 2271713 w 2643188"/>
                <a:gd name="connsiteY2" fmla="*/ 0 h 514350"/>
                <a:gd name="connsiteX3" fmla="*/ 238125 w 2643188"/>
                <a:gd name="connsiteY3" fmla="*/ 0 h 514350"/>
                <a:gd name="connsiteX4" fmla="*/ 0 w 2643188"/>
                <a:gd name="connsiteY4" fmla="*/ 514350 h 514350"/>
                <a:gd name="connsiteX0" fmla="*/ 0 w 2643188"/>
                <a:gd name="connsiteY0" fmla="*/ 514350 h 514350"/>
                <a:gd name="connsiteX1" fmla="*/ 2643188 w 2643188"/>
                <a:gd name="connsiteY1" fmla="*/ 514350 h 514350"/>
                <a:gd name="connsiteX2" fmla="*/ 2271713 w 2643188"/>
                <a:gd name="connsiteY2" fmla="*/ 0 h 514350"/>
                <a:gd name="connsiteX3" fmla="*/ 174355 w 2643188"/>
                <a:gd name="connsiteY3" fmla="*/ 0 h 514350"/>
                <a:gd name="connsiteX4" fmla="*/ 0 w 2643188"/>
                <a:gd name="connsiteY4" fmla="*/ 5143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3188" h="514350">
                  <a:moveTo>
                    <a:pt x="0" y="514350"/>
                  </a:moveTo>
                  <a:lnTo>
                    <a:pt x="2643188" y="514350"/>
                  </a:lnTo>
                  <a:lnTo>
                    <a:pt x="2271713" y="0"/>
                  </a:lnTo>
                  <a:lnTo>
                    <a:pt x="174355" y="0"/>
                  </a:lnTo>
                  <a:lnTo>
                    <a:pt x="0" y="51435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Ins="36000"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en-IN" sz="1600" b="1" dirty="0">
                  <a:solidFill>
                    <a:schemeClr val="tx1"/>
                  </a:solidFill>
                </a:rPr>
                <a:t>Volume</a:t>
              </a:r>
            </a:p>
            <a:p>
              <a:pPr>
                <a:spcAft>
                  <a:spcPts val="300"/>
                </a:spcAft>
              </a:pPr>
              <a:r>
                <a:rPr lang="en-IN" sz="1400" dirty="0">
                  <a:solidFill>
                    <a:schemeClr val="tx1"/>
                  </a:solidFill>
                </a:rPr>
                <a:t>Scale of Data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8F453E4-292A-4E69-96D2-F57708021DC0}"/>
                </a:ext>
              </a:extLst>
            </p:cNvPr>
            <p:cNvSpPr/>
            <p:nvPr/>
          </p:nvSpPr>
          <p:spPr>
            <a:xfrm>
              <a:off x="812700" y="1022350"/>
              <a:ext cx="953660" cy="9536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DB92A60-F3DE-4B33-A33F-E914CA730054}"/>
                </a:ext>
              </a:extLst>
            </p:cNvPr>
            <p:cNvSpPr/>
            <p:nvPr/>
          </p:nvSpPr>
          <p:spPr>
            <a:xfrm>
              <a:off x="3915007" y="1230906"/>
              <a:ext cx="494584" cy="701670"/>
            </a:xfrm>
            <a:custGeom>
              <a:avLst/>
              <a:gdLst>
                <a:gd name="connsiteX0" fmla="*/ 0 w 269082"/>
                <a:gd name="connsiteY0" fmla="*/ 0 h 280987"/>
                <a:gd name="connsiteX1" fmla="*/ 95250 w 269082"/>
                <a:gd name="connsiteY1" fmla="*/ 0 h 280987"/>
                <a:gd name="connsiteX2" fmla="*/ 269082 w 269082"/>
                <a:gd name="connsiteY2" fmla="*/ 280987 h 280987"/>
                <a:gd name="connsiteX3" fmla="*/ 178594 w 269082"/>
                <a:gd name="connsiteY3" fmla="*/ 280987 h 280987"/>
                <a:gd name="connsiteX4" fmla="*/ 0 w 269082"/>
                <a:gd name="connsiteY4" fmla="*/ 0 h 280987"/>
                <a:gd name="connsiteX0" fmla="*/ 0 w 269082"/>
                <a:gd name="connsiteY0" fmla="*/ 2401 h 283388"/>
                <a:gd name="connsiteX1" fmla="*/ 80963 w 269082"/>
                <a:gd name="connsiteY1" fmla="*/ 0 h 283388"/>
                <a:gd name="connsiteX2" fmla="*/ 269082 w 269082"/>
                <a:gd name="connsiteY2" fmla="*/ 283388 h 283388"/>
                <a:gd name="connsiteX3" fmla="*/ 178594 w 269082"/>
                <a:gd name="connsiteY3" fmla="*/ 283388 h 283388"/>
                <a:gd name="connsiteX4" fmla="*/ 0 w 269082"/>
                <a:gd name="connsiteY4" fmla="*/ 2401 h 283388"/>
                <a:gd name="connsiteX0" fmla="*/ 0 w 261938"/>
                <a:gd name="connsiteY0" fmla="*/ 2401 h 283388"/>
                <a:gd name="connsiteX1" fmla="*/ 80963 w 261938"/>
                <a:gd name="connsiteY1" fmla="*/ 0 h 283388"/>
                <a:gd name="connsiteX2" fmla="*/ 261938 w 261938"/>
                <a:gd name="connsiteY2" fmla="*/ 283388 h 283388"/>
                <a:gd name="connsiteX3" fmla="*/ 178594 w 261938"/>
                <a:gd name="connsiteY3" fmla="*/ 283388 h 283388"/>
                <a:gd name="connsiteX4" fmla="*/ 0 w 261938"/>
                <a:gd name="connsiteY4" fmla="*/ 2401 h 283388"/>
                <a:gd name="connsiteX0" fmla="*/ 0 w 361950"/>
                <a:gd name="connsiteY0" fmla="*/ 2401 h 530752"/>
                <a:gd name="connsiteX1" fmla="*/ 80963 w 361950"/>
                <a:gd name="connsiteY1" fmla="*/ 0 h 530752"/>
                <a:gd name="connsiteX2" fmla="*/ 261938 w 361950"/>
                <a:gd name="connsiteY2" fmla="*/ 283388 h 530752"/>
                <a:gd name="connsiteX3" fmla="*/ 361950 w 361950"/>
                <a:gd name="connsiteY3" fmla="*/ 530752 h 530752"/>
                <a:gd name="connsiteX4" fmla="*/ 0 w 361950"/>
                <a:gd name="connsiteY4" fmla="*/ 2401 h 530752"/>
                <a:gd name="connsiteX0" fmla="*/ 0 w 450056"/>
                <a:gd name="connsiteY0" fmla="*/ 2401 h 535557"/>
                <a:gd name="connsiteX1" fmla="*/ 80963 w 450056"/>
                <a:gd name="connsiteY1" fmla="*/ 0 h 535557"/>
                <a:gd name="connsiteX2" fmla="*/ 450056 w 450056"/>
                <a:gd name="connsiteY2" fmla="*/ 535557 h 535557"/>
                <a:gd name="connsiteX3" fmla="*/ 361950 w 450056"/>
                <a:gd name="connsiteY3" fmla="*/ 530752 h 535557"/>
                <a:gd name="connsiteX4" fmla="*/ 0 w 450056"/>
                <a:gd name="connsiteY4" fmla="*/ 2401 h 535557"/>
                <a:gd name="connsiteX0" fmla="*/ 0 w 464343"/>
                <a:gd name="connsiteY0" fmla="*/ 9605 h 535557"/>
                <a:gd name="connsiteX1" fmla="*/ 95250 w 464343"/>
                <a:gd name="connsiteY1" fmla="*/ 0 h 535557"/>
                <a:gd name="connsiteX2" fmla="*/ 464343 w 464343"/>
                <a:gd name="connsiteY2" fmla="*/ 535557 h 535557"/>
                <a:gd name="connsiteX3" fmla="*/ 376237 w 464343"/>
                <a:gd name="connsiteY3" fmla="*/ 530752 h 535557"/>
                <a:gd name="connsiteX4" fmla="*/ 0 w 464343"/>
                <a:gd name="connsiteY4" fmla="*/ 9605 h 535557"/>
                <a:gd name="connsiteX0" fmla="*/ 0 w 464343"/>
                <a:gd name="connsiteY0" fmla="*/ 0 h 525952"/>
                <a:gd name="connsiteX1" fmla="*/ 97631 w 464343"/>
                <a:gd name="connsiteY1" fmla="*/ 2404 h 525952"/>
                <a:gd name="connsiteX2" fmla="*/ 464343 w 464343"/>
                <a:gd name="connsiteY2" fmla="*/ 525952 h 525952"/>
                <a:gd name="connsiteX3" fmla="*/ 376237 w 464343"/>
                <a:gd name="connsiteY3" fmla="*/ 521147 h 525952"/>
                <a:gd name="connsiteX4" fmla="*/ 0 w 464343"/>
                <a:gd name="connsiteY4" fmla="*/ 0 h 525952"/>
                <a:gd name="connsiteX0" fmla="*/ 0 w 464343"/>
                <a:gd name="connsiteY0" fmla="*/ 0 h 525952"/>
                <a:gd name="connsiteX1" fmla="*/ 85724 w 464343"/>
                <a:gd name="connsiteY1" fmla="*/ 2404 h 525952"/>
                <a:gd name="connsiteX2" fmla="*/ 464343 w 464343"/>
                <a:gd name="connsiteY2" fmla="*/ 525952 h 525952"/>
                <a:gd name="connsiteX3" fmla="*/ 376237 w 464343"/>
                <a:gd name="connsiteY3" fmla="*/ 521147 h 525952"/>
                <a:gd name="connsiteX4" fmla="*/ 0 w 464343"/>
                <a:gd name="connsiteY4" fmla="*/ 0 h 52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343" h="525952">
                  <a:moveTo>
                    <a:pt x="0" y="0"/>
                  </a:moveTo>
                  <a:lnTo>
                    <a:pt x="85724" y="2404"/>
                  </a:lnTo>
                  <a:lnTo>
                    <a:pt x="464343" y="525952"/>
                  </a:lnTo>
                  <a:lnTo>
                    <a:pt x="376237" y="521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C83BF2F5-4150-4DF4-88ED-9F0C321B4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356" y="1279964"/>
              <a:ext cx="604298" cy="438988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BE2B893-C9EF-4AAB-9425-418DA2F4D089}"/>
              </a:ext>
            </a:extLst>
          </p:cNvPr>
          <p:cNvGrpSpPr/>
          <p:nvPr/>
        </p:nvGrpSpPr>
        <p:grpSpPr>
          <a:xfrm>
            <a:off x="4734409" y="1022350"/>
            <a:ext cx="3596891" cy="953660"/>
            <a:chOff x="4734409" y="1022350"/>
            <a:chExt cx="3596891" cy="95366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F561A8B-4E59-4732-AA23-891F74821440}"/>
                </a:ext>
              </a:extLst>
            </p:cNvPr>
            <p:cNvSpPr/>
            <p:nvPr/>
          </p:nvSpPr>
          <p:spPr>
            <a:xfrm>
              <a:off x="5404441" y="1082158"/>
              <a:ext cx="1657069" cy="307742"/>
            </a:xfrm>
            <a:custGeom>
              <a:avLst/>
              <a:gdLst>
                <a:gd name="connsiteX0" fmla="*/ 0 w 1555750"/>
                <a:gd name="connsiteY0" fmla="*/ 6350 h 288925"/>
                <a:gd name="connsiteX1" fmla="*/ 1381125 w 1555750"/>
                <a:gd name="connsiteY1" fmla="*/ 6350 h 288925"/>
                <a:gd name="connsiteX2" fmla="*/ 1555750 w 1555750"/>
                <a:gd name="connsiteY2" fmla="*/ 288925 h 288925"/>
                <a:gd name="connsiteX3" fmla="*/ 22225 w 1555750"/>
                <a:gd name="connsiteY3" fmla="*/ 288925 h 288925"/>
                <a:gd name="connsiteX4" fmla="*/ 22225 w 1555750"/>
                <a:gd name="connsiteY4" fmla="*/ 0 h 28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750" h="288925">
                  <a:moveTo>
                    <a:pt x="0" y="6350"/>
                  </a:moveTo>
                  <a:lnTo>
                    <a:pt x="1381125" y="6350"/>
                  </a:lnTo>
                  <a:lnTo>
                    <a:pt x="1555750" y="288925"/>
                  </a:lnTo>
                  <a:lnTo>
                    <a:pt x="22225" y="288925"/>
                  </a:lnTo>
                  <a:lnTo>
                    <a:pt x="22225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9A014C1-02F3-4BAD-AFEF-EF626148097C}"/>
                </a:ext>
              </a:extLst>
            </p:cNvPr>
            <p:cNvSpPr/>
            <p:nvPr/>
          </p:nvSpPr>
          <p:spPr>
            <a:xfrm>
              <a:off x="6918206" y="1087229"/>
              <a:ext cx="278997" cy="299287"/>
            </a:xfrm>
            <a:custGeom>
              <a:avLst/>
              <a:gdLst>
                <a:gd name="connsiteX0" fmla="*/ 0 w 269082"/>
                <a:gd name="connsiteY0" fmla="*/ 0 h 280987"/>
                <a:gd name="connsiteX1" fmla="*/ 95250 w 269082"/>
                <a:gd name="connsiteY1" fmla="*/ 0 h 280987"/>
                <a:gd name="connsiteX2" fmla="*/ 269082 w 269082"/>
                <a:gd name="connsiteY2" fmla="*/ 280987 h 280987"/>
                <a:gd name="connsiteX3" fmla="*/ 178594 w 269082"/>
                <a:gd name="connsiteY3" fmla="*/ 280987 h 280987"/>
                <a:gd name="connsiteX4" fmla="*/ 0 w 269082"/>
                <a:gd name="connsiteY4" fmla="*/ 0 h 280987"/>
                <a:gd name="connsiteX0" fmla="*/ 0 w 269082"/>
                <a:gd name="connsiteY0" fmla="*/ 2401 h 283388"/>
                <a:gd name="connsiteX1" fmla="*/ 80963 w 269082"/>
                <a:gd name="connsiteY1" fmla="*/ 0 h 283388"/>
                <a:gd name="connsiteX2" fmla="*/ 269082 w 269082"/>
                <a:gd name="connsiteY2" fmla="*/ 283388 h 283388"/>
                <a:gd name="connsiteX3" fmla="*/ 178594 w 269082"/>
                <a:gd name="connsiteY3" fmla="*/ 283388 h 283388"/>
                <a:gd name="connsiteX4" fmla="*/ 0 w 269082"/>
                <a:gd name="connsiteY4" fmla="*/ 2401 h 283388"/>
                <a:gd name="connsiteX0" fmla="*/ 0 w 261938"/>
                <a:gd name="connsiteY0" fmla="*/ 2401 h 283388"/>
                <a:gd name="connsiteX1" fmla="*/ 80963 w 261938"/>
                <a:gd name="connsiteY1" fmla="*/ 0 h 283388"/>
                <a:gd name="connsiteX2" fmla="*/ 261938 w 261938"/>
                <a:gd name="connsiteY2" fmla="*/ 283388 h 283388"/>
                <a:gd name="connsiteX3" fmla="*/ 178594 w 261938"/>
                <a:gd name="connsiteY3" fmla="*/ 283388 h 283388"/>
                <a:gd name="connsiteX4" fmla="*/ 0 w 261938"/>
                <a:gd name="connsiteY4" fmla="*/ 2401 h 28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938" h="283388">
                  <a:moveTo>
                    <a:pt x="0" y="2401"/>
                  </a:moveTo>
                  <a:lnTo>
                    <a:pt x="80963" y="0"/>
                  </a:lnTo>
                  <a:lnTo>
                    <a:pt x="261938" y="283388"/>
                  </a:lnTo>
                  <a:lnTo>
                    <a:pt x="178594" y="283388"/>
                  </a:lnTo>
                  <a:lnTo>
                    <a:pt x="0" y="240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537D0DD-7F76-46B3-8BCE-937266CE7D53}"/>
                </a:ext>
              </a:extLst>
            </p:cNvPr>
            <p:cNvSpPr/>
            <p:nvPr/>
          </p:nvSpPr>
          <p:spPr>
            <a:xfrm>
              <a:off x="5370623" y="1235889"/>
              <a:ext cx="2815325" cy="696688"/>
            </a:xfrm>
            <a:custGeom>
              <a:avLst/>
              <a:gdLst>
                <a:gd name="connsiteX0" fmla="*/ 0 w 2643188"/>
                <a:gd name="connsiteY0" fmla="*/ 514350 h 514350"/>
                <a:gd name="connsiteX1" fmla="*/ 2643188 w 2643188"/>
                <a:gd name="connsiteY1" fmla="*/ 514350 h 514350"/>
                <a:gd name="connsiteX2" fmla="*/ 2271713 w 2643188"/>
                <a:gd name="connsiteY2" fmla="*/ 0 h 514350"/>
                <a:gd name="connsiteX3" fmla="*/ 238125 w 2643188"/>
                <a:gd name="connsiteY3" fmla="*/ 0 h 514350"/>
                <a:gd name="connsiteX4" fmla="*/ 0 w 2643188"/>
                <a:gd name="connsiteY4" fmla="*/ 514350 h 514350"/>
                <a:gd name="connsiteX0" fmla="*/ 0 w 2643188"/>
                <a:gd name="connsiteY0" fmla="*/ 514350 h 514350"/>
                <a:gd name="connsiteX1" fmla="*/ 2643188 w 2643188"/>
                <a:gd name="connsiteY1" fmla="*/ 514350 h 514350"/>
                <a:gd name="connsiteX2" fmla="*/ 2271713 w 2643188"/>
                <a:gd name="connsiteY2" fmla="*/ 0 h 514350"/>
                <a:gd name="connsiteX3" fmla="*/ 174355 w 2643188"/>
                <a:gd name="connsiteY3" fmla="*/ 0 h 514350"/>
                <a:gd name="connsiteX4" fmla="*/ 0 w 2643188"/>
                <a:gd name="connsiteY4" fmla="*/ 5143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3188" h="514350">
                  <a:moveTo>
                    <a:pt x="0" y="514350"/>
                  </a:moveTo>
                  <a:lnTo>
                    <a:pt x="2643188" y="514350"/>
                  </a:lnTo>
                  <a:lnTo>
                    <a:pt x="2271713" y="0"/>
                  </a:lnTo>
                  <a:lnTo>
                    <a:pt x="174355" y="0"/>
                  </a:lnTo>
                  <a:lnTo>
                    <a:pt x="0" y="51435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en-US" sz="1600" b="1" dirty="0">
                  <a:solidFill>
                    <a:schemeClr val="tx1"/>
                  </a:solidFill>
                </a:rPr>
                <a:t>Variety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Different forms of Data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1346447-C587-4C10-A757-128162167260}"/>
                </a:ext>
              </a:extLst>
            </p:cNvPr>
            <p:cNvSpPr/>
            <p:nvPr/>
          </p:nvSpPr>
          <p:spPr>
            <a:xfrm>
              <a:off x="4734409" y="1022350"/>
              <a:ext cx="953660" cy="9536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55B3E38-37DE-4E17-90D7-444859CB1F07}"/>
                </a:ext>
              </a:extLst>
            </p:cNvPr>
            <p:cNvSpPr/>
            <p:nvPr/>
          </p:nvSpPr>
          <p:spPr>
            <a:xfrm>
              <a:off x="7836716" y="1230906"/>
              <a:ext cx="494584" cy="701670"/>
            </a:xfrm>
            <a:custGeom>
              <a:avLst/>
              <a:gdLst>
                <a:gd name="connsiteX0" fmla="*/ 0 w 269082"/>
                <a:gd name="connsiteY0" fmla="*/ 0 h 280987"/>
                <a:gd name="connsiteX1" fmla="*/ 95250 w 269082"/>
                <a:gd name="connsiteY1" fmla="*/ 0 h 280987"/>
                <a:gd name="connsiteX2" fmla="*/ 269082 w 269082"/>
                <a:gd name="connsiteY2" fmla="*/ 280987 h 280987"/>
                <a:gd name="connsiteX3" fmla="*/ 178594 w 269082"/>
                <a:gd name="connsiteY3" fmla="*/ 280987 h 280987"/>
                <a:gd name="connsiteX4" fmla="*/ 0 w 269082"/>
                <a:gd name="connsiteY4" fmla="*/ 0 h 280987"/>
                <a:gd name="connsiteX0" fmla="*/ 0 w 269082"/>
                <a:gd name="connsiteY0" fmla="*/ 2401 h 283388"/>
                <a:gd name="connsiteX1" fmla="*/ 80963 w 269082"/>
                <a:gd name="connsiteY1" fmla="*/ 0 h 283388"/>
                <a:gd name="connsiteX2" fmla="*/ 269082 w 269082"/>
                <a:gd name="connsiteY2" fmla="*/ 283388 h 283388"/>
                <a:gd name="connsiteX3" fmla="*/ 178594 w 269082"/>
                <a:gd name="connsiteY3" fmla="*/ 283388 h 283388"/>
                <a:gd name="connsiteX4" fmla="*/ 0 w 269082"/>
                <a:gd name="connsiteY4" fmla="*/ 2401 h 283388"/>
                <a:gd name="connsiteX0" fmla="*/ 0 w 261938"/>
                <a:gd name="connsiteY0" fmla="*/ 2401 h 283388"/>
                <a:gd name="connsiteX1" fmla="*/ 80963 w 261938"/>
                <a:gd name="connsiteY1" fmla="*/ 0 h 283388"/>
                <a:gd name="connsiteX2" fmla="*/ 261938 w 261938"/>
                <a:gd name="connsiteY2" fmla="*/ 283388 h 283388"/>
                <a:gd name="connsiteX3" fmla="*/ 178594 w 261938"/>
                <a:gd name="connsiteY3" fmla="*/ 283388 h 283388"/>
                <a:gd name="connsiteX4" fmla="*/ 0 w 261938"/>
                <a:gd name="connsiteY4" fmla="*/ 2401 h 283388"/>
                <a:gd name="connsiteX0" fmla="*/ 0 w 361950"/>
                <a:gd name="connsiteY0" fmla="*/ 2401 h 530752"/>
                <a:gd name="connsiteX1" fmla="*/ 80963 w 361950"/>
                <a:gd name="connsiteY1" fmla="*/ 0 h 530752"/>
                <a:gd name="connsiteX2" fmla="*/ 261938 w 361950"/>
                <a:gd name="connsiteY2" fmla="*/ 283388 h 530752"/>
                <a:gd name="connsiteX3" fmla="*/ 361950 w 361950"/>
                <a:gd name="connsiteY3" fmla="*/ 530752 h 530752"/>
                <a:gd name="connsiteX4" fmla="*/ 0 w 361950"/>
                <a:gd name="connsiteY4" fmla="*/ 2401 h 530752"/>
                <a:gd name="connsiteX0" fmla="*/ 0 w 450056"/>
                <a:gd name="connsiteY0" fmla="*/ 2401 h 535557"/>
                <a:gd name="connsiteX1" fmla="*/ 80963 w 450056"/>
                <a:gd name="connsiteY1" fmla="*/ 0 h 535557"/>
                <a:gd name="connsiteX2" fmla="*/ 450056 w 450056"/>
                <a:gd name="connsiteY2" fmla="*/ 535557 h 535557"/>
                <a:gd name="connsiteX3" fmla="*/ 361950 w 450056"/>
                <a:gd name="connsiteY3" fmla="*/ 530752 h 535557"/>
                <a:gd name="connsiteX4" fmla="*/ 0 w 450056"/>
                <a:gd name="connsiteY4" fmla="*/ 2401 h 535557"/>
                <a:gd name="connsiteX0" fmla="*/ 0 w 464343"/>
                <a:gd name="connsiteY0" fmla="*/ 9605 h 535557"/>
                <a:gd name="connsiteX1" fmla="*/ 95250 w 464343"/>
                <a:gd name="connsiteY1" fmla="*/ 0 h 535557"/>
                <a:gd name="connsiteX2" fmla="*/ 464343 w 464343"/>
                <a:gd name="connsiteY2" fmla="*/ 535557 h 535557"/>
                <a:gd name="connsiteX3" fmla="*/ 376237 w 464343"/>
                <a:gd name="connsiteY3" fmla="*/ 530752 h 535557"/>
                <a:gd name="connsiteX4" fmla="*/ 0 w 464343"/>
                <a:gd name="connsiteY4" fmla="*/ 9605 h 535557"/>
                <a:gd name="connsiteX0" fmla="*/ 0 w 464343"/>
                <a:gd name="connsiteY0" fmla="*/ 0 h 525952"/>
                <a:gd name="connsiteX1" fmla="*/ 97631 w 464343"/>
                <a:gd name="connsiteY1" fmla="*/ 2404 h 525952"/>
                <a:gd name="connsiteX2" fmla="*/ 464343 w 464343"/>
                <a:gd name="connsiteY2" fmla="*/ 525952 h 525952"/>
                <a:gd name="connsiteX3" fmla="*/ 376237 w 464343"/>
                <a:gd name="connsiteY3" fmla="*/ 521147 h 525952"/>
                <a:gd name="connsiteX4" fmla="*/ 0 w 464343"/>
                <a:gd name="connsiteY4" fmla="*/ 0 h 525952"/>
                <a:gd name="connsiteX0" fmla="*/ 0 w 464343"/>
                <a:gd name="connsiteY0" fmla="*/ 0 h 525952"/>
                <a:gd name="connsiteX1" fmla="*/ 85724 w 464343"/>
                <a:gd name="connsiteY1" fmla="*/ 2404 h 525952"/>
                <a:gd name="connsiteX2" fmla="*/ 464343 w 464343"/>
                <a:gd name="connsiteY2" fmla="*/ 525952 h 525952"/>
                <a:gd name="connsiteX3" fmla="*/ 376237 w 464343"/>
                <a:gd name="connsiteY3" fmla="*/ 521147 h 525952"/>
                <a:gd name="connsiteX4" fmla="*/ 0 w 464343"/>
                <a:gd name="connsiteY4" fmla="*/ 0 h 52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343" h="525952">
                  <a:moveTo>
                    <a:pt x="0" y="0"/>
                  </a:moveTo>
                  <a:lnTo>
                    <a:pt x="85724" y="2404"/>
                  </a:lnTo>
                  <a:lnTo>
                    <a:pt x="464343" y="525952"/>
                  </a:lnTo>
                  <a:lnTo>
                    <a:pt x="376237" y="521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A97FF7D7-8C35-4A34-9079-8BBA445C2D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02" b="41690"/>
            <a:stretch/>
          </p:blipFill>
          <p:spPr>
            <a:xfrm>
              <a:off x="4934271" y="1267128"/>
              <a:ext cx="587849" cy="45551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C155BC9-F54B-4142-A2F6-B6AB858B6ABC}"/>
              </a:ext>
            </a:extLst>
          </p:cNvPr>
          <p:cNvGrpSpPr/>
          <p:nvPr/>
        </p:nvGrpSpPr>
        <p:grpSpPr>
          <a:xfrm>
            <a:off x="4734409" y="2540818"/>
            <a:ext cx="3596891" cy="953660"/>
            <a:chOff x="4734409" y="2540818"/>
            <a:chExt cx="3596891" cy="95366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DAFE6EE-CB07-4B1D-8B15-8E039941BD54}"/>
                </a:ext>
              </a:extLst>
            </p:cNvPr>
            <p:cNvSpPr/>
            <p:nvPr/>
          </p:nvSpPr>
          <p:spPr>
            <a:xfrm>
              <a:off x="5404441" y="2600626"/>
              <a:ext cx="1657069" cy="307742"/>
            </a:xfrm>
            <a:custGeom>
              <a:avLst/>
              <a:gdLst>
                <a:gd name="connsiteX0" fmla="*/ 0 w 1555750"/>
                <a:gd name="connsiteY0" fmla="*/ 6350 h 288925"/>
                <a:gd name="connsiteX1" fmla="*/ 1381125 w 1555750"/>
                <a:gd name="connsiteY1" fmla="*/ 6350 h 288925"/>
                <a:gd name="connsiteX2" fmla="*/ 1555750 w 1555750"/>
                <a:gd name="connsiteY2" fmla="*/ 288925 h 288925"/>
                <a:gd name="connsiteX3" fmla="*/ 22225 w 1555750"/>
                <a:gd name="connsiteY3" fmla="*/ 288925 h 288925"/>
                <a:gd name="connsiteX4" fmla="*/ 22225 w 1555750"/>
                <a:gd name="connsiteY4" fmla="*/ 0 h 28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750" h="288925">
                  <a:moveTo>
                    <a:pt x="0" y="6350"/>
                  </a:moveTo>
                  <a:lnTo>
                    <a:pt x="1381125" y="6350"/>
                  </a:lnTo>
                  <a:lnTo>
                    <a:pt x="1555750" y="288925"/>
                  </a:lnTo>
                  <a:lnTo>
                    <a:pt x="22225" y="288925"/>
                  </a:lnTo>
                  <a:lnTo>
                    <a:pt x="22225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DEBC568-885F-44D0-99CB-5BB07268CD85}"/>
                </a:ext>
              </a:extLst>
            </p:cNvPr>
            <p:cNvSpPr/>
            <p:nvPr/>
          </p:nvSpPr>
          <p:spPr>
            <a:xfrm>
              <a:off x="6918206" y="2605697"/>
              <a:ext cx="278997" cy="299287"/>
            </a:xfrm>
            <a:custGeom>
              <a:avLst/>
              <a:gdLst>
                <a:gd name="connsiteX0" fmla="*/ 0 w 269082"/>
                <a:gd name="connsiteY0" fmla="*/ 0 h 280987"/>
                <a:gd name="connsiteX1" fmla="*/ 95250 w 269082"/>
                <a:gd name="connsiteY1" fmla="*/ 0 h 280987"/>
                <a:gd name="connsiteX2" fmla="*/ 269082 w 269082"/>
                <a:gd name="connsiteY2" fmla="*/ 280987 h 280987"/>
                <a:gd name="connsiteX3" fmla="*/ 178594 w 269082"/>
                <a:gd name="connsiteY3" fmla="*/ 280987 h 280987"/>
                <a:gd name="connsiteX4" fmla="*/ 0 w 269082"/>
                <a:gd name="connsiteY4" fmla="*/ 0 h 280987"/>
                <a:gd name="connsiteX0" fmla="*/ 0 w 269082"/>
                <a:gd name="connsiteY0" fmla="*/ 2401 h 283388"/>
                <a:gd name="connsiteX1" fmla="*/ 80963 w 269082"/>
                <a:gd name="connsiteY1" fmla="*/ 0 h 283388"/>
                <a:gd name="connsiteX2" fmla="*/ 269082 w 269082"/>
                <a:gd name="connsiteY2" fmla="*/ 283388 h 283388"/>
                <a:gd name="connsiteX3" fmla="*/ 178594 w 269082"/>
                <a:gd name="connsiteY3" fmla="*/ 283388 h 283388"/>
                <a:gd name="connsiteX4" fmla="*/ 0 w 269082"/>
                <a:gd name="connsiteY4" fmla="*/ 2401 h 283388"/>
                <a:gd name="connsiteX0" fmla="*/ 0 w 261938"/>
                <a:gd name="connsiteY0" fmla="*/ 2401 h 283388"/>
                <a:gd name="connsiteX1" fmla="*/ 80963 w 261938"/>
                <a:gd name="connsiteY1" fmla="*/ 0 h 283388"/>
                <a:gd name="connsiteX2" fmla="*/ 261938 w 261938"/>
                <a:gd name="connsiteY2" fmla="*/ 283388 h 283388"/>
                <a:gd name="connsiteX3" fmla="*/ 178594 w 261938"/>
                <a:gd name="connsiteY3" fmla="*/ 283388 h 283388"/>
                <a:gd name="connsiteX4" fmla="*/ 0 w 261938"/>
                <a:gd name="connsiteY4" fmla="*/ 2401 h 28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938" h="283388">
                  <a:moveTo>
                    <a:pt x="0" y="2401"/>
                  </a:moveTo>
                  <a:lnTo>
                    <a:pt x="80963" y="0"/>
                  </a:lnTo>
                  <a:lnTo>
                    <a:pt x="261938" y="283388"/>
                  </a:lnTo>
                  <a:lnTo>
                    <a:pt x="178594" y="283388"/>
                  </a:lnTo>
                  <a:lnTo>
                    <a:pt x="0" y="24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18530EA-5B93-478C-9DC7-2B8996564A94}"/>
                </a:ext>
              </a:extLst>
            </p:cNvPr>
            <p:cNvSpPr/>
            <p:nvPr/>
          </p:nvSpPr>
          <p:spPr>
            <a:xfrm>
              <a:off x="5370623" y="2754357"/>
              <a:ext cx="2815325" cy="696688"/>
            </a:xfrm>
            <a:custGeom>
              <a:avLst/>
              <a:gdLst>
                <a:gd name="connsiteX0" fmla="*/ 0 w 2643188"/>
                <a:gd name="connsiteY0" fmla="*/ 514350 h 514350"/>
                <a:gd name="connsiteX1" fmla="*/ 2643188 w 2643188"/>
                <a:gd name="connsiteY1" fmla="*/ 514350 h 514350"/>
                <a:gd name="connsiteX2" fmla="*/ 2271713 w 2643188"/>
                <a:gd name="connsiteY2" fmla="*/ 0 h 514350"/>
                <a:gd name="connsiteX3" fmla="*/ 238125 w 2643188"/>
                <a:gd name="connsiteY3" fmla="*/ 0 h 514350"/>
                <a:gd name="connsiteX4" fmla="*/ 0 w 2643188"/>
                <a:gd name="connsiteY4" fmla="*/ 514350 h 514350"/>
                <a:gd name="connsiteX0" fmla="*/ 0 w 2643188"/>
                <a:gd name="connsiteY0" fmla="*/ 514350 h 514350"/>
                <a:gd name="connsiteX1" fmla="*/ 2643188 w 2643188"/>
                <a:gd name="connsiteY1" fmla="*/ 514350 h 514350"/>
                <a:gd name="connsiteX2" fmla="*/ 2271713 w 2643188"/>
                <a:gd name="connsiteY2" fmla="*/ 0 h 514350"/>
                <a:gd name="connsiteX3" fmla="*/ 174355 w 2643188"/>
                <a:gd name="connsiteY3" fmla="*/ 0 h 514350"/>
                <a:gd name="connsiteX4" fmla="*/ 0 w 2643188"/>
                <a:gd name="connsiteY4" fmla="*/ 5143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3188" h="514350">
                  <a:moveTo>
                    <a:pt x="0" y="514350"/>
                  </a:moveTo>
                  <a:lnTo>
                    <a:pt x="2643188" y="514350"/>
                  </a:lnTo>
                  <a:lnTo>
                    <a:pt x="2271713" y="0"/>
                  </a:lnTo>
                  <a:lnTo>
                    <a:pt x="174355" y="0"/>
                  </a:lnTo>
                  <a:lnTo>
                    <a:pt x="0" y="51435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en-US" sz="1600" b="1" dirty="0">
                  <a:solidFill>
                    <a:schemeClr val="tx1"/>
                  </a:solidFill>
                </a:rPr>
                <a:t>Veracity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Uncertainty, Quality of Data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EB3C11D-61E3-49DA-AA05-DFDC43F798FD}"/>
                </a:ext>
              </a:extLst>
            </p:cNvPr>
            <p:cNvSpPr/>
            <p:nvPr/>
          </p:nvSpPr>
          <p:spPr>
            <a:xfrm>
              <a:off x="4734409" y="2540818"/>
              <a:ext cx="953660" cy="9536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10A5588-8D22-4A6B-88F4-FACB3AA48EC4}"/>
                </a:ext>
              </a:extLst>
            </p:cNvPr>
            <p:cNvSpPr/>
            <p:nvPr/>
          </p:nvSpPr>
          <p:spPr>
            <a:xfrm>
              <a:off x="7836716" y="2749374"/>
              <a:ext cx="494584" cy="701670"/>
            </a:xfrm>
            <a:custGeom>
              <a:avLst/>
              <a:gdLst>
                <a:gd name="connsiteX0" fmla="*/ 0 w 269082"/>
                <a:gd name="connsiteY0" fmla="*/ 0 h 280987"/>
                <a:gd name="connsiteX1" fmla="*/ 95250 w 269082"/>
                <a:gd name="connsiteY1" fmla="*/ 0 h 280987"/>
                <a:gd name="connsiteX2" fmla="*/ 269082 w 269082"/>
                <a:gd name="connsiteY2" fmla="*/ 280987 h 280987"/>
                <a:gd name="connsiteX3" fmla="*/ 178594 w 269082"/>
                <a:gd name="connsiteY3" fmla="*/ 280987 h 280987"/>
                <a:gd name="connsiteX4" fmla="*/ 0 w 269082"/>
                <a:gd name="connsiteY4" fmla="*/ 0 h 280987"/>
                <a:gd name="connsiteX0" fmla="*/ 0 w 269082"/>
                <a:gd name="connsiteY0" fmla="*/ 2401 h 283388"/>
                <a:gd name="connsiteX1" fmla="*/ 80963 w 269082"/>
                <a:gd name="connsiteY1" fmla="*/ 0 h 283388"/>
                <a:gd name="connsiteX2" fmla="*/ 269082 w 269082"/>
                <a:gd name="connsiteY2" fmla="*/ 283388 h 283388"/>
                <a:gd name="connsiteX3" fmla="*/ 178594 w 269082"/>
                <a:gd name="connsiteY3" fmla="*/ 283388 h 283388"/>
                <a:gd name="connsiteX4" fmla="*/ 0 w 269082"/>
                <a:gd name="connsiteY4" fmla="*/ 2401 h 283388"/>
                <a:gd name="connsiteX0" fmla="*/ 0 w 261938"/>
                <a:gd name="connsiteY0" fmla="*/ 2401 h 283388"/>
                <a:gd name="connsiteX1" fmla="*/ 80963 w 261938"/>
                <a:gd name="connsiteY1" fmla="*/ 0 h 283388"/>
                <a:gd name="connsiteX2" fmla="*/ 261938 w 261938"/>
                <a:gd name="connsiteY2" fmla="*/ 283388 h 283388"/>
                <a:gd name="connsiteX3" fmla="*/ 178594 w 261938"/>
                <a:gd name="connsiteY3" fmla="*/ 283388 h 283388"/>
                <a:gd name="connsiteX4" fmla="*/ 0 w 261938"/>
                <a:gd name="connsiteY4" fmla="*/ 2401 h 283388"/>
                <a:gd name="connsiteX0" fmla="*/ 0 w 361950"/>
                <a:gd name="connsiteY0" fmla="*/ 2401 h 530752"/>
                <a:gd name="connsiteX1" fmla="*/ 80963 w 361950"/>
                <a:gd name="connsiteY1" fmla="*/ 0 h 530752"/>
                <a:gd name="connsiteX2" fmla="*/ 261938 w 361950"/>
                <a:gd name="connsiteY2" fmla="*/ 283388 h 530752"/>
                <a:gd name="connsiteX3" fmla="*/ 361950 w 361950"/>
                <a:gd name="connsiteY3" fmla="*/ 530752 h 530752"/>
                <a:gd name="connsiteX4" fmla="*/ 0 w 361950"/>
                <a:gd name="connsiteY4" fmla="*/ 2401 h 530752"/>
                <a:gd name="connsiteX0" fmla="*/ 0 w 450056"/>
                <a:gd name="connsiteY0" fmla="*/ 2401 h 535557"/>
                <a:gd name="connsiteX1" fmla="*/ 80963 w 450056"/>
                <a:gd name="connsiteY1" fmla="*/ 0 h 535557"/>
                <a:gd name="connsiteX2" fmla="*/ 450056 w 450056"/>
                <a:gd name="connsiteY2" fmla="*/ 535557 h 535557"/>
                <a:gd name="connsiteX3" fmla="*/ 361950 w 450056"/>
                <a:gd name="connsiteY3" fmla="*/ 530752 h 535557"/>
                <a:gd name="connsiteX4" fmla="*/ 0 w 450056"/>
                <a:gd name="connsiteY4" fmla="*/ 2401 h 535557"/>
                <a:gd name="connsiteX0" fmla="*/ 0 w 464343"/>
                <a:gd name="connsiteY0" fmla="*/ 9605 h 535557"/>
                <a:gd name="connsiteX1" fmla="*/ 95250 w 464343"/>
                <a:gd name="connsiteY1" fmla="*/ 0 h 535557"/>
                <a:gd name="connsiteX2" fmla="*/ 464343 w 464343"/>
                <a:gd name="connsiteY2" fmla="*/ 535557 h 535557"/>
                <a:gd name="connsiteX3" fmla="*/ 376237 w 464343"/>
                <a:gd name="connsiteY3" fmla="*/ 530752 h 535557"/>
                <a:gd name="connsiteX4" fmla="*/ 0 w 464343"/>
                <a:gd name="connsiteY4" fmla="*/ 9605 h 535557"/>
                <a:gd name="connsiteX0" fmla="*/ 0 w 464343"/>
                <a:gd name="connsiteY0" fmla="*/ 0 h 525952"/>
                <a:gd name="connsiteX1" fmla="*/ 97631 w 464343"/>
                <a:gd name="connsiteY1" fmla="*/ 2404 h 525952"/>
                <a:gd name="connsiteX2" fmla="*/ 464343 w 464343"/>
                <a:gd name="connsiteY2" fmla="*/ 525952 h 525952"/>
                <a:gd name="connsiteX3" fmla="*/ 376237 w 464343"/>
                <a:gd name="connsiteY3" fmla="*/ 521147 h 525952"/>
                <a:gd name="connsiteX4" fmla="*/ 0 w 464343"/>
                <a:gd name="connsiteY4" fmla="*/ 0 h 525952"/>
                <a:gd name="connsiteX0" fmla="*/ 0 w 464343"/>
                <a:gd name="connsiteY0" fmla="*/ 0 h 525952"/>
                <a:gd name="connsiteX1" fmla="*/ 85724 w 464343"/>
                <a:gd name="connsiteY1" fmla="*/ 2404 h 525952"/>
                <a:gd name="connsiteX2" fmla="*/ 464343 w 464343"/>
                <a:gd name="connsiteY2" fmla="*/ 525952 h 525952"/>
                <a:gd name="connsiteX3" fmla="*/ 376237 w 464343"/>
                <a:gd name="connsiteY3" fmla="*/ 521147 h 525952"/>
                <a:gd name="connsiteX4" fmla="*/ 0 w 464343"/>
                <a:gd name="connsiteY4" fmla="*/ 0 h 52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343" h="525952">
                  <a:moveTo>
                    <a:pt x="0" y="0"/>
                  </a:moveTo>
                  <a:lnTo>
                    <a:pt x="85724" y="2404"/>
                  </a:lnTo>
                  <a:lnTo>
                    <a:pt x="464343" y="525952"/>
                  </a:lnTo>
                  <a:lnTo>
                    <a:pt x="376237" y="521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A15E2170-19E0-41CC-A906-9277D4CAD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6368" y="2738717"/>
              <a:ext cx="430506" cy="530114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0A8633D-856E-4212-9386-709C8DE9A39A}"/>
              </a:ext>
            </a:extLst>
          </p:cNvPr>
          <p:cNvGrpSpPr/>
          <p:nvPr/>
        </p:nvGrpSpPr>
        <p:grpSpPr>
          <a:xfrm>
            <a:off x="812700" y="2540818"/>
            <a:ext cx="3596891" cy="953660"/>
            <a:chOff x="812700" y="2540818"/>
            <a:chExt cx="3596891" cy="95366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452E61-FDE1-402C-8E47-AEC62C879019}"/>
                </a:ext>
              </a:extLst>
            </p:cNvPr>
            <p:cNvSpPr/>
            <p:nvPr/>
          </p:nvSpPr>
          <p:spPr>
            <a:xfrm>
              <a:off x="1482732" y="2600626"/>
              <a:ext cx="1657069" cy="307742"/>
            </a:xfrm>
            <a:custGeom>
              <a:avLst/>
              <a:gdLst>
                <a:gd name="connsiteX0" fmla="*/ 0 w 1555750"/>
                <a:gd name="connsiteY0" fmla="*/ 6350 h 288925"/>
                <a:gd name="connsiteX1" fmla="*/ 1381125 w 1555750"/>
                <a:gd name="connsiteY1" fmla="*/ 6350 h 288925"/>
                <a:gd name="connsiteX2" fmla="*/ 1555750 w 1555750"/>
                <a:gd name="connsiteY2" fmla="*/ 288925 h 288925"/>
                <a:gd name="connsiteX3" fmla="*/ 22225 w 1555750"/>
                <a:gd name="connsiteY3" fmla="*/ 288925 h 288925"/>
                <a:gd name="connsiteX4" fmla="*/ 22225 w 1555750"/>
                <a:gd name="connsiteY4" fmla="*/ 0 h 28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750" h="288925">
                  <a:moveTo>
                    <a:pt x="0" y="6350"/>
                  </a:moveTo>
                  <a:lnTo>
                    <a:pt x="1381125" y="6350"/>
                  </a:lnTo>
                  <a:lnTo>
                    <a:pt x="1555750" y="288925"/>
                  </a:lnTo>
                  <a:lnTo>
                    <a:pt x="22225" y="288925"/>
                  </a:lnTo>
                  <a:lnTo>
                    <a:pt x="22225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8142AE9-27E8-417C-924B-CD910FBBD15B}"/>
                </a:ext>
              </a:extLst>
            </p:cNvPr>
            <p:cNvSpPr/>
            <p:nvPr/>
          </p:nvSpPr>
          <p:spPr>
            <a:xfrm>
              <a:off x="2996497" y="2605697"/>
              <a:ext cx="278997" cy="299287"/>
            </a:xfrm>
            <a:custGeom>
              <a:avLst/>
              <a:gdLst>
                <a:gd name="connsiteX0" fmla="*/ 0 w 269082"/>
                <a:gd name="connsiteY0" fmla="*/ 0 h 280987"/>
                <a:gd name="connsiteX1" fmla="*/ 95250 w 269082"/>
                <a:gd name="connsiteY1" fmla="*/ 0 h 280987"/>
                <a:gd name="connsiteX2" fmla="*/ 269082 w 269082"/>
                <a:gd name="connsiteY2" fmla="*/ 280987 h 280987"/>
                <a:gd name="connsiteX3" fmla="*/ 178594 w 269082"/>
                <a:gd name="connsiteY3" fmla="*/ 280987 h 280987"/>
                <a:gd name="connsiteX4" fmla="*/ 0 w 269082"/>
                <a:gd name="connsiteY4" fmla="*/ 0 h 280987"/>
                <a:gd name="connsiteX0" fmla="*/ 0 w 269082"/>
                <a:gd name="connsiteY0" fmla="*/ 2401 h 283388"/>
                <a:gd name="connsiteX1" fmla="*/ 80963 w 269082"/>
                <a:gd name="connsiteY1" fmla="*/ 0 h 283388"/>
                <a:gd name="connsiteX2" fmla="*/ 269082 w 269082"/>
                <a:gd name="connsiteY2" fmla="*/ 283388 h 283388"/>
                <a:gd name="connsiteX3" fmla="*/ 178594 w 269082"/>
                <a:gd name="connsiteY3" fmla="*/ 283388 h 283388"/>
                <a:gd name="connsiteX4" fmla="*/ 0 w 269082"/>
                <a:gd name="connsiteY4" fmla="*/ 2401 h 283388"/>
                <a:gd name="connsiteX0" fmla="*/ 0 w 261938"/>
                <a:gd name="connsiteY0" fmla="*/ 2401 h 283388"/>
                <a:gd name="connsiteX1" fmla="*/ 80963 w 261938"/>
                <a:gd name="connsiteY1" fmla="*/ 0 h 283388"/>
                <a:gd name="connsiteX2" fmla="*/ 261938 w 261938"/>
                <a:gd name="connsiteY2" fmla="*/ 283388 h 283388"/>
                <a:gd name="connsiteX3" fmla="*/ 178594 w 261938"/>
                <a:gd name="connsiteY3" fmla="*/ 283388 h 283388"/>
                <a:gd name="connsiteX4" fmla="*/ 0 w 261938"/>
                <a:gd name="connsiteY4" fmla="*/ 2401 h 28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938" h="283388">
                  <a:moveTo>
                    <a:pt x="0" y="2401"/>
                  </a:moveTo>
                  <a:lnTo>
                    <a:pt x="80963" y="0"/>
                  </a:lnTo>
                  <a:lnTo>
                    <a:pt x="261938" y="283388"/>
                  </a:lnTo>
                  <a:lnTo>
                    <a:pt x="178594" y="283388"/>
                  </a:lnTo>
                  <a:lnTo>
                    <a:pt x="0" y="240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1B61DCD-2342-4C5A-887A-B33A55CC2C53}"/>
                </a:ext>
              </a:extLst>
            </p:cNvPr>
            <p:cNvSpPr/>
            <p:nvPr/>
          </p:nvSpPr>
          <p:spPr>
            <a:xfrm>
              <a:off x="1448914" y="2754357"/>
              <a:ext cx="2815325" cy="696688"/>
            </a:xfrm>
            <a:custGeom>
              <a:avLst/>
              <a:gdLst>
                <a:gd name="connsiteX0" fmla="*/ 0 w 2643188"/>
                <a:gd name="connsiteY0" fmla="*/ 514350 h 514350"/>
                <a:gd name="connsiteX1" fmla="*/ 2643188 w 2643188"/>
                <a:gd name="connsiteY1" fmla="*/ 514350 h 514350"/>
                <a:gd name="connsiteX2" fmla="*/ 2271713 w 2643188"/>
                <a:gd name="connsiteY2" fmla="*/ 0 h 514350"/>
                <a:gd name="connsiteX3" fmla="*/ 238125 w 2643188"/>
                <a:gd name="connsiteY3" fmla="*/ 0 h 514350"/>
                <a:gd name="connsiteX4" fmla="*/ 0 w 2643188"/>
                <a:gd name="connsiteY4" fmla="*/ 514350 h 514350"/>
                <a:gd name="connsiteX0" fmla="*/ 0 w 2643188"/>
                <a:gd name="connsiteY0" fmla="*/ 514350 h 514350"/>
                <a:gd name="connsiteX1" fmla="*/ 2643188 w 2643188"/>
                <a:gd name="connsiteY1" fmla="*/ 514350 h 514350"/>
                <a:gd name="connsiteX2" fmla="*/ 2271713 w 2643188"/>
                <a:gd name="connsiteY2" fmla="*/ 0 h 514350"/>
                <a:gd name="connsiteX3" fmla="*/ 174355 w 2643188"/>
                <a:gd name="connsiteY3" fmla="*/ 0 h 514350"/>
                <a:gd name="connsiteX4" fmla="*/ 0 w 2643188"/>
                <a:gd name="connsiteY4" fmla="*/ 5143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3188" h="514350">
                  <a:moveTo>
                    <a:pt x="0" y="514350"/>
                  </a:moveTo>
                  <a:lnTo>
                    <a:pt x="2643188" y="514350"/>
                  </a:lnTo>
                  <a:lnTo>
                    <a:pt x="2271713" y="0"/>
                  </a:lnTo>
                  <a:lnTo>
                    <a:pt x="174355" y="0"/>
                  </a:lnTo>
                  <a:lnTo>
                    <a:pt x="0" y="51435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en-US" sz="1600" b="1" dirty="0">
                  <a:solidFill>
                    <a:schemeClr val="tx1"/>
                  </a:solidFill>
                </a:rPr>
                <a:t>Velocity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Streaming Data, Data Flow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A89019B-FDC0-4494-8031-40682ACC9F38}"/>
                </a:ext>
              </a:extLst>
            </p:cNvPr>
            <p:cNvSpPr/>
            <p:nvPr/>
          </p:nvSpPr>
          <p:spPr>
            <a:xfrm>
              <a:off x="812700" y="2540818"/>
              <a:ext cx="953660" cy="9536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DDF3444-1EF7-4A90-80C1-FF4654369150}"/>
                </a:ext>
              </a:extLst>
            </p:cNvPr>
            <p:cNvSpPr/>
            <p:nvPr/>
          </p:nvSpPr>
          <p:spPr>
            <a:xfrm>
              <a:off x="3915007" y="2749374"/>
              <a:ext cx="494584" cy="701670"/>
            </a:xfrm>
            <a:custGeom>
              <a:avLst/>
              <a:gdLst>
                <a:gd name="connsiteX0" fmla="*/ 0 w 269082"/>
                <a:gd name="connsiteY0" fmla="*/ 0 h 280987"/>
                <a:gd name="connsiteX1" fmla="*/ 95250 w 269082"/>
                <a:gd name="connsiteY1" fmla="*/ 0 h 280987"/>
                <a:gd name="connsiteX2" fmla="*/ 269082 w 269082"/>
                <a:gd name="connsiteY2" fmla="*/ 280987 h 280987"/>
                <a:gd name="connsiteX3" fmla="*/ 178594 w 269082"/>
                <a:gd name="connsiteY3" fmla="*/ 280987 h 280987"/>
                <a:gd name="connsiteX4" fmla="*/ 0 w 269082"/>
                <a:gd name="connsiteY4" fmla="*/ 0 h 280987"/>
                <a:gd name="connsiteX0" fmla="*/ 0 w 269082"/>
                <a:gd name="connsiteY0" fmla="*/ 2401 h 283388"/>
                <a:gd name="connsiteX1" fmla="*/ 80963 w 269082"/>
                <a:gd name="connsiteY1" fmla="*/ 0 h 283388"/>
                <a:gd name="connsiteX2" fmla="*/ 269082 w 269082"/>
                <a:gd name="connsiteY2" fmla="*/ 283388 h 283388"/>
                <a:gd name="connsiteX3" fmla="*/ 178594 w 269082"/>
                <a:gd name="connsiteY3" fmla="*/ 283388 h 283388"/>
                <a:gd name="connsiteX4" fmla="*/ 0 w 269082"/>
                <a:gd name="connsiteY4" fmla="*/ 2401 h 283388"/>
                <a:gd name="connsiteX0" fmla="*/ 0 w 261938"/>
                <a:gd name="connsiteY0" fmla="*/ 2401 h 283388"/>
                <a:gd name="connsiteX1" fmla="*/ 80963 w 261938"/>
                <a:gd name="connsiteY1" fmla="*/ 0 h 283388"/>
                <a:gd name="connsiteX2" fmla="*/ 261938 w 261938"/>
                <a:gd name="connsiteY2" fmla="*/ 283388 h 283388"/>
                <a:gd name="connsiteX3" fmla="*/ 178594 w 261938"/>
                <a:gd name="connsiteY3" fmla="*/ 283388 h 283388"/>
                <a:gd name="connsiteX4" fmla="*/ 0 w 261938"/>
                <a:gd name="connsiteY4" fmla="*/ 2401 h 283388"/>
                <a:gd name="connsiteX0" fmla="*/ 0 w 361950"/>
                <a:gd name="connsiteY0" fmla="*/ 2401 h 530752"/>
                <a:gd name="connsiteX1" fmla="*/ 80963 w 361950"/>
                <a:gd name="connsiteY1" fmla="*/ 0 h 530752"/>
                <a:gd name="connsiteX2" fmla="*/ 261938 w 361950"/>
                <a:gd name="connsiteY2" fmla="*/ 283388 h 530752"/>
                <a:gd name="connsiteX3" fmla="*/ 361950 w 361950"/>
                <a:gd name="connsiteY3" fmla="*/ 530752 h 530752"/>
                <a:gd name="connsiteX4" fmla="*/ 0 w 361950"/>
                <a:gd name="connsiteY4" fmla="*/ 2401 h 530752"/>
                <a:gd name="connsiteX0" fmla="*/ 0 w 450056"/>
                <a:gd name="connsiteY0" fmla="*/ 2401 h 535557"/>
                <a:gd name="connsiteX1" fmla="*/ 80963 w 450056"/>
                <a:gd name="connsiteY1" fmla="*/ 0 h 535557"/>
                <a:gd name="connsiteX2" fmla="*/ 450056 w 450056"/>
                <a:gd name="connsiteY2" fmla="*/ 535557 h 535557"/>
                <a:gd name="connsiteX3" fmla="*/ 361950 w 450056"/>
                <a:gd name="connsiteY3" fmla="*/ 530752 h 535557"/>
                <a:gd name="connsiteX4" fmla="*/ 0 w 450056"/>
                <a:gd name="connsiteY4" fmla="*/ 2401 h 535557"/>
                <a:gd name="connsiteX0" fmla="*/ 0 w 464343"/>
                <a:gd name="connsiteY0" fmla="*/ 9605 h 535557"/>
                <a:gd name="connsiteX1" fmla="*/ 95250 w 464343"/>
                <a:gd name="connsiteY1" fmla="*/ 0 h 535557"/>
                <a:gd name="connsiteX2" fmla="*/ 464343 w 464343"/>
                <a:gd name="connsiteY2" fmla="*/ 535557 h 535557"/>
                <a:gd name="connsiteX3" fmla="*/ 376237 w 464343"/>
                <a:gd name="connsiteY3" fmla="*/ 530752 h 535557"/>
                <a:gd name="connsiteX4" fmla="*/ 0 w 464343"/>
                <a:gd name="connsiteY4" fmla="*/ 9605 h 535557"/>
                <a:gd name="connsiteX0" fmla="*/ 0 w 464343"/>
                <a:gd name="connsiteY0" fmla="*/ 0 h 525952"/>
                <a:gd name="connsiteX1" fmla="*/ 97631 w 464343"/>
                <a:gd name="connsiteY1" fmla="*/ 2404 h 525952"/>
                <a:gd name="connsiteX2" fmla="*/ 464343 w 464343"/>
                <a:gd name="connsiteY2" fmla="*/ 525952 h 525952"/>
                <a:gd name="connsiteX3" fmla="*/ 376237 w 464343"/>
                <a:gd name="connsiteY3" fmla="*/ 521147 h 525952"/>
                <a:gd name="connsiteX4" fmla="*/ 0 w 464343"/>
                <a:gd name="connsiteY4" fmla="*/ 0 h 525952"/>
                <a:gd name="connsiteX0" fmla="*/ 0 w 464343"/>
                <a:gd name="connsiteY0" fmla="*/ 0 h 525952"/>
                <a:gd name="connsiteX1" fmla="*/ 85724 w 464343"/>
                <a:gd name="connsiteY1" fmla="*/ 2404 h 525952"/>
                <a:gd name="connsiteX2" fmla="*/ 464343 w 464343"/>
                <a:gd name="connsiteY2" fmla="*/ 525952 h 525952"/>
                <a:gd name="connsiteX3" fmla="*/ 376237 w 464343"/>
                <a:gd name="connsiteY3" fmla="*/ 521147 h 525952"/>
                <a:gd name="connsiteX4" fmla="*/ 0 w 464343"/>
                <a:gd name="connsiteY4" fmla="*/ 0 h 52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343" h="525952">
                  <a:moveTo>
                    <a:pt x="0" y="0"/>
                  </a:moveTo>
                  <a:lnTo>
                    <a:pt x="85724" y="2404"/>
                  </a:lnTo>
                  <a:lnTo>
                    <a:pt x="464343" y="525952"/>
                  </a:lnTo>
                  <a:lnTo>
                    <a:pt x="376237" y="521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BAEBAA8-F5B0-460A-8A82-6C8CAB3B428C}"/>
                </a:ext>
              </a:extLst>
            </p:cNvPr>
            <p:cNvGrpSpPr/>
            <p:nvPr/>
          </p:nvGrpSpPr>
          <p:grpSpPr>
            <a:xfrm>
              <a:off x="985969" y="2718959"/>
              <a:ext cx="635186" cy="589564"/>
              <a:chOff x="3335413" y="1159025"/>
              <a:chExt cx="389958" cy="361950"/>
            </a:xfrm>
          </p:grpSpPr>
          <p:sp>
            <p:nvSpPr>
              <p:cNvPr id="72" name="Freeform 5">
                <a:extLst>
                  <a:ext uri="{FF2B5EF4-FFF2-40B4-BE49-F238E27FC236}">
                    <a16:creationId xmlns:a16="http://schemas.microsoft.com/office/drawing/2014/main" id="{7858EC91-985A-4CB9-9314-5BF9576801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56063" y="1292602"/>
                <a:ext cx="94796" cy="96951"/>
              </a:xfrm>
              <a:custGeom>
                <a:avLst/>
                <a:gdLst>
                  <a:gd name="T0" fmla="*/ 13 w 16"/>
                  <a:gd name="T1" fmla="*/ 16 h 16"/>
                  <a:gd name="T2" fmla="*/ 16 w 16"/>
                  <a:gd name="T3" fmla="*/ 13 h 16"/>
                  <a:gd name="T4" fmla="*/ 13 w 16"/>
                  <a:gd name="T5" fmla="*/ 10 h 16"/>
                  <a:gd name="T6" fmla="*/ 0 w 16"/>
                  <a:gd name="T7" fmla="*/ 0 h 16"/>
                  <a:gd name="T8" fmla="*/ 11 w 16"/>
                  <a:gd name="T9" fmla="*/ 13 h 16"/>
                  <a:gd name="T10" fmla="*/ 13 w 16"/>
                  <a:gd name="T11" fmla="*/ 16 h 16"/>
                  <a:gd name="T12" fmla="*/ 13 w 16"/>
                  <a:gd name="T13" fmla="*/ 16 h 16"/>
                  <a:gd name="T14" fmla="*/ 13 w 16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6">
                    <a:moveTo>
                      <a:pt x="13" y="16"/>
                    </a:moveTo>
                    <a:cubicBezTo>
                      <a:pt x="15" y="16"/>
                      <a:pt x="16" y="14"/>
                      <a:pt x="16" y="13"/>
                    </a:cubicBezTo>
                    <a:cubicBezTo>
                      <a:pt x="16" y="11"/>
                      <a:pt x="15" y="10"/>
                      <a:pt x="13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4"/>
                      <a:pt x="12" y="16"/>
                      <a:pt x="13" y="16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3" y="16"/>
                      <a:pt x="13" y="1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6">
                <a:extLst>
                  <a:ext uri="{FF2B5EF4-FFF2-40B4-BE49-F238E27FC236}">
                    <a16:creationId xmlns:a16="http://schemas.microsoft.com/office/drawing/2014/main" id="{1FC3144F-9C95-4868-B12B-BDB1FF7D3E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35413" y="1159025"/>
                <a:ext cx="389958" cy="301625"/>
              </a:xfrm>
              <a:custGeom>
                <a:avLst/>
                <a:gdLst>
                  <a:gd name="T0" fmla="*/ 32 w 65"/>
                  <a:gd name="T1" fmla="*/ 0 h 50"/>
                  <a:gd name="T2" fmla="*/ 0 w 65"/>
                  <a:gd name="T3" fmla="*/ 32 h 50"/>
                  <a:gd name="T4" fmla="*/ 5 w 65"/>
                  <a:gd name="T5" fmla="*/ 50 h 50"/>
                  <a:gd name="T6" fmla="*/ 9 w 65"/>
                  <a:gd name="T7" fmla="*/ 50 h 50"/>
                  <a:gd name="T8" fmla="*/ 10 w 65"/>
                  <a:gd name="T9" fmla="*/ 50 h 50"/>
                  <a:gd name="T10" fmla="*/ 10 w 65"/>
                  <a:gd name="T11" fmla="*/ 50 h 50"/>
                  <a:gd name="T12" fmla="*/ 10 w 65"/>
                  <a:gd name="T13" fmla="*/ 50 h 50"/>
                  <a:gd name="T14" fmla="*/ 10 w 65"/>
                  <a:gd name="T15" fmla="*/ 50 h 50"/>
                  <a:gd name="T16" fmla="*/ 15 w 65"/>
                  <a:gd name="T17" fmla="*/ 45 h 50"/>
                  <a:gd name="T18" fmla="*/ 13 w 65"/>
                  <a:gd name="T19" fmla="*/ 42 h 50"/>
                  <a:gd name="T20" fmla="*/ 7 w 65"/>
                  <a:gd name="T21" fmla="*/ 47 h 50"/>
                  <a:gd name="T22" fmla="*/ 4 w 65"/>
                  <a:gd name="T23" fmla="*/ 32 h 50"/>
                  <a:gd name="T24" fmla="*/ 4 w 65"/>
                  <a:gd name="T25" fmla="*/ 32 h 50"/>
                  <a:gd name="T26" fmla="*/ 10 w 65"/>
                  <a:gd name="T27" fmla="*/ 32 h 50"/>
                  <a:gd name="T28" fmla="*/ 10 w 65"/>
                  <a:gd name="T29" fmla="*/ 27 h 50"/>
                  <a:gd name="T30" fmla="*/ 4 w 65"/>
                  <a:gd name="T31" fmla="*/ 27 h 50"/>
                  <a:gd name="T32" fmla="*/ 10 w 65"/>
                  <a:gd name="T33" fmla="*/ 14 h 50"/>
                  <a:gd name="T34" fmla="*/ 15 w 65"/>
                  <a:gd name="T35" fmla="*/ 19 h 50"/>
                  <a:gd name="T36" fmla="*/ 17 w 65"/>
                  <a:gd name="T37" fmla="*/ 16 h 50"/>
                  <a:gd name="T38" fmla="*/ 13 w 65"/>
                  <a:gd name="T39" fmla="*/ 11 h 50"/>
                  <a:gd name="T40" fmla="*/ 30 w 65"/>
                  <a:gd name="T41" fmla="*/ 4 h 50"/>
                  <a:gd name="T42" fmla="*/ 30 w 65"/>
                  <a:gd name="T43" fmla="*/ 11 h 50"/>
                  <a:gd name="T44" fmla="*/ 34 w 65"/>
                  <a:gd name="T45" fmla="*/ 11 h 50"/>
                  <a:gd name="T46" fmla="*/ 34 w 65"/>
                  <a:gd name="T47" fmla="*/ 4 h 50"/>
                  <a:gd name="T48" fmla="*/ 52 w 65"/>
                  <a:gd name="T49" fmla="*/ 11 h 50"/>
                  <a:gd name="T50" fmla="*/ 47 w 65"/>
                  <a:gd name="T51" fmla="*/ 16 h 50"/>
                  <a:gd name="T52" fmla="*/ 50 w 65"/>
                  <a:gd name="T53" fmla="*/ 19 h 50"/>
                  <a:gd name="T54" fmla="*/ 55 w 65"/>
                  <a:gd name="T55" fmla="*/ 15 h 50"/>
                  <a:gd name="T56" fmla="*/ 61 w 65"/>
                  <a:gd name="T57" fmla="*/ 27 h 50"/>
                  <a:gd name="T58" fmla="*/ 54 w 65"/>
                  <a:gd name="T59" fmla="*/ 27 h 50"/>
                  <a:gd name="T60" fmla="*/ 54 w 65"/>
                  <a:gd name="T61" fmla="*/ 32 h 50"/>
                  <a:gd name="T62" fmla="*/ 61 w 65"/>
                  <a:gd name="T63" fmla="*/ 32 h 50"/>
                  <a:gd name="T64" fmla="*/ 61 w 65"/>
                  <a:gd name="T65" fmla="*/ 32 h 50"/>
                  <a:gd name="T66" fmla="*/ 57 w 65"/>
                  <a:gd name="T67" fmla="*/ 47 h 50"/>
                  <a:gd name="T68" fmla="*/ 52 w 65"/>
                  <a:gd name="T69" fmla="*/ 42 h 50"/>
                  <a:gd name="T70" fmla="*/ 49 w 65"/>
                  <a:gd name="T71" fmla="*/ 45 h 50"/>
                  <a:gd name="T72" fmla="*/ 55 w 65"/>
                  <a:gd name="T73" fmla="*/ 50 h 50"/>
                  <a:gd name="T74" fmla="*/ 55 w 65"/>
                  <a:gd name="T75" fmla="*/ 50 h 50"/>
                  <a:gd name="T76" fmla="*/ 59 w 65"/>
                  <a:gd name="T77" fmla="*/ 50 h 50"/>
                  <a:gd name="T78" fmla="*/ 65 w 65"/>
                  <a:gd name="T79" fmla="*/ 32 h 50"/>
                  <a:gd name="T80" fmla="*/ 32 w 65"/>
                  <a:gd name="T81" fmla="*/ 0 h 50"/>
                  <a:gd name="T82" fmla="*/ 32 w 65"/>
                  <a:gd name="T83" fmla="*/ 0 h 50"/>
                  <a:gd name="T84" fmla="*/ 32 w 65"/>
                  <a:gd name="T8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5" h="50">
                    <a:moveTo>
                      <a:pt x="32" y="0"/>
                    </a:moveTo>
                    <a:cubicBezTo>
                      <a:pt x="14" y="0"/>
                      <a:pt x="0" y="14"/>
                      <a:pt x="0" y="32"/>
                    </a:cubicBezTo>
                    <a:cubicBezTo>
                      <a:pt x="0" y="39"/>
                      <a:pt x="2" y="45"/>
                      <a:pt x="5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5" y="43"/>
                      <a:pt x="4" y="38"/>
                      <a:pt x="4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5" y="22"/>
                      <a:pt x="7" y="18"/>
                      <a:pt x="10" y="14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7" y="7"/>
                      <a:pt x="23" y="4"/>
                      <a:pt x="30" y="4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41" y="4"/>
                      <a:pt x="47" y="7"/>
                      <a:pt x="52" y="1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8"/>
                      <a:pt x="60" y="23"/>
                      <a:pt x="61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61" y="32"/>
                      <a:pt x="61" y="32"/>
                      <a:pt x="61" y="32"/>
                    </a:cubicBezTo>
                    <a:cubicBezTo>
                      <a:pt x="61" y="32"/>
                      <a:pt x="61" y="32"/>
                      <a:pt x="61" y="32"/>
                    </a:cubicBezTo>
                    <a:cubicBezTo>
                      <a:pt x="61" y="38"/>
                      <a:pt x="60" y="42"/>
                      <a:pt x="57" y="47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9" y="50"/>
                      <a:pt x="59" y="50"/>
                      <a:pt x="59" y="50"/>
                    </a:cubicBezTo>
                    <a:cubicBezTo>
                      <a:pt x="63" y="45"/>
                      <a:pt x="65" y="39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lose/>
                    <a:moveTo>
                      <a:pt x="32" y="0"/>
                    </a:moveTo>
                    <a:cubicBezTo>
                      <a:pt x="32" y="0"/>
                      <a:pt x="32" y="0"/>
                      <a:pt x="32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Rectangle 7">
                <a:extLst>
                  <a:ext uri="{FF2B5EF4-FFF2-40B4-BE49-F238E27FC236}">
                    <a16:creationId xmlns:a16="http://schemas.microsoft.com/office/drawing/2014/main" id="{56E36990-C4CD-42EB-950A-D700CBE25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3136" y="1473577"/>
                <a:ext cx="174512" cy="473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584125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5C78B-9190-4606-BCC4-C23A7AA1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 for Data Science</a:t>
            </a:r>
            <a:br>
              <a:rPr lang="en-US" dirty="0"/>
            </a:br>
            <a:r>
              <a:rPr lang="en-US" sz="1800" b="0" dirty="0"/>
              <a:t>Applying advanced statistical tools to existing data to generate new insights</a:t>
            </a:r>
            <a:endParaRPr lang="en-US" b="0" dirty="0"/>
          </a:p>
        </p:txBody>
      </p:sp>
      <p:pic>
        <p:nvPicPr>
          <p:cNvPr id="7" name="Picture 6" descr="A close up of a newspaper&#10;&#10;Description automatically generated">
            <a:extLst>
              <a:ext uri="{FF2B5EF4-FFF2-40B4-BE49-F238E27FC236}">
                <a16:creationId xmlns:a16="http://schemas.microsoft.com/office/drawing/2014/main" id="{9778B2C7-7AA3-4098-A0EE-A162C39113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" t="672" r="521" b="672"/>
          <a:stretch/>
        </p:blipFill>
        <p:spPr>
          <a:xfrm>
            <a:off x="681023" y="1031875"/>
            <a:ext cx="7781954" cy="36274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6DCAD-3047-428F-9113-8359B2DF4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AD36A-69FC-4480-99C6-F1CB139E7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1318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5862-6FE6-467A-B7EA-C2BC0E7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Umbrella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080E0-DD92-4BE7-9AF2-CE2EE080C1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4950" y="933631"/>
            <a:ext cx="4255200" cy="3732214"/>
          </a:xfrm>
        </p:spPr>
        <p:txBody>
          <a:bodyPr>
            <a:normAutofit/>
          </a:bodyPr>
          <a:lstStyle/>
          <a:p>
            <a:r>
              <a:rPr lang="en-US" sz="1400" dirty="0"/>
              <a:t>Data Analytics</a:t>
            </a:r>
          </a:p>
          <a:p>
            <a:r>
              <a:rPr lang="en-US" sz="1400" dirty="0"/>
              <a:t>Big Data</a:t>
            </a:r>
          </a:p>
          <a:p>
            <a:r>
              <a:rPr lang="en-US" sz="1400" dirty="0"/>
              <a:t>Machine Learning</a:t>
            </a:r>
          </a:p>
          <a:p>
            <a:r>
              <a:rPr lang="en-US" sz="1400" dirty="0"/>
              <a:t>Artificial Intelligence</a:t>
            </a:r>
          </a:p>
          <a:p>
            <a:r>
              <a:rPr lang="en-US" sz="1400" dirty="0"/>
              <a:t>Statistics</a:t>
            </a:r>
          </a:p>
          <a:p>
            <a:r>
              <a:rPr lang="en-US" sz="1400" dirty="0"/>
              <a:t>Network Theory</a:t>
            </a:r>
          </a:p>
          <a:p>
            <a:r>
              <a:rPr lang="en-US" sz="1400" dirty="0"/>
              <a:t>Visualization</a:t>
            </a:r>
          </a:p>
          <a:p>
            <a:r>
              <a:rPr lang="en-US" sz="1400" dirty="0"/>
              <a:t>Cloud</a:t>
            </a:r>
          </a:p>
          <a:p>
            <a:r>
              <a:rPr lang="en-US" sz="1400" dirty="0"/>
              <a:t>Data Engineering</a:t>
            </a:r>
          </a:p>
          <a:p>
            <a:r>
              <a:rPr lang="en-US" sz="1400" dirty="0"/>
              <a:t>Predictive Analytics</a:t>
            </a:r>
          </a:p>
          <a:p>
            <a:r>
              <a:rPr lang="en-US" sz="1400" dirty="0"/>
              <a:t>Stream Analytics</a:t>
            </a:r>
          </a:p>
          <a:p>
            <a:r>
              <a:rPr lang="en-US" sz="1400" dirty="0"/>
              <a:t>Deep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96E42-2C96-468D-A8E0-90017FC5AC4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49347" y="933631"/>
            <a:ext cx="4255200" cy="3732214"/>
          </a:xfrm>
        </p:spPr>
        <p:txBody>
          <a:bodyPr>
            <a:normAutofit/>
          </a:bodyPr>
          <a:lstStyle/>
          <a:p>
            <a:r>
              <a:rPr lang="en-US" sz="1400" dirty="0"/>
              <a:t>Information Engineering</a:t>
            </a:r>
          </a:p>
          <a:p>
            <a:r>
              <a:rPr lang="en-US" sz="1400" dirty="0"/>
              <a:t>Data Warehouse</a:t>
            </a:r>
          </a:p>
          <a:p>
            <a:r>
              <a:rPr lang="en-US" sz="1400" dirty="0"/>
              <a:t>Data Mining</a:t>
            </a:r>
          </a:p>
          <a:p>
            <a:r>
              <a:rPr lang="en-US" sz="1400" dirty="0"/>
              <a:t>Data Wrangling</a:t>
            </a:r>
          </a:p>
          <a:p>
            <a:r>
              <a:rPr lang="en-US" sz="1400" dirty="0"/>
              <a:t>Mathematics</a:t>
            </a:r>
          </a:p>
          <a:p>
            <a:r>
              <a:rPr lang="en-US" sz="1400" dirty="0"/>
              <a:t>IoT</a:t>
            </a:r>
          </a:p>
          <a:p>
            <a:r>
              <a:rPr lang="en-US" sz="1400" dirty="0"/>
              <a:t>Business Analytics</a:t>
            </a:r>
          </a:p>
          <a:p>
            <a:r>
              <a:rPr lang="en-US" sz="1400" dirty="0"/>
              <a:t>NoSQL Database</a:t>
            </a:r>
          </a:p>
          <a:p>
            <a:r>
              <a:rPr lang="en-US" sz="1400" dirty="0"/>
              <a:t>Data Virtualization</a:t>
            </a:r>
          </a:p>
          <a:p>
            <a:r>
              <a:rPr lang="en-US" sz="1400" dirty="0"/>
              <a:t>Distributed Storage</a:t>
            </a:r>
          </a:p>
          <a:p>
            <a:r>
              <a:rPr lang="en-US" sz="1400" dirty="0"/>
              <a:t>Knowledge Discovery Tools</a:t>
            </a:r>
          </a:p>
          <a:p>
            <a:r>
              <a:rPr lang="en-US" sz="1400" dirty="0"/>
              <a:t>Computer Science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2C942-9823-482A-BEC0-2583395F4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6FFFC-E7A6-4CBD-8711-22072BE7C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130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164424-FC74-43E1-9E4A-379EF0FF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C4BCCA5-641A-430B-8BD4-B7F3BF172B0F}"/>
              </a:ext>
            </a:extLst>
          </p:cNvPr>
          <p:cNvSpPr txBox="1">
            <a:spLocks/>
          </p:cNvSpPr>
          <p:nvPr/>
        </p:nvSpPr>
        <p:spPr>
          <a:xfrm>
            <a:off x="338138" y="1022349"/>
            <a:ext cx="8466137" cy="2929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252000" marR="0" indent="-2520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20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504000" marR="0" indent="-250825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18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756000" marR="0" indent="-2520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16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008000" marR="0" indent="-2520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14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346200" marR="0" indent="-26670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DC63F"/>
              </a:buClr>
              <a:buSzTx/>
              <a:buFont typeface="Wingdings 2" panose="05020102010507070707" pitchFamily="18" charset="2"/>
              <a:buChar char=""/>
              <a:tabLst/>
              <a:defRPr sz="135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89D50B4-1F89-4721-AD81-F08E6B0CFB23}"/>
              </a:ext>
            </a:extLst>
          </p:cNvPr>
          <p:cNvSpPr/>
          <p:nvPr/>
        </p:nvSpPr>
        <p:spPr>
          <a:xfrm>
            <a:off x="354012" y="1038682"/>
            <a:ext cx="612000" cy="674232"/>
          </a:xfrm>
          <a:custGeom>
            <a:avLst/>
            <a:gdLst>
              <a:gd name="connsiteX0" fmla="*/ 0 w 509587"/>
              <a:gd name="connsiteY0" fmla="*/ 504825 h 504825"/>
              <a:gd name="connsiteX1" fmla="*/ 0 w 509587"/>
              <a:gd name="connsiteY1" fmla="*/ 0 h 504825"/>
              <a:gd name="connsiteX2" fmla="*/ 509587 w 509587"/>
              <a:gd name="connsiteY2" fmla="*/ 0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9587" h="504825">
                <a:moveTo>
                  <a:pt x="0" y="504825"/>
                </a:moveTo>
                <a:lnTo>
                  <a:pt x="0" y="0"/>
                </a:lnTo>
                <a:lnTo>
                  <a:pt x="509587" y="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A12CDBA-2BC4-4085-8464-CBFAF66B8918}"/>
              </a:ext>
            </a:extLst>
          </p:cNvPr>
          <p:cNvSpPr txBox="1">
            <a:spLocks/>
          </p:cNvSpPr>
          <p:nvPr/>
        </p:nvSpPr>
        <p:spPr>
          <a:xfrm>
            <a:off x="476250" y="1094329"/>
            <a:ext cx="8188325" cy="2746151"/>
          </a:xfrm>
          <a:prstGeom prst="rect">
            <a:avLst/>
          </a:prstGeom>
        </p:spPr>
        <p:txBody>
          <a:bodyPr>
            <a:normAutofit/>
          </a:bodyPr>
          <a:lstStyle>
            <a:lvl1pPr marL="255588" marR="0" indent="-27360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6899"/>
              </a:buClr>
              <a:buSzTx/>
              <a:buFont typeface="Wingdings 2" panose="05020102010507070707" pitchFamily="18" charset="2"/>
              <a:buChar char=""/>
              <a:tabLst/>
              <a:defRPr lang="en-US" sz="2000" kern="1200" noProof="0" dirty="0" smtClean="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1pPr>
            <a:lvl2pPr marL="593725" marR="0" indent="-250825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DC63F"/>
              </a:buClr>
              <a:buSzTx/>
              <a:buFont typeface="Wingdings 2" panose="05020102010507070707" pitchFamily="18" charset="2"/>
              <a:buChar char=""/>
              <a:tabLst/>
              <a:defRPr lang="en-US" sz="1800" kern="1200" noProof="0" dirty="0" smtClean="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2pPr>
            <a:lvl3pPr marL="917575" marR="0" indent="-231775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DC63F"/>
              </a:buClr>
              <a:buSzTx/>
              <a:buFont typeface="Wingdings 2" panose="05020102010507070707" pitchFamily="18" charset="2"/>
              <a:buChar char=""/>
              <a:tabLst/>
              <a:defRPr lang="en-US" sz="1600" kern="1200" noProof="0" dirty="0" smtClean="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3pPr>
            <a:lvl4pPr marL="1243013" marR="0" indent="-214313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DC63F"/>
              </a:buClr>
              <a:buSzTx/>
              <a:buFont typeface="Wingdings 2" panose="05020102010507070707" pitchFamily="18" charset="2"/>
              <a:buChar char=""/>
              <a:tabLst/>
              <a:defRPr lang="en-US" sz="1400" kern="1200" noProof="0" dirty="0" smtClean="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4pPr>
            <a:lvl5pPr marL="1346200" marR="0" indent="-26670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DC63F"/>
              </a:buClr>
              <a:buSzTx/>
              <a:buFont typeface="Wingdings 2" panose="05020102010507070707" pitchFamily="18" charset="2"/>
              <a:buChar char=""/>
              <a:tabLst/>
              <a:defRPr sz="135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ClrTx/>
              <a:buNone/>
              <a:tabLst>
                <a:tab pos="895350" algn="l"/>
              </a:tabLst>
            </a:pPr>
            <a:r>
              <a:rPr lang="en-US" sz="1800" b="1" dirty="0">
                <a:solidFill>
                  <a:schemeClr val="tx1"/>
                </a:solidFill>
              </a:rPr>
              <a:t>Who:</a:t>
            </a:r>
            <a:r>
              <a:rPr lang="en-US" sz="1800" dirty="0">
                <a:solidFill>
                  <a:schemeClr val="tx1"/>
                </a:solidFill>
              </a:rPr>
              <a:t>	Saurabh Jain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ClrTx/>
              <a:buNone/>
              <a:tabLst>
                <a:tab pos="895350" algn="l"/>
              </a:tabLst>
            </a:pPr>
            <a:r>
              <a:rPr lang="en-US" sz="1800" b="1" dirty="0">
                <a:solidFill>
                  <a:schemeClr val="tx1"/>
                </a:solidFill>
              </a:rPr>
              <a:t>Where:</a:t>
            </a:r>
            <a:r>
              <a:rPr lang="en-US" sz="1800" dirty="0">
                <a:solidFill>
                  <a:schemeClr val="tx1"/>
                </a:solidFill>
              </a:rPr>
              <a:t>	Persistent Systems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ClrTx/>
              <a:buNone/>
              <a:tabLst>
                <a:tab pos="895350" algn="l"/>
              </a:tabLst>
            </a:pPr>
            <a:r>
              <a:rPr lang="en-US" sz="1800" b="1" dirty="0">
                <a:solidFill>
                  <a:schemeClr val="tx1"/>
                </a:solidFill>
              </a:rPr>
              <a:t>What:</a:t>
            </a:r>
            <a:r>
              <a:rPr lang="en-US" sz="1800" dirty="0">
                <a:solidFill>
                  <a:schemeClr val="tx1"/>
                </a:solidFill>
              </a:rPr>
              <a:t>	Data Scientist, Enterprise Applications</a:t>
            </a:r>
          </a:p>
          <a:p>
            <a:pPr marL="0" indent="0">
              <a:lnSpc>
                <a:spcPct val="100000"/>
              </a:lnSpc>
              <a:buClrTx/>
              <a:buNone/>
              <a:tabLst>
                <a:tab pos="895350" algn="l"/>
              </a:tabLst>
            </a:pPr>
            <a:r>
              <a:rPr lang="en-US" sz="1800" b="1" dirty="0">
                <a:solidFill>
                  <a:schemeClr val="tx1"/>
                </a:solidFill>
              </a:rPr>
              <a:t>How:</a:t>
            </a:r>
            <a:r>
              <a:rPr lang="en-US" sz="1800" dirty="0">
                <a:solidFill>
                  <a:schemeClr val="tx1"/>
                </a:solidFill>
              </a:rPr>
              <a:t>	MS in Data Science, Indiana University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ClrTx/>
              <a:buNone/>
              <a:tabLst>
                <a:tab pos="895350" algn="l"/>
              </a:tabLst>
            </a:pPr>
            <a:r>
              <a:rPr lang="en-US" sz="1800" dirty="0">
                <a:solidFill>
                  <a:schemeClr val="tx1"/>
                </a:solidFill>
              </a:rPr>
              <a:t>	BTech in CS, Visvesvaraya National Institute of Technology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ClrTx/>
              <a:buNone/>
              <a:tabLst>
                <a:tab pos="895350" algn="l"/>
              </a:tabLst>
            </a:pPr>
            <a:r>
              <a:rPr lang="en-US" sz="1800" b="1" dirty="0">
                <a:solidFill>
                  <a:schemeClr val="tx1"/>
                </a:solidFill>
              </a:rPr>
              <a:t>When:</a:t>
            </a:r>
            <a:r>
              <a:rPr lang="en-US" sz="1800" dirty="0">
                <a:solidFill>
                  <a:schemeClr val="tx1"/>
                </a:solidFill>
              </a:rPr>
              <a:t>	Since 12+ years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596A47F-925F-4873-8FA2-2759F9FCD482}"/>
              </a:ext>
            </a:extLst>
          </p:cNvPr>
          <p:cNvSpPr/>
          <p:nvPr/>
        </p:nvSpPr>
        <p:spPr>
          <a:xfrm rot="10800000">
            <a:off x="8173223" y="3255851"/>
            <a:ext cx="612000" cy="674232"/>
          </a:xfrm>
          <a:custGeom>
            <a:avLst/>
            <a:gdLst>
              <a:gd name="connsiteX0" fmla="*/ 0 w 509587"/>
              <a:gd name="connsiteY0" fmla="*/ 504825 h 504825"/>
              <a:gd name="connsiteX1" fmla="*/ 0 w 509587"/>
              <a:gd name="connsiteY1" fmla="*/ 0 h 504825"/>
              <a:gd name="connsiteX2" fmla="*/ 509587 w 509587"/>
              <a:gd name="connsiteY2" fmla="*/ 0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9587" h="504825">
                <a:moveTo>
                  <a:pt x="0" y="504825"/>
                </a:moveTo>
                <a:lnTo>
                  <a:pt x="0" y="0"/>
                </a:lnTo>
                <a:lnTo>
                  <a:pt x="509587" y="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1812EE-132C-4E66-A9CF-6581D299C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C4DFAB-883D-4A75-9640-0AC16D026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7832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267F2F-73A7-4D9C-A64E-20917DC6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390055-22BE-435A-B394-102E19FC827B}"/>
              </a:ext>
            </a:extLst>
          </p:cNvPr>
          <p:cNvSpPr/>
          <p:nvPr/>
        </p:nvSpPr>
        <p:spPr>
          <a:xfrm>
            <a:off x="234950" y="4476752"/>
            <a:ext cx="51117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Source: </a:t>
            </a:r>
            <a:r>
              <a:rPr lang="fr-FR" sz="1000" dirty="0">
                <a:hlinkClick r:id="rId2"/>
              </a:rPr>
              <a:t>https://www.edureka.co/blog/what-is-data-science/</a:t>
            </a:r>
            <a:r>
              <a:rPr lang="fr-FR" sz="1000" dirty="0"/>
              <a:t> </a:t>
            </a:r>
          </a:p>
        </p:txBody>
      </p:sp>
      <p:pic>
        <p:nvPicPr>
          <p:cNvPr id="50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475B70A7-979C-4F6F-BF98-C22A30B596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" r="657"/>
          <a:stretch/>
        </p:blipFill>
        <p:spPr>
          <a:xfrm>
            <a:off x="2761977" y="1028881"/>
            <a:ext cx="3620046" cy="3410836"/>
          </a:xfrm>
          <a:prstGeom prst="rect">
            <a:avLst/>
          </a:prstGeom>
          <a:ln w="6350">
            <a:solidFill>
              <a:schemeClr val="accent4"/>
            </a:solidFill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AF04AF-E013-4C5A-B272-AEBFE6201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676A0B-6518-4536-AA23-62670EEE2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531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267F2F-73A7-4D9C-A64E-20917DC6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390055-22BE-435A-B394-102E19FC827B}"/>
              </a:ext>
            </a:extLst>
          </p:cNvPr>
          <p:cNvSpPr/>
          <p:nvPr/>
        </p:nvSpPr>
        <p:spPr>
          <a:xfrm>
            <a:off x="234950" y="4476752"/>
            <a:ext cx="51117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Source: </a:t>
            </a:r>
            <a:r>
              <a:rPr lang="fr-FR" sz="1000" dirty="0">
                <a:hlinkClick r:id="rId2"/>
              </a:rPr>
              <a:t>https://www.edureka.co/blog/what-is-data-science/</a:t>
            </a:r>
            <a:r>
              <a:rPr lang="fr-FR" sz="1000" dirty="0"/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60C315-9B28-49BF-A729-B986808E69EA}"/>
              </a:ext>
            </a:extLst>
          </p:cNvPr>
          <p:cNvGrpSpPr/>
          <p:nvPr/>
        </p:nvGrpSpPr>
        <p:grpSpPr>
          <a:xfrm>
            <a:off x="2620055" y="1008194"/>
            <a:ext cx="3903889" cy="3699081"/>
            <a:chOff x="2745105" y="1008194"/>
            <a:chExt cx="3645668" cy="3454407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9D2F899B-D9D9-4C9C-B6A3-A7A7660346BB}"/>
                </a:ext>
              </a:extLst>
            </p:cNvPr>
            <p:cNvSpPr/>
            <p:nvPr/>
          </p:nvSpPr>
          <p:spPr>
            <a:xfrm>
              <a:off x="3233405" y="1386897"/>
              <a:ext cx="2677190" cy="2677187"/>
            </a:xfrm>
            <a:prstGeom prst="arc">
              <a:avLst>
                <a:gd name="adj1" fmla="val 16200000"/>
                <a:gd name="adj2" fmla="val 14745674"/>
              </a:avLst>
            </a:prstGeom>
            <a:noFill/>
            <a:ln w="76200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0ADFA99-007E-47C2-8B32-EA75FB664B4E}"/>
                </a:ext>
              </a:extLst>
            </p:cNvPr>
            <p:cNvGrpSpPr/>
            <p:nvPr/>
          </p:nvGrpSpPr>
          <p:grpSpPr>
            <a:xfrm>
              <a:off x="4100374" y="1022351"/>
              <a:ext cx="938125" cy="938122"/>
              <a:chOff x="4100374" y="1022351"/>
              <a:chExt cx="938125" cy="938122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975A8EBB-1C0A-4240-A9B0-107B228E69B1}"/>
                  </a:ext>
                </a:extLst>
              </p:cNvPr>
              <p:cNvGrpSpPr/>
              <p:nvPr/>
            </p:nvGrpSpPr>
            <p:grpSpPr>
              <a:xfrm>
                <a:off x="4100374" y="1022351"/>
                <a:ext cx="938125" cy="938122"/>
                <a:chOff x="4100374" y="1022351"/>
                <a:chExt cx="938125" cy="938122"/>
              </a:xfrm>
            </p:grpSpPr>
            <p:sp>
              <p:nvSpPr>
                <p:cNvPr id="48" name="Freeform 50">
                  <a:extLst>
                    <a:ext uri="{FF2B5EF4-FFF2-40B4-BE49-F238E27FC236}">
                      <a16:creationId xmlns:a16="http://schemas.microsoft.com/office/drawing/2014/main" id="{3A8BF02E-985F-406B-9015-E41511EAC3F5}"/>
                    </a:ext>
                  </a:extLst>
                </p:cNvPr>
                <p:cNvSpPr/>
                <p:nvPr/>
              </p:nvSpPr>
              <p:spPr>
                <a:xfrm>
                  <a:off x="4100374" y="1022351"/>
                  <a:ext cx="938125" cy="938122"/>
                </a:xfrm>
                <a:custGeom>
                  <a:avLst/>
                  <a:gdLst>
                    <a:gd name="connsiteX0" fmla="*/ 0 w 894872"/>
                    <a:gd name="connsiteY0" fmla="*/ 447436 h 894872"/>
                    <a:gd name="connsiteX1" fmla="*/ 447436 w 894872"/>
                    <a:gd name="connsiteY1" fmla="*/ 0 h 894872"/>
                    <a:gd name="connsiteX2" fmla="*/ 894872 w 894872"/>
                    <a:gd name="connsiteY2" fmla="*/ 447436 h 894872"/>
                    <a:gd name="connsiteX3" fmla="*/ 447436 w 894872"/>
                    <a:gd name="connsiteY3" fmla="*/ 894872 h 894872"/>
                    <a:gd name="connsiteX4" fmla="*/ 0 w 894872"/>
                    <a:gd name="connsiteY4" fmla="*/ 447436 h 894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872" h="894872">
                      <a:moveTo>
                        <a:pt x="0" y="447436"/>
                      </a:moveTo>
                      <a:cubicBezTo>
                        <a:pt x="0" y="200324"/>
                        <a:pt x="200324" y="0"/>
                        <a:pt x="447436" y="0"/>
                      </a:cubicBezTo>
                      <a:cubicBezTo>
                        <a:pt x="694548" y="0"/>
                        <a:pt x="894872" y="200324"/>
                        <a:pt x="894872" y="447436"/>
                      </a:cubicBezTo>
                      <a:cubicBezTo>
                        <a:pt x="894872" y="694548"/>
                        <a:pt x="694548" y="894872"/>
                        <a:pt x="447436" y="894872"/>
                      </a:cubicBezTo>
                      <a:cubicBezTo>
                        <a:pt x="200324" y="894872"/>
                        <a:pt x="0" y="694548"/>
                        <a:pt x="0" y="447436"/>
                      </a:cubicBezTo>
                      <a:close/>
                    </a:path>
                  </a:pathLst>
                </a:custGeom>
                <a:solidFill>
                  <a:srgbClr val="006594"/>
                </a:solidFill>
                <a:ln w="12700" cap="flat" cmpd="sng" algn="ctr">
                  <a:solidFill>
                    <a:srgbClr val="FFFFFF">
                      <a:hueOff val="0"/>
                      <a:satOff val="0"/>
                      <a:lumOff val="0"/>
                      <a:alphaOff val="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spcFirstLastPara="0" vert="horz" wrap="square" lIns="36000" tIns="216000" rIns="36000" bIns="36000" numCol="1" spcCol="127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2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rPr>
                    <a:t>Discovery</a:t>
                  </a:r>
                  <a:endPara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endParaRPr>
                </a:p>
              </p:txBody>
            </p:sp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C733ACCC-ABF3-42AA-9F37-C14E8197FA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51115"/>
                <a:stretch/>
              </p:blipFill>
              <p:spPr>
                <a:xfrm>
                  <a:off x="4157921" y="1077998"/>
                  <a:ext cx="823031" cy="402337"/>
                </a:xfrm>
                <a:prstGeom prst="rect">
                  <a:avLst/>
                </a:prstGeom>
              </p:spPr>
            </p:pic>
          </p:grp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FCA9F51-6B3A-40C1-B231-327AB95A9D6C}"/>
                  </a:ext>
                </a:extLst>
              </p:cNvPr>
              <p:cNvSpPr/>
              <p:nvPr/>
            </p:nvSpPr>
            <p:spPr>
              <a:xfrm>
                <a:off x="4392417" y="1144722"/>
                <a:ext cx="354038" cy="2610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CA6F21C-2DE5-4C73-9C59-B949D4FD14B1}"/>
                </a:ext>
              </a:extLst>
            </p:cNvPr>
            <p:cNvGrpSpPr/>
            <p:nvPr/>
          </p:nvGrpSpPr>
          <p:grpSpPr>
            <a:xfrm>
              <a:off x="5219150" y="1674621"/>
              <a:ext cx="938125" cy="938122"/>
              <a:chOff x="5219150" y="1674621"/>
              <a:chExt cx="938125" cy="938122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9250F6D-BF96-42D0-898A-DD93C3B319F3}"/>
                  </a:ext>
                </a:extLst>
              </p:cNvPr>
              <p:cNvGrpSpPr/>
              <p:nvPr/>
            </p:nvGrpSpPr>
            <p:grpSpPr>
              <a:xfrm>
                <a:off x="5219150" y="1674621"/>
                <a:ext cx="938125" cy="938122"/>
                <a:chOff x="5219150" y="1674621"/>
                <a:chExt cx="938125" cy="938122"/>
              </a:xfrm>
            </p:grpSpPr>
            <p:sp>
              <p:nvSpPr>
                <p:cNvPr id="44" name="Freeform 52">
                  <a:extLst>
                    <a:ext uri="{FF2B5EF4-FFF2-40B4-BE49-F238E27FC236}">
                      <a16:creationId xmlns:a16="http://schemas.microsoft.com/office/drawing/2014/main" id="{0A0173F3-16A4-41FE-9944-F1EA46856B80}"/>
                    </a:ext>
                  </a:extLst>
                </p:cNvPr>
                <p:cNvSpPr/>
                <p:nvPr/>
              </p:nvSpPr>
              <p:spPr>
                <a:xfrm>
                  <a:off x="5219150" y="1674621"/>
                  <a:ext cx="938125" cy="938122"/>
                </a:xfrm>
                <a:custGeom>
                  <a:avLst/>
                  <a:gdLst>
                    <a:gd name="connsiteX0" fmla="*/ 0 w 894872"/>
                    <a:gd name="connsiteY0" fmla="*/ 447436 h 894872"/>
                    <a:gd name="connsiteX1" fmla="*/ 447436 w 894872"/>
                    <a:gd name="connsiteY1" fmla="*/ 0 h 894872"/>
                    <a:gd name="connsiteX2" fmla="*/ 894872 w 894872"/>
                    <a:gd name="connsiteY2" fmla="*/ 447436 h 894872"/>
                    <a:gd name="connsiteX3" fmla="*/ 447436 w 894872"/>
                    <a:gd name="connsiteY3" fmla="*/ 894872 h 894872"/>
                    <a:gd name="connsiteX4" fmla="*/ 0 w 894872"/>
                    <a:gd name="connsiteY4" fmla="*/ 447436 h 894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872" h="894872">
                      <a:moveTo>
                        <a:pt x="0" y="447436"/>
                      </a:moveTo>
                      <a:cubicBezTo>
                        <a:pt x="0" y="200324"/>
                        <a:pt x="200324" y="0"/>
                        <a:pt x="447436" y="0"/>
                      </a:cubicBezTo>
                      <a:cubicBezTo>
                        <a:pt x="694548" y="0"/>
                        <a:pt x="894872" y="200324"/>
                        <a:pt x="894872" y="447436"/>
                      </a:cubicBezTo>
                      <a:cubicBezTo>
                        <a:pt x="894872" y="694548"/>
                        <a:pt x="694548" y="894872"/>
                        <a:pt x="447436" y="894872"/>
                      </a:cubicBezTo>
                      <a:cubicBezTo>
                        <a:pt x="200324" y="894872"/>
                        <a:pt x="0" y="694548"/>
                        <a:pt x="0" y="447436"/>
                      </a:cubicBezTo>
                      <a:close/>
                    </a:path>
                  </a:pathLst>
                </a:custGeom>
                <a:solidFill>
                  <a:srgbClr val="F37021"/>
                </a:solidFill>
                <a:ln w="12700" cap="flat" cmpd="sng" algn="ctr">
                  <a:solidFill>
                    <a:srgbClr val="FFFFFF">
                      <a:hueOff val="0"/>
                      <a:satOff val="0"/>
                      <a:lumOff val="0"/>
                      <a:alphaOff val="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spcFirstLastPara="0" vert="horz" wrap="square" lIns="36000" tIns="396000" rIns="36000" bIns="36000" numCol="1" spcCol="127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2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rPr>
                    <a:t>Data</a:t>
                  </a:r>
                  <a:b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rPr>
                  </a:b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rPr>
                    <a:t>Preparation</a:t>
                  </a:r>
                  <a:endPara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endParaRPr>
                </a:p>
              </p:txBody>
            </p:sp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DC1566D5-686A-463A-A9A2-7DA5C700DA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51115"/>
                <a:stretch/>
              </p:blipFill>
              <p:spPr>
                <a:xfrm>
                  <a:off x="5276697" y="1741345"/>
                  <a:ext cx="823031" cy="402337"/>
                </a:xfrm>
                <a:prstGeom prst="rect">
                  <a:avLst/>
                </a:prstGeom>
              </p:spPr>
            </p:pic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94EC230-6771-4BC0-B915-67C6273D7629}"/>
                  </a:ext>
                </a:extLst>
              </p:cNvPr>
              <p:cNvSpPr/>
              <p:nvPr/>
            </p:nvSpPr>
            <p:spPr>
              <a:xfrm>
                <a:off x="5511193" y="1812007"/>
                <a:ext cx="354038" cy="2610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0E485C-2A3C-4B94-8D29-DDC504F8E2DC}"/>
                </a:ext>
              </a:extLst>
            </p:cNvPr>
            <p:cNvGrpSpPr/>
            <p:nvPr/>
          </p:nvGrpSpPr>
          <p:grpSpPr>
            <a:xfrm>
              <a:off x="5219150" y="2915997"/>
              <a:ext cx="938125" cy="938122"/>
              <a:chOff x="5219150" y="2915997"/>
              <a:chExt cx="938125" cy="938122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C56FBD8-4CCD-40EE-BBDC-79551763B1F8}"/>
                  </a:ext>
                </a:extLst>
              </p:cNvPr>
              <p:cNvGrpSpPr/>
              <p:nvPr/>
            </p:nvGrpSpPr>
            <p:grpSpPr>
              <a:xfrm>
                <a:off x="5219150" y="2915997"/>
                <a:ext cx="938125" cy="938122"/>
                <a:chOff x="5219150" y="2915997"/>
                <a:chExt cx="938125" cy="938122"/>
              </a:xfrm>
            </p:grpSpPr>
            <p:sp>
              <p:nvSpPr>
                <p:cNvPr id="40" name="Freeform 54">
                  <a:extLst>
                    <a:ext uri="{FF2B5EF4-FFF2-40B4-BE49-F238E27FC236}">
                      <a16:creationId xmlns:a16="http://schemas.microsoft.com/office/drawing/2014/main" id="{E88B7C2C-8936-453E-9622-AB3FFFAEF68D}"/>
                    </a:ext>
                  </a:extLst>
                </p:cNvPr>
                <p:cNvSpPr/>
                <p:nvPr/>
              </p:nvSpPr>
              <p:spPr>
                <a:xfrm>
                  <a:off x="5219150" y="2915997"/>
                  <a:ext cx="938125" cy="938122"/>
                </a:xfrm>
                <a:custGeom>
                  <a:avLst/>
                  <a:gdLst>
                    <a:gd name="connsiteX0" fmla="*/ 0 w 894872"/>
                    <a:gd name="connsiteY0" fmla="*/ 447436 h 894872"/>
                    <a:gd name="connsiteX1" fmla="*/ 447436 w 894872"/>
                    <a:gd name="connsiteY1" fmla="*/ 0 h 894872"/>
                    <a:gd name="connsiteX2" fmla="*/ 894872 w 894872"/>
                    <a:gd name="connsiteY2" fmla="*/ 447436 h 894872"/>
                    <a:gd name="connsiteX3" fmla="*/ 447436 w 894872"/>
                    <a:gd name="connsiteY3" fmla="*/ 894872 h 894872"/>
                    <a:gd name="connsiteX4" fmla="*/ 0 w 894872"/>
                    <a:gd name="connsiteY4" fmla="*/ 447436 h 894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872" h="894872">
                      <a:moveTo>
                        <a:pt x="0" y="447436"/>
                      </a:moveTo>
                      <a:cubicBezTo>
                        <a:pt x="0" y="200324"/>
                        <a:pt x="200324" y="0"/>
                        <a:pt x="447436" y="0"/>
                      </a:cubicBezTo>
                      <a:cubicBezTo>
                        <a:pt x="694548" y="0"/>
                        <a:pt x="894872" y="200324"/>
                        <a:pt x="894872" y="447436"/>
                      </a:cubicBezTo>
                      <a:cubicBezTo>
                        <a:pt x="894872" y="694548"/>
                        <a:pt x="694548" y="894872"/>
                        <a:pt x="447436" y="894872"/>
                      </a:cubicBezTo>
                      <a:cubicBezTo>
                        <a:pt x="200324" y="894872"/>
                        <a:pt x="0" y="694548"/>
                        <a:pt x="0" y="447436"/>
                      </a:cubicBezTo>
                      <a:close/>
                    </a:path>
                  </a:pathLst>
                </a:custGeom>
                <a:solidFill>
                  <a:srgbClr val="8DC63F"/>
                </a:solidFill>
                <a:ln w="12700" cap="flat" cmpd="sng" algn="ctr">
                  <a:solidFill>
                    <a:srgbClr val="FFFFFF">
                      <a:hueOff val="0"/>
                      <a:satOff val="0"/>
                      <a:lumOff val="0"/>
                      <a:alphaOff val="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spcFirstLastPara="0" vert="horz" wrap="square" lIns="36000" tIns="396000" rIns="36000" bIns="36000" numCol="1" spcCol="127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2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rPr>
                    <a:t>Model </a:t>
                  </a:r>
                  <a:b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rPr>
                  </a:b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rPr>
                    <a:t>Planning</a:t>
                  </a:r>
                  <a:endPara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endParaRPr>
                </a:p>
              </p:txBody>
            </p:sp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D6B1747F-F4D0-4973-B882-AAF4E42C1F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51115"/>
                <a:stretch/>
              </p:blipFill>
              <p:spPr>
                <a:xfrm>
                  <a:off x="5276697" y="2974990"/>
                  <a:ext cx="823031" cy="402337"/>
                </a:xfrm>
                <a:prstGeom prst="rect">
                  <a:avLst/>
                </a:prstGeom>
              </p:spPr>
            </p:pic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BE1ECC5-5902-4D32-A85B-789FF3D032FE}"/>
                  </a:ext>
                </a:extLst>
              </p:cNvPr>
              <p:cNvSpPr/>
              <p:nvPr/>
            </p:nvSpPr>
            <p:spPr>
              <a:xfrm>
                <a:off x="5511193" y="3045652"/>
                <a:ext cx="354038" cy="2610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52D94F1-667E-40D2-A336-CA30AE03B3B9}"/>
                </a:ext>
              </a:extLst>
            </p:cNvPr>
            <p:cNvGrpSpPr/>
            <p:nvPr/>
          </p:nvGrpSpPr>
          <p:grpSpPr>
            <a:xfrm>
              <a:off x="4100374" y="3490511"/>
              <a:ext cx="938125" cy="938122"/>
              <a:chOff x="4100374" y="3490511"/>
              <a:chExt cx="938125" cy="938122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187CC29-FCA0-4657-AB1E-DDF0D41DB9F3}"/>
                  </a:ext>
                </a:extLst>
              </p:cNvPr>
              <p:cNvGrpSpPr/>
              <p:nvPr/>
            </p:nvGrpSpPr>
            <p:grpSpPr>
              <a:xfrm>
                <a:off x="4100374" y="3490511"/>
                <a:ext cx="938125" cy="938122"/>
                <a:chOff x="4100374" y="3490511"/>
                <a:chExt cx="938125" cy="938122"/>
              </a:xfrm>
            </p:grpSpPr>
            <p:sp>
              <p:nvSpPr>
                <p:cNvPr id="36" name="Freeform 51">
                  <a:extLst>
                    <a:ext uri="{FF2B5EF4-FFF2-40B4-BE49-F238E27FC236}">
                      <a16:creationId xmlns:a16="http://schemas.microsoft.com/office/drawing/2014/main" id="{3995B84E-983D-4435-B809-3B468CD8EA0B}"/>
                    </a:ext>
                  </a:extLst>
                </p:cNvPr>
                <p:cNvSpPr/>
                <p:nvPr/>
              </p:nvSpPr>
              <p:spPr>
                <a:xfrm>
                  <a:off x="4100374" y="3490511"/>
                  <a:ext cx="938125" cy="938122"/>
                </a:xfrm>
                <a:custGeom>
                  <a:avLst/>
                  <a:gdLst>
                    <a:gd name="connsiteX0" fmla="*/ 0 w 894872"/>
                    <a:gd name="connsiteY0" fmla="*/ 447436 h 894872"/>
                    <a:gd name="connsiteX1" fmla="*/ 447436 w 894872"/>
                    <a:gd name="connsiteY1" fmla="*/ 0 h 894872"/>
                    <a:gd name="connsiteX2" fmla="*/ 894872 w 894872"/>
                    <a:gd name="connsiteY2" fmla="*/ 447436 h 894872"/>
                    <a:gd name="connsiteX3" fmla="*/ 447436 w 894872"/>
                    <a:gd name="connsiteY3" fmla="*/ 894872 h 894872"/>
                    <a:gd name="connsiteX4" fmla="*/ 0 w 894872"/>
                    <a:gd name="connsiteY4" fmla="*/ 447436 h 894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872" h="894872">
                      <a:moveTo>
                        <a:pt x="0" y="447436"/>
                      </a:moveTo>
                      <a:cubicBezTo>
                        <a:pt x="0" y="200324"/>
                        <a:pt x="200324" y="0"/>
                        <a:pt x="447436" y="0"/>
                      </a:cubicBezTo>
                      <a:cubicBezTo>
                        <a:pt x="694548" y="0"/>
                        <a:pt x="894872" y="200324"/>
                        <a:pt x="894872" y="447436"/>
                      </a:cubicBezTo>
                      <a:cubicBezTo>
                        <a:pt x="894872" y="694548"/>
                        <a:pt x="694548" y="894872"/>
                        <a:pt x="447436" y="894872"/>
                      </a:cubicBezTo>
                      <a:cubicBezTo>
                        <a:pt x="200324" y="894872"/>
                        <a:pt x="0" y="694548"/>
                        <a:pt x="0" y="447436"/>
                      </a:cubicBezTo>
                      <a:close/>
                    </a:path>
                  </a:pathLst>
                </a:custGeom>
                <a:solidFill>
                  <a:srgbClr val="006594"/>
                </a:solidFill>
                <a:ln w="12700" cap="flat" cmpd="sng" algn="ctr">
                  <a:solidFill>
                    <a:srgbClr val="FFFFFF">
                      <a:hueOff val="0"/>
                      <a:satOff val="0"/>
                      <a:lumOff val="0"/>
                      <a:alphaOff val="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spcFirstLastPara="0" vert="horz" wrap="square" lIns="36000" tIns="396000" rIns="36000" bIns="36000" numCol="1" spcCol="127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2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rPr>
                    <a:t>Model </a:t>
                  </a:r>
                  <a:b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rPr>
                  </a:b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rPr>
                    <a:t>Building</a:t>
                  </a:r>
                  <a:endPara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endParaRPr>
                </a:p>
              </p:txBody>
            </p:sp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id="{DAAB080B-5D26-4636-9307-34A10E02F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51115"/>
                <a:stretch/>
              </p:blipFill>
              <p:spPr>
                <a:xfrm>
                  <a:off x="4157921" y="3557235"/>
                  <a:ext cx="823031" cy="402337"/>
                </a:xfrm>
                <a:prstGeom prst="rect">
                  <a:avLst/>
                </a:prstGeom>
              </p:spPr>
            </p:pic>
          </p:grp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1F8D5A-2CA5-44F5-8A95-71EF2F2258A7}"/>
                  </a:ext>
                </a:extLst>
              </p:cNvPr>
              <p:cNvSpPr/>
              <p:nvPr/>
            </p:nvSpPr>
            <p:spPr>
              <a:xfrm>
                <a:off x="4388758" y="3627898"/>
                <a:ext cx="354038" cy="2610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7831407-3042-48F5-ADC4-F60E4B13F294}"/>
                </a:ext>
              </a:extLst>
            </p:cNvPr>
            <p:cNvGrpSpPr/>
            <p:nvPr/>
          </p:nvGrpSpPr>
          <p:grpSpPr>
            <a:xfrm>
              <a:off x="2986726" y="2915997"/>
              <a:ext cx="938125" cy="938122"/>
              <a:chOff x="2986726" y="2915997"/>
              <a:chExt cx="938125" cy="938122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90595D0-32D9-451D-9A62-B787C186E22A}"/>
                  </a:ext>
                </a:extLst>
              </p:cNvPr>
              <p:cNvGrpSpPr/>
              <p:nvPr/>
            </p:nvGrpSpPr>
            <p:grpSpPr>
              <a:xfrm>
                <a:off x="2986726" y="2915997"/>
                <a:ext cx="938125" cy="938122"/>
                <a:chOff x="2986726" y="2915997"/>
                <a:chExt cx="938125" cy="938122"/>
              </a:xfrm>
            </p:grpSpPr>
            <p:sp>
              <p:nvSpPr>
                <p:cNvPr id="32" name="Freeform 55">
                  <a:extLst>
                    <a:ext uri="{FF2B5EF4-FFF2-40B4-BE49-F238E27FC236}">
                      <a16:creationId xmlns:a16="http://schemas.microsoft.com/office/drawing/2014/main" id="{BCE18E76-10DF-4000-902F-E1535C075D91}"/>
                    </a:ext>
                  </a:extLst>
                </p:cNvPr>
                <p:cNvSpPr/>
                <p:nvPr/>
              </p:nvSpPr>
              <p:spPr>
                <a:xfrm>
                  <a:off x="2986726" y="2915997"/>
                  <a:ext cx="938125" cy="938122"/>
                </a:xfrm>
                <a:custGeom>
                  <a:avLst/>
                  <a:gdLst>
                    <a:gd name="connsiteX0" fmla="*/ 0 w 894872"/>
                    <a:gd name="connsiteY0" fmla="*/ 447436 h 894872"/>
                    <a:gd name="connsiteX1" fmla="*/ 447436 w 894872"/>
                    <a:gd name="connsiteY1" fmla="*/ 0 h 894872"/>
                    <a:gd name="connsiteX2" fmla="*/ 894872 w 894872"/>
                    <a:gd name="connsiteY2" fmla="*/ 447436 h 894872"/>
                    <a:gd name="connsiteX3" fmla="*/ 447436 w 894872"/>
                    <a:gd name="connsiteY3" fmla="*/ 894872 h 894872"/>
                    <a:gd name="connsiteX4" fmla="*/ 0 w 894872"/>
                    <a:gd name="connsiteY4" fmla="*/ 447436 h 894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872" h="894872">
                      <a:moveTo>
                        <a:pt x="0" y="447436"/>
                      </a:moveTo>
                      <a:cubicBezTo>
                        <a:pt x="0" y="200324"/>
                        <a:pt x="200324" y="0"/>
                        <a:pt x="447436" y="0"/>
                      </a:cubicBezTo>
                      <a:cubicBezTo>
                        <a:pt x="694548" y="0"/>
                        <a:pt x="894872" y="200324"/>
                        <a:pt x="894872" y="447436"/>
                      </a:cubicBezTo>
                      <a:cubicBezTo>
                        <a:pt x="894872" y="694548"/>
                        <a:pt x="694548" y="894872"/>
                        <a:pt x="447436" y="894872"/>
                      </a:cubicBezTo>
                      <a:cubicBezTo>
                        <a:pt x="200324" y="894872"/>
                        <a:pt x="0" y="694548"/>
                        <a:pt x="0" y="447436"/>
                      </a:cubicBezTo>
                      <a:close/>
                    </a:path>
                  </a:pathLst>
                </a:custGeom>
                <a:solidFill>
                  <a:srgbClr val="F37021"/>
                </a:solidFill>
                <a:ln w="12700" cap="flat" cmpd="sng" algn="ctr">
                  <a:solidFill>
                    <a:srgbClr val="FFFFFF">
                      <a:hueOff val="0"/>
                      <a:satOff val="0"/>
                      <a:lumOff val="0"/>
                      <a:alphaOff val="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spcFirstLastPara="0" vert="horz" wrap="square" lIns="36000" tIns="216000" rIns="36000" bIns="36000" numCol="1" spcCol="127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2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rPr>
                    <a:t>Operationalize</a:t>
                  </a:r>
                  <a:endPara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endParaRPr>
                </a:p>
              </p:txBody>
            </p:sp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0D3A2348-E8DD-4832-9C49-B95FFA9EEF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51115"/>
                <a:stretch/>
              </p:blipFill>
              <p:spPr>
                <a:xfrm>
                  <a:off x="3044273" y="2974989"/>
                  <a:ext cx="823031" cy="402337"/>
                </a:xfrm>
                <a:prstGeom prst="rect">
                  <a:avLst/>
                </a:prstGeom>
              </p:spPr>
            </p:pic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F602CA2-1910-4BFA-BDC6-141853339302}"/>
                  </a:ext>
                </a:extLst>
              </p:cNvPr>
              <p:cNvSpPr/>
              <p:nvPr/>
            </p:nvSpPr>
            <p:spPr>
              <a:xfrm>
                <a:off x="3278769" y="3047920"/>
                <a:ext cx="354038" cy="2610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416FDB0-E557-4174-8548-10D7C1B99035}"/>
                </a:ext>
              </a:extLst>
            </p:cNvPr>
            <p:cNvGrpSpPr/>
            <p:nvPr/>
          </p:nvGrpSpPr>
          <p:grpSpPr>
            <a:xfrm>
              <a:off x="2986726" y="1674621"/>
              <a:ext cx="938125" cy="938122"/>
              <a:chOff x="2986726" y="1674621"/>
              <a:chExt cx="938125" cy="93812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05A930D-9B4C-466B-B648-3A4941341A1B}"/>
                  </a:ext>
                </a:extLst>
              </p:cNvPr>
              <p:cNvGrpSpPr/>
              <p:nvPr/>
            </p:nvGrpSpPr>
            <p:grpSpPr>
              <a:xfrm>
                <a:off x="2986726" y="1674621"/>
                <a:ext cx="938125" cy="938122"/>
                <a:chOff x="2986726" y="1674621"/>
                <a:chExt cx="938125" cy="938122"/>
              </a:xfrm>
            </p:grpSpPr>
            <p:sp>
              <p:nvSpPr>
                <p:cNvPr id="28" name="Freeform 53">
                  <a:extLst>
                    <a:ext uri="{FF2B5EF4-FFF2-40B4-BE49-F238E27FC236}">
                      <a16:creationId xmlns:a16="http://schemas.microsoft.com/office/drawing/2014/main" id="{1057AB00-54E2-4ECB-9193-2CA9B2CC7B72}"/>
                    </a:ext>
                  </a:extLst>
                </p:cNvPr>
                <p:cNvSpPr/>
                <p:nvPr/>
              </p:nvSpPr>
              <p:spPr>
                <a:xfrm>
                  <a:off x="2986726" y="1674621"/>
                  <a:ext cx="938125" cy="938122"/>
                </a:xfrm>
                <a:custGeom>
                  <a:avLst/>
                  <a:gdLst>
                    <a:gd name="connsiteX0" fmla="*/ 0 w 894872"/>
                    <a:gd name="connsiteY0" fmla="*/ 447436 h 894872"/>
                    <a:gd name="connsiteX1" fmla="*/ 447436 w 894872"/>
                    <a:gd name="connsiteY1" fmla="*/ 0 h 894872"/>
                    <a:gd name="connsiteX2" fmla="*/ 894872 w 894872"/>
                    <a:gd name="connsiteY2" fmla="*/ 447436 h 894872"/>
                    <a:gd name="connsiteX3" fmla="*/ 447436 w 894872"/>
                    <a:gd name="connsiteY3" fmla="*/ 894872 h 894872"/>
                    <a:gd name="connsiteX4" fmla="*/ 0 w 894872"/>
                    <a:gd name="connsiteY4" fmla="*/ 447436 h 894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872" h="894872">
                      <a:moveTo>
                        <a:pt x="0" y="447436"/>
                      </a:moveTo>
                      <a:cubicBezTo>
                        <a:pt x="0" y="200324"/>
                        <a:pt x="200324" y="0"/>
                        <a:pt x="447436" y="0"/>
                      </a:cubicBezTo>
                      <a:cubicBezTo>
                        <a:pt x="694548" y="0"/>
                        <a:pt x="894872" y="200324"/>
                        <a:pt x="894872" y="447436"/>
                      </a:cubicBezTo>
                      <a:cubicBezTo>
                        <a:pt x="894872" y="694548"/>
                        <a:pt x="694548" y="894872"/>
                        <a:pt x="447436" y="894872"/>
                      </a:cubicBezTo>
                      <a:cubicBezTo>
                        <a:pt x="200324" y="894872"/>
                        <a:pt x="0" y="694548"/>
                        <a:pt x="0" y="447436"/>
                      </a:cubicBezTo>
                      <a:close/>
                    </a:path>
                  </a:pathLst>
                </a:custGeom>
                <a:solidFill>
                  <a:srgbClr val="8DC63F"/>
                </a:solidFill>
                <a:ln w="12700" cap="flat" cmpd="sng" algn="ctr">
                  <a:solidFill>
                    <a:srgbClr val="FFFFFF">
                      <a:hueOff val="0"/>
                      <a:satOff val="0"/>
                      <a:lumOff val="0"/>
                      <a:alphaOff val="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spcFirstLastPara="0" vert="horz" wrap="square" lIns="36000" tIns="396000" rIns="36000" bIns="36000" numCol="1" spcCol="127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2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rPr>
                    <a:t>Communicate Results</a:t>
                  </a:r>
                  <a:endPara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endParaRPr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835A3680-354F-4C26-A42E-4A3F38075F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51115"/>
                <a:stretch/>
              </p:blipFill>
              <p:spPr>
                <a:xfrm>
                  <a:off x="3044273" y="1741344"/>
                  <a:ext cx="823031" cy="402337"/>
                </a:xfrm>
                <a:prstGeom prst="rect">
                  <a:avLst/>
                </a:prstGeom>
              </p:spPr>
            </p:pic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287B466-D943-4795-AD3A-7FAAB0AEB112}"/>
                  </a:ext>
                </a:extLst>
              </p:cNvPr>
              <p:cNvSpPr/>
              <p:nvPr/>
            </p:nvSpPr>
            <p:spPr>
              <a:xfrm>
                <a:off x="3276206" y="1818255"/>
                <a:ext cx="354038" cy="2610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F954BB5-F2E6-4C3A-B11B-314EEA3C5A82}"/>
                </a:ext>
              </a:extLst>
            </p:cNvPr>
            <p:cNvGrpSpPr/>
            <p:nvPr/>
          </p:nvGrpSpPr>
          <p:grpSpPr>
            <a:xfrm>
              <a:off x="2745105" y="1008194"/>
              <a:ext cx="3645668" cy="3454407"/>
              <a:chOff x="2745105" y="1008194"/>
              <a:chExt cx="3645668" cy="3454407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CA2C6E41-2591-4FF4-B3F4-DC98F45906C2}"/>
                  </a:ext>
                </a:extLst>
              </p:cNvPr>
              <p:cNvSpPr/>
              <p:nvPr/>
            </p:nvSpPr>
            <p:spPr>
              <a:xfrm rot="14764621" flipH="1">
                <a:off x="4350905" y="1100827"/>
                <a:ext cx="1375187" cy="1189921"/>
              </a:xfrm>
              <a:prstGeom prst="arc">
                <a:avLst>
                  <a:gd name="adj1" fmla="val 16466871"/>
                  <a:gd name="adj2" fmla="val 21209814"/>
                </a:avLst>
              </a:prstGeom>
              <a:ln w="6350">
                <a:solidFill>
                  <a:schemeClr val="accent4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67162F10-E6B6-402C-92E1-BF62029293B3}"/>
                  </a:ext>
                </a:extLst>
              </p:cNvPr>
              <p:cNvSpPr/>
              <p:nvPr/>
            </p:nvSpPr>
            <p:spPr>
              <a:xfrm rot="18890422" flipH="1">
                <a:off x="5056840" y="2226304"/>
                <a:ext cx="1375187" cy="1189921"/>
              </a:xfrm>
              <a:prstGeom prst="arc">
                <a:avLst>
                  <a:gd name="adj1" fmla="val 16466871"/>
                  <a:gd name="adj2" fmla="val 21209814"/>
                </a:avLst>
              </a:prstGeom>
              <a:ln w="6350">
                <a:solidFill>
                  <a:schemeClr val="accent4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C0DE87B6-A2E1-43BE-A931-A22D3D76325D}"/>
                  </a:ext>
                </a:extLst>
              </p:cNvPr>
              <p:cNvSpPr/>
              <p:nvPr/>
            </p:nvSpPr>
            <p:spPr>
              <a:xfrm rot="1506075" flipH="1">
                <a:off x="4301156" y="3272680"/>
                <a:ext cx="1375187" cy="1189921"/>
              </a:xfrm>
              <a:prstGeom prst="arc">
                <a:avLst>
                  <a:gd name="adj1" fmla="val 16466871"/>
                  <a:gd name="adj2" fmla="val 21209814"/>
                </a:avLst>
              </a:prstGeom>
              <a:ln w="6350">
                <a:solidFill>
                  <a:schemeClr val="accent4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86E9C272-6262-4751-BB7D-E819D09D205B}"/>
                  </a:ext>
                </a:extLst>
              </p:cNvPr>
              <p:cNvSpPr/>
              <p:nvPr/>
            </p:nvSpPr>
            <p:spPr>
              <a:xfrm rot="4975065" flipH="1">
                <a:off x="3075086" y="3061209"/>
                <a:ext cx="1375187" cy="1189921"/>
              </a:xfrm>
              <a:prstGeom prst="arc">
                <a:avLst>
                  <a:gd name="adj1" fmla="val 16466871"/>
                  <a:gd name="adj2" fmla="val 21209814"/>
                </a:avLst>
              </a:prstGeom>
              <a:ln w="6350">
                <a:solidFill>
                  <a:schemeClr val="accent4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1DE02FFE-C648-48F3-8E44-4F44FD829783}"/>
                  </a:ext>
                </a:extLst>
              </p:cNvPr>
              <p:cNvSpPr/>
              <p:nvPr/>
            </p:nvSpPr>
            <p:spPr>
              <a:xfrm rot="4975065" flipH="1">
                <a:off x="4464608" y="1108595"/>
                <a:ext cx="1375187" cy="1398678"/>
              </a:xfrm>
              <a:prstGeom prst="arc">
                <a:avLst>
                  <a:gd name="adj1" fmla="val 16466871"/>
                  <a:gd name="adj2" fmla="val 665377"/>
                </a:avLst>
              </a:prstGeom>
              <a:ln w="6350">
                <a:solidFill>
                  <a:schemeClr val="accent4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1FBD09B9-DE08-4EB2-B658-994E87401555}"/>
                  </a:ext>
                </a:extLst>
              </p:cNvPr>
              <p:cNvSpPr/>
              <p:nvPr/>
            </p:nvSpPr>
            <p:spPr>
              <a:xfrm rot="8772612" flipH="1">
                <a:off x="5015586" y="1972983"/>
                <a:ext cx="1375187" cy="1398678"/>
              </a:xfrm>
              <a:prstGeom prst="arc">
                <a:avLst>
                  <a:gd name="adj1" fmla="val 16466871"/>
                  <a:gd name="adj2" fmla="val 665377"/>
                </a:avLst>
              </a:prstGeom>
              <a:ln w="6350">
                <a:solidFill>
                  <a:schemeClr val="accent4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64214F1A-8625-4911-8966-34722CB7ACE8}"/>
                  </a:ext>
                </a:extLst>
              </p:cNvPr>
              <p:cNvSpPr/>
              <p:nvPr/>
            </p:nvSpPr>
            <p:spPr>
              <a:xfrm rot="12382787" flipH="1">
                <a:off x="4419618" y="3014382"/>
                <a:ext cx="1375187" cy="1398678"/>
              </a:xfrm>
              <a:prstGeom prst="arc">
                <a:avLst>
                  <a:gd name="adj1" fmla="val 16466871"/>
                  <a:gd name="adj2" fmla="val 665377"/>
                </a:avLst>
              </a:prstGeom>
              <a:ln w="6350">
                <a:solidFill>
                  <a:schemeClr val="accent4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1C2B00A8-7150-4080-B1E7-E3FBD0D0FA8A}"/>
                  </a:ext>
                </a:extLst>
              </p:cNvPr>
              <p:cNvSpPr/>
              <p:nvPr/>
            </p:nvSpPr>
            <p:spPr>
              <a:xfrm rot="15624855" flipH="1">
                <a:off x="3300194" y="2983077"/>
                <a:ext cx="1375187" cy="1398678"/>
              </a:xfrm>
              <a:prstGeom prst="arc">
                <a:avLst>
                  <a:gd name="adj1" fmla="val 16466871"/>
                  <a:gd name="adj2" fmla="val 665377"/>
                </a:avLst>
              </a:prstGeom>
              <a:ln w="6350">
                <a:solidFill>
                  <a:schemeClr val="accent4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6D3A27C5-2AE7-4CBA-8890-AF1A8983BB6E}"/>
                  </a:ext>
                </a:extLst>
              </p:cNvPr>
              <p:cNvSpPr/>
              <p:nvPr/>
            </p:nvSpPr>
            <p:spPr>
              <a:xfrm rot="19342427" flipH="1">
                <a:off x="2745105" y="2057070"/>
                <a:ext cx="1375187" cy="1398678"/>
              </a:xfrm>
              <a:prstGeom prst="arc">
                <a:avLst>
                  <a:gd name="adj1" fmla="val 16466871"/>
                  <a:gd name="adj2" fmla="val 665377"/>
                </a:avLst>
              </a:prstGeom>
              <a:ln w="6350">
                <a:solidFill>
                  <a:schemeClr val="accent4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DBB7A6-EEC8-414F-B97D-08927BF91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23BA2-3C36-4F25-9ACC-5E97415C3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9315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5862-6FE6-467A-B7EA-C2BC0E7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need for Machines to do Data Interpretation?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080E0-DD92-4BE7-9AF2-CE2EE080C1E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0" y="908684"/>
            <a:ext cx="8672400" cy="3804640"/>
          </a:xfrm>
        </p:spPr>
        <p:txBody>
          <a:bodyPr>
            <a:normAutofit/>
          </a:bodyPr>
          <a:lstStyle/>
          <a:p>
            <a:r>
              <a:rPr lang="en-US" sz="1800" dirty="0"/>
              <a:t>Massive amount of data to process</a:t>
            </a:r>
          </a:p>
          <a:p>
            <a:r>
              <a:rPr lang="en-US" sz="1800" dirty="0"/>
              <a:t>Computers don’t fight</a:t>
            </a:r>
          </a:p>
          <a:p>
            <a:r>
              <a:rPr lang="en-US" sz="1800" dirty="0"/>
              <a:t>Computers don’t have prejudice</a:t>
            </a:r>
          </a:p>
          <a:p>
            <a:r>
              <a:rPr lang="en-US" sz="1800" dirty="0"/>
              <a:t>Computers don’t have bias</a:t>
            </a:r>
          </a:p>
          <a:p>
            <a:r>
              <a:rPr lang="en-US" sz="1800" dirty="0"/>
              <a:t>No meetings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B337C-EBC1-498D-A32B-7177145FE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998C0-682A-4D4E-AAF9-1D7D4C4F6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2749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5862-6FE6-467A-B7EA-C2BC0E7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Humans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080E0-DD92-4BE7-9AF2-CE2EE080C1E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0" y="908684"/>
            <a:ext cx="8672400" cy="3804640"/>
          </a:xfrm>
        </p:spPr>
        <p:txBody>
          <a:bodyPr>
            <a:normAutofit/>
          </a:bodyPr>
          <a:lstStyle/>
          <a:p>
            <a:r>
              <a:rPr lang="en-US" sz="1800" dirty="0"/>
              <a:t>Consider a child</a:t>
            </a:r>
          </a:p>
          <a:p>
            <a:r>
              <a:rPr lang="en-US" sz="1800" dirty="0"/>
              <a:t>Scenario</a:t>
            </a:r>
          </a:p>
          <a:p>
            <a:pPr lvl="1"/>
            <a:r>
              <a:rPr lang="en-US" sz="1600" dirty="0"/>
              <a:t>Frequent high volume tasks – </a:t>
            </a:r>
          </a:p>
          <a:p>
            <a:pPr lvl="2"/>
            <a:r>
              <a:rPr lang="en-US" sz="1400" dirty="0"/>
              <a:t>Grading an essay</a:t>
            </a:r>
          </a:p>
          <a:p>
            <a:pPr lvl="2"/>
            <a:r>
              <a:rPr lang="en-US" sz="1400" dirty="0"/>
              <a:t>Sorting mails</a:t>
            </a:r>
          </a:p>
          <a:p>
            <a:pPr lvl="2"/>
            <a:r>
              <a:rPr lang="en-US" sz="1400" dirty="0"/>
              <a:t>Spam vs Non-spam</a:t>
            </a:r>
          </a:p>
          <a:p>
            <a:pPr lvl="2"/>
            <a:r>
              <a:rPr lang="en-US" sz="1400" dirty="0"/>
              <a:t>Predicting weather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B26CE-7B90-47F9-A76A-8B0EB2A6B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9B1AA-2B13-4159-BBF7-197710988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9842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5862-6FE6-467A-B7EA-C2BC0E7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Machines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080E0-DD92-4BE7-9AF2-CE2EE080C1E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0" y="908684"/>
            <a:ext cx="8672400" cy="3804640"/>
          </a:xfrm>
        </p:spPr>
        <p:txBody>
          <a:bodyPr>
            <a:normAutofit/>
          </a:bodyPr>
          <a:lstStyle/>
          <a:p>
            <a:r>
              <a:rPr lang="en-US" sz="1800" dirty="0"/>
              <a:t>Artificial Intelligence</a:t>
            </a:r>
          </a:p>
          <a:p>
            <a:r>
              <a:rPr lang="en-US" sz="1800" dirty="0"/>
              <a:t>Machine Learning</a:t>
            </a:r>
          </a:p>
          <a:p>
            <a:pPr>
              <a:spcAft>
                <a:spcPts val="1200"/>
              </a:spcAft>
            </a:pPr>
            <a:r>
              <a:rPr lang="en-US" sz="1800" dirty="0"/>
              <a:t>Deep Learning</a:t>
            </a:r>
          </a:p>
          <a:p>
            <a:pPr marL="0" indent="0">
              <a:buNone/>
            </a:pPr>
            <a:r>
              <a:rPr lang="en-US" sz="1800" dirty="0"/>
              <a:t>Requirement – </a:t>
            </a:r>
            <a:r>
              <a:rPr lang="en-US" sz="1800" b="1" dirty="0"/>
              <a:t>Large volume of past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B8ECE-A766-486D-9BCD-559F0DCEC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3F76F-258C-477C-8CAC-39F8DC907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3366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5862-6FE6-467A-B7EA-C2BC0E7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AI vs ML vs DL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DACDD-7CDF-41C0-A3CC-4A5DFFD00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5AAC0-54D9-4B8B-AB5A-7A81C857D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39E0F3B-F298-4EEB-A9F2-239DA98C821F}"/>
              </a:ext>
            </a:extLst>
          </p:cNvPr>
          <p:cNvGrpSpPr/>
          <p:nvPr/>
        </p:nvGrpSpPr>
        <p:grpSpPr>
          <a:xfrm>
            <a:off x="338137" y="1023939"/>
            <a:ext cx="2503708" cy="3293337"/>
            <a:chOff x="338137" y="1023939"/>
            <a:chExt cx="2503708" cy="329333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46E1AB-6FFB-4390-9612-5F602582D4C6}"/>
                </a:ext>
              </a:extLst>
            </p:cNvPr>
            <p:cNvSpPr/>
            <p:nvPr/>
          </p:nvSpPr>
          <p:spPr>
            <a:xfrm flipH="1">
              <a:off x="2740245" y="1659731"/>
              <a:ext cx="101600" cy="107950"/>
            </a:xfrm>
            <a:custGeom>
              <a:avLst/>
              <a:gdLst>
                <a:gd name="connsiteX0" fmla="*/ 0 w 101600"/>
                <a:gd name="connsiteY0" fmla="*/ 0 h 107950"/>
                <a:gd name="connsiteX1" fmla="*/ 101600 w 101600"/>
                <a:gd name="connsiteY1" fmla="*/ 0 h 107950"/>
                <a:gd name="connsiteX2" fmla="*/ 101600 w 101600"/>
                <a:gd name="connsiteY2" fmla="*/ 107950 h 107950"/>
                <a:gd name="connsiteX3" fmla="*/ 0 w 101600"/>
                <a:gd name="connsiteY3" fmla="*/ 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600" h="107950">
                  <a:moveTo>
                    <a:pt x="0" y="0"/>
                  </a:moveTo>
                  <a:lnTo>
                    <a:pt x="101600" y="0"/>
                  </a:lnTo>
                  <a:lnTo>
                    <a:pt x="101600" y="107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FBCB74-6DC8-43B0-AE88-5074A4388295}"/>
                </a:ext>
              </a:extLst>
            </p:cNvPr>
            <p:cNvSpPr/>
            <p:nvPr/>
          </p:nvSpPr>
          <p:spPr>
            <a:xfrm>
              <a:off x="338137" y="1659731"/>
              <a:ext cx="101600" cy="107950"/>
            </a:xfrm>
            <a:custGeom>
              <a:avLst/>
              <a:gdLst>
                <a:gd name="connsiteX0" fmla="*/ 0 w 101600"/>
                <a:gd name="connsiteY0" fmla="*/ 0 h 107950"/>
                <a:gd name="connsiteX1" fmla="*/ 101600 w 101600"/>
                <a:gd name="connsiteY1" fmla="*/ 0 h 107950"/>
                <a:gd name="connsiteX2" fmla="*/ 101600 w 101600"/>
                <a:gd name="connsiteY2" fmla="*/ 107950 h 107950"/>
                <a:gd name="connsiteX3" fmla="*/ 0 w 101600"/>
                <a:gd name="connsiteY3" fmla="*/ 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600" h="107950">
                  <a:moveTo>
                    <a:pt x="0" y="0"/>
                  </a:moveTo>
                  <a:lnTo>
                    <a:pt x="101600" y="0"/>
                  </a:lnTo>
                  <a:lnTo>
                    <a:pt x="101600" y="107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CAD17FA-2552-48A2-BD7B-90DA26E71EE0}"/>
                </a:ext>
              </a:extLst>
            </p:cNvPr>
            <p:cNvSpPr/>
            <p:nvPr/>
          </p:nvSpPr>
          <p:spPr>
            <a:xfrm>
              <a:off x="412305" y="1636531"/>
              <a:ext cx="2354353" cy="22953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171450" indent="-171450">
                <a:spcAft>
                  <a:spcPts val="600"/>
                </a:spcAft>
                <a:buFont typeface="Wingdings 2" panose="05020102010507070707" pitchFamily="18" charset="2"/>
                <a:buChar char=""/>
              </a:pPr>
              <a:r>
                <a:rPr lang="en-US" sz="1200" dirty="0">
                  <a:solidFill>
                    <a:sysClr val="windowText" lastClr="000000"/>
                  </a:solidFill>
                </a:rPr>
                <a:t>Human Intelligence Exhibited by Machines</a:t>
              </a:r>
            </a:p>
            <a:p>
              <a:pPr marL="171450" indent="-171450">
                <a:spcAft>
                  <a:spcPts val="600"/>
                </a:spcAft>
                <a:buFont typeface="Wingdings 2" panose="05020102010507070707" pitchFamily="18" charset="2"/>
                <a:buChar char=""/>
              </a:pPr>
              <a:r>
                <a:rPr lang="en-US" sz="1200" dirty="0">
                  <a:solidFill>
                    <a:sysClr val="windowText" lastClr="000000"/>
                  </a:solidFill>
                </a:rPr>
                <a:t>A technique which enables machines to mimic human behavior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0154B8-4833-4838-922A-D89E40673128}"/>
                </a:ext>
              </a:extLst>
            </p:cNvPr>
            <p:cNvSpPr/>
            <p:nvPr/>
          </p:nvSpPr>
          <p:spPr>
            <a:xfrm>
              <a:off x="338137" y="1023939"/>
              <a:ext cx="2502693" cy="6359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Artificial Intelligence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8D91207-1E5B-4809-9011-05D596B1FAD2}"/>
                </a:ext>
              </a:extLst>
            </p:cNvPr>
            <p:cNvSpPr/>
            <p:nvPr/>
          </p:nvSpPr>
          <p:spPr>
            <a:xfrm>
              <a:off x="1204126" y="3546566"/>
              <a:ext cx="770712" cy="7707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0C5A2BB5-EF9B-424B-AF99-591C05307629}"/>
              </a:ext>
            </a:extLst>
          </p:cNvPr>
          <p:cNvSpPr/>
          <p:nvPr/>
        </p:nvSpPr>
        <p:spPr>
          <a:xfrm flipH="1">
            <a:off x="5723048" y="1659731"/>
            <a:ext cx="101600" cy="107950"/>
          </a:xfrm>
          <a:custGeom>
            <a:avLst/>
            <a:gdLst>
              <a:gd name="connsiteX0" fmla="*/ 0 w 101600"/>
              <a:gd name="connsiteY0" fmla="*/ 0 h 107950"/>
              <a:gd name="connsiteX1" fmla="*/ 101600 w 101600"/>
              <a:gd name="connsiteY1" fmla="*/ 0 h 107950"/>
              <a:gd name="connsiteX2" fmla="*/ 101600 w 101600"/>
              <a:gd name="connsiteY2" fmla="*/ 107950 h 107950"/>
              <a:gd name="connsiteX3" fmla="*/ 0 w 101600"/>
              <a:gd name="connsiteY3" fmla="*/ 0 h 10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600" h="107950">
                <a:moveTo>
                  <a:pt x="0" y="0"/>
                </a:moveTo>
                <a:lnTo>
                  <a:pt x="101600" y="0"/>
                </a:lnTo>
                <a:lnTo>
                  <a:pt x="101600" y="1079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B15B4566-AB3C-41EE-B869-7B8E3601F5DE}"/>
              </a:ext>
            </a:extLst>
          </p:cNvPr>
          <p:cNvSpPr/>
          <p:nvPr/>
        </p:nvSpPr>
        <p:spPr>
          <a:xfrm>
            <a:off x="3320940" y="1659731"/>
            <a:ext cx="101600" cy="107950"/>
          </a:xfrm>
          <a:custGeom>
            <a:avLst/>
            <a:gdLst>
              <a:gd name="connsiteX0" fmla="*/ 0 w 101600"/>
              <a:gd name="connsiteY0" fmla="*/ 0 h 107950"/>
              <a:gd name="connsiteX1" fmla="*/ 101600 w 101600"/>
              <a:gd name="connsiteY1" fmla="*/ 0 h 107950"/>
              <a:gd name="connsiteX2" fmla="*/ 101600 w 101600"/>
              <a:gd name="connsiteY2" fmla="*/ 107950 h 107950"/>
              <a:gd name="connsiteX3" fmla="*/ 0 w 101600"/>
              <a:gd name="connsiteY3" fmla="*/ 0 h 10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600" h="107950">
                <a:moveTo>
                  <a:pt x="0" y="0"/>
                </a:moveTo>
                <a:lnTo>
                  <a:pt x="101600" y="0"/>
                </a:lnTo>
                <a:lnTo>
                  <a:pt x="101600" y="1079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3C6799-B287-40BB-ADC9-9AEFB046C867}"/>
              </a:ext>
            </a:extLst>
          </p:cNvPr>
          <p:cNvSpPr/>
          <p:nvPr/>
        </p:nvSpPr>
        <p:spPr>
          <a:xfrm>
            <a:off x="3395108" y="1636531"/>
            <a:ext cx="2354353" cy="22953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 2" panose="05020102010507070707" pitchFamily="18" charset="2"/>
              <a:buChar char=""/>
            </a:pPr>
            <a:r>
              <a:rPr lang="en-US" sz="1200" dirty="0">
                <a:solidFill>
                  <a:sysClr val="windowText" lastClr="000000"/>
                </a:solidFill>
              </a:rPr>
              <a:t>An Approach to Achieve Artificial Intelligence</a:t>
            </a:r>
          </a:p>
          <a:p>
            <a:pPr marL="171450" indent="-171450">
              <a:spcAft>
                <a:spcPts val="600"/>
              </a:spcAft>
              <a:buFont typeface="Wingdings 2" panose="05020102010507070707" pitchFamily="18" charset="2"/>
              <a:buChar char=""/>
            </a:pPr>
            <a:r>
              <a:rPr lang="en-US" sz="1200" dirty="0">
                <a:solidFill>
                  <a:sysClr val="windowText" lastClr="000000"/>
                </a:solidFill>
              </a:rPr>
              <a:t>Programs that alter themselves</a:t>
            </a:r>
          </a:p>
          <a:p>
            <a:pPr marL="171450" indent="-171450">
              <a:spcAft>
                <a:spcPts val="600"/>
              </a:spcAft>
              <a:buFont typeface="Wingdings 2" panose="05020102010507070707" pitchFamily="18" charset="2"/>
              <a:buChar char=""/>
            </a:pPr>
            <a:r>
              <a:rPr lang="en-US" sz="1200" dirty="0">
                <a:solidFill>
                  <a:sysClr val="windowText" lastClr="000000"/>
                </a:solidFill>
              </a:rPr>
              <a:t>Subset of AI technique which use statistical methods to enable machines to improve with experience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E25E8A4-D544-4A91-BE8F-A1CA1648F92E}"/>
              </a:ext>
            </a:extLst>
          </p:cNvPr>
          <p:cNvSpPr/>
          <p:nvPr/>
        </p:nvSpPr>
        <p:spPr>
          <a:xfrm>
            <a:off x="3320940" y="1023939"/>
            <a:ext cx="2502693" cy="635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Machine Learning 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9ABA4AE-16E5-45D8-8A06-A3B3A34BBCFB}"/>
              </a:ext>
            </a:extLst>
          </p:cNvPr>
          <p:cNvSpPr/>
          <p:nvPr/>
        </p:nvSpPr>
        <p:spPr>
          <a:xfrm>
            <a:off x="4186928" y="3546566"/>
            <a:ext cx="770712" cy="7707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E87A94C8-8BE6-4E96-B47B-BE6C8166D012}"/>
              </a:ext>
            </a:extLst>
          </p:cNvPr>
          <p:cNvSpPr/>
          <p:nvPr/>
        </p:nvSpPr>
        <p:spPr>
          <a:xfrm flipH="1">
            <a:off x="8705850" y="1659731"/>
            <a:ext cx="101600" cy="107950"/>
          </a:xfrm>
          <a:custGeom>
            <a:avLst/>
            <a:gdLst>
              <a:gd name="connsiteX0" fmla="*/ 0 w 101600"/>
              <a:gd name="connsiteY0" fmla="*/ 0 h 107950"/>
              <a:gd name="connsiteX1" fmla="*/ 101600 w 101600"/>
              <a:gd name="connsiteY1" fmla="*/ 0 h 107950"/>
              <a:gd name="connsiteX2" fmla="*/ 101600 w 101600"/>
              <a:gd name="connsiteY2" fmla="*/ 107950 h 107950"/>
              <a:gd name="connsiteX3" fmla="*/ 0 w 101600"/>
              <a:gd name="connsiteY3" fmla="*/ 0 h 10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600" h="107950">
                <a:moveTo>
                  <a:pt x="0" y="0"/>
                </a:moveTo>
                <a:lnTo>
                  <a:pt x="101600" y="0"/>
                </a:lnTo>
                <a:lnTo>
                  <a:pt x="101600" y="1079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E209F0CA-6F43-4EB3-BFA7-5F3A63F1E447}"/>
              </a:ext>
            </a:extLst>
          </p:cNvPr>
          <p:cNvSpPr/>
          <p:nvPr/>
        </p:nvSpPr>
        <p:spPr>
          <a:xfrm>
            <a:off x="6303742" y="1659731"/>
            <a:ext cx="101600" cy="107950"/>
          </a:xfrm>
          <a:custGeom>
            <a:avLst/>
            <a:gdLst>
              <a:gd name="connsiteX0" fmla="*/ 0 w 101600"/>
              <a:gd name="connsiteY0" fmla="*/ 0 h 107950"/>
              <a:gd name="connsiteX1" fmla="*/ 101600 w 101600"/>
              <a:gd name="connsiteY1" fmla="*/ 0 h 107950"/>
              <a:gd name="connsiteX2" fmla="*/ 101600 w 101600"/>
              <a:gd name="connsiteY2" fmla="*/ 107950 h 107950"/>
              <a:gd name="connsiteX3" fmla="*/ 0 w 101600"/>
              <a:gd name="connsiteY3" fmla="*/ 0 h 10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600" h="107950">
                <a:moveTo>
                  <a:pt x="0" y="0"/>
                </a:moveTo>
                <a:lnTo>
                  <a:pt x="101600" y="0"/>
                </a:lnTo>
                <a:lnTo>
                  <a:pt x="101600" y="1079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59019FA-56CB-4242-8242-44CD7C5AFFEF}"/>
              </a:ext>
            </a:extLst>
          </p:cNvPr>
          <p:cNvSpPr/>
          <p:nvPr/>
        </p:nvSpPr>
        <p:spPr>
          <a:xfrm>
            <a:off x="6377910" y="1636531"/>
            <a:ext cx="2354353" cy="22953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71450" indent="-171450">
              <a:buFont typeface="Wingdings 2" panose="05020102010507070707" pitchFamily="18" charset="2"/>
              <a:buChar char=""/>
            </a:pPr>
            <a:r>
              <a:rPr lang="en-US" sz="1200" dirty="0">
                <a:solidFill>
                  <a:sysClr val="windowText" lastClr="000000"/>
                </a:solidFill>
              </a:rPr>
              <a:t>Subset of ML which make the computation of multi-layer neural network feasible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97DA1CA-5CE0-404A-83D0-A769AE84811D}"/>
              </a:ext>
            </a:extLst>
          </p:cNvPr>
          <p:cNvSpPr/>
          <p:nvPr/>
        </p:nvSpPr>
        <p:spPr>
          <a:xfrm>
            <a:off x="6303742" y="1023939"/>
            <a:ext cx="2502693" cy="6359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Deep Learning – A Technique for Implementing Machine Learning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05E2342-8B58-4449-B7E4-F13755CB4F6A}"/>
              </a:ext>
            </a:extLst>
          </p:cNvPr>
          <p:cNvSpPr/>
          <p:nvPr/>
        </p:nvSpPr>
        <p:spPr>
          <a:xfrm>
            <a:off x="7169730" y="3546566"/>
            <a:ext cx="770712" cy="770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8602CFB8-04FA-4FCD-BF9B-D17F2A7AF0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297" y="3713100"/>
            <a:ext cx="433406" cy="434929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7CA3751-B0C2-4733-BF2E-CBB6D03D75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141" y="3695839"/>
            <a:ext cx="483890" cy="483890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B57F1979-0201-49EA-8F97-3DEE2A1B18F9}"/>
              </a:ext>
            </a:extLst>
          </p:cNvPr>
          <p:cNvGrpSpPr/>
          <p:nvPr/>
        </p:nvGrpSpPr>
        <p:grpSpPr>
          <a:xfrm>
            <a:off x="1349539" y="3665380"/>
            <a:ext cx="459807" cy="530370"/>
            <a:chOff x="1349539" y="3665380"/>
            <a:chExt cx="459807" cy="530370"/>
          </a:xfrm>
        </p:grpSpPr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C1CE43DC-7117-41E9-9A39-5598F71C18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9539" y="3665380"/>
              <a:ext cx="459807" cy="530370"/>
            </a:xfrm>
            <a:custGeom>
              <a:avLst/>
              <a:gdLst>
                <a:gd name="T0" fmla="*/ 214 w 750"/>
                <a:gd name="T1" fmla="*/ 759 h 865"/>
                <a:gd name="T2" fmla="*/ 83 w 750"/>
                <a:gd name="T3" fmla="*/ 526 h 865"/>
                <a:gd name="T4" fmla="*/ 13 w 750"/>
                <a:gd name="T5" fmla="*/ 477 h 865"/>
                <a:gd name="T6" fmla="*/ 92 w 750"/>
                <a:gd name="T7" fmla="*/ 250 h 865"/>
                <a:gd name="T8" fmla="*/ 737 w 750"/>
                <a:gd name="T9" fmla="*/ 292 h 865"/>
                <a:gd name="T10" fmla="*/ 644 w 750"/>
                <a:gd name="T11" fmla="*/ 594 h 865"/>
                <a:gd name="T12" fmla="*/ 644 w 750"/>
                <a:gd name="T13" fmla="*/ 865 h 865"/>
                <a:gd name="T14" fmla="*/ 274 w 750"/>
                <a:gd name="T15" fmla="*/ 760 h 865"/>
                <a:gd name="T16" fmla="*/ 498 w 750"/>
                <a:gd name="T17" fmla="*/ 161 h 865"/>
                <a:gd name="T18" fmla="*/ 434 w 750"/>
                <a:gd name="T19" fmla="*/ 150 h 865"/>
                <a:gd name="T20" fmla="*/ 408 w 750"/>
                <a:gd name="T21" fmla="*/ 86 h 865"/>
                <a:gd name="T22" fmla="*/ 367 w 750"/>
                <a:gd name="T23" fmla="*/ 63 h 865"/>
                <a:gd name="T24" fmla="*/ 268 w 750"/>
                <a:gd name="T25" fmla="*/ 72 h 865"/>
                <a:gd name="T26" fmla="*/ 241 w 750"/>
                <a:gd name="T27" fmla="*/ 131 h 865"/>
                <a:gd name="T28" fmla="*/ 189 w 750"/>
                <a:gd name="T29" fmla="*/ 170 h 865"/>
                <a:gd name="T30" fmla="*/ 157 w 750"/>
                <a:gd name="T31" fmla="*/ 208 h 865"/>
                <a:gd name="T32" fmla="*/ 202 w 750"/>
                <a:gd name="T33" fmla="*/ 258 h 865"/>
                <a:gd name="T34" fmla="*/ 163 w 750"/>
                <a:gd name="T35" fmla="*/ 308 h 865"/>
                <a:gd name="T36" fmla="*/ 251 w 750"/>
                <a:gd name="T37" fmla="*/ 346 h 865"/>
                <a:gd name="T38" fmla="*/ 302 w 750"/>
                <a:gd name="T39" fmla="*/ 423 h 865"/>
                <a:gd name="T40" fmla="*/ 402 w 750"/>
                <a:gd name="T41" fmla="*/ 413 h 865"/>
                <a:gd name="T42" fmla="*/ 438 w 750"/>
                <a:gd name="T43" fmla="*/ 327 h 865"/>
                <a:gd name="T44" fmla="*/ 515 w 750"/>
                <a:gd name="T45" fmla="*/ 275 h 865"/>
                <a:gd name="T46" fmla="*/ 505 w 750"/>
                <a:gd name="T47" fmla="*/ 176 h 865"/>
                <a:gd name="T48" fmla="*/ 567 w 750"/>
                <a:gd name="T49" fmla="*/ 313 h 865"/>
                <a:gd name="T50" fmla="*/ 484 w 750"/>
                <a:gd name="T51" fmla="*/ 348 h 865"/>
                <a:gd name="T52" fmla="*/ 485 w 750"/>
                <a:gd name="T53" fmla="*/ 408 h 865"/>
                <a:gd name="T54" fmla="*/ 453 w 750"/>
                <a:gd name="T55" fmla="*/ 459 h 865"/>
                <a:gd name="T56" fmla="*/ 505 w 750"/>
                <a:gd name="T57" fmla="*/ 532 h 865"/>
                <a:gd name="T58" fmla="*/ 569 w 750"/>
                <a:gd name="T59" fmla="*/ 551 h 865"/>
                <a:gd name="T60" fmla="*/ 610 w 750"/>
                <a:gd name="T61" fmla="*/ 507 h 865"/>
                <a:gd name="T62" fmla="*/ 661 w 750"/>
                <a:gd name="T63" fmla="*/ 504 h 865"/>
                <a:gd name="T64" fmla="*/ 687 w 750"/>
                <a:gd name="T65" fmla="*/ 430 h 865"/>
                <a:gd name="T66" fmla="*/ 638 w 750"/>
                <a:gd name="T67" fmla="*/ 376 h 865"/>
                <a:gd name="T68" fmla="*/ 630 w 750"/>
                <a:gd name="T69" fmla="*/ 330 h 865"/>
                <a:gd name="T70" fmla="*/ 435 w 750"/>
                <a:gd name="T71" fmla="*/ 491 h 865"/>
                <a:gd name="T72" fmla="*/ 429 w 750"/>
                <a:gd name="T73" fmla="*/ 451 h 865"/>
                <a:gd name="T74" fmla="*/ 362 w 750"/>
                <a:gd name="T75" fmla="*/ 424 h 865"/>
                <a:gd name="T76" fmla="*/ 313 w 750"/>
                <a:gd name="T77" fmla="*/ 457 h 865"/>
                <a:gd name="T78" fmla="*/ 294 w 750"/>
                <a:gd name="T79" fmla="*/ 481 h 865"/>
                <a:gd name="T80" fmla="*/ 273 w 750"/>
                <a:gd name="T81" fmla="*/ 538 h 865"/>
                <a:gd name="T82" fmla="*/ 313 w 750"/>
                <a:gd name="T83" fmla="*/ 595 h 865"/>
                <a:gd name="T84" fmla="*/ 384 w 750"/>
                <a:gd name="T85" fmla="*/ 606 h 865"/>
                <a:gd name="T86" fmla="*/ 442 w 750"/>
                <a:gd name="T87" fmla="*/ 5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0" h="865">
                  <a:moveTo>
                    <a:pt x="274" y="760"/>
                  </a:moveTo>
                  <a:cubicBezTo>
                    <a:pt x="251" y="760"/>
                    <a:pt x="233" y="760"/>
                    <a:pt x="214" y="759"/>
                  </a:cubicBezTo>
                  <a:cubicBezTo>
                    <a:pt x="144" y="758"/>
                    <a:pt x="87" y="704"/>
                    <a:pt x="83" y="634"/>
                  </a:cubicBezTo>
                  <a:cubicBezTo>
                    <a:pt x="81" y="599"/>
                    <a:pt x="83" y="563"/>
                    <a:pt x="83" y="526"/>
                  </a:cubicBezTo>
                  <a:cubicBezTo>
                    <a:pt x="69" y="526"/>
                    <a:pt x="58" y="526"/>
                    <a:pt x="47" y="526"/>
                  </a:cubicBezTo>
                  <a:cubicBezTo>
                    <a:pt x="11" y="525"/>
                    <a:pt x="0" y="510"/>
                    <a:pt x="13" y="477"/>
                  </a:cubicBezTo>
                  <a:cubicBezTo>
                    <a:pt x="32" y="430"/>
                    <a:pt x="52" y="383"/>
                    <a:pt x="69" y="334"/>
                  </a:cubicBezTo>
                  <a:cubicBezTo>
                    <a:pt x="79" y="307"/>
                    <a:pt x="84" y="278"/>
                    <a:pt x="92" y="250"/>
                  </a:cubicBezTo>
                  <a:cubicBezTo>
                    <a:pt x="132" y="102"/>
                    <a:pt x="275" y="0"/>
                    <a:pt x="426" y="10"/>
                  </a:cubicBezTo>
                  <a:cubicBezTo>
                    <a:pt x="588" y="20"/>
                    <a:pt x="716" y="137"/>
                    <a:pt x="737" y="292"/>
                  </a:cubicBezTo>
                  <a:cubicBezTo>
                    <a:pt x="750" y="392"/>
                    <a:pt x="724" y="481"/>
                    <a:pt x="658" y="557"/>
                  </a:cubicBezTo>
                  <a:cubicBezTo>
                    <a:pt x="648" y="568"/>
                    <a:pt x="644" y="579"/>
                    <a:pt x="644" y="594"/>
                  </a:cubicBezTo>
                  <a:cubicBezTo>
                    <a:pt x="645" y="678"/>
                    <a:pt x="644" y="762"/>
                    <a:pt x="644" y="846"/>
                  </a:cubicBezTo>
                  <a:cubicBezTo>
                    <a:pt x="644" y="852"/>
                    <a:pt x="644" y="858"/>
                    <a:pt x="644" y="865"/>
                  </a:cubicBezTo>
                  <a:cubicBezTo>
                    <a:pt x="521" y="865"/>
                    <a:pt x="399" y="865"/>
                    <a:pt x="274" y="865"/>
                  </a:cubicBezTo>
                  <a:cubicBezTo>
                    <a:pt x="274" y="831"/>
                    <a:pt x="274" y="797"/>
                    <a:pt x="274" y="760"/>
                  </a:cubicBezTo>
                  <a:close/>
                  <a:moveTo>
                    <a:pt x="505" y="176"/>
                  </a:moveTo>
                  <a:cubicBezTo>
                    <a:pt x="503" y="172"/>
                    <a:pt x="500" y="166"/>
                    <a:pt x="498" y="161"/>
                  </a:cubicBezTo>
                  <a:cubicBezTo>
                    <a:pt x="484" y="136"/>
                    <a:pt x="484" y="136"/>
                    <a:pt x="458" y="145"/>
                  </a:cubicBezTo>
                  <a:cubicBezTo>
                    <a:pt x="450" y="148"/>
                    <a:pt x="441" y="152"/>
                    <a:pt x="434" y="150"/>
                  </a:cubicBezTo>
                  <a:cubicBezTo>
                    <a:pt x="415" y="143"/>
                    <a:pt x="405" y="123"/>
                    <a:pt x="407" y="102"/>
                  </a:cubicBezTo>
                  <a:cubicBezTo>
                    <a:pt x="408" y="97"/>
                    <a:pt x="409" y="91"/>
                    <a:pt x="408" y="86"/>
                  </a:cubicBezTo>
                  <a:cubicBezTo>
                    <a:pt x="407" y="81"/>
                    <a:pt x="405" y="74"/>
                    <a:pt x="401" y="73"/>
                  </a:cubicBezTo>
                  <a:cubicBezTo>
                    <a:pt x="390" y="68"/>
                    <a:pt x="377" y="66"/>
                    <a:pt x="367" y="63"/>
                  </a:cubicBezTo>
                  <a:cubicBezTo>
                    <a:pt x="351" y="80"/>
                    <a:pt x="354" y="107"/>
                    <a:pt x="321" y="110"/>
                  </a:cubicBezTo>
                  <a:cubicBezTo>
                    <a:pt x="287" y="113"/>
                    <a:pt x="288" y="82"/>
                    <a:pt x="268" y="72"/>
                  </a:cubicBezTo>
                  <a:cubicBezTo>
                    <a:pt x="256" y="79"/>
                    <a:pt x="242" y="86"/>
                    <a:pt x="229" y="93"/>
                  </a:cubicBezTo>
                  <a:cubicBezTo>
                    <a:pt x="233" y="107"/>
                    <a:pt x="238" y="119"/>
                    <a:pt x="241" y="131"/>
                  </a:cubicBezTo>
                  <a:cubicBezTo>
                    <a:pt x="242" y="135"/>
                    <a:pt x="244" y="142"/>
                    <a:pt x="241" y="145"/>
                  </a:cubicBezTo>
                  <a:cubicBezTo>
                    <a:pt x="227" y="171"/>
                    <a:pt x="219" y="174"/>
                    <a:pt x="189" y="170"/>
                  </a:cubicBezTo>
                  <a:cubicBezTo>
                    <a:pt x="182" y="169"/>
                    <a:pt x="170" y="168"/>
                    <a:pt x="168" y="171"/>
                  </a:cubicBezTo>
                  <a:cubicBezTo>
                    <a:pt x="162" y="182"/>
                    <a:pt x="158" y="195"/>
                    <a:pt x="157" y="208"/>
                  </a:cubicBezTo>
                  <a:cubicBezTo>
                    <a:pt x="156" y="212"/>
                    <a:pt x="168" y="219"/>
                    <a:pt x="175" y="222"/>
                  </a:cubicBezTo>
                  <a:cubicBezTo>
                    <a:pt x="192" y="229"/>
                    <a:pt x="201" y="238"/>
                    <a:pt x="202" y="258"/>
                  </a:cubicBezTo>
                  <a:cubicBezTo>
                    <a:pt x="203" y="274"/>
                    <a:pt x="199" y="281"/>
                    <a:pt x="188" y="289"/>
                  </a:cubicBezTo>
                  <a:cubicBezTo>
                    <a:pt x="180" y="295"/>
                    <a:pt x="172" y="301"/>
                    <a:pt x="163" y="308"/>
                  </a:cubicBezTo>
                  <a:cubicBezTo>
                    <a:pt x="171" y="322"/>
                    <a:pt x="178" y="335"/>
                    <a:pt x="185" y="347"/>
                  </a:cubicBezTo>
                  <a:cubicBezTo>
                    <a:pt x="208" y="348"/>
                    <a:pt x="225" y="323"/>
                    <a:pt x="251" y="346"/>
                  </a:cubicBezTo>
                  <a:cubicBezTo>
                    <a:pt x="276" y="367"/>
                    <a:pt x="254" y="389"/>
                    <a:pt x="262" y="411"/>
                  </a:cubicBezTo>
                  <a:cubicBezTo>
                    <a:pt x="275" y="415"/>
                    <a:pt x="290" y="419"/>
                    <a:pt x="302" y="423"/>
                  </a:cubicBezTo>
                  <a:cubicBezTo>
                    <a:pt x="319" y="406"/>
                    <a:pt x="316" y="378"/>
                    <a:pt x="349" y="375"/>
                  </a:cubicBezTo>
                  <a:cubicBezTo>
                    <a:pt x="382" y="372"/>
                    <a:pt x="381" y="404"/>
                    <a:pt x="402" y="413"/>
                  </a:cubicBezTo>
                  <a:cubicBezTo>
                    <a:pt x="415" y="407"/>
                    <a:pt x="428" y="399"/>
                    <a:pt x="440" y="393"/>
                  </a:cubicBezTo>
                  <a:cubicBezTo>
                    <a:pt x="439" y="369"/>
                    <a:pt x="417" y="352"/>
                    <a:pt x="438" y="327"/>
                  </a:cubicBezTo>
                  <a:cubicBezTo>
                    <a:pt x="460" y="301"/>
                    <a:pt x="481" y="323"/>
                    <a:pt x="503" y="316"/>
                  </a:cubicBezTo>
                  <a:cubicBezTo>
                    <a:pt x="507" y="303"/>
                    <a:pt x="511" y="288"/>
                    <a:pt x="515" y="275"/>
                  </a:cubicBezTo>
                  <a:cubicBezTo>
                    <a:pt x="500" y="258"/>
                    <a:pt x="470" y="264"/>
                    <a:pt x="467" y="230"/>
                  </a:cubicBezTo>
                  <a:cubicBezTo>
                    <a:pt x="464" y="197"/>
                    <a:pt x="494" y="196"/>
                    <a:pt x="505" y="176"/>
                  </a:cubicBezTo>
                  <a:close/>
                  <a:moveTo>
                    <a:pt x="630" y="330"/>
                  </a:moveTo>
                  <a:cubicBezTo>
                    <a:pt x="592" y="359"/>
                    <a:pt x="588" y="358"/>
                    <a:pt x="567" y="313"/>
                  </a:cubicBezTo>
                  <a:cubicBezTo>
                    <a:pt x="558" y="314"/>
                    <a:pt x="549" y="315"/>
                    <a:pt x="541" y="316"/>
                  </a:cubicBezTo>
                  <a:cubicBezTo>
                    <a:pt x="531" y="364"/>
                    <a:pt x="528" y="366"/>
                    <a:pt x="484" y="348"/>
                  </a:cubicBezTo>
                  <a:cubicBezTo>
                    <a:pt x="478" y="354"/>
                    <a:pt x="472" y="362"/>
                    <a:pt x="467" y="368"/>
                  </a:cubicBezTo>
                  <a:cubicBezTo>
                    <a:pt x="471" y="383"/>
                    <a:pt x="490" y="388"/>
                    <a:pt x="485" y="408"/>
                  </a:cubicBezTo>
                  <a:cubicBezTo>
                    <a:pt x="479" y="429"/>
                    <a:pt x="459" y="422"/>
                    <a:pt x="448" y="433"/>
                  </a:cubicBezTo>
                  <a:cubicBezTo>
                    <a:pt x="450" y="442"/>
                    <a:pt x="451" y="451"/>
                    <a:pt x="453" y="459"/>
                  </a:cubicBezTo>
                  <a:cubicBezTo>
                    <a:pt x="499" y="466"/>
                    <a:pt x="499" y="466"/>
                    <a:pt x="485" y="516"/>
                  </a:cubicBezTo>
                  <a:cubicBezTo>
                    <a:pt x="492" y="522"/>
                    <a:pt x="499" y="527"/>
                    <a:pt x="505" y="532"/>
                  </a:cubicBezTo>
                  <a:cubicBezTo>
                    <a:pt x="520" y="526"/>
                    <a:pt x="524" y="508"/>
                    <a:pt x="544" y="514"/>
                  </a:cubicBezTo>
                  <a:cubicBezTo>
                    <a:pt x="564" y="520"/>
                    <a:pt x="558" y="539"/>
                    <a:pt x="569" y="551"/>
                  </a:cubicBezTo>
                  <a:cubicBezTo>
                    <a:pt x="578" y="549"/>
                    <a:pt x="587" y="548"/>
                    <a:pt x="594" y="547"/>
                  </a:cubicBezTo>
                  <a:cubicBezTo>
                    <a:pt x="601" y="533"/>
                    <a:pt x="592" y="517"/>
                    <a:pt x="610" y="507"/>
                  </a:cubicBezTo>
                  <a:cubicBezTo>
                    <a:pt x="629" y="496"/>
                    <a:pt x="637" y="515"/>
                    <a:pt x="652" y="515"/>
                  </a:cubicBezTo>
                  <a:cubicBezTo>
                    <a:pt x="655" y="511"/>
                    <a:pt x="658" y="508"/>
                    <a:pt x="661" y="504"/>
                  </a:cubicBezTo>
                  <a:cubicBezTo>
                    <a:pt x="664" y="500"/>
                    <a:pt x="666" y="496"/>
                    <a:pt x="668" y="493"/>
                  </a:cubicBezTo>
                  <a:cubicBezTo>
                    <a:pt x="640" y="456"/>
                    <a:pt x="641" y="452"/>
                    <a:pt x="687" y="430"/>
                  </a:cubicBezTo>
                  <a:cubicBezTo>
                    <a:pt x="685" y="422"/>
                    <a:pt x="684" y="413"/>
                    <a:pt x="683" y="402"/>
                  </a:cubicBezTo>
                  <a:cubicBezTo>
                    <a:pt x="661" y="404"/>
                    <a:pt x="643" y="401"/>
                    <a:pt x="638" y="376"/>
                  </a:cubicBezTo>
                  <a:cubicBezTo>
                    <a:pt x="642" y="368"/>
                    <a:pt x="647" y="358"/>
                    <a:pt x="653" y="348"/>
                  </a:cubicBezTo>
                  <a:cubicBezTo>
                    <a:pt x="644" y="341"/>
                    <a:pt x="638" y="336"/>
                    <a:pt x="630" y="330"/>
                  </a:cubicBezTo>
                  <a:close/>
                  <a:moveTo>
                    <a:pt x="455" y="516"/>
                  </a:moveTo>
                  <a:cubicBezTo>
                    <a:pt x="457" y="500"/>
                    <a:pt x="453" y="491"/>
                    <a:pt x="435" y="491"/>
                  </a:cubicBezTo>
                  <a:cubicBezTo>
                    <a:pt x="423" y="491"/>
                    <a:pt x="416" y="477"/>
                    <a:pt x="421" y="466"/>
                  </a:cubicBezTo>
                  <a:cubicBezTo>
                    <a:pt x="423" y="461"/>
                    <a:pt x="426" y="457"/>
                    <a:pt x="429" y="451"/>
                  </a:cubicBezTo>
                  <a:cubicBezTo>
                    <a:pt x="422" y="445"/>
                    <a:pt x="416" y="441"/>
                    <a:pt x="411" y="436"/>
                  </a:cubicBezTo>
                  <a:cubicBezTo>
                    <a:pt x="383" y="459"/>
                    <a:pt x="377" y="457"/>
                    <a:pt x="362" y="424"/>
                  </a:cubicBezTo>
                  <a:cubicBezTo>
                    <a:pt x="348" y="421"/>
                    <a:pt x="338" y="423"/>
                    <a:pt x="338" y="442"/>
                  </a:cubicBezTo>
                  <a:cubicBezTo>
                    <a:pt x="339" y="455"/>
                    <a:pt x="324" y="464"/>
                    <a:pt x="313" y="457"/>
                  </a:cubicBezTo>
                  <a:cubicBezTo>
                    <a:pt x="296" y="446"/>
                    <a:pt x="289" y="454"/>
                    <a:pt x="283" y="469"/>
                  </a:cubicBezTo>
                  <a:cubicBezTo>
                    <a:pt x="287" y="473"/>
                    <a:pt x="290" y="477"/>
                    <a:pt x="294" y="481"/>
                  </a:cubicBezTo>
                  <a:cubicBezTo>
                    <a:pt x="301" y="491"/>
                    <a:pt x="298" y="507"/>
                    <a:pt x="286" y="509"/>
                  </a:cubicBezTo>
                  <a:cubicBezTo>
                    <a:pt x="266" y="513"/>
                    <a:pt x="267" y="524"/>
                    <a:pt x="273" y="538"/>
                  </a:cubicBezTo>
                  <a:cubicBezTo>
                    <a:pt x="308" y="541"/>
                    <a:pt x="311" y="547"/>
                    <a:pt x="297" y="582"/>
                  </a:cubicBezTo>
                  <a:cubicBezTo>
                    <a:pt x="302" y="586"/>
                    <a:pt x="308" y="591"/>
                    <a:pt x="313" y="595"/>
                  </a:cubicBezTo>
                  <a:cubicBezTo>
                    <a:pt x="343" y="573"/>
                    <a:pt x="346" y="574"/>
                    <a:pt x="363" y="609"/>
                  </a:cubicBezTo>
                  <a:cubicBezTo>
                    <a:pt x="370" y="608"/>
                    <a:pt x="377" y="607"/>
                    <a:pt x="384" y="606"/>
                  </a:cubicBezTo>
                  <a:cubicBezTo>
                    <a:pt x="386" y="573"/>
                    <a:pt x="398" y="563"/>
                    <a:pt x="428" y="582"/>
                  </a:cubicBezTo>
                  <a:cubicBezTo>
                    <a:pt x="432" y="576"/>
                    <a:pt x="437" y="570"/>
                    <a:pt x="442" y="565"/>
                  </a:cubicBezTo>
                  <a:cubicBezTo>
                    <a:pt x="419" y="540"/>
                    <a:pt x="420" y="526"/>
                    <a:pt x="455" y="5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36FD8E2-8F36-4C4B-8D10-CA2B11D977B1}"/>
                </a:ext>
              </a:extLst>
            </p:cNvPr>
            <p:cNvSpPr/>
            <p:nvPr/>
          </p:nvSpPr>
          <p:spPr>
            <a:xfrm>
              <a:off x="1428750" y="3693319"/>
              <a:ext cx="364331" cy="400050"/>
            </a:xfrm>
            <a:custGeom>
              <a:avLst/>
              <a:gdLst>
                <a:gd name="connsiteX0" fmla="*/ 180975 w 364331"/>
                <a:gd name="connsiteY0" fmla="*/ 0 h 400050"/>
                <a:gd name="connsiteX1" fmla="*/ 88106 w 364331"/>
                <a:gd name="connsiteY1" fmla="*/ 9525 h 400050"/>
                <a:gd name="connsiteX2" fmla="*/ 50006 w 364331"/>
                <a:gd name="connsiteY2" fmla="*/ 19050 h 400050"/>
                <a:gd name="connsiteX3" fmla="*/ 0 w 364331"/>
                <a:gd name="connsiteY3" fmla="*/ 109537 h 400050"/>
                <a:gd name="connsiteX4" fmla="*/ 40481 w 364331"/>
                <a:gd name="connsiteY4" fmla="*/ 290512 h 400050"/>
                <a:gd name="connsiteX5" fmla="*/ 145256 w 364331"/>
                <a:gd name="connsiteY5" fmla="*/ 400050 h 400050"/>
                <a:gd name="connsiteX6" fmla="*/ 271462 w 364331"/>
                <a:gd name="connsiteY6" fmla="*/ 352425 h 400050"/>
                <a:gd name="connsiteX7" fmla="*/ 309562 w 364331"/>
                <a:gd name="connsiteY7" fmla="*/ 307181 h 400050"/>
                <a:gd name="connsiteX8" fmla="*/ 347662 w 364331"/>
                <a:gd name="connsiteY8" fmla="*/ 276225 h 400050"/>
                <a:gd name="connsiteX9" fmla="*/ 357187 w 364331"/>
                <a:gd name="connsiteY9" fmla="*/ 223837 h 400050"/>
                <a:gd name="connsiteX10" fmla="*/ 364331 w 364331"/>
                <a:gd name="connsiteY10" fmla="*/ 171450 h 400050"/>
                <a:gd name="connsiteX11" fmla="*/ 342900 w 364331"/>
                <a:gd name="connsiteY11" fmla="*/ 102393 h 400050"/>
                <a:gd name="connsiteX12" fmla="*/ 290512 w 364331"/>
                <a:gd name="connsiteY12" fmla="*/ 66675 h 400050"/>
                <a:gd name="connsiteX13" fmla="*/ 180975 w 364331"/>
                <a:gd name="connsiteY1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4331" h="400050">
                  <a:moveTo>
                    <a:pt x="180975" y="0"/>
                  </a:moveTo>
                  <a:lnTo>
                    <a:pt x="88106" y="9525"/>
                  </a:lnTo>
                  <a:lnTo>
                    <a:pt x="50006" y="19050"/>
                  </a:lnTo>
                  <a:lnTo>
                    <a:pt x="0" y="109537"/>
                  </a:lnTo>
                  <a:lnTo>
                    <a:pt x="40481" y="290512"/>
                  </a:lnTo>
                  <a:lnTo>
                    <a:pt x="145256" y="400050"/>
                  </a:lnTo>
                  <a:lnTo>
                    <a:pt x="271462" y="352425"/>
                  </a:lnTo>
                  <a:lnTo>
                    <a:pt x="309562" y="307181"/>
                  </a:lnTo>
                  <a:lnTo>
                    <a:pt x="347662" y="276225"/>
                  </a:lnTo>
                  <a:lnTo>
                    <a:pt x="357187" y="223837"/>
                  </a:lnTo>
                  <a:lnTo>
                    <a:pt x="364331" y="171450"/>
                  </a:lnTo>
                  <a:lnTo>
                    <a:pt x="342900" y="102393"/>
                  </a:lnTo>
                  <a:lnTo>
                    <a:pt x="290512" y="666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3D33AF99-578D-464A-8878-3352860FF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9473" y="3713100"/>
              <a:ext cx="258277" cy="256069"/>
            </a:xfrm>
            <a:custGeom>
              <a:avLst/>
              <a:gdLst>
                <a:gd name="T0" fmla="*/ 392 w 699"/>
                <a:gd name="T1" fmla="*/ 335 h 694"/>
                <a:gd name="T2" fmla="*/ 472 w 699"/>
                <a:gd name="T3" fmla="*/ 301 h 694"/>
                <a:gd name="T4" fmla="*/ 420 w 699"/>
                <a:gd name="T5" fmla="*/ 264 h 694"/>
                <a:gd name="T6" fmla="*/ 468 w 699"/>
                <a:gd name="T7" fmla="*/ 169 h 694"/>
                <a:gd name="T8" fmla="*/ 428 w 699"/>
                <a:gd name="T9" fmla="*/ 108 h 694"/>
                <a:gd name="T10" fmla="*/ 354 w 699"/>
                <a:gd name="T11" fmla="*/ 38 h 694"/>
                <a:gd name="T12" fmla="*/ 290 w 699"/>
                <a:gd name="T13" fmla="*/ 2 h 694"/>
                <a:gd name="T14" fmla="*/ 199 w 699"/>
                <a:gd name="T15" fmla="*/ 56 h 694"/>
                <a:gd name="T16" fmla="*/ 158 w 699"/>
                <a:gd name="T17" fmla="*/ 6 h 694"/>
                <a:gd name="T18" fmla="*/ 129 w 699"/>
                <a:gd name="T19" fmla="*/ 87 h 694"/>
                <a:gd name="T20" fmla="*/ 27 w 699"/>
                <a:gd name="T21" fmla="*/ 120 h 694"/>
                <a:gd name="T22" fmla="*/ 12 w 699"/>
                <a:gd name="T23" fmla="*/ 192 h 694"/>
                <a:gd name="T24" fmla="*/ 15 w 699"/>
                <a:gd name="T25" fmla="*/ 294 h 694"/>
                <a:gd name="T26" fmla="*/ 26 w 699"/>
                <a:gd name="T27" fmla="*/ 356 h 694"/>
                <a:gd name="T28" fmla="*/ 89 w 699"/>
                <a:gd name="T29" fmla="*/ 345 h 694"/>
                <a:gd name="T30" fmla="*/ 131 w 699"/>
                <a:gd name="T31" fmla="*/ 454 h 694"/>
                <a:gd name="T32" fmla="*/ 185 w 699"/>
                <a:gd name="T33" fmla="*/ 470 h 694"/>
                <a:gd name="T34" fmla="*/ 276 w 699"/>
                <a:gd name="T35" fmla="*/ 416 h 694"/>
                <a:gd name="T36" fmla="*/ 317 w 699"/>
                <a:gd name="T37" fmla="*/ 466 h 694"/>
                <a:gd name="T38" fmla="*/ 339 w 699"/>
                <a:gd name="T39" fmla="*/ 274 h 694"/>
                <a:gd name="T40" fmla="*/ 139 w 699"/>
                <a:gd name="T41" fmla="*/ 280 h 694"/>
                <a:gd name="T42" fmla="*/ 276 w 699"/>
                <a:gd name="T43" fmla="*/ 134 h 694"/>
                <a:gd name="T44" fmla="*/ 695 w 699"/>
                <a:gd name="T45" fmla="*/ 493 h 694"/>
                <a:gd name="T46" fmla="*/ 639 w 699"/>
                <a:gd name="T47" fmla="*/ 446 h 694"/>
                <a:gd name="T48" fmla="*/ 640 w 699"/>
                <a:gd name="T49" fmla="*/ 379 h 694"/>
                <a:gd name="T50" fmla="*/ 595 w 699"/>
                <a:gd name="T51" fmla="*/ 398 h 694"/>
                <a:gd name="T52" fmla="*/ 542 w 699"/>
                <a:gd name="T53" fmla="*/ 333 h 694"/>
                <a:gd name="T54" fmla="*/ 491 w 699"/>
                <a:gd name="T55" fmla="*/ 377 h 694"/>
                <a:gd name="T56" fmla="*/ 419 w 699"/>
                <a:gd name="T57" fmla="*/ 364 h 694"/>
                <a:gd name="T58" fmla="*/ 383 w 699"/>
                <a:gd name="T59" fmla="*/ 413 h 694"/>
                <a:gd name="T60" fmla="*/ 355 w 699"/>
                <a:gd name="T61" fmla="*/ 473 h 694"/>
                <a:gd name="T62" fmla="*/ 341 w 699"/>
                <a:gd name="T63" fmla="*/ 533 h 694"/>
                <a:gd name="T64" fmla="*/ 397 w 699"/>
                <a:gd name="T65" fmla="*/ 580 h 694"/>
                <a:gd name="T66" fmla="*/ 374 w 699"/>
                <a:gd name="T67" fmla="*/ 623 h 694"/>
                <a:gd name="T68" fmla="*/ 418 w 699"/>
                <a:gd name="T69" fmla="*/ 648 h 694"/>
                <a:gd name="T70" fmla="*/ 478 w 699"/>
                <a:gd name="T71" fmla="*/ 676 h 694"/>
                <a:gd name="T72" fmla="*/ 527 w 699"/>
                <a:gd name="T73" fmla="*/ 694 h 694"/>
                <a:gd name="T74" fmla="*/ 544 w 699"/>
                <a:gd name="T75" fmla="*/ 649 h 694"/>
                <a:gd name="T76" fmla="*/ 616 w 699"/>
                <a:gd name="T77" fmla="*/ 661 h 694"/>
                <a:gd name="T78" fmla="*/ 653 w 699"/>
                <a:gd name="T79" fmla="*/ 612 h 694"/>
                <a:gd name="T80" fmla="*/ 681 w 699"/>
                <a:gd name="T81" fmla="*/ 552 h 694"/>
                <a:gd name="T82" fmla="*/ 695 w 699"/>
                <a:gd name="T83" fmla="*/ 493 h 694"/>
                <a:gd name="T84" fmla="*/ 518 w 699"/>
                <a:gd name="T85" fmla="*/ 438 h 694"/>
                <a:gd name="T86" fmla="*/ 515 w 699"/>
                <a:gd name="T87" fmla="*/ 587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99" h="694">
                  <a:moveTo>
                    <a:pt x="366" y="426"/>
                  </a:moveTo>
                  <a:cubicBezTo>
                    <a:pt x="347" y="384"/>
                    <a:pt x="347" y="384"/>
                    <a:pt x="347" y="384"/>
                  </a:cubicBezTo>
                  <a:cubicBezTo>
                    <a:pt x="365" y="371"/>
                    <a:pt x="380" y="354"/>
                    <a:pt x="392" y="335"/>
                  </a:cubicBezTo>
                  <a:cubicBezTo>
                    <a:pt x="436" y="352"/>
                    <a:pt x="436" y="352"/>
                    <a:pt x="436" y="352"/>
                  </a:cubicBezTo>
                  <a:cubicBezTo>
                    <a:pt x="444" y="355"/>
                    <a:pt x="453" y="351"/>
                    <a:pt x="456" y="343"/>
                  </a:cubicBezTo>
                  <a:cubicBezTo>
                    <a:pt x="472" y="301"/>
                    <a:pt x="472" y="301"/>
                    <a:pt x="472" y="301"/>
                  </a:cubicBezTo>
                  <a:cubicBezTo>
                    <a:pt x="474" y="297"/>
                    <a:pt x="473" y="292"/>
                    <a:pt x="472" y="288"/>
                  </a:cubicBezTo>
                  <a:cubicBezTo>
                    <a:pt x="470" y="285"/>
                    <a:pt x="467" y="282"/>
                    <a:pt x="463" y="280"/>
                  </a:cubicBezTo>
                  <a:cubicBezTo>
                    <a:pt x="420" y="264"/>
                    <a:pt x="420" y="264"/>
                    <a:pt x="420" y="264"/>
                  </a:cubicBezTo>
                  <a:cubicBezTo>
                    <a:pt x="423" y="241"/>
                    <a:pt x="422" y="219"/>
                    <a:pt x="417" y="197"/>
                  </a:cubicBezTo>
                  <a:cubicBezTo>
                    <a:pt x="460" y="178"/>
                    <a:pt x="460" y="178"/>
                    <a:pt x="460" y="178"/>
                  </a:cubicBezTo>
                  <a:cubicBezTo>
                    <a:pt x="464" y="176"/>
                    <a:pt x="467" y="173"/>
                    <a:pt x="468" y="169"/>
                  </a:cubicBezTo>
                  <a:cubicBezTo>
                    <a:pt x="470" y="165"/>
                    <a:pt x="469" y="161"/>
                    <a:pt x="468" y="157"/>
                  </a:cubicBezTo>
                  <a:cubicBezTo>
                    <a:pt x="449" y="116"/>
                    <a:pt x="449" y="116"/>
                    <a:pt x="449" y="116"/>
                  </a:cubicBezTo>
                  <a:cubicBezTo>
                    <a:pt x="446" y="108"/>
                    <a:pt x="436" y="104"/>
                    <a:pt x="428" y="108"/>
                  </a:cubicBezTo>
                  <a:cubicBezTo>
                    <a:pt x="386" y="127"/>
                    <a:pt x="386" y="127"/>
                    <a:pt x="386" y="127"/>
                  </a:cubicBezTo>
                  <a:cubicBezTo>
                    <a:pt x="373" y="109"/>
                    <a:pt x="356" y="93"/>
                    <a:pt x="337" y="81"/>
                  </a:cubicBezTo>
                  <a:cubicBezTo>
                    <a:pt x="354" y="38"/>
                    <a:pt x="354" y="38"/>
                    <a:pt x="354" y="38"/>
                  </a:cubicBezTo>
                  <a:cubicBezTo>
                    <a:pt x="357" y="30"/>
                    <a:pt x="353" y="20"/>
                    <a:pt x="344" y="17"/>
                  </a:cubicBezTo>
                  <a:cubicBezTo>
                    <a:pt x="302" y="1"/>
                    <a:pt x="302" y="1"/>
                    <a:pt x="302" y="1"/>
                  </a:cubicBezTo>
                  <a:cubicBezTo>
                    <a:pt x="298" y="0"/>
                    <a:pt x="294" y="0"/>
                    <a:pt x="290" y="2"/>
                  </a:cubicBezTo>
                  <a:cubicBezTo>
                    <a:pt x="286" y="3"/>
                    <a:pt x="283" y="7"/>
                    <a:pt x="282" y="11"/>
                  </a:cubicBezTo>
                  <a:cubicBezTo>
                    <a:pt x="265" y="54"/>
                    <a:pt x="265" y="54"/>
                    <a:pt x="265" y="54"/>
                  </a:cubicBezTo>
                  <a:cubicBezTo>
                    <a:pt x="243" y="50"/>
                    <a:pt x="221" y="51"/>
                    <a:pt x="199" y="56"/>
                  </a:cubicBezTo>
                  <a:cubicBezTo>
                    <a:pt x="180" y="14"/>
                    <a:pt x="180" y="14"/>
                    <a:pt x="180" y="14"/>
                  </a:cubicBezTo>
                  <a:cubicBezTo>
                    <a:pt x="178" y="10"/>
                    <a:pt x="175" y="7"/>
                    <a:pt x="171" y="5"/>
                  </a:cubicBezTo>
                  <a:cubicBezTo>
                    <a:pt x="167" y="4"/>
                    <a:pt x="162" y="4"/>
                    <a:pt x="158" y="6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0" y="28"/>
                    <a:pt x="106" y="37"/>
                    <a:pt x="110" y="45"/>
                  </a:cubicBezTo>
                  <a:cubicBezTo>
                    <a:pt x="129" y="87"/>
                    <a:pt x="129" y="87"/>
                    <a:pt x="129" y="87"/>
                  </a:cubicBezTo>
                  <a:cubicBezTo>
                    <a:pt x="110" y="101"/>
                    <a:pt x="95" y="117"/>
                    <a:pt x="83" y="136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36" y="118"/>
                    <a:pt x="31" y="118"/>
                    <a:pt x="27" y="120"/>
                  </a:cubicBezTo>
                  <a:cubicBezTo>
                    <a:pt x="23" y="122"/>
                    <a:pt x="20" y="125"/>
                    <a:pt x="19" y="129"/>
                  </a:cubicBezTo>
                  <a:cubicBezTo>
                    <a:pt x="3" y="171"/>
                    <a:pt x="3" y="171"/>
                    <a:pt x="3" y="171"/>
                  </a:cubicBezTo>
                  <a:cubicBezTo>
                    <a:pt x="0" y="179"/>
                    <a:pt x="4" y="188"/>
                    <a:pt x="12" y="192"/>
                  </a:cubicBezTo>
                  <a:cubicBezTo>
                    <a:pt x="56" y="208"/>
                    <a:pt x="56" y="208"/>
                    <a:pt x="56" y="208"/>
                  </a:cubicBezTo>
                  <a:cubicBezTo>
                    <a:pt x="52" y="230"/>
                    <a:pt x="53" y="253"/>
                    <a:pt x="58" y="275"/>
                  </a:cubicBezTo>
                  <a:cubicBezTo>
                    <a:pt x="15" y="294"/>
                    <a:pt x="15" y="294"/>
                    <a:pt x="15" y="294"/>
                  </a:cubicBezTo>
                  <a:cubicBezTo>
                    <a:pt x="12" y="295"/>
                    <a:pt x="9" y="299"/>
                    <a:pt x="7" y="303"/>
                  </a:cubicBezTo>
                  <a:cubicBezTo>
                    <a:pt x="6" y="307"/>
                    <a:pt x="6" y="311"/>
                    <a:pt x="7" y="315"/>
                  </a:cubicBezTo>
                  <a:cubicBezTo>
                    <a:pt x="26" y="356"/>
                    <a:pt x="26" y="356"/>
                    <a:pt x="26" y="356"/>
                  </a:cubicBezTo>
                  <a:cubicBezTo>
                    <a:pt x="28" y="360"/>
                    <a:pt x="31" y="363"/>
                    <a:pt x="35" y="364"/>
                  </a:cubicBezTo>
                  <a:cubicBezTo>
                    <a:pt x="39" y="366"/>
                    <a:pt x="43" y="365"/>
                    <a:pt x="47" y="364"/>
                  </a:cubicBezTo>
                  <a:cubicBezTo>
                    <a:pt x="89" y="345"/>
                    <a:pt x="89" y="345"/>
                    <a:pt x="89" y="345"/>
                  </a:cubicBezTo>
                  <a:cubicBezTo>
                    <a:pt x="102" y="363"/>
                    <a:pt x="119" y="378"/>
                    <a:pt x="138" y="391"/>
                  </a:cubicBezTo>
                  <a:cubicBezTo>
                    <a:pt x="121" y="434"/>
                    <a:pt x="121" y="434"/>
                    <a:pt x="121" y="434"/>
                  </a:cubicBezTo>
                  <a:cubicBezTo>
                    <a:pt x="118" y="442"/>
                    <a:pt x="122" y="451"/>
                    <a:pt x="131" y="454"/>
                  </a:cubicBezTo>
                  <a:cubicBezTo>
                    <a:pt x="173" y="470"/>
                    <a:pt x="173" y="470"/>
                    <a:pt x="173" y="470"/>
                  </a:cubicBezTo>
                  <a:cubicBezTo>
                    <a:pt x="174" y="471"/>
                    <a:pt x="176" y="471"/>
                    <a:pt x="178" y="471"/>
                  </a:cubicBezTo>
                  <a:cubicBezTo>
                    <a:pt x="181" y="471"/>
                    <a:pt x="183" y="471"/>
                    <a:pt x="185" y="470"/>
                  </a:cubicBezTo>
                  <a:cubicBezTo>
                    <a:pt x="189" y="468"/>
                    <a:pt x="192" y="465"/>
                    <a:pt x="193" y="461"/>
                  </a:cubicBezTo>
                  <a:cubicBezTo>
                    <a:pt x="210" y="418"/>
                    <a:pt x="210" y="418"/>
                    <a:pt x="210" y="418"/>
                  </a:cubicBezTo>
                  <a:cubicBezTo>
                    <a:pt x="232" y="421"/>
                    <a:pt x="255" y="420"/>
                    <a:pt x="276" y="416"/>
                  </a:cubicBezTo>
                  <a:cubicBezTo>
                    <a:pt x="295" y="458"/>
                    <a:pt x="295" y="458"/>
                    <a:pt x="295" y="458"/>
                  </a:cubicBezTo>
                  <a:cubicBezTo>
                    <a:pt x="297" y="462"/>
                    <a:pt x="300" y="465"/>
                    <a:pt x="304" y="466"/>
                  </a:cubicBezTo>
                  <a:cubicBezTo>
                    <a:pt x="308" y="468"/>
                    <a:pt x="313" y="468"/>
                    <a:pt x="317" y="466"/>
                  </a:cubicBezTo>
                  <a:cubicBezTo>
                    <a:pt x="357" y="447"/>
                    <a:pt x="357" y="447"/>
                    <a:pt x="357" y="447"/>
                  </a:cubicBezTo>
                  <a:cubicBezTo>
                    <a:pt x="366" y="444"/>
                    <a:pt x="369" y="434"/>
                    <a:pt x="366" y="426"/>
                  </a:cubicBezTo>
                  <a:close/>
                  <a:moveTo>
                    <a:pt x="339" y="274"/>
                  </a:moveTo>
                  <a:cubicBezTo>
                    <a:pt x="323" y="316"/>
                    <a:pt x="282" y="344"/>
                    <a:pt x="238" y="344"/>
                  </a:cubicBezTo>
                  <a:cubicBezTo>
                    <a:pt x="224" y="344"/>
                    <a:pt x="211" y="342"/>
                    <a:pt x="199" y="337"/>
                  </a:cubicBezTo>
                  <a:cubicBezTo>
                    <a:pt x="172" y="327"/>
                    <a:pt x="151" y="307"/>
                    <a:pt x="139" y="280"/>
                  </a:cubicBezTo>
                  <a:cubicBezTo>
                    <a:pt x="127" y="254"/>
                    <a:pt x="126" y="224"/>
                    <a:pt x="136" y="197"/>
                  </a:cubicBezTo>
                  <a:cubicBezTo>
                    <a:pt x="152" y="155"/>
                    <a:pt x="193" y="127"/>
                    <a:pt x="238" y="127"/>
                  </a:cubicBezTo>
                  <a:cubicBezTo>
                    <a:pt x="251" y="127"/>
                    <a:pt x="264" y="130"/>
                    <a:pt x="276" y="134"/>
                  </a:cubicBezTo>
                  <a:cubicBezTo>
                    <a:pt x="303" y="145"/>
                    <a:pt x="325" y="165"/>
                    <a:pt x="336" y="191"/>
                  </a:cubicBezTo>
                  <a:cubicBezTo>
                    <a:pt x="348" y="218"/>
                    <a:pt x="349" y="247"/>
                    <a:pt x="339" y="274"/>
                  </a:cubicBezTo>
                  <a:close/>
                  <a:moveTo>
                    <a:pt x="695" y="493"/>
                  </a:moveTo>
                  <a:cubicBezTo>
                    <a:pt x="692" y="490"/>
                    <a:pt x="688" y="488"/>
                    <a:pt x="684" y="488"/>
                  </a:cubicBezTo>
                  <a:cubicBezTo>
                    <a:pt x="653" y="486"/>
                    <a:pt x="653" y="486"/>
                    <a:pt x="653" y="486"/>
                  </a:cubicBezTo>
                  <a:cubicBezTo>
                    <a:pt x="651" y="472"/>
                    <a:pt x="646" y="458"/>
                    <a:pt x="639" y="446"/>
                  </a:cubicBezTo>
                  <a:cubicBezTo>
                    <a:pt x="661" y="425"/>
                    <a:pt x="661" y="425"/>
                    <a:pt x="661" y="425"/>
                  </a:cubicBezTo>
                  <a:cubicBezTo>
                    <a:pt x="667" y="419"/>
                    <a:pt x="668" y="409"/>
                    <a:pt x="662" y="403"/>
                  </a:cubicBezTo>
                  <a:cubicBezTo>
                    <a:pt x="640" y="379"/>
                    <a:pt x="640" y="379"/>
                    <a:pt x="640" y="379"/>
                  </a:cubicBezTo>
                  <a:cubicBezTo>
                    <a:pt x="637" y="375"/>
                    <a:pt x="633" y="374"/>
                    <a:pt x="629" y="373"/>
                  </a:cubicBezTo>
                  <a:cubicBezTo>
                    <a:pt x="624" y="373"/>
                    <a:pt x="620" y="375"/>
                    <a:pt x="617" y="378"/>
                  </a:cubicBezTo>
                  <a:cubicBezTo>
                    <a:pt x="595" y="398"/>
                    <a:pt x="595" y="398"/>
                    <a:pt x="595" y="398"/>
                  </a:cubicBezTo>
                  <a:cubicBezTo>
                    <a:pt x="583" y="390"/>
                    <a:pt x="570" y="384"/>
                    <a:pt x="556" y="380"/>
                  </a:cubicBezTo>
                  <a:cubicBezTo>
                    <a:pt x="557" y="350"/>
                    <a:pt x="557" y="350"/>
                    <a:pt x="557" y="350"/>
                  </a:cubicBezTo>
                  <a:cubicBezTo>
                    <a:pt x="557" y="341"/>
                    <a:pt x="551" y="333"/>
                    <a:pt x="542" y="333"/>
                  </a:cubicBezTo>
                  <a:cubicBezTo>
                    <a:pt x="509" y="332"/>
                    <a:pt x="509" y="332"/>
                    <a:pt x="509" y="332"/>
                  </a:cubicBezTo>
                  <a:cubicBezTo>
                    <a:pt x="500" y="331"/>
                    <a:pt x="493" y="338"/>
                    <a:pt x="492" y="347"/>
                  </a:cubicBezTo>
                  <a:cubicBezTo>
                    <a:pt x="491" y="377"/>
                    <a:pt x="491" y="377"/>
                    <a:pt x="491" y="377"/>
                  </a:cubicBezTo>
                  <a:cubicBezTo>
                    <a:pt x="477" y="380"/>
                    <a:pt x="463" y="385"/>
                    <a:pt x="451" y="392"/>
                  </a:cubicBezTo>
                  <a:cubicBezTo>
                    <a:pt x="430" y="370"/>
                    <a:pt x="430" y="370"/>
                    <a:pt x="430" y="370"/>
                  </a:cubicBezTo>
                  <a:cubicBezTo>
                    <a:pt x="427" y="366"/>
                    <a:pt x="423" y="365"/>
                    <a:pt x="419" y="364"/>
                  </a:cubicBezTo>
                  <a:cubicBezTo>
                    <a:pt x="415" y="364"/>
                    <a:pt x="411" y="366"/>
                    <a:pt x="408" y="369"/>
                  </a:cubicBezTo>
                  <a:cubicBezTo>
                    <a:pt x="384" y="391"/>
                    <a:pt x="384" y="391"/>
                    <a:pt x="384" y="391"/>
                  </a:cubicBezTo>
                  <a:cubicBezTo>
                    <a:pt x="377" y="397"/>
                    <a:pt x="377" y="407"/>
                    <a:pt x="383" y="413"/>
                  </a:cubicBezTo>
                  <a:cubicBezTo>
                    <a:pt x="403" y="435"/>
                    <a:pt x="403" y="435"/>
                    <a:pt x="403" y="435"/>
                  </a:cubicBezTo>
                  <a:cubicBezTo>
                    <a:pt x="395" y="448"/>
                    <a:pt x="389" y="461"/>
                    <a:pt x="385" y="475"/>
                  </a:cubicBezTo>
                  <a:cubicBezTo>
                    <a:pt x="355" y="473"/>
                    <a:pt x="355" y="473"/>
                    <a:pt x="355" y="473"/>
                  </a:cubicBezTo>
                  <a:cubicBezTo>
                    <a:pt x="346" y="473"/>
                    <a:pt x="338" y="480"/>
                    <a:pt x="338" y="489"/>
                  </a:cubicBezTo>
                  <a:cubicBezTo>
                    <a:pt x="336" y="521"/>
                    <a:pt x="336" y="521"/>
                    <a:pt x="336" y="521"/>
                  </a:cubicBezTo>
                  <a:cubicBezTo>
                    <a:pt x="336" y="526"/>
                    <a:pt x="338" y="530"/>
                    <a:pt x="341" y="533"/>
                  </a:cubicBezTo>
                  <a:cubicBezTo>
                    <a:pt x="344" y="536"/>
                    <a:pt x="348" y="538"/>
                    <a:pt x="352" y="538"/>
                  </a:cubicBezTo>
                  <a:cubicBezTo>
                    <a:pt x="382" y="539"/>
                    <a:pt x="382" y="539"/>
                    <a:pt x="382" y="539"/>
                  </a:cubicBezTo>
                  <a:cubicBezTo>
                    <a:pt x="385" y="554"/>
                    <a:pt x="390" y="567"/>
                    <a:pt x="397" y="580"/>
                  </a:cubicBezTo>
                  <a:cubicBezTo>
                    <a:pt x="375" y="600"/>
                    <a:pt x="375" y="600"/>
                    <a:pt x="375" y="600"/>
                  </a:cubicBezTo>
                  <a:cubicBezTo>
                    <a:pt x="371" y="603"/>
                    <a:pt x="370" y="607"/>
                    <a:pt x="369" y="611"/>
                  </a:cubicBezTo>
                  <a:cubicBezTo>
                    <a:pt x="369" y="616"/>
                    <a:pt x="371" y="620"/>
                    <a:pt x="374" y="623"/>
                  </a:cubicBezTo>
                  <a:cubicBezTo>
                    <a:pt x="396" y="647"/>
                    <a:pt x="396" y="647"/>
                    <a:pt x="396" y="647"/>
                  </a:cubicBezTo>
                  <a:cubicBezTo>
                    <a:pt x="398" y="650"/>
                    <a:pt x="402" y="652"/>
                    <a:pt x="407" y="652"/>
                  </a:cubicBezTo>
                  <a:cubicBezTo>
                    <a:pt x="411" y="652"/>
                    <a:pt x="415" y="651"/>
                    <a:pt x="418" y="648"/>
                  </a:cubicBezTo>
                  <a:cubicBezTo>
                    <a:pt x="440" y="628"/>
                    <a:pt x="440" y="628"/>
                    <a:pt x="440" y="628"/>
                  </a:cubicBezTo>
                  <a:cubicBezTo>
                    <a:pt x="452" y="636"/>
                    <a:pt x="466" y="642"/>
                    <a:pt x="480" y="646"/>
                  </a:cubicBezTo>
                  <a:cubicBezTo>
                    <a:pt x="478" y="676"/>
                    <a:pt x="478" y="676"/>
                    <a:pt x="478" y="676"/>
                  </a:cubicBezTo>
                  <a:cubicBezTo>
                    <a:pt x="478" y="685"/>
                    <a:pt x="485" y="692"/>
                    <a:pt x="494" y="693"/>
                  </a:cubicBezTo>
                  <a:cubicBezTo>
                    <a:pt x="526" y="694"/>
                    <a:pt x="526" y="694"/>
                    <a:pt x="526" y="694"/>
                  </a:cubicBezTo>
                  <a:cubicBezTo>
                    <a:pt x="526" y="694"/>
                    <a:pt x="527" y="694"/>
                    <a:pt x="527" y="694"/>
                  </a:cubicBezTo>
                  <a:cubicBezTo>
                    <a:pt x="531" y="694"/>
                    <a:pt x="535" y="693"/>
                    <a:pt x="538" y="690"/>
                  </a:cubicBezTo>
                  <a:cubicBezTo>
                    <a:pt x="541" y="687"/>
                    <a:pt x="543" y="683"/>
                    <a:pt x="543" y="679"/>
                  </a:cubicBezTo>
                  <a:cubicBezTo>
                    <a:pt x="544" y="649"/>
                    <a:pt x="544" y="649"/>
                    <a:pt x="544" y="649"/>
                  </a:cubicBezTo>
                  <a:cubicBezTo>
                    <a:pt x="558" y="646"/>
                    <a:pt x="572" y="641"/>
                    <a:pt x="585" y="634"/>
                  </a:cubicBezTo>
                  <a:cubicBezTo>
                    <a:pt x="605" y="656"/>
                    <a:pt x="605" y="656"/>
                    <a:pt x="605" y="656"/>
                  </a:cubicBezTo>
                  <a:cubicBezTo>
                    <a:pt x="608" y="659"/>
                    <a:pt x="612" y="661"/>
                    <a:pt x="616" y="661"/>
                  </a:cubicBezTo>
                  <a:cubicBezTo>
                    <a:pt x="621" y="661"/>
                    <a:pt x="625" y="660"/>
                    <a:pt x="628" y="657"/>
                  </a:cubicBezTo>
                  <a:cubicBezTo>
                    <a:pt x="652" y="635"/>
                    <a:pt x="652" y="635"/>
                    <a:pt x="652" y="635"/>
                  </a:cubicBezTo>
                  <a:cubicBezTo>
                    <a:pt x="658" y="629"/>
                    <a:pt x="659" y="619"/>
                    <a:pt x="653" y="612"/>
                  </a:cubicBezTo>
                  <a:cubicBezTo>
                    <a:pt x="632" y="590"/>
                    <a:pt x="632" y="590"/>
                    <a:pt x="632" y="590"/>
                  </a:cubicBezTo>
                  <a:cubicBezTo>
                    <a:pt x="641" y="578"/>
                    <a:pt x="647" y="565"/>
                    <a:pt x="651" y="551"/>
                  </a:cubicBezTo>
                  <a:cubicBezTo>
                    <a:pt x="681" y="552"/>
                    <a:pt x="681" y="552"/>
                    <a:pt x="681" y="552"/>
                  </a:cubicBezTo>
                  <a:cubicBezTo>
                    <a:pt x="690" y="552"/>
                    <a:pt x="697" y="546"/>
                    <a:pt x="698" y="537"/>
                  </a:cubicBezTo>
                  <a:cubicBezTo>
                    <a:pt x="699" y="504"/>
                    <a:pt x="699" y="504"/>
                    <a:pt x="699" y="504"/>
                  </a:cubicBezTo>
                  <a:cubicBezTo>
                    <a:pt x="699" y="500"/>
                    <a:pt x="698" y="496"/>
                    <a:pt x="695" y="493"/>
                  </a:cubicBezTo>
                  <a:close/>
                  <a:moveTo>
                    <a:pt x="515" y="587"/>
                  </a:moveTo>
                  <a:cubicBezTo>
                    <a:pt x="473" y="586"/>
                    <a:pt x="441" y="551"/>
                    <a:pt x="443" y="510"/>
                  </a:cubicBezTo>
                  <a:cubicBezTo>
                    <a:pt x="445" y="470"/>
                    <a:pt x="478" y="438"/>
                    <a:pt x="518" y="438"/>
                  </a:cubicBezTo>
                  <a:cubicBezTo>
                    <a:pt x="519" y="438"/>
                    <a:pt x="520" y="438"/>
                    <a:pt x="521" y="438"/>
                  </a:cubicBezTo>
                  <a:cubicBezTo>
                    <a:pt x="562" y="440"/>
                    <a:pt x="594" y="475"/>
                    <a:pt x="592" y="516"/>
                  </a:cubicBezTo>
                  <a:cubicBezTo>
                    <a:pt x="590" y="557"/>
                    <a:pt x="556" y="589"/>
                    <a:pt x="515" y="587"/>
                  </a:cubicBezTo>
                  <a:close/>
                  <a:moveTo>
                    <a:pt x="515" y="587"/>
                  </a:moveTo>
                  <a:cubicBezTo>
                    <a:pt x="515" y="587"/>
                    <a:pt x="515" y="587"/>
                    <a:pt x="515" y="5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378700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1CAE-0870-4DDE-99D1-7831F4A0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AI vs ML vs DL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F9C7E9-D647-41CD-A2A2-B0F3C49065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" t="6801" r="3059" b="4727"/>
          <a:stretch/>
        </p:blipFill>
        <p:spPr>
          <a:xfrm>
            <a:off x="1707089" y="1028701"/>
            <a:ext cx="5729821" cy="343879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4E996B-397F-4189-B980-0928F80ED7D7}"/>
              </a:ext>
            </a:extLst>
          </p:cNvPr>
          <p:cNvSpPr/>
          <p:nvPr/>
        </p:nvSpPr>
        <p:spPr>
          <a:xfrm>
            <a:off x="234950" y="4473841"/>
            <a:ext cx="85026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Source: </a:t>
            </a:r>
            <a:r>
              <a:rPr lang="fr-FR" sz="1000" dirty="0">
                <a:hlinkClick r:id="rId3"/>
              </a:rPr>
              <a:t>https://blogs.nvidia.com/blog/2016/07/29/whats-difference-artificial-intelligence-machine-learning-deep-learning-ai/</a:t>
            </a:r>
            <a:r>
              <a:rPr lang="fr-FR" sz="1000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2966A-B247-4EC2-AB01-DA87A6993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A0A2-21E1-4E83-9179-C610E263A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0917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66E013-86E6-472C-996C-B6F7A0D6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AI vs ML vs DL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3448E-8720-4617-9134-2563DCA3B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152118" y="1022350"/>
            <a:ext cx="6839763" cy="265688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6A2456-6612-42DF-84C4-A58C6E790C43}"/>
              </a:ext>
            </a:extLst>
          </p:cNvPr>
          <p:cNvSpPr/>
          <p:nvPr/>
        </p:nvSpPr>
        <p:spPr>
          <a:xfrm>
            <a:off x="234950" y="4473841"/>
            <a:ext cx="85026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Source: </a:t>
            </a:r>
            <a:r>
              <a:rPr lang="fr-FR" sz="1000" dirty="0">
                <a:hlinkClick r:id="rId3"/>
              </a:rPr>
              <a:t>https://blogs.nvidia.com/blog/2016/07/29/whats-difference-artificial-intelligence-machine-learning-deep-learning-ai/</a:t>
            </a:r>
            <a:r>
              <a:rPr lang="fr-FR" sz="1000" dirty="0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55F617-2F44-49DE-B3EF-446955CD4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2A5BF1-430D-4624-9AA1-13DE2DF60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2569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0F8FEEF-C05E-43BB-AD54-4D67CB5DF381}"/>
              </a:ext>
            </a:extLst>
          </p:cNvPr>
          <p:cNvGrpSpPr/>
          <p:nvPr/>
        </p:nvGrpSpPr>
        <p:grpSpPr>
          <a:xfrm>
            <a:off x="338138" y="1022349"/>
            <a:ext cx="8466137" cy="2929165"/>
            <a:chOff x="338138" y="1022349"/>
            <a:chExt cx="8466137" cy="2929165"/>
          </a:xfrm>
        </p:grpSpPr>
        <p:sp>
          <p:nvSpPr>
            <p:cNvPr id="7" name="Content Placeholder 4">
              <a:extLst>
                <a:ext uri="{FF2B5EF4-FFF2-40B4-BE49-F238E27FC236}">
                  <a16:creationId xmlns:a16="http://schemas.microsoft.com/office/drawing/2014/main" id="{0C735297-D57E-4E33-8A0A-4338ADE702B2}"/>
                </a:ext>
              </a:extLst>
            </p:cNvPr>
            <p:cNvSpPr txBox="1">
              <a:spLocks/>
            </p:cNvSpPr>
            <p:nvPr/>
          </p:nvSpPr>
          <p:spPr>
            <a:xfrm>
              <a:off x="338138" y="1022349"/>
              <a:ext cx="8466137" cy="29291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>
              <a:noAutofit/>
            </a:bodyPr>
            <a:lstStyle>
              <a:lvl1pPr marL="252000" marR="0" indent="-25200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Wingdings 2" panose="05020102010507070707" pitchFamily="18" charset="2"/>
                <a:buChar char=""/>
                <a:tabLst/>
                <a:defRPr lang="en-US" sz="2000" kern="1200" noProof="0">
                  <a:solidFill>
                    <a:schemeClr val="tx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504000" marR="0" indent="-250825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Wingdings 2" panose="05020102010507070707" pitchFamily="18" charset="2"/>
                <a:buChar char=""/>
                <a:tabLst/>
                <a:defRPr lang="en-US" sz="1800" kern="1200" noProof="0">
                  <a:solidFill>
                    <a:schemeClr val="tx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756000" marR="0" indent="-25200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Wingdings 2" panose="05020102010507070707" pitchFamily="18" charset="2"/>
                <a:buChar char=""/>
                <a:tabLst/>
                <a:defRPr lang="en-US" sz="1600" kern="1200" noProof="0">
                  <a:solidFill>
                    <a:schemeClr val="tx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008000" marR="0" indent="-25200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Wingdings 2" panose="05020102010507070707" pitchFamily="18" charset="2"/>
                <a:buChar char=""/>
                <a:tabLst/>
                <a:defRPr lang="en-US" sz="1400" kern="1200" noProof="0">
                  <a:solidFill>
                    <a:schemeClr val="tx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346200" marR="0" indent="-266700" algn="l" defTabSz="6858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8DC63F"/>
                </a:buClr>
                <a:buSzTx/>
                <a:buFont typeface="Wingdings 2" panose="05020102010507070707" pitchFamily="18" charset="2"/>
                <a:buChar char=""/>
                <a:tabLst/>
                <a:defRPr sz="1350" kern="1200">
                  <a:solidFill>
                    <a:srgbClr val="454545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B107B8D-F360-461E-A8A7-D18033B1055A}"/>
                </a:ext>
              </a:extLst>
            </p:cNvPr>
            <p:cNvSpPr/>
            <p:nvPr/>
          </p:nvSpPr>
          <p:spPr>
            <a:xfrm>
              <a:off x="354012" y="1038682"/>
              <a:ext cx="612000" cy="674232"/>
            </a:xfrm>
            <a:custGeom>
              <a:avLst/>
              <a:gdLst>
                <a:gd name="connsiteX0" fmla="*/ 0 w 509587"/>
                <a:gd name="connsiteY0" fmla="*/ 504825 h 504825"/>
                <a:gd name="connsiteX1" fmla="*/ 0 w 509587"/>
                <a:gd name="connsiteY1" fmla="*/ 0 h 504825"/>
                <a:gd name="connsiteX2" fmla="*/ 509587 w 509587"/>
                <a:gd name="connsiteY2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9587" h="504825">
                  <a:moveTo>
                    <a:pt x="0" y="504825"/>
                  </a:moveTo>
                  <a:lnTo>
                    <a:pt x="0" y="0"/>
                  </a:lnTo>
                  <a:lnTo>
                    <a:pt x="509587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7D30200-1034-4CD7-B98A-F99EABC0F435}"/>
                </a:ext>
              </a:extLst>
            </p:cNvPr>
            <p:cNvSpPr/>
            <p:nvPr/>
          </p:nvSpPr>
          <p:spPr>
            <a:xfrm rot="10800000">
              <a:off x="8173223" y="3255851"/>
              <a:ext cx="612000" cy="674232"/>
            </a:xfrm>
            <a:custGeom>
              <a:avLst/>
              <a:gdLst>
                <a:gd name="connsiteX0" fmla="*/ 0 w 509587"/>
                <a:gd name="connsiteY0" fmla="*/ 504825 h 504825"/>
                <a:gd name="connsiteX1" fmla="*/ 0 w 509587"/>
                <a:gd name="connsiteY1" fmla="*/ 0 h 504825"/>
                <a:gd name="connsiteX2" fmla="*/ 509587 w 509587"/>
                <a:gd name="connsiteY2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9587" h="504825">
                  <a:moveTo>
                    <a:pt x="0" y="504825"/>
                  </a:moveTo>
                  <a:lnTo>
                    <a:pt x="0" y="0"/>
                  </a:lnTo>
                  <a:lnTo>
                    <a:pt x="509587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1D5862-6FE6-467A-B7EA-C2BC0E7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Machine Learning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080E0-DD92-4BE7-9AF2-CE2EE080C1E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04767" y="1094331"/>
            <a:ext cx="8321222" cy="2563269"/>
          </a:xfrm>
        </p:spPr>
        <p:txBody>
          <a:bodyPr>
            <a:normAutofit/>
          </a:bodyPr>
          <a:lstStyle/>
          <a:p>
            <a:r>
              <a:rPr lang="en-US" sz="1800" b="1" dirty="0"/>
              <a:t>Supervised Learning</a:t>
            </a:r>
          </a:p>
          <a:p>
            <a:pPr lvl="1">
              <a:spcAft>
                <a:spcPts val="1200"/>
              </a:spcAft>
            </a:pPr>
            <a:r>
              <a:rPr lang="en-US" sz="1600" i="1" dirty="0"/>
              <a:t>The outcome or output for the given input is known before itself</a:t>
            </a:r>
          </a:p>
          <a:p>
            <a:r>
              <a:rPr lang="en-US" sz="1800" b="1" dirty="0"/>
              <a:t>Unsupervised Learning</a:t>
            </a:r>
          </a:p>
          <a:p>
            <a:pPr lvl="1">
              <a:spcAft>
                <a:spcPts val="1200"/>
              </a:spcAft>
            </a:pPr>
            <a:r>
              <a:rPr lang="en-US" sz="1600" i="1" dirty="0"/>
              <a:t>The outcome or output for the given inputs is unknown</a:t>
            </a:r>
          </a:p>
          <a:p>
            <a:r>
              <a:rPr lang="en-US" sz="1800" b="1" dirty="0"/>
              <a:t>Reinforcement Learning</a:t>
            </a:r>
          </a:p>
          <a:p>
            <a:pPr lvl="1"/>
            <a:r>
              <a:rPr lang="en-US" sz="1600" i="1" dirty="0"/>
              <a:t>The machine is exposed to an</a:t>
            </a:r>
            <a:r>
              <a:rPr lang="en-US" sz="1600" b="1" i="1" dirty="0"/>
              <a:t> environment where it gets trained by trial and error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FDE7F-186F-4704-8146-644CCA9A8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5EDF1-D988-4892-A5FF-14EEB1B5F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0809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5862-6FE6-467A-B7EA-C2BC0E7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Machine Learning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080E0-DD92-4BE7-9AF2-CE2EE080C1E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0" y="914400"/>
            <a:ext cx="8672400" cy="3827500"/>
          </a:xfrm>
        </p:spPr>
        <p:txBody>
          <a:bodyPr>
            <a:normAutofit/>
          </a:bodyPr>
          <a:lstStyle/>
          <a:p>
            <a:r>
              <a:rPr lang="en-US" sz="1800" b="1" dirty="0"/>
              <a:t>Supervised Learning</a:t>
            </a:r>
          </a:p>
          <a:p>
            <a:pPr lvl="1"/>
            <a:r>
              <a:rPr lang="en-US" sz="1600" b="1" i="1" dirty="0"/>
              <a:t>Regression and classification</a:t>
            </a:r>
            <a:r>
              <a:rPr lang="en-US" sz="1600" b="1" dirty="0"/>
              <a:t> </a:t>
            </a:r>
            <a:r>
              <a:rPr lang="en-US" sz="1600" dirty="0"/>
              <a:t>problems are mainly solved here</a:t>
            </a:r>
          </a:p>
          <a:p>
            <a:pPr lvl="1"/>
            <a:r>
              <a:rPr lang="en-US" sz="1600" b="1" dirty="0"/>
              <a:t>Labelled data </a:t>
            </a:r>
            <a:r>
              <a:rPr lang="en-US" sz="1600" dirty="0"/>
              <a:t>is used for training here</a:t>
            </a:r>
          </a:p>
          <a:p>
            <a:pPr lvl="1"/>
            <a:r>
              <a:rPr lang="en-US" sz="1600" b="1" dirty="0"/>
              <a:t>Popular Algorithms: </a:t>
            </a:r>
            <a:r>
              <a:rPr lang="en-US" sz="1600" dirty="0"/>
              <a:t>Linear Regression, Support Vector Machines (SVM), Neural Networks, Decision Trees, Naive Bayes, Nearest Neighbor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85B4B-C7B2-46BF-B115-99D914B5AB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8" r="5100" b="3404"/>
          <a:stretch/>
        </p:blipFill>
        <p:spPr>
          <a:xfrm>
            <a:off x="2379732" y="2535238"/>
            <a:ext cx="4384535" cy="2124075"/>
          </a:xfrm>
          <a:prstGeom prst="rect">
            <a:avLst/>
          </a:prstGeom>
          <a:ln w="6350">
            <a:solidFill>
              <a:schemeClr val="accent4"/>
            </a:solidFill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A20C1-F1C2-4985-830D-13747D910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57067-BB38-4058-B05E-07D71A287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7313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F1A0-CD32-4F83-AA71-A49B01AA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08369-FEDA-4A13-ADC1-6BFE6DCD9AF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0" y="920931"/>
            <a:ext cx="8672400" cy="3820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Entice you into Data Science as a career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D8A8D-708F-4618-80E7-150E7914E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5337-ACE0-41E0-A58E-2720B0EB4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9023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5862-6FE6-467A-B7EA-C2BC0E7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Machine Learning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080E0-DD92-4BE7-9AF2-CE2EE080C1E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0" y="914400"/>
            <a:ext cx="8672400" cy="3827500"/>
          </a:xfrm>
        </p:spPr>
        <p:txBody>
          <a:bodyPr>
            <a:normAutofit/>
          </a:bodyPr>
          <a:lstStyle/>
          <a:p>
            <a:r>
              <a:rPr lang="en-US" sz="1800" b="1" dirty="0"/>
              <a:t>Unsupervised Learning</a:t>
            </a:r>
          </a:p>
          <a:p>
            <a:pPr lvl="1"/>
            <a:r>
              <a:rPr lang="en-US" sz="1600" b="1" i="1" dirty="0"/>
              <a:t>Clustering problems (grouping), Anomaly Detection (in banks for unusual transactions) </a:t>
            </a:r>
            <a:br>
              <a:rPr lang="en-US" sz="1600" b="1" i="1" dirty="0"/>
            </a:br>
            <a:r>
              <a:rPr lang="en-US" sz="1600" i="1" dirty="0"/>
              <a:t>where there is a need for finding relationships among the data given</a:t>
            </a:r>
          </a:p>
          <a:p>
            <a:pPr lvl="1"/>
            <a:r>
              <a:rPr lang="en-US" sz="1600" b="1" i="1" dirty="0"/>
              <a:t>Unlabeled data </a:t>
            </a:r>
            <a:r>
              <a:rPr lang="en-US" sz="1600" i="1" dirty="0"/>
              <a:t>is used in unsupervised learning</a:t>
            </a:r>
          </a:p>
          <a:p>
            <a:pPr lvl="1"/>
            <a:r>
              <a:rPr lang="en-US" sz="1600" b="1" i="1" dirty="0"/>
              <a:t>Popular Algorithms: </a:t>
            </a:r>
            <a:r>
              <a:rPr lang="en-US" sz="1600" i="1" dirty="0"/>
              <a:t>k-means clustering, Association rule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A6696-70A0-40C4-88C6-0B2047933B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91" t="4290" r="10569" b="6211"/>
          <a:stretch/>
        </p:blipFill>
        <p:spPr>
          <a:xfrm>
            <a:off x="2823119" y="2535238"/>
            <a:ext cx="3497761" cy="2124075"/>
          </a:xfrm>
          <a:prstGeom prst="rect">
            <a:avLst/>
          </a:prstGeom>
          <a:ln w="6350">
            <a:solidFill>
              <a:schemeClr val="accent4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92561-133A-458E-B495-D11AA5D3B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BC7FF-3BD1-4366-A1B8-039E24017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5844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5862-6FE6-467A-B7EA-C2BC0E7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Machine Learning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080E0-DD92-4BE7-9AF2-CE2EE080C1E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0" y="914400"/>
            <a:ext cx="8672400" cy="3827500"/>
          </a:xfrm>
        </p:spPr>
        <p:txBody>
          <a:bodyPr>
            <a:normAutofit/>
          </a:bodyPr>
          <a:lstStyle/>
          <a:p>
            <a:r>
              <a:rPr lang="en-US" sz="1800" b="1" dirty="0"/>
              <a:t>Semi-supervised Learning</a:t>
            </a:r>
          </a:p>
          <a:p>
            <a:pPr lvl="1"/>
            <a:r>
              <a:rPr lang="en-US" sz="1600" i="1" dirty="0"/>
              <a:t>In-between that of</a:t>
            </a:r>
            <a:r>
              <a:rPr lang="en-US" sz="1600" b="1" i="1" dirty="0"/>
              <a:t> Supervised and Unsupervised Learning</a:t>
            </a:r>
          </a:p>
          <a:p>
            <a:pPr lvl="1"/>
            <a:r>
              <a:rPr lang="en-US" sz="1600" b="1" i="1" dirty="0"/>
              <a:t>Labelled and unlabeled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E2DA5-C0D5-4EE0-8946-8BCAA554B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1D197-F25B-4E1A-BBDA-EFAD4369D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9197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5862-6FE6-467A-B7EA-C2BC0E7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Machine Learning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080E0-DD92-4BE7-9AF2-CE2EE080C1E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0" y="914400"/>
            <a:ext cx="8672400" cy="3827500"/>
          </a:xfrm>
        </p:spPr>
        <p:txBody>
          <a:bodyPr>
            <a:normAutofit/>
          </a:bodyPr>
          <a:lstStyle/>
          <a:p>
            <a:r>
              <a:rPr lang="en-US" sz="1800" b="1" dirty="0"/>
              <a:t>Reinforced Learning</a:t>
            </a:r>
          </a:p>
          <a:p>
            <a:pPr lvl="1"/>
            <a:r>
              <a:rPr lang="en-US" sz="1600" dirty="0"/>
              <a:t>Machine learns from past experience and tries to capture the best possible knowledge to make </a:t>
            </a:r>
            <a:r>
              <a:rPr lang="en-US" sz="1600" b="1" dirty="0"/>
              <a:t>accurate decisions</a:t>
            </a:r>
            <a:r>
              <a:rPr lang="en-US" sz="1600" dirty="0"/>
              <a:t> based on the feedback received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F53D7D-3092-41DB-8C51-3364C5F80807}"/>
              </a:ext>
            </a:extLst>
          </p:cNvPr>
          <p:cNvSpPr/>
          <p:nvPr/>
        </p:nvSpPr>
        <p:spPr>
          <a:xfrm>
            <a:off x="234950" y="4473841"/>
            <a:ext cx="85026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Source: </a:t>
            </a:r>
            <a:r>
              <a:rPr lang="fr-FR" sz="1000" dirty="0">
                <a:hlinkClick r:id="rId2"/>
              </a:rPr>
              <a:t>https://towardsdatascience.com/machine-learning-types-and-algorithms-d8b79545a6ec</a:t>
            </a:r>
            <a:r>
              <a:rPr lang="fr-FR" sz="1000" dirty="0"/>
              <a:t>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1934D4D-D4A2-475F-9465-F7D185E935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3" t="7732" r="6540" b="3665"/>
          <a:stretch/>
        </p:blipFill>
        <p:spPr>
          <a:xfrm>
            <a:off x="2206624" y="1939841"/>
            <a:ext cx="4730751" cy="2450770"/>
          </a:xfrm>
          <a:prstGeom prst="rect">
            <a:avLst/>
          </a:prstGeom>
          <a:ln w="6350">
            <a:solidFill>
              <a:schemeClr val="accent4"/>
            </a:solidFill>
          </a:ln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DCCD17E-9193-4E92-B349-86BBE9E10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EFE6AE1-22CE-436F-AE8F-49AD1BC01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6266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5862-6FE6-467A-B7EA-C2BC0E7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Machine Learning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080E0-DD92-4BE7-9AF2-CE2EE080C1E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0" y="914400"/>
            <a:ext cx="8672400" cy="3827500"/>
          </a:xfrm>
        </p:spPr>
        <p:txBody>
          <a:bodyPr>
            <a:normAutofit/>
          </a:bodyPr>
          <a:lstStyle/>
          <a:p>
            <a:r>
              <a:rPr lang="en-US" sz="1800" b="1" dirty="0"/>
              <a:t>Reinforced Learning</a:t>
            </a:r>
          </a:p>
          <a:p>
            <a:pPr lvl="1"/>
            <a:r>
              <a:rPr lang="en-US" sz="1600" dirty="0"/>
              <a:t>Machine learns from past experience and tries to capture the best possible knowledge to make </a:t>
            </a:r>
            <a:r>
              <a:rPr lang="en-US" sz="1600" b="1" dirty="0"/>
              <a:t>accurate decisions</a:t>
            </a:r>
            <a:r>
              <a:rPr lang="en-US" sz="1600" dirty="0"/>
              <a:t> based on the feedback received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F53D7D-3092-41DB-8C51-3364C5F80807}"/>
              </a:ext>
            </a:extLst>
          </p:cNvPr>
          <p:cNvSpPr/>
          <p:nvPr/>
        </p:nvSpPr>
        <p:spPr>
          <a:xfrm>
            <a:off x="234950" y="4473841"/>
            <a:ext cx="85026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Source: </a:t>
            </a:r>
            <a:r>
              <a:rPr lang="fr-FR" sz="1000" dirty="0">
                <a:hlinkClick r:id="rId2"/>
              </a:rPr>
              <a:t>https://towardsdatascience.com/machine-learning-types-and-algorithms-d8b79545a6ec</a:t>
            </a:r>
            <a:r>
              <a:rPr lang="fr-FR" sz="1000" dirty="0"/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E0E7E5-ECBA-4923-A55D-21B1E24BB426}"/>
              </a:ext>
            </a:extLst>
          </p:cNvPr>
          <p:cNvGrpSpPr/>
          <p:nvPr/>
        </p:nvGrpSpPr>
        <p:grpSpPr>
          <a:xfrm>
            <a:off x="2254155" y="1974172"/>
            <a:ext cx="4635690" cy="2382108"/>
            <a:chOff x="2186870" y="1970103"/>
            <a:chExt cx="4635690" cy="23821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78A605-4B38-4D9A-A800-8B4E1B3D0420}"/>
                </a:ext>
              </a:extLst>
            </p:cNvPr>
            <p:cNvSpPr/>
            <p:nvPr/>
          </p:nvSpPr>
          <p:spPr>
            <a:xfrm>
              <a:off x="2186870" y="2726913"/>
              <a:ext cx="682397" cy="4010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State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3966DE8-CB62-40B5-9A54-21E6795C501C}"/>
                </a:ext>
              </a:extLst>
            </p:cNvPr>
            <p:cNvSpPr/>
            <p:nvPr/>
          </p:nvSpPr>
          <p:spPr>
            <a:xfrm>
              <a:off x="3577183" y="1970103"/>
              <a:ext cx="1620000" cy="46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/>
                <a:t>Agent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38626A-BD3D-4300-838F-A7C69D1066D4}"/>
                </a:ext>
              </a:extLst>
            </p:cNvPr>
            <p:cNvSpPr/>
            <p:nvPr/>
          </p:nvSpPr>
          <p:spPr>
            <a:xfrm>
              <a:off x="3577183" y="3500942"/>
              <a:ext cx="1620000" cy="46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/>
                <a:t>Environment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D1A5EB-0D47-4C06-A255-17CAE6CADCCC}"/>
                </a:ext>
              </a:extLst>
            </p:cNvPr>
            <p:cNvSpPr/>
            <p:nvPr/>
          </p:nvSpPr>
          <p:spPr>
            <a:xfrm>
              <a:off x="3587082" y="2726913"/>
              <a:ext cx="815226" cy="4010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Reward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ECCB9E2-2D7F-4F39-B3B7-614D48C64429}"/>
                </a:ext>
              </a:extLst>
            </p:cNvPr>
            <p:cNvSpPr/>
            <p:nvPr/>
          </p:nvSpPr>
          <p:spPr>
            <a:xfrm>
              <a:off x="6007334" y="2726913"/>
              <a:ext cx="815226" cy="4010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Action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69F62A-ED31-47C2-8E50-1088078D705A}"/>
                </a:ext>
              </a:extLst>
            </p:cNvPr>
            <p:cNvSpPr/>
            <p:nvPr/>
          </p:nvSpPr>
          <p:spPr>
            <a:xfrm>
              <a:off x="3264408" y="4105989"/>
              <a:ext cx="2104426" cy="2462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Reinforced Learning Workflow </a:t>
              </a:r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B26B03F1-A6D7-4C5E-9455-DE4597C013A8}"/>
                </a:ext>
              </a:extLst>
            </p:cNvPr>
            <p:cNvSpPr/>
            <p:nvPr/>
          </p:nvSpPr>
          <p:spPr>
            <a:xfrm>
              <a:off x="4397083" y="2186704"/>
              <a:ext cx="1610251" cy="1610251"/>
            </a:xfrm>
            <a:prstGeom prst="arc">
              <a:avLst>
                <a:gd name="adj1" fmla="val 16200000"/>
                <a:gd name="adj2" fmla="val 5394173"/>
              </a:avLst>
            </a:prstGeom>
            <a:ln w="12700">
              <a:solidFill>
                <a:schemeClr val="accent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712D72B-43D5-4ABA-B311-85BCB29CA4B1}"/>
                </a:ext>
              </a:extLst>
            </p:cNvPr>
            <p:cNvCxnSpPr>
              <a:stCxn id="9" idx="0"/>
              <a:endCxn id="8" idx="2"/>
            </p:cNvCxnSpPr>
            <p:nvPr/>
          </p:nvCxnSpPr>
          <p:spPr>
            <a:xfrm flipV="1">
              <a:off x="4387183" y="2438103"/>
              <a:ext cx="0" cy="1062839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3690B11B-BA6A-48C5-A4F7-9718D0A08556}"/>
                </a:ext>
              </a:extLst>
            </p:cNvPr>
            <p:cNvSpPr/>
            <p:nvPr/>
          </p:nvSpPr>
          <p:spPr>
            <a:xfrm rot="10800000">
              <a:off x="2770523" y="2179137"/>
              <a:ext cx="1610251" cy="1610251"/>
            </a:xfrm>
            <a:prstGeom prst="arc">
              <a:avLst>
                <a:gd name="adj1" fmla="val 16200000"/>
                <a:gd name="adj2" fmla="val 5394173"/>
              </a:avLst>
            </a:prstGeom>
            <a:ln w="12700">
              <a:solidFill>
                <a:schemeClr val="accent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0BA3E69-E06F-485F-AA15-98FADBE11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1449E81-BAB8-4D01-80D4-30DE3FBAC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3452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5862-6FE6-467A-B7EA-C2BC0E7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Machine Learning Common 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080E0-DD92-4BE7-9AF2-CE2EE080C1E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0" y="914400"/>
            <a:ext cx="8672400" cy="3827500"/>
          </a:xfrm>
        </p:spPr>
        <p:txBody>
          <a:bodyPr>
            <a:normAutofit/>
          </a:bodyPr>
          <a:lstStyle/>
          <a:p>
            <a:r>
              <a:rPr lang="en-US" sz="1800" dirty="0"/>
              <a:t>Linear Regression</a:t>
            </a:r>
          </a:p>
          <a:p>
            <a:r>
              <a:rPr lang="en-US" sz="1800" dirty="0"/>
              <a:t>Logistic Regression</a:t>
            </a:r>
          </a:p>
          <a:p>
            <a:r>
              <a:rPr lang="en-US" sz="1800" dirty="0"/>
              <a:t>Decision Tree</a:t>
            </a:r>
          </a:p>
          <a:p>
            <a:r>
              <a:rPr lang="en-US" sz="1800" dirty="0"/>
              <a:t>SVM</a:t>
            </a:r>
          </a:p>
          <a:p>
            <a:r>
              <a:rPr lang="en-US" sz="1800" dirty="0"/>
              <a:t>Naive Bayes</a:t>
            </a:r>
          </a:p>
          <a:p>
            <a:r>
              <a:rPr lang="en-US" sz="1800" dirty="0"/>
              <a:t>kNN</a:t>
            </a:r>
          </a:p>
          <a:p>
            <a:r>
              <a:rPr lang="en-US" sz="1800" dirty="0"/>
              <a:t>K-Means</a:t>
            </a:r>
          </a:p>
          <a:p>
            <a:r>
              <a:rPr lang="en-US" sz="1800" dirty="0"/>
              <a:t>Random Forest</a:t>
            </a:r>
          </a:p>
          <a:p>
            <a:r>
              <a:rPr lang="en-US" sz="1800" dirty="0"/>
              <a:t>Dimensionality Reduction Algorithms</a:t>
            </a:r>
          </a:p>
          <a:p>
            <a:r>
              <a:rPr lang="en-US" sz="1800" dirty="0"/>
              <a:t>Gradient Boosting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0ADE4-4906-45D2-A108-29F3B6105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60F68-BED9-43E2-8A4E-B1C5766AE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6022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5862-6FE6-467A-B7EA-C2BC0E7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Machine Learning Flow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F53D7D-3092-41DB-8C51-3364C5F80807}"/>
              </a:ext>
            </a:extLst>
          </p:cNvPr>
          <p:cNvSpPr/>
          <p:nvPr/>
        </p:nvSpPr>
        <p:spPr>
          <a:xfrm>
            <a:off x="234950" y="4473841"/>
            <a:ext cx="85026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Source: </a:t>
            </a:r>
            <a:r>
              <a:rPr lang="fr-FR" sz="1000" dirty="0">
                <a:hlinkClick r:id="rId2"/>
              </a:rPr>
              <a:t>https://www.edureka.co/blog/what-is-machine-learning/</a:t>
            </a:r>
            <a:r>
              <a:rPr lang="fr-FR" sz="1000" dirty="0"/>
              <a:t> 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A3C2FFB1-A279-4DD5-B42F-335DBACD24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1" t="1808" r="1331" b="3984"/>
          <a:stretch/>
        </p:blipFill>
        <p:spPr>
          <a:xfrm>
            <a:off x="1391281" y="1028880"/>
            <a:ext cx="6374499" cy="3386365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</p:pic>
      <p:sp>
        <p:nvSpPr>
          <p:cNvPr id="94" name="Footer Placeholder 93">
            <a:extLst>
              <a:ext uri="{FF2B5EF4-FFF2-40B4-BE49-F238E27FC236}">
                <a16:creationId xmlns:a16="http://schemas.microsoft.com/office/drawing/2014/main" id="{815BB75B-185D-4C43-BC86-E8FA80100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95" name="Slide Number Placeholder 94">
            <a:extLst>
              <a:ext uri="{FF2B5EF4-FFF2-40B4-BE49-F238E27FC236}">
                <a16:creationId xmlns:a16="http://schemas.microsoft.com/office/drawing/2014/main" id="{49135292-51CF-464E-BDBE-2B8B61D84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5008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5862-6FE6-467A-B7EA-C2BC0E7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Machine Learning Flow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F53D7D-3092-41DB-8C51-3364C5F80807}"/>
              </a:ext>
            </a:extLst>
          </p:cNvPr>
          <p:cNvSpPr/>
          <p:nvPr/>
        </p:nvSpPr>
        <p:spPr>
          <a:xfrm>
            <a:off x="234950" y="4473841"/>
            <a:ext cx="85026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Source: </a:t>
            </a:r>
            <a:r>
              <a:rPr lang="fr-FR" sz="1000" dirty="0">
                <a:hlinkClick r:id="rId2"/>
              </a:rPr>
              <a:t>https://www.edureka.co/blog/what-is-machine-learning/</a:t>
            </a:r>
            <a:r>
              <a:rPr lang="fr-FR" sz="1000" dirty="0"/>
              <a:t> 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9EF192F-57DD-42D0-AFD8-45114A5469D0}"/>
              </a:ext>
            </a:extLst>
          </p:cNvPr>
          <p:cNvGrpSpPr/>
          <p:nvPr/>
        </p:nvGrpSpPr>
        <p:grpSpPr>
          <a:xfrm>
            <a:off x="1602057" y="1022350"/>
            <a:ext cx="5954753" cy="3466203"/>
            <a:chOff x="1211213" y="1022350"/>
            <a:chExt cx="5954753" cy="346620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B1E5CD2-49C5-4906-85CC-7832CB736848}"/>
                </a:ext>
              </a:extLst>
            </p:cNvPr>
            <p:cNvSpPr/>
            <p:nvPr/>
          </p:nvSpPr>
          <p:spPr>
            <a:xfrm>
              <a:off x="3625850" y="1022350"/>
              <a:ext cx="540000" cy="54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C6B5018-1BCA-4909-AE91-4924A236DB8D}"/>
                </a:ext>
              </a:extLst>
            </p:cNvPr>
            <p:cNvSpPr/>
            <p:nvPr/>
          </p:nvSpPr>
          <p:spPr>
            <a:xfrm>
              <a:off x="3625850" y="1903972"/>
              <a:ext cx="540000" cy="54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203586B-D3CB-47E0-B05A-471AF202D76E}"/>
                </a:ext>
              </a:extLst>
            </p:cNvPr>
            <p:cNvSpPr/>
            <p:nvPr/>
          </p:nvSpPr>
          <p:spPr>
            <a:xfrm>
              <a:off x="3625850" y="2785594"/>
              <a:ext cx="540000" cy="54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2B4D7D7-2999-4CCD-8EBB-D8B6D7BB6D18}"/>
                </a:ext>
              </a:extLst>
            </p:cNvPr>
            <p:cNvSpPr/>
            <p:nvPr/>
          </p:nvSpPr>
          <p:spPr>
            <a:xfrm>
              <a:off x="3625850" y="3667216"/>
              <a:ext cx="540000" cy="540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18FA1C5-7458-4377-BA27-1242E5BF449A}"/>
                </a:ext>
              </a:extLst>
            </p:cNvPr>
            <p:cNvSpPr/>
            <p:nvPr/>
          </p:nvSpPr>
          <p:spPr>
            <a:xfrm>
              <a:off x="4736840" y="1730232"/>
              <a:ext cx="887480" cy="887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EF4B20E-F4FE-4C6F-A91B-E5BB13A8C5B0}"/>
                </a:ext>
              </a:extLst>
            </p:cNvPr>
            <p:cNvSpPr/>
            <p:nvPr/>
          </p:nvSpPr>
          <p:spPr>
            <a:xfrm>
              <a:off x="6195310" y="1903972"/>
              <a:ext cx="540000" cy="54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B640ADF-FD12-481C-9E45-6B393E57418E}"/>
                </a:ext>
              </a:extLst>
            </p:cNvPr>
            <p:cNvSpPr/>
            <p:nvPr/>
          </p:nvSpPr>
          <p:spPr>
            <a:xfrm>
              <a:off x="4910580" y="3667216"/>
              <a:ext cx="540000" cy="540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1D3B16-30AF-49F7-9338-3B993E6423CF}"/>
                </a:ext>
              </a:extLst>
            </p:cNvPr>
            <p:cNvSpPr/>
            <p:nvPr/>
          </p:nvSpPr>
          <p:spPr>
            <a:xfrm>
              <a:off x="2374032" y="3667216"/>
              <a:ext cx="540000" cy="54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36C29A9-5653-49B4-A62F-0822B3DA488F}"/>
                </a:ext>
              </a:extLst>
            </p:cNvPr>
            <p:cNvCxnSpPr>
              <a:stCxn id="4" idx="4"/>
              <a:endCxn id="9" idx="0"/>
            </p:cNvCxnSpPr>
            <p:nvPr/>
          </p:nvCxnSpPr>
          <p:spPr>
            <a:xfrm>
              <a:off x="3895850" y="1562350"/>
              <a:ext cx="0" cy="341622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72C9CCD-BAF1-4E35-9460-8E3EB53B1CFA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3895850" y="2443972"/>
              <a:ext cx="0" cy="341622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E682BFD-93CA-4816-9308-C69DDC014187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>
              <a:off x="3895850" y="3325594"/>
              <a:ext cx="0" cy="341622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9225F8-F9C7-4D4E-92C6-16B04C69025D}"/>
                </a:ext>
              </a:extLst>
            </p:cNvPr>
            <p:cNvCxnSpPr>
              <a:cxnSpLocks/>
              <a:stCxn id="15" idx="6"/>
              <a:endCxn id="11" idx="2"/>
            </p:cNvCxnSpPr>
            <p:nvPr/>
          </p:nvCxnSpPr>
          <p:spPr>
            <a:xfrm>
              <a:off x="2914032" y="3937216"/>
              <a:ext cx="711818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260F0FD-464B-44C0-B78B-82E58054E111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>
              <a:off x="4165850" y="3937216"/>
              <a:ext cx="744730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6D6D2D3-CCE1-42DC-A040-06DE0068BEEC}"/>
                </a:ext>
              </a:extLst>
            </p:cNvPr>
            <p:cNvCxnSpPr>
              <a:cxnSpLocks/>
              <a:stCxn id="14" idx="0"/>
              <a:endCxn id="12" idx="4"/>
            </p:cNvCxnSpPr>
            <p:nvPr/>
          </p:nvCxnSpPr>
          <p:spPr>
            <a:xfrm flipV="1">
              <a:off x="5180580" y="2617712"/>
              <a:ext cx="0" cy="1049504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73CF03E-F730-4E3A-A251-FEF0DB6B7D0F}"/>
                </a:ext>
              </a:extLst>
            </p:cNvPr>
            <p:cNvCxnSpPr>
              <a:cxnSpLocks/>
              <a:stCxn id="12" idx="2"/>
              <a:endCxn id="9" idx="6"/>
            </p:cNvCxnSpPr>
            <p:nvPr/>
          </p:nvCxnSpPr>
          <p:spPr>
            <a:xfrm flipH="1">
              <a:off x="4165850" y="2173972"/>
              <a:ext cx="570990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1CE12B0-8D2C-47F3-9B57-5175DCE91D98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5624320" y="2173972"/>
              <a:ext cx="570990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8D03A90-2867-4232-B444-347D24A3C531}"/>
                </a:ext>
              </a:extLst>
            </p:cNvPr>
            <p:cNvSpPr/>
            <p:nvPr/>
          </p:nvSpPr>
          <p:spPr>
            <a:xfrm>
              <a:off x="2600826" y="1153850"/>
              <a:ext cx="10250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b="1" dirty="0"/>
                <a:t>Training Data 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C88C414-66B3-45E0-8659-FBDF1FFE08B3}"/>
                </a:ext>
              </a:extLst>
            </p:cNvPr>
            <p:cNvSpPr/>
            <p:nvPr/>
          </p:nvSpPr>
          <p:spPr>
            <a:xfrm>
              <a:off x="2028810" y="2035472"/>
              <a:ext cx="15970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b="1" dirty="0"/>
                <a:t>Train The ML Algorithm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8883FB2-03B9-4D32-AFE2-343451EF5477}"/>
                </a:ext>
              </a:extLst>
            </p:cNvPr>
            <p:cNvSpPr/>
            <p:nvPr/>
          </p:nvSpPr>
          <p:spPr>
            <a:xfrm>
              <a:off x="2345243" y="2917094"/>
              <a:ext cx="12806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b="1" dirty="0"/>
                <a:t>Model Input Data 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59A554-2761-4DB2-BCAE-CE275C0AAB38}"/>
                </a:ext>
              </a:extLst>
            </p:cNvPr>
            <p:cNvSpPr/>
            <p:nvPr/>
          </p:nvSpPr>
          <p:spPr>
            <a:xfrm>
              <a:off x="1211213" y="3806336"/>
              <a:ext cx="11628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b="1" dirty="0"/>
                <a:t>New Input Data 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566511B-E897-4DD2-8D71-E5C7CFAC7623}"/>
                </a:ext>
              </a:extLst>
            </p:cNvPr>
            <p:cNvSpPr/>
            <p:nvPr/>
          </p:nvSpPr>
          <p:spPr>
            <a:xfrm>
              <a:off x="3400936" y="4211554"/>
              <a:ext cx="10078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/>
                <a:t>ML Algorithm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5F824DB-D113-4881-A7E8-1EF2A8C84317}"/>
                </a:ext>
              </a:extLst>
            </p:cNvPr>
            <p:cNvSpPr/>
            <p:nvPr/>
          </p:nvSpPr>
          <p:spPr>
            <a:xfrm>
              <a:off x="4779925" y="4211554"/>
              <a:ext cx="8013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/>
                <a:t>Prediction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E9BD962-A2FC-4C5F-B775-BAC1D782DA00}"/>
                </a:ext>
              </a:extLst>
            </p:cNvPr>
            <p:cNvSpPr/>
            <p:nvPr/>
          </p:nvSpPr>
          <p:spPr>
            <a:xfrm>
              <a:off x="5762890" y="2443972"/>
              <a:ext cx="14030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/>
                <a:t> Successfully Model 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2CEA984-0617-47B7-8DAE-F84F0D82B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596" y="1150170"/>
              <a:ext cx="412520" cy="275012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AE00E32-0CA7-458C-A7B7-78B649587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185" y="3803345"/>
              <a:ext cx="412520" cy="275012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85FAAE31-EAF8-4DDD-B270-BF413EFEA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7929" y="2887569"/>
              <a:ext cx="315842" cy="344724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CB7B2C1-AF97-4A6D-A48F-5B461F676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4770" y="2026427"/>
              <a:ext cx="310814" cy="310814"/>
            </a:xfrm>
            <a:prstGeom prst="rect">
              <a:avLst/>
            </a:prstGeom>
          </p:spPr>
        </p:pic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572C49A5-EB67-44B4-84C2-601AC3487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5687" y="1911701"/>
              <a:ext cx="204472" cy="226143"/>
            </a:xfrm>
            <a:custGeom>
              <a:avLst/>
              <a:gdLst>
                <a:gd name="T0" fmla="*/ 852 w 853"/>
                <a:gd name="T1" fmla="*/ 328 h 945"/>
                <a:gd name="T2" fmla="*/ 852 w 853"/>
                <a:gd name="T3" fmla="*/ 325 h 945"/>
                <a:gd name="T4" fmla="*/ 810 w 853"/>
                <a:gd name="T5" fmla="*/ 153 h 945"/>
                <a:gd name="T6" fmla="*/ 717 w 853"/>
                <a:gd name="T7" fmla="*/ 119 h 945"/>
                <a:gd name="T8" fmla="*/ 681 w 853"/>
                <a:gd name="T9" fmla="*/ 120 h 945"/>
                <a:gd name="T10" fmla="*/ 651 w 853"/>
                <a:gd name="T11" fmla="*/ 122 h 945"/>
                <a:gd name="T12" fmla="*/ 646 w 853"/>
                <a:gd name="T13" fmla="*/ 122 h 945"/>
                <a:gd name="T14" fmla="*/ 620 w 853"/>
                <a:gd name="T15" fmla="*/ 118 h 945"/>
                <a:gd name="T16" fmla="*/ 594 w 853"/>
                <a:gd name="T17" fmla="*/ 114 h 945"/>
                <a:gd name="T18" fmla="*/ 564 w 853"/>
                <a:gd name="T19" fmla="*/ 93 h 945"/>
                <a:gd name="T20" fmla="*/ 546 w 853"/>
                <a:gd name="T21" fmla="*/ 78 h 945"/>
                <a:gd name="T22" fmla="*/ 529 w 853"/>
                <a:gd name="T23" fmla="*/ 66 h 945"/>
                <a:gd name="T24" fmla="*/ 473 w 853"/>
                <a:gd name="T25" fmla="*/ 31 h 945"/>
                <a:gd name="T26" fmla="*/ 394 w 853"/>
                <a:gd name="T27" fmla="*/ 13 h 945"/>
                <a:gd name="T28" fmla="*/ 354 w 853"/>
                <a:gd name="T29" fmla="*/ 7 h 945"/>
                <a:gd name="T30" fmla="*/ 333 w 853"/>
                <a:gd name="T31" fmla="*/ 5 h 945"/>
                <a:gd name="T32" fmla="*/ 268 w 853"/>
                <a:gd name="T33" fmla="*/ 0 h 945"/>
                <a:gd name="T34" fmla="*/ 227 w 853"/>
                <a:gd name="T35" fmla="*/ 4 h 945"/>
                <a:gd name="T36" fmla="*/ 157 w 853"/>
                <a:gd name="T37" fmla="*/ 91 h 945"/>
                <a:gd name="T38" fmla="*/ 104 w 853"/>
                <a:gd name="T39" fmla="*/ 141 h 945"/>
                <a:gd name="T40" fmla="*/ 93 w 853"/>
                <a:gd name="T41" fmla="*/ 205 h 945"/>
                <a:gd name="T42" fmla="*/ 41 w 853"/>
                <a:gd name="T43" fmla="*/ 327 h 945"/>
                <a:gd name="T44" fmla="*/ 6 w 853"/>
                <a:gd name="T45" fmla="*/ 386 h 945"/>
                <a:gd name="T46" fmla="*/ 34 w 853"/>
                <a:gd name="T47" fmla="*/ 483 h 945"/>
                <a:gd name="T48" fmla="*/ 144 w 853"/>
                <a:gd name="T49" fmla="*/ 526 h 945"/>
                <a:gd name="T50" fmla="*/ 161 w 853"/>
                <a:gd name="T51" fmla="*/ 528 h 945"/>
                <a:gd name="T52" fmla="*/ 177 w 853"/>
                <a:gd name="T53" fmla="*/ 532 h 945"/>
                <a:gd name="T54" fmla="*/ 262 w 853"/>
                <a:gd name="T55" fmla="*/ 596 h 945"/>
                <a:gd name="T56" fmla="*/ 244 w 853"/>
                <a:gd name="T57" fmla="*/ 674 h 945"/>
                <a:gd name="T58" fmla="*/ 224 w 853"/>
                <a:gd name="T59" fmla="*/ 772 h 945"/>
                <a:gd name="T60" fmla="*/ 297 w 853"/>
                <a:gd name="T61" fmla="*/ 922 h 945"/>
                <a:gd name="T62" fmla="*/ 358 w 853"/>
                <a:gd name="T63" fmla="*/ 945 h 945"/>
                <a:gd name="T64" fmla="*/ 423 w 853"/>
                <a:gd name="T65" fmla="*/ 897 h 945"/>
                <a:gd name="T66" fmla="*/ 428 w 853"/>
                <a:gd name="T67" fmla="*/ 836 h 945"/>
                <a:gd name="T68" fmla="*/ 427 w 853"/>
                <a:gd name="T69" fmla="*/ 820 h 945"/>
                <a:gd name="T70" fmla="*/ 438 w 853"/>
                <a:gd name="T71" fmla="*/ 745 h 945"/>
                <a:gd name="T72" fmla="*/ 512 w 853"/>
                <a:gd name="T73" fmla="*/ 627 h 945"/>
                <a:gd name="T74" fmla="*/ 526 w 853"/>
                <a:gd name="T75" fmla="*/ 609 h 945"/>
                <a:gd name="T76" fmla="*/ 590 w 853"/>
                <a:gd name="T77" fmla="*/ 537 h 945"/>
                <a:gd name="T78" fmla="*/ 630 w 853"/>
                <a:gd name="T79" fmla="*/ 521 h 945"/>
                <a:gd name="T80" fmla="*/ 641 w 853"/>
                <a:gd name="T81" fmla="*/ 519 h 945"/>
                <a:gd name="T82" fmla="*/ 647 w 853"/>
                <a:gd name="T83" fmla="*/ 517 h 945"/>
                <a:gd name="T84" fmla="*/ 696 w 853"/>
                <a:gd name="T85" fmla="*/ 520 h 945"/>
                <a:gd name="T86" fmla="*/ 810 w 853"/>
                <a:gd name="T87" fmla="*/ 483 h 945"/>
                <a:gd name="T88" fmla="*/ 852 w 853"/>
                <a:gd name="T89" fmla="*/ 328 h 945"/>
                <a:gd name="T90" fmla="*/ 770 w 853"/>
                <a:gd name="T91" fmla="*/ 441 h 945"/>
                <a:gd name="T92" fmla="*/ 720 w 853"/>
                <a:gd name="T93" fmla="*/ 460 h 945"/>
                <a:gd name="T94" fmla="*/ 736 w 853"/>
                <a:gd name="T95" fmla="*/ 399 h 945"/>
                <a:gd name="T96" fmla="*/ 738 w 853"/>
                <a:gd name="T97" fmla="*/ 259 h 945"/>
                <a:gd name="T98" fmla="*/ 718 w 853"/>
                <a:gd name="T99" fmla="*/ 178 h 945"/>
                <a:gd name="T100" fmla="*/ 720 w 853"/>
                <a:gd name="T101" fmla="*/ 178 h 945"/>
                <a:gd name="T102" fmla="*/ 766 w 853"/>
                <a:gd name="T103" fmla="*/ 192 h 945"/>
                <a:gd name="T104" fmla="*/ 793 w 853"/>
                <a:gd name="T105" fmla="*/ 325 h 945"/>
                <a:gd name="T106" fmla="*/ 793 w 853"/>
                <a:gd name="T107" fmla="*/ 338 h 945"/>
                <a:gd name="T108" fmla="*/ 770 w 853"/>
                <a:gd name="T109" fmla="*/ 441 h 945"/>
                <a:gd name="T110" fmla="*/ 770 w 853"/>
                <a:gd name="T111" fmla="*/ 441 h 945"/>
                <a:gd name="T112" fmla="*/ 770 w 853"/>
                <a:gd name="T113" fmla="*/ 441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53" h="945">
                  <a:moveTo>
                    <a:pt x="852" y="328"/>
                  </a:moveTo>
                  <a:cubicBezTo>
                    <a:pt x="852" y="325"/>
                    <a:pt x="852" y="325"/>
                    <a:pt x="852" y="325"/>
                  </a:cubicBezTo>
                  <a:cubicBezTo>
                    <a:pt x="852" y="261"/>
                    <a:pt x="846" y="196"/>
                    <a:pt x="810" y="153"/>
                  </a:cubicBezTo>
                  <a:cubicBezTo>
                    <a:pt x="786" y="123"/>
                    <a:pt x="748" y="119"/>
                    <a:pt x="717" y="119"/>
                  </a:cubicBezTo>
                  <a:cubicBezTo>
                    <a:pt x="705" y="119"/>
                    <a:pt x="693" y="119"/>
                    <a:pt x="681" y="120"/>
                  </a:cubicBezTo>
                  <a:cubicBezTo>
                    <a:pt x="670" y="121"/>
                    <a:pt x="660" y="122"/>
                    <a:pt x="651" y="122"/>
                  </a:cubicBezTo>
                  <a:cubicBezTo>
                    <a:pt x="646" y="122"/>
                    <a:pt x="646" y="122"/>
                    <a:pt x="646" y="122"/>
                  </a:cubicBezTo>
                  <a:cubicBezTo>
                    <a:pt x="638" y="120"/>
                    <a:pt x="629" y="119"/>
                    <a:pt x="620" y="118"/>
                  </a:cubicBezTo>
                  <a:cubicBezTo>
                    <a:pt x="611" y="117"/>
                    <a:pt x="603" y="116"/>
                    <a:pt x="594" y="114"/>
                  </a:cubicBezTo>
                  <a:cubicBezTo>
                    <a:pt x="584" y="112"/>
                    <a:pt x="574" y="103"/>
                    <a:pt x="564" y="93"/>
                  </a:cubicBezTo>
                  <a:cubicBezTo>
                    <a:pt x="558" y="88"/>
                    <a:pt x="552" y="82"/>
                    <a:pt x="546" y="78"/>
                  </a:cubicBezTo>
                  <a:cubicBezTo>
                    <a:pt x="541" y="74"/>
                    <a:pt x="535" y="70"/>
                    <a:pt x="529" y="66"/>
                  </a:cubicBezTo>
                  <a:cubicBezTo>
                    <a:pt x="512" y="53"/>
                    <a:pt x="494" y="40"/>
                    <a:pt x="473" y="31"/>
                  </a:cubicBezTo>
                  <a:cubicBezTo>
                    <a:pt x="448" y="20"/>
                    <a:pt x="420" y="17"/>
                    <a:pt x="394" y="13"/>
                  </a:cubicBezTo>
                  <a:cubicBezTo>
                    <a:pt x="380" y="12"/>
                    <a:pt x="367" y="10"/>
                    <a:pt x="354" y="7"/>
                  </a:cubicBezTo>
                  <a:cubicBezTo>
                    <a:pt x="347" y="6"/>
                    <a:pt x="340" y="6"/>
                    <a:pt x="333" y="5"/>
                  </a:cubicBezTo>
                  <a:cubicBezTo>
                    <a:pt x="312" y="3"/>
                    <a:pt x="290" y="0"/>
                    <a:pt x="268" y="0"/>
                  </a:cubicBezTo>
                  <a:cubicBezTo>
                    <a:pt x="253" y="0"/>
                    <a:pt x="240" y="1"/>
                    <a:pt x="227" y="4"/>
                  </a:cubicBezTo>
                  <a:cubicBezTo>
                    <a:pt x="185" y="16"/>
                    <a:pt x="157" y="51"/>
                    <a:pt x="157" y="91"/>
                  </a:cubicBezTo>
                  <a:cubicBezTo>
                    <a:pt x="135" y="100"/>
                    <a:pt x="116" y="118"/>
                    <a:pt x="104" y="141"/>
                  </a:cubicBezTo>
                  <a:cubicBezTo>
                    <a:pt x="92" y="162"/>
                    <a:pt x="89" y="185"/>
                    <a:pt x="93" y="205"/>
                  </a:cubicBezTo>
                  <a:cubicBezTo>
                    <a:pt x="51" y="232"/>
                    <a:pt x="30" y="283"/>
                    <a:pt x="41" y="327"/>
                  </a:cubicBezTo>
                  <a:cubicBezTo>
                    <a:pt x="23" y="340"/>
                    <a:pt x="10" y="361"/>
                    <a:pt x="6" y="386"/>
                  </a:cubicBezTo>
                  <a:cubicBezTo>
                    <a:pt x="0" y="422"/>
                    <a:pt x="11" y="460"/>
                    <a:pt x="34" y="483"/>
                  </a:cubicBezTo>
                  <a:cubicBezTo>
                    <a:pt x="64" y="512"/>
                    <a:pt x="107" y="519"/>
                    <a:pt x="144" y="526"/>
                  </a:cubicBezTo>
                  <a:cubicBezTo>
                    <a:pt x="150" y="527"/>
                    <a:pt x="156" y="528"/>
                    <a:pt x="161" y="528"/>
                  </a:cubicBezTo>
                  <a:cubicBezTo>
                    <a:pt x="166" y="530"/>
                    <a:pt x="171" y="531"/>
                    <a:pt x="177" y="532"/>
                  </a:cubicBezTo>
                  <a:cubicBezTo>
                    <a:pt x="226" y="544"/>
                    <a:pt x="262" y="555"/>
                    <a:pt x="262" y="596"/>
                  </a:cubicBezTo>
                  <a:cubicBezTo>
                    <a:pt x="262" y="623"/>
                    <a:pt x="253" y="648"/>
                    <a:pt x="244" y="674"/>
                  </a:cubicBezTo>
                  <a:cubicBezTo>
                    <a:pt x="233" y="704"/>
                    <a:pt x="222" y="736"/>
                    <a:pt x="224" y="772"/>
                  </a:cubicBezTo>
                  <a:cubicBezTo>
                    <a:pt x="227" y="837"/>
                    <a:pt x="255" y="893"/>
                    <a:pt x="297" y="922"/>
                  </a:cubicBezTo>
                  <a:cubicBezTo>
                    <a:pt x="314" y="937"/>
                    <a:pt x="337" y="945"/>
                    <a:pt x="358" y="945"/>
                  </a:cubicBezTo>
                  <a:cubicBezTo>
                    <a:pt x="390" y="945"/>
                    <a:pt x="414" y="927"/>
                    <a:pt x="423" y="897"/>
                  </a:cubicBezTo>
                  <a:cubicBezTo>
                    <a:pt x="430" y="877"/>
                    <a:pt x="429" y="857"/>
                    <a:pt x="428" y="836"/>
                  </a:cubicBezTo>
                  <a:cubicBezTo>
                    <a:pt x="428" y="831"/>
                    <a:pt x="427" y="826"/>
                    <a:pt x="427" y="820"/>
                  </a:cubicBezTo>
                  <a:cubicBezTo>
                    <a:pt x="426" y="792"/>
                    <a:pt x="429" y="768"/>
                    <a:pt x="438" y="745"/>
                  </a:cubicBezTo>
                  <a:cubicBezTo>
                    <a:pt x="454" y="700"/>
                    <a:pt x="486" y="659"/>
                    <a:pt x="512" y="627"/>
                  </a:cubicBezTo>
                  <a:cubicBezTo>
                    <a:pt x="526" y="609"/>
                    <a:pt x="526" y="609"/>
                    <a:pt x="526" y="609"/>
                  </a:cubicBezTo>
                  <a:cubicBezTo>
                    <a:pt x="546" y="584"/>
                    <a:pt x="567" y="558"/>
                    <a:pt x="590" y="537"/>
                  </a:cubicBezTo>
                  <a:cubicBezTo>
                    <a:pt x="602" y="528"/>
                    <a:pt x="614" y="524"/>
                    <a:pt x="630" y="521"/>
                  </a:cubicBezTo>
                  <a:cubicBezTo>
                    <a:pt x="634" y="521"/>
                    <a:pt x="638" y="520"/>
                    <a:pt x="641" y="519"/>
                  </a:cubicBezTo>
                  <a:cubicBezTo>
                    <a:pt x="643" y="518"/>
                    <a:pt x="646" y="517"/>
                    <a:pt x="647" y="517"/>
                  </a:cubicBezTo>
                  <a:cubicBezTo>
                    <a:pt x="662" y="519"/>
                    <a:pt x="679" y="520"/>
                    <a:pt x="696" y="520"/>
                  </a:cubicBezTo>
                  <a:cubicBezTo>
                    <a:pt x="729" y="520"/>
                    <a:pt x="777" y="516"/>
                    <a:pt x="810" y="483"/>
                  </a:cubicBezTo>
                  <a:cubicBezTo>
                    <a:pt x="853" y="446"/>
                    <a:pt x="852" y="375"/>
                    <a:pt x="852" y="328"/>
                  </a:cubicBezTo>
                  <a:close/>
                  <a:moveTo>
                    <a:pt x="770" y="441"/>
                  </a:moveTo>
                  <a:cubicBezTo>
                    <a:pt x="756" y="453"/>
                    <a:pt x="738" y="458"/>
                    <a:pt x="720" y="460"/>
                  </a:cubicBezTo>
                  <a:cubicBezTo>
                    <a:pt x="730" y="440"/>
                    <a:pt x="734" y="419"/>
                    <a:pt x="736" y="399"/>
                  </a:cubicBezTo>
                  <a:cubicBezTo>
                    <a:pt x="743" y="354"/>
                    <a:pt x="743" y="307"/>
                    <a:pt x="738" y="259"/>
                  </a:cubicBezTo>
                  <a:cubicBezTo>
                    <a:pt x="735" y="232"/>
                    <a:pt x="730" y="203"/>
                    <a:pt x="718" y="178"/>
                  </a:cubicBezTo>
                  <a:cubicBezTo>
                    <a:pt x="720" y="178"/>
                    <a:pt x="720" y="178"/>
                    <a:pt x="720" y="178"/>
                  </a:cubicBezTo>
                  <a:cubicBezTo>
                    <a:pt x="742" y="178"/>
                    <a:pt x="758" y="179"/>
                    <a:pt x="766" y="192"/>
                  </a:cubicBezTo>
                  <a:cubicBezTo>
                    <a:pt x="790" y="226"/>
                    <a:pt x="793" y="276"/>
                    <a:pt x="793" y="325"/>
                  </a:cubicBezTo>
                  <a:cubicBezTo>
                    <a:pt x="793" y="338"/>
                    <a:pt x="793" y="338"/>
                    <a:pt x="793" y="338"/>
                  </a:cubicBezTo>
                  <a:cubicBezTo>
                    <a:pt x="793" y="371"/>
                    <a:pt x="794" y="421"/>
                    <a:pt x="770" y="441"/>
                  </a:cubicBezTo>
                  <a:close/>
                  <a:moveTo>
                    <a:pt x="770" y="441"/>
                  </a:moveTo>
                  <a:cubicBezTo>
                    <a:pt x="770" y="441"/>
                    <a:pt x="770" y="441"/>
                    <a:pt x="770" y="441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11B83E85-241B-4253-BEC1-9711070A3F8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751827" y="1909326"/>
              <a:ext cx="204472" cy="226143"/>
            </a:xfrm>
            <a:custGeom>
              <a:avLst/>
              <a:gdLst>
                <a:gd name="T0" fmla="*/ 852 w 853"/>
                <a:gd name="T1" fmla="*/ 328 h 945"/>
                <a:gd name="T2" fmla="*/ 852 w 853"/>
                <a:gd name="T3" fmla="*/ 325 h 945"/>
                <a:gd name="T4" fmla="*/ 810 w 853"/>
                <a:gd name="T5" fmla="*/ 153 h 945"/>
                <a:gd name="T6" fmla="*/ 717 w 853"/>
                <a:gd name="T7" fmla="*/ 119 h 945"/>
                <a:gd name="T8" fmla="*/ 681 w 853"/>
                <a:gd name="T9" fmla="*/ 120 h 945"/>
                <a:gd name="T10" fmla="*/ 651 w 853"/>
                <a:gd name="T11" fmla="*/ 122 h 945"/>
                <a:gd name="T12" fmla="*/ 646 w 853"/>
                <a:gd name="T13" fmla="*/ 122 h 945"/>
                <a:gd name="T14" fmla="*/ 620 w 853"/>
                <a:gd name="T15" fmla="*/ 118 h 945"/>
                <a:gd name="T16" fmla="*/ 594 w 853"/>
                <a:gd name="T17" fmla="*/ 114 h 945"/>
                <a:gd name="T18" fmla="*/ 564 w 853"/>
                <a:gd name="T19" fmla="*/ 93 h 945"/>
                <a:gd name="T20" fmla="*/ 546 w 853"/>
                <a:gd name="T21" fmla="*/ 78 h 945"/>
                <a:gd name="T22" fmla="*/ 529 w 853"/>
                <a:gd name="T23" fmla="*/ 66 h 945"/>
                <a:gd name="T24" fmla="*/ 473 w 853"/>
                <a:gd name="T25" fmla="*/ 31 h 945"/>
                <a:gd name="T26" fmla="*/ 394 w 853"/>
                <a:gd name="T27" fmla="*/ 13 h 945"/>
                <a:gd name="T28" fmla="*/ 354 w 853"/>
                <a:gd name="T29" fmla="*/ 7 h 945"/>
                <a:gd name="T30" fmla="*/ 333 w 853"/>
                <a:gd name="T31" fmla="*/ 5 h 945"/>
                <a:gd name="T32" fmla="*/ 268 w 853"/>
                <a:gd name="T33" fmla="*/ 0 h 945"/>
                <a:gd name="T34" fmla="*/ 227 w 853"/>
                <a:gd name="T35" fmla="*/ 4 h 945"/>
                <a:gd name="T36" fmla="*/ 157 w 853"/>
                <a:gd name="T37" fmla="*/ 91 h 945"/>
                <a:gd name="T38" fmla="*/ 104 w 853"/>
                <a:gd name="T39" fmla="*/ 141 h 945"/>
                <a:gd name="T40" fmla="*/ 93 w 853"/>
                <a:gd name="T41" fmla="*/ 205 h 945"/>
                <a:gd name="T42" fmla="*/ 41 w 853"/>
                <a:gd name="T43" fmla="*/ 327 h 945"/>
                <a:gd name="T44" fmla="*/ 6 w 853"/>
                <a:gd name="T45" fmla="*/ 386 h 945"/>
                <a:gd name="T46" fmla="*/ 34 w 853"/>
                <a:gd name="T47" fmla="*/ 483 h 945"/>
                <a:gd name="T48" fmla="*/ 144 w 853"/>
                <a:gd name="T49" fmla="*/ 526 h 945"/>
                <a:gd name="T50" fmla="*/ 161 w 853"/>
                <a:gd name="T51" fmla="*/ 528 h 945"/>
                <a:gd name="T52" fmla="*/ 177 w 853"/>
                <a:gd name="T53" fmla="*/ 532 h 945"/>
                <a:gd name="T54" fmla="*/ 262 w 853"/>
                <a:gd name="T55" fmla="*/ 596 h 945"/>
                <a:gd name="T56" fmla="*/ 244 w 853"/>
                <a:gd name="T57" fmla="*/ 674 h 945"/>
                <a:gd name="T58" fmla="*/ 224 w 853"/>
                <a:gd name="T59" fmla="*/ 772 h 945"/>
                <a:gd name="T60" fmla="*/ 297 w 853"/>
                <a:gd name="T61" fmla="*/ 922 h 945"/>
                <a:gd name="T62" fmla="*/ 358 w 853"/>
                <a:gd name="T63" fmla="*/ 945 h 945"/>
                <a:gd name="T64" fmla="*/ 423 w 853"/>
                <a:gd name="T65" fmla="*/ 897 h 945"/>
                <a:gd name="T66" fmla="*/ 428 w 853"/>
                <a:gd name="T67" fmla="*/ 836 h 945"/>
                <a:gd name="T68" fmla="*/ 427 w 853"/>
                <a:gd name="T69" fmla="*/ 820 h 945"/>
                <a:gd name="T70" fmla="*/ 438 w 853"/>
                <a:gd name="T71" fmla="*/ 745 h 945"/>
                <a:gd name="T72" fmla="*/ 512 w 853"/>
                <a:gd name="T73" fmla="*/ 627 h 945"/>
                <a:gd name="T74" fmla="*/ 526 w 853"/>
                <a:gd name="T75" fmla="*/ 609 h 945"/>
                <a:gd name="T76" fmla="*/ 590 w 853"/>
                <a:gd name="T77" fmla="*/ 537 h 945"/>
                <a:gd name="T78" fmla="*/ 630 w 853"/>
                <a:gd name="T79" fmla="*/ 521 h 945"/>
                <a:gd name="T80" fmla="*/ 641 w 853"/>
                <a:gd name="T81" fmla="*/ 519 h 945"/>
                <a:gd name="T82" fmla="*/ 647 w 853"/>
                <a:gd name="T83" fmla="*/ 517 h 945"/>
                <a:gd name="T84" fmla="*/ 696 w 853"/>
                <a:gd name="T85" fmla="*/ 520 h 945"/>
                <a:gd name="T86" fmla="*/ 810 w 853"/>
                <a:gd name="T87" fmla="*/ 483 h 945"/>
                <a:gd name="T88" fmla="*/ 852 w 853"/>
                <a:gd name="T89" fmla="*/ 328 h 945"/>
                <a:gd name="T90" fmla="*/ 770 w 853"/>
                <a:gd name="T91" fmla="*/ 441 h 945"/>
                <a:gd name="T92" fmla="*/ 720 w 853"/>
                <a:gd name="T93" fmla="*/ 460 h 945"/>
                <a:gd name="T94" fmla="*/ 736 w 853"/>
                <a:gd name="T95" fmla="*/ 399 h 945"/>
                <a:gd name="T96" fmla="*/ 738 w 853"/>
                <a:gd name="T97" fmla="*/ 259 h 945"/>
                <a:gd name="T98" fmla="*/ 718 w 853"/>
                <a:gd name="T99" fmla="*/ 178 h 945"/>
                <a:gd name="T100" fmla="*/ 720 w 853"/>
                <a:gd name="T101" fmla="*/ 178 h 945"/>
                <a:gd name="T102" fmla="*/ 766 w 853"/>
                <a:gd name="T103" fmla="*/ 192 h 945"/>
                <a:gd name="T104" fmla="*/ 793 w 853"/>
                <a:gd name="T105" fmla="*/ 325 h 945"/>
                <a:gd name="T106" fmla="*/ 793 w 853"/>
                <a:gd name="T107" fmla="*/ 338 h 945"/>
                <a:gd name="T108" fmla="*/ 770 w 853"/>
                <a:gd name="T109" fmla="*/ 441 h 945"/>
                <a:gd name="T110" fmla="*/ 770 w 853"/>
                <a:gd name="T111" fmla="*/ 441 h 945"/>
                <a:gd name="T112" fmla="*/ 770 w 853"/>
                <a:gd name="T113" fmla="*/ 441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53" h="945">
                  <a:moveTo>
                    <a:pt x="852" y="328"/>
                  </a:moveTo>
                  <a:cubicBezTo>
                    <a:pt x="852" y="325"/>
                    <a:pt x="852" y="325"/>
                    <a:pt x="852" y="325"/>
                  </a:cubicBezTo>
                  <a:cubicBezTo>
                    <a:pt x="852" y="261"/>
                    <a:pt x="846" y="196"/>
                    <a:pt x="810" y="153"/>
                  </a:cubicBezTo>
                  <a:cubicBezTo>
                    <a:pt x="786" y="123"/>
                    <a:pt x="748" y="119"/>
                    <a:pt x="717" y="119"/>
                  </a:cubicBezTo>
                  <a:cubicBezTo>
                    <a:pt x="705" y="119"/>
                    <a:pt x="693" y="119"/>
                    <a:pt x="681" y="120"/>
                  </a:cubicBezTo>
                  <a:cubicBezTo>
                    <a:pt x="670" y="121"/>
                    <a:pt x="660" y="122"/>
                    <a:pt x="651" y="122"/>
                  </a:cubicBezTo>
                  <a:cubicBezTo>
                    <a:pt x="646" y="122"/>
                    <a:pt x="646" y="122"/>
                    <a:pt x="646" y="122"/>
                  </a:cubicBezTo>
                  <a:cubicBezTo>
                    <a:pt x="638" y="120"/>
                    <a:pt x="629" y="119"/>
                    <a:pt x="620" y="118"/>
                  </a:cubicBezTo>
                  <a:cubicBezTo>
                    <a:pt x="611" y="117"/>
                    <a:pt x="603" y="116"/>
                    <a:pt x="594" y="114"/>
                  </a:cubicBezTo>
                  <a:cubicBezTo>
                    <a:pt x="584" y="112"/>
                    <a:pt x="574" y="103"/>
                    <a:pt x="564" y="93"/>
                  </a:cubicBezTo>
                  <a:cubicBezTo>
                    <a:pt x="558" y="88"/>
                    <a:pt x="552" y="82"/>
                    <a:pt x="546" y="78"/>
                  </a:cubicBezTo>
                  <a:cubicBezTo>
                    <a:pt x="541" y="74"/>
                    <a:pt x="535" y="70"/>
                    <a:pt x="529" y="66"/>
                  </a:cubicBezTo>
                  <a:cubicBezTo>
                    <a:pt x="512" y="53"/>
                    <a:pt x="494" y="40"/>
                    <a:pt x="473" y="31"/>
                  </a:cubicBezTo>
                  <a:cubicBezTo>
                    <a:pt x="448" y="20"/>
                    <a:pt x="420" y="17"/>
                    <a:pt x="394" y="13"/>
                  </a:cubicBezTo>
                  <a:cubicBezTo>
                    <a:pt x="380" y="12"/>
                    <a:pt x="367" y="10"/>
                    <a:pt x="354" y="7"/>
                  </a:cubicBezTo>
                  <a:cubicBezTo>
                    <a:pt x="347" y="6"/>
                    <a:pt x="340" y="6"/>
                    <a:pt x="333" y="5"/>
                  </a:cubicBezTo>
                  <a:cubicBezTo>
                    <a:pt x="312" y="3"/>
                    <a:pt x="290" y="0"/>
                    <a:pt x="268" y="0"/>
                  </a:cubicBezTo>
                  <a:cubicBezTo>
                    <a:pt x="253" y="0"/>
                    <a:pt x="240" y="1"/>
                    <a:pt x="227" y="4"/>
                  </a:cubicBezTo>
                  <a:cubicBezTo>
                    <a:pt x="185" y="16"/>
                    <a:pt x="157" y="51"/>
                    <a:pt x="157" y="91"/>
                  </a:cubicBezTo>
                  <a:cubicBezTo>
                    <a:pt x="135" y="100"/>
                    <a:pt x="116" y="118"/>
                    <a:pt x="104" y="141"/>
                  </a:cubicBezTo>
                  <a:cubicBezTo>
                    <a:pt x="92" y="162"/>
                    <a:pt x="89" y="185"/>
                    <a:pt x="93" y="205"/>
                  </a:cubicBezTo>
                  <a:cubicBezTo>
                    <a:pt x="51" y="232"/>
                    <a:pt x="30" y="283"/>
                    <a:pt x="41" y="327"/>
                  </a:cubicBezTo>
                  <a:cubicBezTo>
                    <a:pt x="23" y="340"/>
                    <a:pt x="10" y="361"/>
                    <a:pt x="6" y="386"/>
                  </a:cubicBezTo>
                  <a:cubicBezTo>
                    <a:pt x="0" y="422"/>
                    <a:pt x="11" y="460"/>
                    <a:pt x="34" y="483"/>
                  </a:cubicBezTo>
                  <a:cubicBezTo>
                    <a:pt x="64" y="512"/>
                    <a:pt x="107" y="519"/>
                    <a:pt x="144" y="526"/>
                  </a:cubicBezTo>
                  <a:cubicBezTo>
                    <a:pt x="150" y="527"/>
                    <a:pt x="156" y="528"/>
                    <a:pt x="161" y="528"/>
                  </a:cubicBezTo>
                  <a:cubicBezTo>
                    <a:pt x="166" y="530"/>
                    <a:pt x="171" y="531"/>
                    <a:pt x="177" y="532"/>
                  </a:cubicBezTo>
                  <a:cubicBezTo>
                    <a:pt x="226" y="544"/>
                    <a:pt x="262" y="555"/>
                    <a:pt x="262" y="596"/>
                  </a:cubicBezTo>
                  <a:cubicBezTo>
                    <a:pt x="262" y="623"/>
                    <a:pt x="253" y="648"/>
                    <a:pt x="244" y="674"/>
                  </a:cubicBezTo>
                  <a:cubicBezTo>
                    <a:pt x="233" y="704"/>
                    <a:pt x="222" y="736"/>
                    <a:pt x="224" y="772"/>
                  </a:cubicBezTo>
                  <a:cubicBezTo>
                    <a:pt x="227" y="837"/>
                    <a:pt x="255" y="893"/>
                    <a:pt x="297" y="922"/>
                  </a:cubicBezTo>
                  <a:cubicBezTo>
                    <a:pt x="314" y="937"/>
                    <a:pt x="337" y="945"/>
                    <a:pt x="358" y="945"/>
                  </a:cubicBezTo>
                  <a:cubicBezTo>
                    <a:pt x="390" y="945"/>
                    <a:pt x="414" y="927"/>
                    <a:pt x="423" y="897"/>
                  </a:cubicBezTo>
                  <a:cubicBezTo>
                    <a:pt x="430" y="877"/>
                    <a:pt x="429" y="857"/>
                    <a:pt x="428" y="836"/>
                  </a:cubicBezTo>
                  <a:cubicBezTo>
                    <a:pt x="428" y="831"/>
                    <a:pt x="427" y="826"/>
                    <a:pt x="427" y="820"/>
                  </a:cubicBezTo>
                  <a:cubicBezTo>
                    <a:pt x="426" y="792"/>
                    <a:pt x="429" y="768"/>
                    <a:pt x="438" y="745"/>
                  </a:cubicBezTo>
                  <a:cubicBezTo>
                    <a:pt x="454" y="700"/>
                    <a:pt x="486" y="659"/>
                    <a:pt x="512" y="627"/>
                  </a:cubicBezTo>
                  <a:cubicBezTo>
                    <a:pt x="526" y="609"/>
                    <a:pt x="526" y="609"/>
                    <a:pt x="526" y="609"/>
                  </a:cubicBezTo>
                  <a:cubicBezTo>
                    <a:pt x="546" y="584"/>
                    <a:pt x="567" y="558"/>
                    <a:pt x="590" y="537"/>
                  </a:cubicBezTo>
                  <a:cubicBezTo>
                    <a:pt x="602" y="528"/>
                    <a:pt x="614" y="524"/>
                    <a:pt x="630" y="521"/>
                  </a:cubicBezTo>
                  <a:cubicBezTo>
                    <a:pt x="634" y="521"/>
                    <a:pt x="638" y="520"/>
                    <a:pt x="641" y="519"/>
                  </a:cubicBezTo>
                  <a:cubicBezTo>
                    <a:pt x="643" y="518"/>
                    <a:pt x="646" y="517"/>
                    <a:pt x="647" y="517"/>
                  </a:cubicBezTo>
                  <a:cubicBezTo>
                    <a:pt x="662" y="519"/>
                    <a:pt x="679" y="520"/>
                    <a:pt x="696" y="520"/>
                  </a:cubicBezTo>
                  <a:cubicBezTo>
                    <a:pt x="729" y="520"/>
                    <a:pt x="777" y="516"/>
                    <a:pt x="810" y="483"/>
                  </a:cubicBezTo>
                  <a:cubicBezTo>
                    <a:pt x="853" y="446"/>
                    <a:pt x="852" y="375"/>
                    <a:pt x="852" y="328"/>
                  </a:cubicBezTo>
                  <a:close/>
                  <a:moveTo>
                    <a:pt x="770" y="441"/>
                  </a:moveTo>
                  <a:cubicBezTo>
                    <a:pt x="756" y="453"/>
                    <a:pt x="738" y="458"/>
                    <a:pt x="720" y="460"/>
                  </a:cubicBezTo>
                  <a:cubicBezTo>
                    <a:pt x="730" y="440"/>
                    <a:pt x="734" y="419"/>
                    <a:pt x="736" y="399"/>
                  </a:cubicBezTo>
                  <a:cubicBezTo>
                    <a:pt x="743" y="354"/>
                    <a:pt x="743" y="307"/>
                    <a:pt x="738" y="259"/>
                  </a:cubicBezTo>
                  <a:cubicBezTo>
                    <a:pt x="735" y="232"/>
                    <a:pt x="730" y="203"/>
                    <a:pt x="718" y="178"/>
                  </a:cubicBezTo>
                  <a:cubicBezTo>
                    <a:pt x="720" y="178"/>
                    <a:pt x="720" y="178"/>
                    <a:pt x="720" y="178"/>
                  </a:cubicBezTo>
                  <a:cubicBezTo>
                    <a:pt x="742" y="178"/>
                    <a:pt x="758" y="179"/>
                    <a:pt x="766" y="192"/>
                  </a:cubicBezTo>
                  <a:cubicBezTo>
                    <a:pt x="790" y="226"/>
                    <a:pt x="793" y="276"/>
                    <a:pt x="793" y="325"/>
                  </a:cubicBezTo>
                  <a:cubicBezTo>
                    <a:pt x="793" y="338"/>
                    <a:pt x="793" y="338"/>
                    <a:pt x="793" y="338"/>
                  </a:cubicBezTo>
                  <a:cubicBezTo>
                    <a:pt x="793" y="371"/>
                    <a:pt x="794" y="421"/>
                    <a:pt x="770" y="441"/>
                  </a:cubicBezTo>
                  <a:close/>
                  <a:moveTo>
                    <a:pt x="770" y="441"/>
                  </a:moveTo>
                  <a:cubicBezTo>
                    <a:pt x="770" y="441"/>
                    <a:pt x="770" y="441"/>
                    <a:pt x="770" y="441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80727B8-64FA-4165-952B-3FF0CA4EDA3E}"/>
                </a:ext>
              </a:extLst>
            </p:cNvPr>
            <p:cNvGrpSpPr/>
            <p:nvPr/>
          </p:nvGrpSpPr>
          <p:grpSpPr>
            <a:xfrm>
              <a:off x="4902134" y="1903754"/>
              <a:ext cx="545008" cy="547494"/>
              <a:chOff x="4902134" y="1903754"/>
              <a:chExt cx="545008" cy="547494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4DCC0ED5-A11A-4311-9279-E2514D848253}"/>
                  </a:ext>
                </a:extLst>
              </p:cNvPr>
              <p:cNvGrpSpPr/>
              <p:nvPr/>
            </p:nvGrpSpPr>
            <p:grpSpPr>
              <a:xfrm>
                <a:off x="4902134" y="1903754"/>
                <a:ext cx="545008" cy="547494"/>
                <a:chOff x="5013325" y="2032000"/>
                <a:chExt cx="347663" cy="349251"/>
              </a:xfrm>
            </p:grpSpPr>
            <p:sp>
              <p:nvSpPr>
                <p:cNvPr id="68" name="Freeform 9">
                  <a:extLst>
                    <a:ext uri="{FF2B5EF4-FFF2-40B4-BE49-F238E27FC236}">
                      <a16:creationId xmlns:a16="http://schemas.microsoft.com/office/drawing/2014/main" id="{2E908B86-635E-4352-B6FA-EF106936DB8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22875" y="2243138"/>
                  <a:ext cx="138113" cy="138113"/>
                </a:xfrm>
                <a:custGeom>
                  <a:avLst/>
                  <a:gdLst>
                    <a:gd name="T0" fmla="*/ 593 w 653"/>
                    <a:gd name="T1" fmla="*/ 376 h 653"/>
                    <a:gd name="T2" fmla="*/ 218 w 653"/>
                    <a:gd name="T3" fmla="*/ 0 h 653"/>
                    <a:gd name="T4" fmla="*/ 0 w 653"/>
                    <a:gd name="T5" fmla="*/ 218 h 653"/>
                    <a:gd name="T6" fmla="*/ 376 w 653"/>
                    <a:gd name="T7" fmla="*/ 593 h 653"/>
                    <a:gd name="T8" fmla="*/ 593 w 653"/>
                    <a:gd name="T9" fmla="*/ 593 h 653"/>
                    <a:gd name="T10" fmla="*/ 593 w 653"/>
                    <a:gd name="T11" fmla="*/ 376 h 653"/>
                    <a:gd name="T12" fmla="*/ 593 w 653"/>
                    <a:gd name="T13" fmla="*/ 376 h 653"/>
                    <a:gd name="T14" fmla="*/ 593 w 653"/>
                    <a:gd name="T15" fmla="*/ 376 h 6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53" h="653">
                      <a:moveTo>
                        <a:pt x="593" y="376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162" y="87"/>
                        <a:pt x="87" y="162"/>
                        <a:pt x="0" y="218"/>
                      </a:cubicBezTo>
                      <a:cubicBezTo>
                        <a:pt x="376" y="593"/>
                        <a:pt x="376" y="593"/>
                        <a:pt x="376" y="593"/>
                      </a:cubicBezTo>
                      <a:cubicBezTo>
                        <a:pt x="436" y="653"/>
                        <a:pt x="534" y="653"/>
                        <a:pt x="593" y="593"/>
                      </a:cubicBezTo>
                      <a:cubicBezTo>
                        <a:pt x="653" y="533"/>
                        <a:pt x="653" y="436"/>
                        <a:pt x="593" y="376"/>
                      </a:cubicBezTo>
                      <a:close/>
                      <a:moveTo>
                        <a:pt x="593" y="376"/>
                      </a:moveTo>
                      <a:cubicBezTo>
                        <a:pt x="593" y="376"/>
                        <a:pt x="593" y="376"/>
                        <a:pt x="593" y="37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10">
                  <a:extLst>
                    <a:ext uri="{FF2B5EF4-FFF2-40B4-BE49-F238E27FC236}">
                      <a16:creationId xmlns:a16="http://schemas.microsoft.com/office/drawing/2014/main" id="{C94D3D4A-1203-403C-B75D-0E5AD67A664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013325" y="2032000"/>
                  <a:ext cx="258763" cy="260350"/>
                </a:xfrm>
                <a:custGeom>
                  <a:avLst/>
                  <a:gdLst>
                    <a:gd name="T0" fmla="*/ 1229 w 1229"/>
                    <a:gd name="T1" fmla="*/ 614 h 1229"/>
                    <a:gd name="T2" fmla="*/ 614 w 1229"/>
                    <a:gd name="T3" fmla="*/ 0 h 1229"/>
                    <a:gd name="T4" fmla="*/ 0 w 1229"/>
                    <a:gd name="T5" fmla="*/ 614 h 1229"/>
                    <a:gd name="T6" fmla="*/ 614 w 1229"/>
                    <a:gd name="T7" fmla="*/ 1229 h 1229"/>
                    <a:gd name="T8" fmla="*/ 1229 w 1229"/>
                    <a:gd name="T9" fmla="*/ 614 h 1229"/>
                    <a:gd name="T10" fmla="*/ 614 w 1229"/>
                    <a:gd name="T11" fmla="*/ 1075 h 1229"/>
                    <a:gd name="T12" fmla="*/ 154 w 1229"/>
                    <a:gd name="T13" fmla="*/ 614 h 1229"/>
                    <a:gd name="T14" fmla="*/ 614 w 1229"/>
                    <a:gd name="T15" fmla="*/ 154 h 1229"/>
                    <a:gd name="T16" fmla="*/ 1075 w 1229"/>
                    <a:gd name="T17" fmla="*/ 614 h 1229"/>
                    <a:gd name="T18" fmla="*/ 614 w 1229"/>
                    <a:gd name="T19" fmla="*/ 1075 h 1229"/>
                    <a:gd name="T20" fmla="*/ 614 w 1229"/>
                    <a:gd name="T21" fmla="*/ 1075 h 1229"/>
                    <a:gd name="T22" fmla="*/ 614 w 1229"/>
                    <a:gd name="T23" fmla="*/ 1075 h 1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29" h="1229">
                      <a:moveTo>
                        <a:pt x="1229" y="614"/>
                      </a:moveTo>
                      <a:cubicBezTo>
                        <a:pt x="1229" y="275"/>
                        <a:pt x="954" y="0"/>
                        <a:pt x="614" y="0"/>
                      </a:cubicBezTo>
                      <a:cubicBezTo>
                        <a:pt x="275" y="0"/>
                        <a:pt x="0" y="275"/>
                        <a:pt x="0" y="614"/>
                      </a:cubicBezTo>
                      <a:cubicBezTo>
                        <a:pt x="0" y="954"/>
                        <a:pt x="275" y="1229"/>
                        <a:pt x="614" y="1229"/>
                      </a:cubicBezTo>
                      <a:cubicBezTo>
                        <a:pt x="954" y="1229"/>
                        <a:pt x="1229" y="954"/>
                        <a:pt x="1229" y="614"/>
                      </a:cubicBezTo>
                      <a:close/>
                      <a:moveTo>
                        <a:pt x="614" y="1075"/>
                      </a:moveTo>
                      <a:cubicBezTo>
                        <a:pt x="360" y="1075"/>
                        <a:pt x="154" y="868"/>
                        <a:pt x="154" y="614"/>
                      </a:cubicBezTo>
                      <a:cubicBezTo>
                        <a:pt x="154" y="360"/>
                        <a:pt x="360" y="154"/>
                        <a:pt x="614" y="154"/>
                      </a:cubicBezTo>
                      <a:cubicBezTo>
                        <a:pt x="869" y="154"/>
                        <a:pt x="1075" y="360"/>
                        <a:pt x="1075" y="614"/>
                      </a:cubicBezTo>
                      <a:cubicBezTo>
                        <a:pt x="1075" y="868"/>
                        <a:pt x="869" y="1075"/>
                        <a:pt x="614" y="1075"/>
                      </a:cubicBezTo>
                      <a:close/>
                      <a:moveTo>
                        <a:pt x="614" y="1075"/>
                      </a:moveTo>
                      <a:cubicBezTo>
                        <a:pt x="614" y="1075"/>
                        <a:pt x="614" y="1075"/>
                        <a:pt x="614" y="107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7980B0A3-5C41-4869-83BD-2B62479F5A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0695" y="1997916"/>
                <a:ext cx="228521" cy="182367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DFB281A-5AFC-4694-AF3D-EFAED0E6FCC0}"/>
                </a:ext>
              </a:extLst>
            </p:cNvPr>
            <p:cNvGrpSpPr/>
            <p:nvPr/>
          </p:nvGrpSpPr>
          <p:grpSpPr>
            <a:xfrm>
              <a:off x="3766150" y="1995431"/>
              <a:ext cx="267429" cy="330128"/>
              <a:chOff x="3763420" y="2045459"/>
              <a:chExt cx="267429" cy="330128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60C2A737-C146-499A-8DB5-D8304ECB97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3420" y="2045459"/>
                <a:ext cx="132430" cy="180022"/>
              </a:xfrm>
              <a:prstGeom prst="rect">
                <a:avLst/>
              </a:prstGeom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830A0793-7EDD-4B53-AF49-F1B625E5D1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92104" y="2136842"/>
                <a:ext cx="238745" cy="238745"/>
              </a:xfrm>
              <a:prstGeom prst="rect">
                <a:avLst/>
              </a:prstGeom>
            </p:spPr>
          </p:pic>
        </p:grp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1A5FEC49-88C0-40ED-8CE1-CF9629D56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4506" y="3763379"/>
              <a:ext cx="390701" cy="326216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9909AFB-E1AA-4A67-8CB4-CDBC555EB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8859" y="3745952"/>
              <a:ext cx="359482" cy="375362"/>
            </a:xfrm>
            <a:prstGeom prst="rect">
              <a:avLst/>
            </a:prstGeom>
          </p:spPr>
        </p:pic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C0AD0B0-9421-45C9-B4FC-8C082B617ED5}"/>
                </a:ext>
              </a:extLst>
            </p:cNvPr>
            <p:cNvGrpSpPr/>
            <p:nvPr/>
          </p:nvGrpSpPr>
          <p:grpSpPr>
            <a:xfrm>
              <a:off x="2511760" y="3843151"/>
              <a:ext cx="247553" cy="139250"/>
              <a:chOff x="2511760" y="3843151"/>
              <a:chExt cx="247553" cy="139250"/>
            </a:xfrm>
          </p:grpSpPr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5A673AAC-FEFF-49FF-B4A5-CF4229FC4D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1760" y="3843151"/>
                <a:ext cx="119414" cy="139250"/>
              </a:xfrm>
              <a:prstGeom prst="rect">
                <a:avLst/>
              </a:prstGeom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B8A363CF-A072-4586-B3C6-A4D2FE5D69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9899" y="3843151"/>
                <a:ext cx="119414" cy="139250"/>
              </a:xfrm>
              <a:prstGeom prst="rect">
                <a:avLst/>
              </a:prstGeom>
            </p:spPr>
          </p:pic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5683B9D5-0133-4BC0-BBD4-823FED58CFDC}"/>
                </a:ext>
              </a:extLst>
            </p:cNvPr>
            <p:cNvGrpSpPr/>
            <p:nvPr/>
          </p:nvGrpSpPr>
          <p:grpSpPr>
            <a:xfrm>
              <a:off x="3774803" y="1193596"/>
              <a:ext cx="247553" cy="139250"/>
              <a:chOff x="2511760" y="3843151"/>
              <a:chExt cx="247553" cy="139250"/>
            </a:xfrm>
          </p:grpSpPr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37765255-DD46-4C0A-B848-5D9F26B29A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1760" y="3843151"/>
                <a:ext cx="119414" cy="139250"/>
              </a:xfrm>
              <a:prstGeom prst="rect">
                <a:avLst/>
              </a:prstGeom>
            </p:spPr>
          </p:pic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B49C165F-057B-405E-8CB8-D4F3078599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9899" y="3843151"/>
                <a:ext cx="119414" cy="139250"/>
              </a:xfrm>
              <a:prstGeom prst="rect">
                <a:avLst/>
              </a:prstGeom>
            </p:spPr>
          </p:pic>
        </p:grp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C4069D59-72C2-40A5-B82A-9C56A48274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5942" y="1424405"/>
              <a:ext cx="145315" cy="249621"/>
            </a:xfrm>
            <a:custGeom>
              <a:avLst/>
              <a:gdLst>
                <a:gd name="T0" fmla="*/ 667 w 1045"/>
                <a:gd name="T1" fmla="*/ 1609 h 1791"/>
                <a:gd name="T2" fmla="*/ 654 w 1045"/>
                <a:gd name="T3" fmla="*/ 1538 h 1791"/>
                <a:gd name="T4" fmla="*/ 615 w 1045"/>
                <a:gd name="T5" fmla="*/ 1481 h 1791"/>
                <a:gd name="T6" fmla="*/ 556 w 1045"/>
                <a:gd name="T7" fmla="*/ 1441 h 1791"/>
                <a:gd name="T8" fmla="*/ 485 w 1045"/>
                <a:gd name="T9" fmla="*/ 1427 h 1791"/>
                <a:gd name="T10" fmla="*/ 415 w 1045"/>
                <a:gd name="T11" fmla="*/ 1441 h 1791"/>
                <a:gd name="T12" fmla="*/ 357 w 1045"/>
                <a:gd name="T13" fmla="*/ 1481 h 1791"/>
                <a:gd name="T14" fmla="*/ 319 w 1045"/>
                <a:gd name="T15" fmla="*/ 1538 h 1791"/>
                <a:gd name="T16" fmla="*/ 305 w 1045"/>
                <a:gd name="T17" fmla="*/ 1609 h 1791"/>
                <a:gd name="T18" fmla="*/ 319 w 1045"/>
                <a:gd name="T19" fmla="*/ 1679 h 1791"/>
                <a:gd name="T20" fmla="*/ 357 w 1045"/>
                <a:gd name="T21" fmla="*/ 1737 h 1791"/>
                <a:gd name="T22" fmla="*/ 415 w 1045"/>
                <a:gd name="T23" fmla="*/ 1776 h 1791"/>
                <a:gd name="T24" fmla="*/ 485 w 1045"/>
                <a:gd name="T25" fmla="*/ 1791 h 1791"/>
                <a:gd name="T26" fmla="*/ 556 w 1045"/>
                <a:gd name="T27" fmla="*/ 1776 h 1791"/>
                <a:gd name="T28" fmla="*/ 615 w 1045"/>
                <a:gd name="T29" fmla="*/ 1737 h 1791"/>
                <a:gd name="T30" fmla="*/ 654 w 1045"/>
                <a:gd name="T31" fmla="*/ 1679 h 1791"/>
                <a:gd name="T32" fmla="*/ 667 w 1045"/>
                <a:gd name="T33" fmla="*/ 1609 h 1791"/>
                <a:gd name="T34" fmla="*/ 499 w 1045"/>
                <a:gd name="T35" fmla="*/ 1347 h 1791"/>
                <a:gd name="T36" fmla="*/ 483 w 1045"/>
                <a:gd name="T37" fmla="*/ 1347 h 1791"/>
                <a:gd name="T38" fmla="*/ 380 w 1045"/>
                <a:gd name="T39" fmla="*/ 1290 h 1791"/>
                <a:gd name="T40" fmla="*/ 346 w 1045"/>
                <a:gd name="T41" fmla="*/ 1178 h 1791"/>
                <a:gd name="T42" fmla="*/ 400 w 1045"/>
                <a:gd name="T43" fmla="*/ 969 h 1791"/>
                <a:gd name="T44" fmla="*/ 509 w 1045"/>
                <a:gd name="T45" fmla="*/ 790 h 1791"/>
                <a:gd name="T46" fmla="*/ 556 w 1045"/>
                <a:gd name="T47" fmla="*/ 740 h 1791"/>
                <a:gd name="T48" fmla="*/ 607 w 1045"/>
                <a:gd name="T49" fmla="*/ 696 h 1791"/>
                <a:gd name="T50" fmla="*/ 706 w 1045"/>
                <a:gd name="T51" fmla="*/ 598 h 1791"/>
                <a:gd name="T52" fmla="*/ 740 w 1045"/>
                <a:gd name="T53" fmla="*/ 493 h 1791"/>
                <a:gd name="T54" fmla="*/ 717 w 1045"/>
                <a:gd name="T55" fmla="*/ 403 h 1791"/>
                <a:gd name="T56" fmla="*/ 662 w 1045"/>
                <a:gd name="T57" fmla="*/ 347 h 1791"/>
                <a:gd name="T58" fmla="*/ 595 w 1045"/>
                <a:gd name="T59" fmla="*/ 317 h 1791"/>
                <a:gd name="T60" fmla="*/ 532 w 1045"/>
                <a:gd name="T61" fmla="*/ 309 h 1791"/>
                <a:gd name="T62" fmla="*/ 528 w 1045"/>
                <a:gd name="T63" fmla="*/ 309 h 1791"/>
                <a:gd name="T64" fmla="*/ 438 w 1045"/>
                <a:gd name="T65" fmla="*/ 323 h 1791"/>
                <a:gd name="T66" fmla="*/ 379 w 1045"/>
                <a:gd name="T67" fmla="*/ 364 h 1791"/>
                <a:gd name="T68" fmla="*/ 337 w 1045"/>
                <a:gd name="T69" fmla="*/ 428 h 1791"/>
                <a:gd name="T70" fmla="*/ 303 w 1045"/>
                <a:gd name="T71" fmla="*/ 508 h 1791"/>
                <a:gd name="T72" fmla="*/ 246 w 1045"/>
                <a:gd name="T73" fmla="*/ 593 h 1791"/>
                <a:gd name="T74" fmla="*/ 180 w 1045"/>
                <a:gd name="T75" fmla="*/ 622 h 1791"/>
                <a:gd name="T76" fmla="*/ 103 w 1045"/>
                <a:gd name="T77" fmla="*/ 616 h 1791"/>
                <a:gd name="T78" fmla="*/ 41 w 1045"/>
                <a:gd name="T79" fmla="*/ 571 h 1791"/>
                <a:gd name="T80" fmla="*/ 7 w 1045"/>
                <a:gd name="T81" fmla="*/ 505 h 1791"/>
                <a:gd name="T82" fmla="*/ 15 w 1045"/>
                <a:gd name="T83" fmla="*/ 406 h 1791"/>
                <a:gd name="T84" fmla="*/ 56 w 1045"/>
                <a:gd name="T85" fmla="*/ 300 h 1791"/>
                <a:gd name="T86" fmla="*/ 145 w 1045"/>
                <a:gd name="T87" fmla="*/ 164 h 1791"/>
                <a:gd name="T88" fmla="*/ 299 w 1045"/>
                <a:gd name="T89" fmla="*/ 48 h 1791"/>
                <a:gd name="T90" fmla="*/ 534 w 1045"/>
                <a:gd name="T91" fmla="*/ 1 h 1791"/>
                <a:gd name="T92" fmla="*/ 719 w 1045"/>
                <a:gd name="T93" fmla="*/ 35 h 1791"/>
                <a:gd name="T94" fmla="*/ 883 w 1045"/>
                <a:gd name="T95" fmla="*/ 130 h 1791"/>
                <a:gd name="T96" fmla="*/ 1000 w 1045"/>
                <a:gd name="T97" fmla="*/ 284 h 1791"/>
                <a:gd name="T98" fmla="*/ 1045 w 1045"/>
                <a:gd name="T99" fmla="*/ 493 h 1791"/>
                <a:gd name="T100" fmla="*/ 1022 w 1045"/>
                <a:gd name="T101" fmla="*/ 645 h 1791"/>
                <a:gd name="T102" fmla="*/ 962 w 1045"/>
                <a:gd name="T103" fmla="*/ 765 h 1791"/>
                <a:gd name="T104" fmla="*/ 884 w 1045"/>
                <a:gd name="T105" fmla="*/ 857 h 1791"/>
                <a:gd name="T106" fmla="*/ 806 w 1045"/>
                <a:gd name="T107" fmla="*/ 927 h 1791"/>
                <a:gd name="T108" fmla="*/ 769 w 1045"/>
                <a:gd name="T109" fmla="*/ 960 h 1791"/>
                <a:gd name="T110" fmla="*/ 742 w 1045"/>
                <a:gd name="T111" fmla="*/ 988 h 1791"/>
                <a:gd name="T112" fmla="*/ 682 w 1045"/>
                <a:gd name="T113" fmla="*/ 1089 h 1791"/>
                <a:gd name="T114" fmla="*/ 652 w 1045"/>
                <a:gd name="T115" fmla="*/ 1209 h 1791"/>
                <a:gd name="T116" fmla="*/ 602 w 1045"/>
                <a:gd name="T117" fmla="*/ 1308 h 1791"/>
                <a:gd name="T118" fmla="*/ 499 w 1045"/>
                <a:gd name="T119" fmla="*/ 1347 h 1791"/>
                <a:gd name="T120" fmla="*/ 499 w 1045"/>
                <a:gd name="T121" fmla="*/ 1347 h 1791"/>
                <a:gd name="T122" fmla="*/ 499 w 1045"/>
                <a:gd name="T123" fmla="*/ 1347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5" h="1791">
                  <a:moveTo>
                    <a:pt x="667" y="1609"/>
                  </a:moveTo>
                  <a:cubicBezTo>
                    <a:pt x="667" y="1584"/>
                    <a:pt x="663" y="1561"/>
                    <a:pt x="654" y="1538"/>
                  </a:cubicBezTo>
                  <a:cubicBezTo>
                    <a:pt x="645" y="1516"/>
                    <a:pt x="631" y="1497"/>
                    <a:pt x="615" y="1481"/>
                  </a:cubicBezTo>
                  <a:cubicBezTo>
                    <a:pt x="598" y="1464"/>
                    <a:pt x="578" y="1451"/>
                    <a:pt x="556" y="1441"/>
                  </a:cubicBezTo>
                  <a:cubicBezTo>
                    <a:pt x="534" y="1432"/>
                    <a:pt x="510" y="1427"/>
                    <a:pt x="485" y="1427"/>
                  </a:cubicBezTo>
                  <a:cubicBezTo>
                    <a:pt x="460" y="1427"/>
                    <a:pt x="437" y="1432"/>
                    <a:pt x="415" y="1441"/>
                  </a:cubicBezTo>
                  <a:cubicBezTo>
                    <a:pt x="393" y="1451"/>
                    <a:pt x="373" y="1464"/>
                    <a:pt x="357" y="1481"/>
                  </a:cubicBezTo>
                  <a:cubicBezTo>
                    <a:pt x="341" y="1497"/>
                    <a:pt x="328" y="1516"/>
                    <a:pt x="319" y="1538"/>
                  </a:cubicBezTo>
                  <a:cubicBezTo>
                    <a:pt x="310" y="1561"/>
                    <a:pt x="305" y="1584"/>
                    <a:pt x="305" y="1609"/>
                  </a:cubicBezTo>
                  <a:cubicBezTo>
                    <a:pt x="305" y="1634"/>
                    <a:pt x="310" y="1657"/>
                    <a:pt x="319" y="1679"/>
                  </a:cubicBezTo>
                  <a:cubicBezTo>
                    <a:pt x="328" y="1702"/>
                    <a:pt x="341" y="1721"/>
                    <a:pt x="357" y="1737"/>
                  </a:cubicBezTo>
                  <a:cubicBezTo>
                    <a:pt x="373" y="1754"/>
                    <a:pt x="393" y="1767"/>
                    <a:pt x="415" y="1776"/>
                  </a:cubicBezTo>
                  <a:cubicBezTo>
                    <a:pt x="437" y="1786"/>
                    <a:pt x="460" y="1791"/>
                    <a:pt x="485" y="1791"/>
                  </a:cubicBezTo>
                  <a:cubicBezTo>
                    <a:pt x="510" y="1791"/>
                    <a:pt x="534" y="1786"/>
                    <a:pt x="556" y="1776"/>
                  </a:cubicBezTo>
                  <a:cubicBezTo>
                    <a:pt x="578" y="1767"/>
                    <a:pt x="598" y="1754"/>
                    <a:pt x="615" y="1737"/>
                  </a:cubicBezTo>
                  <a:cubicBezTo>
                    <a:pt x="631" y="1721"/>
                    <a:pt x="645" y="1702"/>
                    <a:pt x="654" y="1679"/>
                  </a:cubicBezTo>
                  <a:cubicBezTo>
                    <a:pt x="663" y="1657"/>
                    <a:pt x="667" y="1634"/>
                    <a:pt x="667" y="1609"/>
                  </a:cubicBezTo>
                  <a:close/>
                  <a:moveTo>
                    <a:pt x="499" y="1347"/>
                  </a:moveTo>
                  <a:cubicBezTo>
                    <a:pt x="483" y="1347"/>
                    <a:pt x="483" y="1347"/>
                    <a:pt x="483" y="1347"/>
                  </a:cubicBezTo>
                  <a:cubicBezTo>
                    <a:pt x="442" y="1341"/>
                    <a:pt x="407" y="1322"/>
                    <a:pt x="380" y="1290"/>
                  </a:cubicBezTo>
                  <a:cubicBezTo>
                    <a:pt x="354" y="1257"/>
                    <a:pt x="342" y="1220"/>
                    <a:pt x="346" y="1178"/>
                  </a:cubicBezTo>
                  <a:cubicBezTo>
                    <a:pt x="354" y="1106"/>
                    <a:pt x="372" y="1037"/>
                    <a:pt x="400" y="969"/>
                  </a:cubicBezTo>
                  <a:cubicBezTo>
                    <a:pt x="428" y="902"/>
                    <a:pt x="464" y="843"/>
                    <a:pt x="509" y="790"/>
                  </a:cubicBezTo>
                  <a:cubicBezTo>
                    <a:pt x="523" y="772"/>
                    <a:pt x="539" y="755"/>
                    <a:pt x="556" y="740"/>
                  </a:cubicBezTo>
                  <a:cubicBezTo>
                    <a:pt x="573" y="725"/>
                    <a:pt x="590" y="711"/>
                    <a:pt x="607" y="696"/>
                  </a:cubicBezTo>
                  <a:cubicBezTo>
                    <a:pt x="650" y="660"/>
                    <a:pt x="683" y="627"/>
                    <a:pt x="706" y="598"/>
                  </a:cubicBezTo>
                  <a:cubicBezTo>
                    <a:pt x="728" y="570"/>
                    <a:pt x="740" y="534"/>
                    <a:pt x="740" y="493"/>
                  </a:cubicBezTo>
                  <a:cubicBezTo>
                    <a:pt x="740" y="456"/>
                    <a:pt x="732" y="426"/>
                    <a:pt x="717" y="403"/>
                  </a:cubicBezTo>
                  <a:cubicBezTo>
                    <a:pt x="702" y="379"/>
                    <a:pt x="684" y="360"/>
                    <a:pt x="662" y="347"/>
                  </a:cubicBezTo>
                  <a:cubicBezTo>
                    <a:pt x="641" y="333"/>
                    <a:pt x="618" y="323"/>
                    <a:pt x="595" y="317"/>
                  </a:cubicBezTo>
                  <a:cubicBezTo>
                    <a:pt x="571" y="311"/>
                    <a:pt x="551" y="309"/>
                    <a:pt x="532" y="309"/>
                  </a:cubicBezTo>
                  <a:cubicBezTo>
                    <a:pt x="528" y="309"/>
                    <a:pt x="528" y="309"/>
                    <a:pt x="528" y="309"/>
                  </a:cubicBezTo>
                  <a:cubicBezTo>
                    <a:pt x="492" y="309"/>
                    <a:pt x="462" y="313"/>
                    <a:pt x="438" y="323"/>
                  </a:cubicBezTo>
                  <a:cubicBezTo>
                    <a:pt x="415" y="333"/>
                    <a:pt x="395" y="347"/>
                    <a:pt x="379" y="364"/>
                  </a:cubicBezTo>
                  <a:cubicBezTo>
                    <a:pt x="362" y="382"/>
                    <a:pt x="349" y="403"/>
                    <a:pt x="337" y="428"/>
                  </a:cubicBezTo>
                  <a:cubicBezTo>
                    <a:pt x="326" y="453"/>
                    <a:pt x="315" y="480"/>
                    <a:pt x="303" y="508"/>
                  </a:cubicBezTo>
                  <a:cubicBezTo>
                    <a:pt x="287" y="549"/>
                    <a:pt x="269" y="577"/>
                    <a:pt x="246" y="593"/>
                  </a:cubicBezTo>
                  <a:cubicBezTo>
                    <a:pt x="224" y="610"/>
                    <a:pt x="202" y="619"/>
                    <a:pt x="180" y="622"/>
                  </a:cubicBezTo>
                  <a:cubicBezTo>
                    <a:pt x="155" y="627"/>
                    <a:pt x="129" y="625"/>
                    <a:pt x="103" y="616"/>
                  </a:cubicBezTo>
                  <a:cubicBezTo>
                    <a:pt x="77" y="606"/>
                    <a:pt x="56" y="591"/>
                    <a:pt x="41" y="571"/>
                  </a:cubicBezTo>
                  <a:cubicBezTo>
                    <a:pt x="26" y="554"/>
                    <a:pt x="15" y="532"/>
                    <a:pt x="7" y="505"/>
                  </a:cubicBezTo>
                  <a:cubicBezTo>
                    <a:pt x="0" y="479"/>
                    <a:pt x="2" y="446"/>
                    <a:pt x="15" y="406"/>
                  </a:cubicBezTo>
                  <a:cubicBezTo>
                    <a:pt x="23" y="382"/>
                    <a:pt x="37" y="346"/>
                    <a:pt x="56" y="300"/>
                  </a:cubicBezTo>
                  <a:cubicBezTo>
                    <a:pt x="76" y="253"/>
                    <a:pt x="106" y="208"/>
                    <a:pt x="145" y="164"/>
                  </a:cubicBezTo>
                  <a:cubicBezTo>
                    <a:pt x="185" y="119"/>
                    <a:pt x="237" y="81"/>
                    <a:pt x="299" y="48"/>
                  </a:cubicBezTo>
                  <a:cubicBezTo>
                    <a:pt x="362" y="15"/>
                    <a:pt x="440" y="0"/>
                    <a:pt x="534" y="1"/>
                  </a:cubicBezTo>
                  <a:cubicBezTo>
                    <a:pt x="597" y="2"/>
                    <a:pt x="659" y="14"/>
                    <a:pt x="719" y="35"/>
                  </a:cubicBezTo>
                  <a:cubicBezTo>
                    <a:pt x="780" y="57"/>
                    <a:pt x="835" y="89"/>
                    <a:pt x="883" y="130"/>
                  </a:cubicBezTo>
                  <a:cubicBezTo>
                    <a:pt x="931" y="172"/>
                    <a:pt x="970" y="223"/>
                    <a:pt x="1000" y="284"/>
                  </a:cubicBezTo>
                  <a:cubicBezTo>
                    <a:pt x="1030" y="345"/>
                    <a:pt x="1045" y="414"/>
                    <a:pt x="1045" y="493"/>
                  </a:cubicBezTo>
                  <a:cubicBezTo>
                    <a:pt x="1045" y="550"/>
                    <a:pt x="1038" y="601"/>
                    <a:pt x="1022" y="645"/>
                  </a:cubicBezTo>
                  <a:cubicBezTo>
                    <a:pt x="1006" y="690"/>
                    <a:pt x="986" y="730"/>
                    <a:pt x="962" y="765"/>
                  </a:cubicBezTo>
                  <a:cubicBezTo>
                    <a:pt x="938" y="800"/>
                    <a:pt x="912" y="831"/>
                    <a:pt x="884" y="857"/>
                  </a:cubicBezTo>
                  <a:cubicBezTo>
                    <a:pt x="856" y="883"/>
                    <a:pt x="830" y="907"/>
                    <a:pt x="806" y="927"/>
                  </a:cubicBezTo>
                  <a:cubicBezTo>
                    <a:pt x="793" y="939"/>
                    <a:pt x="781" y="950"/>
                    <a:pt x="769" y="960"/>
                  </a:cubicBezTo>
                  <a:cubicBezTo>
                    <a:pt x="757" y="970"/>
                    <a:pt x="748" y="979"/>
                    <a:pt x="742" y="988"/>
                  </a:cubicBezTo>
                  <a:cubicBezTo>
                    <a:pt x="718" y="1017"/>
                    <a:pt x="698" y="1050"/>
                    <a:pt x="682" y="1089"/>
                  </a:cubicBezTo>
                  <a:cubicBezTo>
                    <a:pt x="666" y="1127"/>
                    <a:pt x="656" y="1168"/>
                    <a:pt x="652" y="1209"/>
                  </a:cubicBezTo>
                  <a:cubicBezTo>
                    <a:pt x="648" y="1250"/>
                    <a:pt x="631" y="1283"/>
                    <a:pt x="602" y="1308"/>
                  </a:cubicBezTo>
                  <a:cubicBezTo>
                    <a:pt x="572" y="1334"/>
                    <a:pt x="538" y="1347"/>
                    <a:pt x="499" y="1347"/>
                  </a:cubicBezTo>
                  <a:close/>
                  <a:moveTo>
                    <a:pt x="499" y="1347"/>
                  </a:moveTo>
                  <a:cubicBezTo>
                    <a:pt x="499" y="1347"/>
                    <a:pt x="499" y="1347"/>
                    <a:pt x="499" y="1347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DA3E5-82A4-4289-98A8-9B99524B4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A833D-BF9D-4AAC-A38B-1F0CAFC57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99288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5862-6FE6-467A-B7EA-C2BC0E7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080E0-DD92-4BE7-9AF2-CE2EE080C1E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44669" y="1371301"/>
            <a:ext cx="8459606" cy="2916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1600" dirty="0"/>
              <a:t>Virtual Assistants are integrated to a variety of platforms. For example:</a:t>
            </a:r>
          </a:p>
          <a:p>
            <a:pPr lvl="1"/>
            <a:r>
              <a:rPr lang="en-US" sz="1400" dirty="0"/>
              <a:t>Smart Speakers: Amazon Echo and Google Home</a:t>
            </a:r>
          </a:p>
          <a:p>
            <a:pPr lvl="1"/>
            <a:r>
              <a:rPr lang="en-US" sz="1400" dirty="0"/>
              <a:t>Smartphones: Samsung Bixby on Samsung S8</a:t>
            </a:r>
          </a:p>
          <a:p>
            <a:pPr lvl="1"/>
            <a:r>
              <a:rPr lang="en-US" sz="1400" dirty="0"/>
              <a:t>Mobile Apps: Google Allo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029876-ABA6-45CC-9546-2E39605779E0}"/>
              </a:ext>
            </a:extLst>
          </p:cNvPr>
          <p:cNvSpPr/>
          <p:nvPr/>
        </p:nvSpPr>
        <p:spPr>
          <a:xfrm>
            <a:off x="234950" y="4473841"/>
            <a:ext cx="85026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Source: </a:t>
            </a:r>
            <a:r>
              <a:rPr lang="fr-FR" sz="1000" dirty="0">
                <a:hlinkClick r:id="rId2"/>
              </a:rPr>
              <a:t>https://medium.com/app-affairs/9-applications-of-machine-learning-from-day-to-day-life-112a47a429d0</a:t>
            </a:r>
            <a:r>
              <a:rPr lang="fr-FR" sz="1000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6723F-0C37-490C-AA16-3890AC293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A2552-29CE-43AF-80A6-82AEDAA0A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EF36B1-6FC6-4F25-9FF9-297299341F7B}"/>
              </a:ext>
            </a:extLst>
          </p:cNvPr>
          <p:cNvGrpSpPr/>
          <p:nvPr/>
        </p:nvGrpSpPr>
        <p:grpSpPr>
          <a:xfrm>
            <a:off x="344670" y="1028881"/>
            <a:ext cx="8462782" cy="342719"/>
            <a:chOff x="344670" y="1028881"/>
            <a:chExt cx="8462782" cy="342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5DD4BC-EEE8-4EDC-BD71-54519C78B669}"/>
                </a:ext>
              </a:extLst>
            </p:cNvPr>
            <p:cNvSpPr/>
            <p:nvPr/>
          </p:nvSpPr>
          <p:spPr>
            <a:xfrm>
              <a:off x="344670" y="1028881"/>
              <a:ext cx="8462780" cy="342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b="1" dirty="0"/>
                <a:t>Virtual Personal Assistants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896461-78F3-4BCA-8817-93B58A9CA29D}"/>
                </a:ext>
              </a:extLst>
            </p:cNvPr>
            <p:cNvSpPr/>
            <p:nvPr/>
          </p:nvSpPr>
          <p:spPr>
            <a:xfrm>
              <a:off x="8375650" y="1028881"/>
              <a:ext cx="431802" cy="342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00" b="1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7227401-05C2-457C-996F-CDD488B9DA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974" y="1053172"/>
            <a:ext cx="241867" cy="30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0872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5862-6FE6-467A-B7EA-C2BC0E7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029876-ABA6-45CC-9546-2E39605779E0}"/>
              </a:ext>
            </a:extLst>
          </p:cNvPr>
          <p:cNvSpPr/>
          <p:nvPr/>
        </p:nvSpPr>
        <p:spPr>
          <a:xfrm>
            <a:off x="234950" y="4473841"/>
            <a:ext cx="85026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Source: </a:t>
            </a:r>
            <a:r>
              <a:rPr lang="fr-FR" sz="1000" dirty="0">
                <a:hlinkClick r:id="rId2"/>
              </a:rPr>
              <a:t>https://medium.com/app-affairs/9-applications-of-machine-learning-from-day-to-day-life-112a47a429d0</a:t>
            </a:r>
            <a:r>
              <a:rPr lang="fr-FR" sz="1000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4CD27-D253-4DC8-AF7B-280042A31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49839-5C86-423C-BF1E-343209316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5E43B4-74C9-409C-908D-E3F80F6862C3}"/>
              </a:ext>
            </a:extLst>
          </p:cNvPr>
          <p:cNvSpPr txBox="1">
            <a:spLocks/>
          </p:cNvSpPr>
          <p:nvPr/>
        </p:nvSpPr>
        <p:spPr>
          <a:xfrm>
            <a:off x="344669" y="1371301"/>
            <a:ext cx="8459606" cy="2916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252000" marR="0" indent="-2520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20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504000" marR="0" indent="-250825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18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756000" marR="0" indent="-2520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16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008000" marR="0" indent="-2520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14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346200" marR="0" indent="-26670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DC63F"/>
              </a:buClr>
              <a:buSzTx/>
              <a:buFont typeface="Wingdings 2" panose="05020102010507070707" pitchFamily="18" charset="2"/>
              <a:buChar char=""/>
              <a:tabLst/>
              <a:defRPr sz="135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Traffic Predictions </a:t>
            </a:r>
          </a:p>
          <a:p>
            <a:pPr lvl="1">
              <a:spcAft>
                <a:spcPts val="1200"/>
              </a:spcAft>
            </a:pPr>
            <a:r>
              <a:rPr lang="en-US" sz="1400" dirty="0"/>
              <a:t>Google Map</a:t>
            </a:r>
          </a:p>
          <a:p>
            <a:r>
              <a:rPr lang="en-US" sz="1600" dirty="0"/>
              <a:t>Airline Delay Predictions</a:t>
            </a:r>
          </a:p>
          <a:p>
            <a:pPr lvl="1">
              <a:spcAft>
                <a:spcPts val="1200"/>
              </a:spcAft>
            </a:pPr>
            <a:r>
              <a:rPr lang="en-US" sz="1400" dirty="0"/>
              <a:t>MS Project</a:t>
            </a:r>
          </a:p>
          <a:p>
            <a:r>
              <a:rPr lang="en-US" sz="1600" dirty="0"/>
              <a:t>Railway Ticket Confirmation Prediction</a:t>
            </a:r>
          </a:p>
          <a:p>
            <a:pPr lvl="1">
              <a:spcAft>
                <a:spcPts val="1200"/>
              </a:spcAft>
            </a:pPr>
            <a:r>
              <a:rPr lang="en-US" sz="1400" dirty="0"/>
              <a:t>Various Android Apps</a:t>
            </a:r>
          </a:p>
          <a:p>
            <a:r>
              <a:rPr lang="en-US" sz="1600" dirty="0"/>
              <a:t>Online Transportation Networks</a:t>
            </a:r>
          </a:p>
          <a:p>
            <a:pPr lvl="1"/>
            <a:r>
              <a:rPr lang="en-US" sz="1400" dirty="0"/>
              <a:t>Uber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384105F-79F4-4074-B45A-155BDCB6A15D}"/>
              </a:ext>
            </a:extLst>
          </p:cNvPr>
          <p:cNvGrpSpPr/>
          <p:nvPr/>
        </p:nvGrpSpPr>
        <p:grpSpPr>
          <a:xfrm>
            <a:off x="344670" y="1028881"/>
            <a:ext cx="8462782" cy="342719"/>
            <a:chOff x="344670" y="1028881"/>
            <a:chExt cx="8462782" cy="342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651F6A-0172-4CBE-A162-2F3C05582C02}"/>
                </a:ext>
              </a:extLst>
            </p:cNvPr>
            <p:cNvSpPr/>
            <p:nvPr/>
          </p:nvSpPr>
          <p:spPr>
            <a:xfrm>
              <a:off x="344670" y="1028881"/>
              <a:ext cx="8462780" cy="342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b="1" dirty="0"/>
                <a:t>Predictions while Commuting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CF62D68-9BA8-423A-A9EC-55D91939CAA2}"/>
                </a:ext>
              </a:extLst>
            </p:cNvPr>
            <p:cNvSpPr/>
            <p:nvPr/>
          </p:nvSpPr>
          <p:spPr>
            <a:xfrm>
              <a:off x="8375650" y="1028881"/>
              <a:ext cx="431802" cy="342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00" b="1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592EB36-9D32-4855-8427-51FB733075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153" y="1046681"/>
            <a:ext cx="311146" cy="30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03599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5862-6FE6-467A-B7EA-C2BC0E7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029876-ABA6-45CC-9546-2E39605779E0}"/>
              </a:ext>
            </a:extLst>
          </p:cNvPr>
          <p:cNvSpPr/>
          <p:nvPr/>
        </p:nvSpPr>
        <p:spPr>
          <a:xfrm>
            <a:off x="234950" y="4473841"/>
            <a:ext cx="85026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Source: </a:t>
            </a:r>
            <a:r>
              <a:rPr lang="fr-FR" sz="1000" dirty="0">
                <a:hlinkClick r:id="rId2"/>
              </a:rPr>
              <a:t>https://medium.com/app-affairs/9-applications-of-machine-learning-from-day-to-day-life-112a47a429d0</a:t>
            </a:r>
            <a:r>
              <a:rPr lang="fr-FR" sz="1000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EF331-D229-4641-8FF9-2820C869A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36800-988E-4694-B5E2-D143C1579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D6F0B5-C87E-4CE0-8477-744FFF00BDFB}"/>
              </a:ext>
            </a:extLst>
          </p:cNvPr>
          <p:cNvSpPr txBox="1">
            <a:spLocks/>
          </p:cNvSpPr>
          <p:nvPr/>
        </p:nvSpPr>
        <p:spPr>
          <a:xfrm>
            <a:off x="344669" y="1371301"/>
            <a:ext cx="8459606" cy="2916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252000" marR="0" indent="-2520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20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504000" marR="0" indent="-250825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18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756000" marR="0" indent="-2520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16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008000" marR="0" indent="-2520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14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346200" marR="0" indent="-26670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DC63F"/>
              </a:buClr>
              <a:buSzTx/>
              <a:buFont typeface="Wingdings 2" panose="05020102010507070707" pitchFamily="18" charset="2"/>
              <a:buChar char=""/>
              <a:tabLst/>
              <a:defRPr sz="135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Single person monitoring?</a:t>
            </a:r>
          </a:p>
          <a:p>
            <a:r>
              <a:rPr lang="en-US" sz="1600" dirty="0"/>
              <a:t>AI backed monitoring</a:t>
            </a:r>
          </a:p>
          <a:p>
            <a:pPr lvl="1"/>
            <a:r>
              <a:rPr lang="en-US" sz="1400" dirty="0"/>
              <a:t>Detect crime before they happen</a:t>
            </a:r>
          </a:p>
          <a:p>
            <a:pPr lvl="1">
              <a:spcAft>
                <a:spcPts val="1200"/>
              </a:spcAft>
            </a:pPr>
            <a:r>
              <a:rPr lang="en-US" sz="1400" dirty="0"/>
              <a:t>Track unusual behavior of people like standing motionless for a long time, stumbling</a:t>
            </a:r>
          </a:p>
          <a:p>
            <a:r>
              <a:rPr lang="en-US" sz="1600" dirty="0"/>
              <a:t>Traffic signals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C7A128-C1FA-4584-B769-C557ABC03D9C}"/>
              </a:ext>
            </a:extLst>
          </p:cNvPr>
          <p:cNvGrpSpPr/>
          <p:nvPr/>
        </p:nvGrpSpPr>
        <p:grpSpPr>
          <a:xfrm>
            <a:off x="344670" y="1028881"/>
            <a:ext cx="8462782" cy="342719"/>
            <a:chOff x="344670" y="1028881"/>
            <a:chExt cx="8462782" cy="342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71CD73-BD8A-49D3-A9CF-2D94BFFB7577}"/>
                </a:ext>
              </a:extLst>
            </p:cNvPr>
            <p:cNvSpPr/>
            <p:nvPr/>
          </p:nvSpPr>
          <p:spPr>
            <a:xfrm>
              <a:off x="344670" y="1028881"/>
              <a:ext cx="8462780" cy="342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b="1" dirty="0"/>
                <a:t>Videos Surveillance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42EEC4-C210-4B0B-A081-649B316118A1}"/>
                </a:ext>
              </a:extLst>
            </p:cNvPr>
            <p:cNvSpPr/>
            <p:nvPr/>
          </p:nvSpPr>
          <p:spPr>
            <a:xfrm>
              <a:off x="8375650" y="1028881"/>
              <a:ext cx="431802" cy="3427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00" b="1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56723AD-1BD0-4894-BE8A-C2D91FF43F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31068" y="1049884"/>
            <a:ext cx="300206" cy="30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703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5862-6FE6-467A-B7EA-C2BC0E7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080E0-DD92-4BE7-9AF2-CE2EE080C1E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0" y="920932"/>
            <a:ext cx="8672400" cy="3712256"/>
          </a:xfrm>
        </p:spPr>
        <p:txBody>
          <a:bodyPr>
            <a:normAutofit/>
          </a:bodyPr>
          <a:lstStyle/>
          <a:p>
            <a:r>
              <a:rPr lang="en-US" sz="1800" dirty="0"/>
              <a:t>Why to discuss Data Science?</a:t>
            </a:r>
          </a:p>
          <a:p>
            <a:r>
              <a:rPr lang="en-US" sz="1800" dirty="0"/>
              <a:t>What is Data Science?</a:t>
            </a:r>
          </a:p>
          <a:p>
            <a:r>
              <a:rPr lang="en-US" sz="1800" dirty="0"/>
              <a:t>The Fourth Paradigm</a:t>
            </a:r>
          </a:p>
          <a:p>
            <a:r>
              <a:rPr lang="en-US" sz="1800" dirty="0"/>
              <a:t>Four V’s of Data</a:t>
            </a:r>
          </a:p>
          <a:p>
            <a:r>
              <a:rPr lang="en-US" sz="1800" dirty="0"/>
              <a:t>Data Science Umbrella, Technologies, Lifecycle</a:t>
            </a:r>
          </a:p>
          <a:p>
            <a:r>
              <a:rPr lang="en-US" sz="1800" dirty="0"/>
              <a:t>How Machines Learn, AI, ML, DL?</a:t>
            </a:r>
          </a:p>
          <a:p>
            <a:r>
              <a:rPr lang="en-US" sz="1800" dirty="0"/>
              <a:t>Machine Learning – Intro</a:t>
            </a:r>
          </a:p>
          <a:p>
            <a:r>
              <a:rPr lang="en-US" sz="1800" dirty="0"/>
              <a:t>Applications of Data Science, ML</a:t>
            </a:r>
          </a:p>
          <a:p>
            <a:r>
              <a:rPr lang="en-US" sz="1800" dirty="0"/>
              <a:t>Learnings from Industry</a:t>
            </a:r>
          </a:p>
          <a:p>
            <a:r>
              <a:rPr lang="en-US" sz="1800" dirty="0"/>
              <a:t>Learn Data Science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64927-8B6C-42D4-91E3-FA3660E58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BBD12-99F0-4709-BF58-E0892F218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15349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5862-6FE6-467A-B7EA-C2BC0E7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029876-ABA6-45CC-9546-2E39605779E0}"/>
              </a:ext>
            </a:extLst>
          </p:cNvPr>
          <p:cNvSpPr/>
          <p:nvPr/>
        </p:nvSpPr>
        <p:spPr>
          <a:xfrm>
            <a:off x="234950" y="4473841"/>
            <a:ext cx="85026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Source: </a:t>
            </a:r>
            <a:r>
              <a:rPr lang="fr-FR" sz="1000" dirty="0">
                <a:hlinkClick r:id="rId2"/>
              </a:rPr>
              <a:t>https://medium.com/app-affairs/9-applications-of-machine-learning-from-day-to-day-life-112a47a429d0</a:t>
            </a:r>
            <a:r>
              <a:rPr lang="fr-FR" sz="1000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AA10B-986E-468A-B86B-D8027C74E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1D573-6488-491B-A4C8-9C94B4EBC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FCE012-FC06-4184-BC06-2C5E4C3825CA}"/>
              </a:ext>
            </a:extLst>
          </p:cNvPr>
          <p:cNvSpPr txBox="1">
            <a:spLocks/>
          </p:cNvSpPr>
          <p:nvPr/>
        </p:nvSpPr>
        <p:spPr>
          <a:xfrm>
            <a:off x="344669" y="1371301"/>
            <a:ext cx="8459606" cy="2916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252000" marR="0" indent="-2520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20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504000" marR="0" indent="-250825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18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756000" marR="0" indent="-2520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16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008000" marR="0" indent="-2520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14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346200" marR="0" indent="-26670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DC63F"/>
              </a:buClr>
              <a:buSzTx/>
              <a:buFont typeface="Wingdings 2" panose="05020102010507070707" pitchFamily="18" charset="2"/>
              <a:buChar char=""/>
              <a:tabLst/>
              <a:defRPr sz="135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People You May Know – LinkedIn, Facebook</a:t>
            </a:r>
          </a:p>
          <a:p>
            <a:r>
              <a:rPr lang="en-US" sz="1600" dirty="0"/>
              <a:t>Face Recognition – Mobile unlock, Google photos, Facebook</a:t>
            </a:r>
          </a:p>
          <a:p>
            <a:r>
              <a:rPr lang="en-US" sz="1600" dirty="0"/>
              <a:t>Similar Pins – Pinterest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CCAE70-0CB5-49C3-8E01-A4AEA01CFA77}"/>
              </a:ext>
            </a:extLst>
          </p:cNvPr>
          <p:cNvGrpSpPr/>
          <p:nvPr/>
        </p:nvGrpSpPr>
        <p:grpSpPr>
          <a:xfrm>
            <a:off x="344670" y="1028881"/>
            <a:ext cx="8462782" cy="342719"/>
            <a:chOff x="344670" y="1028881"/>
            <a:chExt cx="8462782" cy="342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4B9A33-0191-4AC6-BC10-FB689BCA5426}"/>
                </a:ext>
              </a:extLst>
            </p:cNvPr>
            <p:cNvSpPr/>
            <p:nvPr/>
          </p:nvSpPr>
          <p:spPr>
            <a:xfrm>
              <a:off x="344670" y="1028881"/>
              <a:ext cx="8462780" cy="342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b="1" dirty="0"/>
                <a:t>Social Media Services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04B002-139C-4EB7-82DF-FD61D0565E56}"/>
                </a:ext>
              </a:extLst>
            </p:cNvPr>
            <p:cNvSpPr/>
            <p:nvPr/>
          </p:nvSpPr>
          <p:spPr>
            <a:xfrm>
              <a:off x="8375650" y="1028881"/>
              <a:ext cx="431802" cy="342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00" b="1" dirty="0"/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640B685D-F187-4C12-9C19-A0A17DF15200}"/>
              </a:ext>
            </a:extLst>
          </p:cNvPr>
          <p:cNvSpPr>
            <a:spLocks noEditPoints="1"/>
          </p:cNvSpPr>
          <p:nvPr/>
        </p:nvSpPr>
        <p:spPr bwMode="auto">
          <a:xfrm>
            <a:off x="8422594" y="1055409"/>
            <a:ext cx="337912" cy="299617"/>
          </a:xfrm>
          <a:custGeom>
            <a:avLst/>
            <a:gdLst>
              <a:gd name="T0" fmla="*/ 255 w 474"/>
              <a:gd name="T1" fmla="*/ 313 h 412"/>
              <a:gd name="T2" fmla="*/ 172 w 474"/>
              <a:gd name="T3" fmla="*/ 320 h 412"/>
              <a:gd name="T4" fmla="*/ 112 w 474"/>
              <a:gd name="T5" fmla="*/ 350 h 412"/>
              <a:gd name="T6" fmla="*/ 62 w 474"/>
              <a:gd name="T7" fmla="*/ 298 h 412"/>
              <a:gd name="T8" fmla="*/ 116 w 474"/>
              <a:gd name="T9" fmla="*/ 315 h 412"/>
              <a:gd name="T10" fmla="*/ 158 w 474"/>
              <a:gd name="T11" fmla="*/ 287 h 412"/>
              <a:gd name="T12" fmla="*/ 109 w 474"/>
              <a:gd name="T13" fmla="*/ 193 h 412"/>
              <a:gd name="T14" fmla="*/ 50 w 474"/>
              <a:gd name="T15" fmla="*/ 193 h 412"/>
              <a:gd name="T16" fmla="*/ 0 w 474"/>
              <a:gd name="T17" fmla="*/ 142 h 412"/>
              <a:gd name="T18" fmla="*/ 55 w 474"/>
              <a:gd name="T19" fmla="*/ 160 h 412"/>
              <a:gd name="T20" fmla="*/ 114 w 474"/>
              <a:gd name="T21" fmla="*/ 179 h 412"/>
              <a:gd name="T22" fmla="*/ 105 w 474"/>
              <a:gd name="T23" fmla="*/ 69 h 412"/>
              <a:gd name="T24" fmla="*/ 139 w 474"/>
              <a:gd name="T25" fmla="*/ 102 h 412"/>
              <a:gd name="T26" fmla="*/ 161 w 474"/>
              <a:gd name="T27" fmla="*/ 102 h 412"/>
              <a:gd name="T28" fmla="*/ 187 w 474"/>
              <a:gd name="T29" fmla="*/ 35 h 412"/>
              <a:gd name="T30" fmla="*/ 95 w 474"/>
              <a:gd name="T31" fmla="*/ 57 h 412"/>
              <a:gd name="T32" fmla="*/ 97 w 474"/>
              <a:gd name="T33" fmla="*/ 0 h 412"/>
              <a:gd name="T34" fmla="*/ 191 w 474"/>
              <a:gd name="T35" fmla="*/ 22 h 412"/>
              <a:gd name="T36" fmla="*/ 262 w 474"/>
              <a:gd name="T37" fmla="*/ 83 h 412"/>
              <a:gd name="T38" fmla="*/ 338 w 474"/>
              <a:gd name="T39" fmla="*/ 48 h 412"/>
              <a:gd name="T40" fmla="*/ 393 w 474"/>
              <a:gd name="T41" fmla="*/ 28 h 412"/>
              <a:gd name="T42" fmla="*/ 342 w 474"/>
              <a:gd name="T43" fmla="*/ 81 h 412"/>
              <a:gd name="T44" fmla="*/ 278 w 474"/>
              <a:gd name="T45" fmla="*/ 87 h 412"/>
              <a:gd name="T46" fmla="*/ 376 w 474"/>
              <a:gd name="T47" fmla="*/ 171 h 412"/>
              <a:gd name="T48" fmla="*/ 426 w 474"/>
              <a:gd name="T49" fmla="*/ 144 h 412"/>
              <a:gd name="T50" fmla="*/ 473 w 474"/>
              <a:gd name="T51" fmla="*/ 200 h 412"/>
              <a:gd name="T52" fmla="*/ 419 w 474"/>
              <a:gd name="T53" fmla="*/ 179 h 412"/>
              <a:gd name="T54" fmla="*/ 348 w 474"/>
              <a:gd name="T55" fmla="*/ 216 h 412"/>
              <a:gd name="T56" fmla="*/ 306 w 474"/>
              <a:gd name="T57" fmla="*/ 293 h 412"/>
              <a:gd name="T58" fmla="*/ 324 w 474"/>
              <a:gd name="T59" fmla="*/ 283 h 412"/>
              <a:gd name="T60" fmla="*/ 370 w 474"/>
              <a:gd name="T61" fmla="*/ 336 h 412"/>
              <a:gd name="T62" fmla="*/ 323 w 474"/>
              <a:gd name="T63" fmla="*/ 331 h 412"/>
              <a:gd name="T64" fmla="*/ 294 w 474"/>
              <a:gd name="T65" fmla="*/ 298 h 412"/>
              <a:gd name="T66" fmla="*/ 316 w 474"/>
              <a:gd name="T67" fmla="*/ 377 h 412"/>
              <a:gd name="T68" fmla="*/ 367 w 474"/>
              <a:gd name="T69" fmla="*/ 355 h 412"/>
              <a:gd name="T70" fmla="*/ 414 w 474"/>
              <a:gd name="T71" fmla="*/ 411 h 412"/>
              <a:gd name="T72" fmla="*/ 360 w 474"/>
              <a:gd name="T73" fmla="*/ 390 h 412"/>
              <a:gd name="T74" fmla="*/ 238 w 474"/>
              <a:gd name="T75" fmla="*/ 91 h 412"/>
              <a:gd name="T76" fmla="*/ 212 w 474"/>
              <a:gd name="T77" fmla="*/ 99 h 412"/>
              <a:gd name="T78" fmla="*/ 196 w 474"/>
              <a:gd name="T79" fmla="*/ 188 h 412"/>
              <a:gd name="T80" fmla="*/ 223 w 474"/>
              <a:gd name="T81" fmla="*/ 233 h 412"/>
              <a:gd name="T82" fmla="*/ 184 w 474"/>
              <a:gd name="T83" fmla="*/ 261 h 412"/>
              <a:gd name="T84" fmla="*/ 240 w 474"/>
              <a:gd name="T85" fmla="*/ 233 h 412"/>
              <a:gd name="T86" fmla="*/ 128 w 474"/>
              <a:gd name="T87" fmla="*/ 210 h 412"/>
              <a:gd name="T88" fmla="*/ 171 w 474"/>
              <a:gd name="T89" fmla="*/ 262 h 412"/>
              <a:gd name="T90" fmla="*/ 300 w 474"/>
              <a:gd name="T91" fmla="*/ 136 h 412"/>
              <a:gd name="T92" fmla="*/ 310 w 474"/>
              <a:gd name="T93" fmla="*/ 123 h 412"/>
              <a:gd name="T94" fmla="*/ 332 w 474"/>
              <a:gd name="T95" fmla="*/ 226 h 412"/>
              <a:gd name="T96" fmla="*/ 293 w 474"/>
              <a:gd name="T97" fmla="*/ 282 h 412"/>
              <a:gd name="T98" fmla="*/ 431 w 474"/>
              <a:gd name="T99" fmla="*/ 189 h 412"/>
              <a:gd name="T100" fmla="*/ 74 w 474"/>
              <a:gd name="T101" fmla="*/ 307 h 412"/>
              <a:gd name="T102" fmla="*/ 101 w 474"/>
              <a:gd name="T103" fmla="*/ 45 h 412"/>
              <a:gd name="T104" fmla="*/ 154 w 474"/>
              <a:gd name="T105" fmla="*/ 189 h 412"/>
              <a:gd name="T106" fmla="*/ 351 w 474"/>
              <a:gd name="T107" fmla="*/ 69 h 412"/>
              <a:gd name="T108" fmla="*/ 402 w 474"/>
              <a:gd name="T109" fmla="*/ 367 h 412"/>
              <a:gd name="T110" fmla="*/ 257 w 474"/>
              <a:gd name="T111" fmla="*/ 291 h 412"/>
              <a:gd name="T112" fmla="*/ 161 w 474"/>
              <a:gd name="T113" fmla="*/ 151 h 412"/>
              <a:gd name="T114" fmla="*/ 338 w 474"/>
              <a:gd name="T115" fmla="*/ 311 h 412"/>
              <a:gd name="T116" fmla="*/ 316 w 474"/>
              <a:gd name="T117" fmla="*/ 310 h 412"/>
              <a:gd name="T118" fmla="*/ 325 w 474"/>
              <a:gd name="T119" fmla="*/ 310 h 412"/>
              <a:gd name="T120" fmla="*/ 209 w 474"/>
              <a:gd name="T121" fmla="*/ 203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74" h="412">
                <a:moveTo>
                  <a:pt x="360" y="390"/>
                </a:moveTo>
                <a:lnTo>
                  <a:pt x="360" y="390"/>
                </a:lnTo>
                <a:lnTo>
                  <a:pt x="310" y="390"/>
                </a:lnTo>
                <a:lnTo>
                  <a:pt x="310" y="390"/>
                </a:lnTo>
                <a:lnTo>
                  <a:pt x="306" y="390"/>
                </a:lnTo>
                <a:lnTo>
                  <a:pt x="303" y="388"/>
                </a:lnTo>
                <a:lnTo>
                  <a:pt x="299" y="384"/>
                </a:lnTo>
                <a:lnTo>
                  <a:pt x="299" y="384"/>
                </a:lnTo>
                <a:lnTo>
                  <a:pt x="258" y="317"/>
                </a:lnTo>
                <a:lnTo>
                  <a:pt x="258" y="317"/>
                </a:lnTo>
                <a:lnTo>
                  <a:pt x="257" y="314"/>
                </a:lnTo>
                <a:lnTo>
                  <a:pt x="255" y="313"/>
                </a:lnTo>
                <a:lnTo>
                  <a:pt x="252" y="311"/>
                </a:lnTo>
                <a:lnTo>
                  <a:pt x="250" y="313"/>
                </a:lnTo>
                <a:lnTo>
                  <a:pt x="250" y="313"/>
                </a:lnTo>
                <a:lnTo>
                  <a:pt x="237" y="314"/>
                </a:lnTo>
                <a:lnTo>
                  <a:pt x="224" y="313"/>
                </a:lnTo>
                <a:lnTo>
                  <a:pt x="212" y="311"/>
                </a:lnTo>
                <a:lnTo>
                  <a:pt x="199" y="308"/>
                </a:lnTo>
                <a:lnTo>
                  <a:pt x="199" y="308"/>
                </a:lnTo>
                <a:lnTo>
                  <a:pt x="194" y="308"/>
                </a:lnTo>
                <a:lnTo>
                  <a:pt x="189" y="310"/>
                </a:lnTo>
                <a:lnTo>
                  <a:pt x="189" y="310"/>
                </a:lnTo>
                <a:lnTo>
                  <a:pt x="172" y="320"/>
                </a:lnTo>
                <a:lnTo>
                  <a:pt x="164" y="324"/>
                </a:lnTo>
                <a:lnTo>
                  <a:pt x="156" y="327"/>
                </a:lnTo>
                <a:lnTo>
                  <a:pt x="146" y="328"/>
                </a:lnTo>
                <a:lnTo>
                  <a:pt x="137" y="329"/>
                </a:lnTo>
                <a:lnTo>
                  <a:pt x="128" y="329"/>
                </a:lnTo>
                <a:lnTo>
                  <a:pt x="116" y="327"/>
                </a:lnTo>
                <a:lnTo>
                  <a:pt x="116" y="327"/>
                </a:lnTo>
                <a:lnTo>
                  <a:pt x="116" y="343"/>
                </a:lnTo>
                <a:lnTo>
                  <a:pt x="116" y="343"/>
                </a:lnTo>
                <a:lnTo>
                  <a:pt x="116" y="348"/>
                </a:lnTo>
                <a:lnTo>
                  <a:pt x="115" y="349"/>
                </a:lnTo>
                <a:lnTo>
                  <a:pt x="112" y="350"/>
                </a:lnTo>
                <a:lnTo>
                  <a:pt x="108" y="352"/>
                </a:lnTo>
                <a:lnTo>
                  <a:pt x="108" y="352"/>
                </a:lnTo>
                <a:lnTo>
                  <a:pt x="70" y="352"/>
                </a:lnTo>
                <a:lnTo>
                  <a:pt x="70" y="352"/>
                </a:lnTo>
                <a:lnTo>
                  <a:pt x="66" y="350"/>
                </a:lnTo>
                <a:lnTo>
                  <a:pt x="63" y="349"/>
                </a:lnTo>
                <a:lnTo>
                  <a:pt x="62" y="346"/>
                </a:lnTo>
                <a:lnTo>
                  <a:pt x="62" y="343"/>
                </a:lnTo>
                <a:lnTo>
                  <a:pt x="62" y="343"/>
                </a:lnTo>
                <a:lnTo>
                  <a:pt x="62" y="303"/>
                </a:lnTo>
                <a:lnTo>
                  <a:pt x="62" y="303"/>
                </a:lnTo>
                <a:lnTo>
                  <a:pt x="62" y="298"/>
                </a:lnTo>
                <a:lnTo>
                  <a:pt x="63" y="296"/>
                </a:lnTo>
                <a:lnTo>
                  <a:pt x="66" y="294"/>
                </a:lnTo>
                <a:lnTo>
                  <a:pt x="70" y="294"/>
                </a:lnTo>
                <a:lnTo>
                  <a:pt x="70" y="294"/>
                </a:lnTo>
                <a:lnTo>
                  <a:pt x="108" y="294"/>
                </a:lnTo>
                <a:lnTo>
                  <a:pt x="108" y="294"/>
                </a:lnTo>
                <a:lnTo>
                  <a:pt x="112" y="294"/>
                </a:lnTo>
                <a:lnTo>
                  <a:pt x="115" y="296"/>
                </a:lnTo>
                <a:lnTo>
                  <a:pt x="116" y="298"/>
                </a:lnTo>
                <a:lnTo>
                  <a:pt x="116" y="303"/>
                </a:lnTo>
                <a:lnTo>
                  <a:pt x="116" y="303"/>
                </a:lnTo>
                <a:lnTo>
                  <a:pt x="116" y="315"/>
                </a:lnTo>
                <a:lnTo>
                  <a:pt x="116" y="315"/>
                </a:lnTo>
                <a:lnTo>
                  <a:pt x="133" y="317"/>
                </a:lnTo>
                <a:lnTo>
                  <a:pt x="142" y="317"/>
                </a:lnTo>
                <a:lnTo>
                  <a:pt x="150" y="315"/>
                </a:lnTo>
                <a:lnTo>
                  <a:pt x="157" y="314"/>
                </a:lnTo>
                <a:lnTo>
                  <a:pt x="164" y="310"/>
                </a:lnTo>
                <a:lnTo>
                  <a:pt x="171" y="305"/>
                </a:lnTo>
                <a:lnTo>
                  <a:pt x="178" y="301"/>
                </a:lnTo>
                <a:lnTo>
                  <a:pt x="178" y="301"/>
                </a:lnTo>
                <a:lnTo>
                  <a:pt x="168" y="294"/>
                </a:lnTo>
                <a:lnTo>
                  <a:pt x="158" y="287"/>
                </a:lnTo>
                <a:lnTo>
                  <a:pt x="158" y="287"/>
                </a:lnTo>
                <a:lnTo>
                  <a:pt x="149" y="279"/>
                </a:lnTo>
                <a:lnTo>
                  <a:pt x="140" y="269"/>
                </a:lnTo>
                <a:lnTo>
                  <a:pt x="133" y="261"/>
                </a:lnTo>
                <a:lnTo>
                  <a:pt x="128" y="249"/>
                </a:lnTo>
                <a:lnTo>
                  <a:pt x="122" y="240"/>
                </a:lnTo>
                <a:lnTo>
                  <a:pt x="119" y="228"/>
                </a:lnTo>
                <a:lnTo>
                  <a:pt x="116" y="216"/>
                </a:lnTo>
                <a:lnTo>
                  <a:pt x="115" y="203"/>
                </a:lnTo>
                <a:lnTo>
                  <a:pt x="115" y="203"/>
                </a:lnTo>
                <a:lnTo>
                  <a:pt x="114" y="199"/>
                </a:lnTo>
                <a:lnTo>
                  <a:pt x="109" y="193"/>
                </a:lnTo>
                <a:lnTo>
                  <a:pt x="109" y="193"/>
                </a:lnTo>
                <a:lnTo>
                  <a:pt x="91" y="175"/>
                </a:lnTo>
                <a:lnTo>
                  <a:pt x="91" y="175"/>
                </a:lnTo>
                <a:lnTo>
                  <a:pt x="87" y="172"/>
                </a:lnTo>
                <a:lnTo>
                  <a:pt x="83" y="171"/>
                </a:lnTo>
                <a:lnTo>
                  <a:pt x="83" y="171"/>
                </a:lnTo>
                <a:lnTo>
                  <a:pt x="55" y="171"/>
                </a:lnTo>
                <a:lnTo>
                  <a:pt x="55" y="171"/>
                </a:lnTo>
                <a:lnTo>
                  <a:pt x="55" y="186"/>
                </a:lnTo>
                <a:lnTo>
                  <a:pt x="55" y="186"/>
                </a:lnTo>
                <a:lnTo>
                  <a:pt x="55" y="189"/>
                </a:lnTo>
                <a:lnTo>
                  <a:pt x="53" y="192"/>
                </a:lnTo>
                <a:lnTo>
                  <a:pt x="50" y="193"/>
                </a:lnTo>
                <a:lnTo>
                  <a:pt x="46" y="193"/>
                </a:lnTo>
                <a:lnTo>
                  <a:pt x="46" y="193"/>
                </a:lnTo>
                <a:lnTo>
                  <a:pt x="7" y="193"/>
                </a:lnTo>
                <a:lnTo>
                  <a:pt x="7" y="193"/>
                </a:lnTo>
                <a:lnTo>
                  <a:pt x="4" y="193"/>
                </a:lnTo>
                <a:lnTo>
                  <a:pt x="1" y="192"/>
                </a:lnTo>
                <a:lnTo>
                  <a:pt x="0" y="189"/>
                </a:lnTo>
                <a:lnTo>
                  <a:pt x="0" y="186"/>
                </a:lnTo>
                <a:lnTo>
                  <a:pt x="0" y="186"/>
                </a:lnTo>
                <a:lnTo>
                  <a:pt x="0" y="144"/>
                </a:lnTo>
                <a:lnTo>
                  <a:pt x="0" y="144"/>
                </a:lnTo>
                <a:lnTo>
                  <a:pt x="0" y="142"/>
                </a:lnTo>
                <a:lnTo>
                  <a:pt x="1" y="139"/>
                </a:lnTo>
                <a:lnTo>
                  <a:pt x="4" y="137"/>
                </a:lnTo>
                <a:lnTo>
                  <a:pt x="8" y="136"/>
                </a:lnTo>
                <a:lnTo>
                  <a:pt x="8" y="136"/>
                </a:lnTo>
                <a:lnTo>
                  <a:pt x="46" y="136"/>
                </a:lnTo>
                <a:lnTo>
                  <a:pt x="46" y="136"/>
                </a:lnTo>
                <a:lnTo>
                  <a:pt x="50" y="137"/>
                </a:lnTo>
                <a:lnTo>
                  <a:pt x="53" y="139"/>
                </a:lnTo>
                <a:lnTo>
                  <a:pt x="55" y="142"/>
                </a:lnTo>
                <a:lnTo>
                  <a:pt x="55" y="144"/>
                </a:lnTo>
                <a:lnTo>
                  <a:pt x="55" y="144"/>
                </a:lnTo>
                <a:lnTo>
                  <a:pt x="55" y="160"/>
                </a:lnTo>
                <a:lnTo>
                  <a:pt x="55" y="160"/>
                </a:lnTo>
                <a:lnTo>
                  <a:pt x="69" y="160"/>
                </a:lnTo>
                <a:lnTo>
                  <a:pt x="81" y="158"/>
                </a:lnTo>
                <a:lnTo>
                  <a:pt x="81" y="158"/>
                </a:lnTo>
                <a:lnTo>
                  <a:pt x="87" y="160"/>
                </a:lnTo>
                <a:lnTo>
                  <a:pt x="93" y="161"/>
                </a:lnTo>
                <a:lnTo>
                  <a:pt x="97" y="163"/>
                </a:lnTo>
                <a:lnTo>
                  <a:pt x="101" y="167"/>
                </a:lnTo>
                <a:lnTo>
                  <a:pt x="101" y="167"/>
                </a:lnTo>
                <a:lnTo>
                  <a:pt x="107" y="174"/>
                </a:lnTo>
                <a:lnTo>
                  <a:pt x="114" y="179"/>
                </a:lnTo>
                <a:lnTo>
                  <a:pt x="114" y="179"/>
                </a:lnTo>
                <a:lnTo>
                  <a:pt x="130" y="133"/>
                </a:lnTo>
                <a:lnTo>
                  <a:pt x="130" y="133"/>
                </a:lnTo>
                <a:lnTo>
                  <a:pt x="104" y="98"/>
                </a:lnTo>
                <a:lnTo>
                  <a:pt x="104" y="98"/>
                </a:lnTo>
                <a:lnTo>
                  <a:pt x="100" y="90"/>
                </a:lnTo>
                <a:lnTo>
                  <a:pt x="95" y="81"/>
                </a:lnTo>
                <a:lnTo>
                  <a:pt x="95" y="81"/>
                </a:lnTo>
                <a:lnTo>
                  <a:pt x="95" y="76"/>
                </a:lnTo>
                <a:lnTo>
                  <a:pt x="97" y="70"/>
                </a:lnTo>
                <a:lnTo>
                  <a:pt x="97" y="70"/>
                </a:lnTo>
                <a:lnTo>
                  <a:pt x="102" y="69"/>
                </a:lnTo>
                <a:lnTo>
                  <a:pt x="105" y="69"/>
                </a:lnTo>
                <a:lnTo>
                  <a:pt x="107" y="69"/>
                </a:lnTo>
                <a:lnTo>
                  <a:pt x="107" y="69"/>
                </a:lnTo>
                <a:lnTo>
                  <a:pt x="126" y="81"/>
                </a:lnTo>
                <a:lnTo>
                  <a:pt x="146" y="94"/>
                </a:lnTo>
                <a:lnTo>
                  <a:pt x="146" y="94"/>
                </a:lnTo>
                <a:lnTo>
                  <a:pt x="147" y="95"/>
                </a:lnTo>
                <a:lnTo>
                  <a:pt x="147" y="97"/>
                </a:lnTo>
                <a:lnTo>
                  <a:pt x="147" y="102"/>
                </a:lnTo>
                <a:lnTo>
                  <a:pt x="147" y="102"/>
                </a:lnTo>
                <a:lnTo>
                  <a:pt x="142" y="102"/>
                </a:lnTo>
                <a:lnTo>
                  <a:pt x="139" y="102"/>
                </a:lnTo>
                <a:lnTo>
                  <a:pt x="139" y="102"/>
                </a:lnTo>
                <a:lnTo>
                  <a:pt x="130" y="97"/>
                </a:lnTo>
                <a:lnTo>
                  <a:pt x="122" y="90"/>
                </a:lnTo>
                <a:lnTo>
                  <a:pt x="122" y="90"/>
                </a:lnTo>
                <a:lnTo>
                  <a:pt x="109" y="83"/>
                </a:lnTo>
                <a:lnTo>
                  <a:pt x="109" y="83"/>
                </a:lnTo>
                <a:lnTo>
                  <a:pt x="108" y="84"/>
                </a:lnTo>
                <a:lnTo>
                  <a:pt x="108" y="84"/>
                </a:lnTo>
                <a:lnTo>
                  <a:pt x="139" y="125"/>
                </a:lnTo>
                <a:lnTo>
                  <a:pt x="139" y="125"/>
                </a:lnTo>
                <a:lnTo>
                  <a:pt x="146" y="116"/>
                </a:lnTo>
                <a:lnTo>
                  <a:pt x="153" y="108"/>
                </a:lnTo>
                <a:lnTo>
                  <a:pt x="161" y="102"/>
                </a:lnTo>
                <a:lnTo>
                  <a:pt x="170" y="95"/>
                </a:lnTo>
                <a:lnTo>
                  <a:pt x="180" y="91"/>
                </a:lnTo>
                <a:lnTo>
                  <a:pt x="189" y="87"/>
                </a:lnTo>
                <a:lnTo>
                  <a:pt x="199" y="83"/>
                </a:lnTo>
                <a:lnTo>
                  <a:pt x="209" y="80"/>
                </a:lnTo>
                <a:lnTo>
                  <a:pt x="209" y="80"/>
                </a:lnTo>
                <a:lnTo>
                  <a:pt x="208" y="74"/>
                </a:lnTo>
                <a:lnTo>
                  <a:pt x="208" y="74"/>
                </a:lnTo>
                <a:lnTo>
                  <a:pt x="192" y="39"/>
                </a:lnTo>
                <a:lnTo>
                  <a:pt x="192" y="39"/>
                </a:lnTo>
                <a:lnTo>
                  <a:pt x="189" y="36"/>
                </a:lnTo>
                <a:lnTo>
                  <a:pt x="187" y="35"/>
                </a:lnTo>
                <a:lnTo>
                  <a:pt x="187" y="35"/>
                </a:lnTo>
                <a:lnTo>
                  <a:pt x="143" y="35"/>
                </a:lnTo>
                <a:lnTo>
                  <a:pt x="143" y="35"/>
                </a:lnTo>
                <a:lnTo>
                  <a:pt x="143" y="49"/>
                </a:lnTo>
                <a:lnTo>
                  <a:pt x="143" y="49"/>
                </a:lnTo>
                <a:lnTo>
                  <a:pt x="143" y="53"/>
                </a:lnTo>
                <a:lnTo>
                  <a:pt x="142" y="55"/>
                </a:lnTo>
                <a:lnTo>
                  <a:pt x="139" y="57"/>
                </a:lnTo>
                <a:lnTo>
                  <a:pt x="135" y="57"/>
                </a:lnTo>
                <a:lnTo>
                  <a:pt x="135" y="57"/>
                </a:lnTo>
                <a:lnTo>
                  <a:pt x="95" y="57"/>
                </a:lnTo>
                <a:lnTo>
                  <a:pt x="95" y="57"/>
                </a:lnTo>
                <a:lnTo>
                  <a:pt x="93" y="57"/>
                </a:lnTo>
                <a:lnTo>
                  <a:pt x="90" y="56"/>
                </a:lnTo>
                <a:lnTo>
                  <a:pt x="88" y="53"/>
                </a:lnTo>
                <a:lnTo>
                  <a:pt x="88" y="49"/>
                </a:lnTo>
                <a:lnTo>
                  <a:pt x="88" y="49"/>
                </a:lnTo>
                <a:lnTo>
                  <a:pt x="88" y="8"/>
                </a:lnTo>
                <a:lnTo>
                  <a:pt x="88" y="8"/>
                </a:lnTo>
                <a:lnTo>
                  <a:pt x="88" y="4"/>
                </a:lnTo>
                <a:lnTo>
                  <a:pt x="90" y="1"/>
                </a:lnTo>
                <a:lnTo>
                  <a:pt x="93" y="0"/>
                </a:lnTo>
                <a:lnTo>
                  <a:pt x="97" y="0"/>
                </a:lnTo>
                <a:lnTo>
                  <a:pt x="97" y="0"/>
                </a:lnTo>
                <a:lnTo>
                  <a:pt x="135" y="0"/>
                </a:lnTo>
                <a:lnTo>
                  <a:pt x="135" y="0"/>
                </a:lnTo>
                <a:lnTo>
                  <a:pt x="139" y="0"/>
                </a:lnTo>
                <a:lnTo>
                  <a:pt x="142" y="1"/>
                </a:lnTo>
                <a:lnTo>
                  <a:pt x="143" y="4"/>
                </a:lnTo>
                <a:lnTo>
                  <a:pt x="143" y="8"/>
                </a:lnTo>
                <a:lnTo>
                  <a:pt x="143" y="8"/>
                </a:lnTo>
                <a:lnTo>
                  <a:pt x="143" y="22"/>
                </a:lnTo>
                <a:lnTo>
                  <a:pt x="143" y="22"/>
                </a:lnTo>
                <a:lnTo>
                  <a:pt x="163" y="22"/>
                </a:lnTo>
                <a:lnTo>
                  <a:pt x="163" y="22"/>
                </a:lnTo>
                <a:lnTo>
                  <a:pt x="191" y="22"/>
                </a:lnTo>
                <a:lnTo>
                  <a:pt x="191" y="22"/>
                </a:lnTo>
                <a:lnTo>
                  <a:pt x="194" y="22"/>
                </a:lnTo>
                <a:lnTo>
                  <a:pt x="196" y="24"/>
                </a:lnTo>
                <a:lnTo>
                  <a:pt x="199" y="27"/>
                </a:lnTo>
                <a:lnTo>
                  <a:pt x="201" y="29"/>
                </a:lnTo>
                <a:lnTo>
                  <a:pt x="201" y="29"/>
                </a:lnTo>
                <a:lnTo>
                  <a:pt x="220" y="74"/>
                </a:lnTo>
                <a:lnTo>
                  <a:pt x="220" y="74"/>
                </a:lnTo>
                <a:lnTo>
                  <a:pt x="223" y="77"/>
                </a:lnTo>
                <a:lnTo>
                  <a:pt x="227" y="78"/>
                </a:lnTo>
                <a:lnTo>
                  <a:pt x="227" y="78"/>
                </a:lnTo>
                <a:lnTo>
                  <a:pt x="262" y="83"/>
                </a:lnTo>
                <a:lnTo>
                  <a:pt x="262" y="83"/>
                </a:lnTo>
                <a:lnTo>
                  <a:pt x="266" y="81"/>
                </a:lnTo>
                <a:lnTo>
                  <a:pt x="269" y="80"/>
                </a:lnTo>
                <a:lnTo>
                  <a:pt x="269" y="80"/>
                </a:lnTo>
                <a:lnTo>
                  <a:pt x="290" y="53"/>
                </a:lnTo>
                <a:lnTo>
                  <a:pt x="290" y="53"/>
                </a:lnTo>
                <a:lnTo>
                  <a:pt x="293" y="50"/>
                </a:lnTo>
                <a:lnTo>
                  <a:pt x="296" y="48"/>
                </a:lnTo>
                <a:lnTo>
                  <a:pt x="303" y="48"/>
                </a:lnTo>
                <a:lnTo>
                  <a:pt x="303" y="48"/>
                </a:lnTo>
                <a:lnTo>
                  <a:pt x="338" y="48"/>
                </a:lnTo>
                <a:lnTo>
                  <a:pt x="338" y="48"/>
                </a:lnTo>
                <a:lnTo>
                  <a:pt x="338" y="32"/>
                </a:lnTo>
                <a:lnTo>
                  <a:pt x="338" y="32"/>
                </a:lnTo>
                <a:lnTo>
                  <a:pt x="339" y="29"/>
                </a:lnTo>
                <a:lnTo>
                  <a:pt x="341" y="27"/>
                </a:lnTo>
                <a:lnTo>
                  <a:pt x="342" y="25"/>
                </a:lnTo>
                <a:lnTo>
                  <a:pt x="346" y="24"/>
                </a:lnTo>
                <a:lnTo>
                  <a:pt x="346" y="24"/>
                </a:lnTo>
                <a:lnTo>
                  <a:pt x="386" y="24"/>
                </a:lnTo>
                <a:lnTo>
                  <a:pt x="386" y="24"/>
                </a:lnTo>
                <a:lnTo>
                  <a:pt x="388" y="25"/>
                </a:lnTo>
                <a:lnTo>
                  <a:pt x="391" y="27"/>
                </a:lnTo>
                <a:lnTo>
                  <a:pt x="393" y="28"/>
                </a:lnTo>
                <a:lnTo>
                  <a:pt x="393" y="32"/>
                </a:lnTo>
                <a:lnTo>
                  <a:pt x="393" y="32"/>
                </a:lnTo>
                <a:lnTo>
                  <a:pt x="393" y="74"/>
                </a:lnTo>
                <a:lnTo>
                  <a:pt x="393" y="74"/>
                </a:lnTo>
                <a:lnTo>
                  <a:pt x="393" y="77"/>
                </a:lnTo>
                <a:lnTo>
                  <a:pt x="391" y="80"/>
                </a:lnTo>
                <a:lnTo>
                  <a:pt x="390" y="81"/>
                </a:lnTo>
                <a:lnTo>
                  <a:pt x="386" y="81"/>
                </a:lnTo>
                <a:lnTo>
                  <a:pt x="386" y="81"/>
                </a:lnTo>
                <a:lnTo>
                  <a:pt x="345" y="81"/>
                </a:lnTo>
                <a:lnTo>
                  <a:pt x="345" y="81"/>
                </a:lnTo>
                <a:lnTo>
                  <a:pt x="342" y="81"/>
                </a:lnTo>
                <a:lnTo>
                  <a:pt x="341" y="80"/>
                </a:lnTo>
                <a:lnTo>
                  <a:pt x="339" y="77"/>
                </a:lnTo>
                <a:lnTo>
                  <a:pt x="338" y="74"/>
                </a:lnTo>
                <a:lnTo>
                  <a:pt x="338" y="74"/>
                </a:lnTo>
                <a:lnTo>
                  <a:pt x="338" y="59"/>
                </a:lnTo>
                <a:lnTo>
                  <a:pt x="338" y="59"/>
                </a:lnTo>
                <a:lnTo>
                  <a:pt x="303" y="59"/>
                </a:lnTo>
                <a:lnTo>
                  <a:pt x="303" y="59"/>
                </a:lnTo>
                <a:lnTo>
                  <a:pt x="302" y="60"/>
                </a:lnTo>
                <a:lnTo>
                  <a:pt x="299" y="62"/>
                </a:lnTo>
                <a:lnTo>
                  <a:pt x="299" y="62"/>
                </a:lnTo>
                <a:lnTo>
                  <a:pt x="278" y="87"/>
                </a:lnTo>
                <a:lnTo>
                  <a:pt x="278" y="87"/>
                </a:lnTo>
                <a:lnTo>
                  <a:pt x="293" y="95"/>
                </a:lnTo>
                <a:lnTo>
                  <a:pt x="306" y="104"/>
                </a:lnTo>
                <a:lnTo>
                  <a:pt x="317" y="115"/>
                </a:lnTo>
                <a:lnTo>
                  <a:pt x="327" y="126"/>
                </a:lnTo>
                <a:lnTo>
                  <a:pt x="327" y="126"/>
                </a:lnTo>
                <a:lnTo>
                  <a:pt x="335" y="140"/>
                </a:lnTo>
                <a:lnTo>
                  <a:pt x="342" y="154"/>
                </a:lnTo>
                <a:lnTo>
                  <a:pt x="346" y="170"/>
                </a:lnTo>
                <a:lnTo>
                  <a:pt x="349" y="185"/>
                </a:lnTo>
                <a:lnTo>
                  <a:pt x="349" y="185"/>
                </a:lnTo>
                <a:lnTo>
                  <a:pt x="376" y="171"/>
                </a:lnTo>
                <a:lnTo>
                  <a:pt x="376" y="171"/>
                </a:lnTo>
                <a:lnTo>
                  <a:pt x="383" y="168"/>
                </a:lnTo>
                <a:lnTo>
                  <a:pt x="390" y="167"/>
                </a:lnTo>
                <a:lnTo>
                  <a:pt x="390" y="167"/>
                </a:lnTo>
                <a:lnTo>
                  <a:pt x="419" y="167"/>
                </a:lnTo>
                <a:lnTo>
                  <a:pt x="419" y="167"/>
                </a:lnTo>
                <a:lnTo>
                  <a:pt x="419" y="153"/>
                </a:lnTo>
                <a:lnTo>
                  <a:pt x="419" y="153"/>
                </a:lnTo>
                <a:lnTo>
                  <a:pt x="419" y="149"/>
                </a:lnTo>
                <a:lnTo>
                  <a:pt x="421" y="147"/>
                </a:lnTo>
                <a:lnTo>
                  <a:pt x="424" y="144"/>
                </a:lnTo>
                <a:lnTo>
                  <a:pt x="426" y="144"/>
                </a:lnTo>
                <a:lnTo>
                  <a:pt x="426" y="144"/>
                </a:lnTo>
                <a:lnTo>
                  <a:pt x="466" y="144"/>
                </a:lnTo>
                <a:lnTo>
                  <a:pt x="466" y="144"/>
                </a:lnTo>
                <a:lnTo>
                  <a:pt x="470" y="144"/>
                </a:lnTo>
                <a:lnTo>
                  <a:pt x="473" y="146"/>
                </a:lnTo>
                <a:lnTo>
                  <a:pt x="474" y="149"/>
                </a:lnTo>
                <a:lnTo>
                  <a:pt x="474" y="151"/>
                </a:lnTo>
                <a:lnTo>
                  <a:pt x="474" y="151"/>
                </a:lnTo>
                <a:lnTo>
                  <a:pt x="474" y="195"/>
                </a:lnTo>
                <a:lnTo>
                  <a:pt x="474" y="195"/>
                </a:lnTo>
                <a:lnTo>
                  <a:pt x="474" y="198"/>
                </a:lnTo>
                <a:lnTo>
                  <a:pt x="473" y="200"/>
                </a:lnTo>
                <a:lnTo>
                  <a:pt x="470" y="202"/>
                </a:lnTo>
                <a:lnTo>
                  <a:pt x="467" y="202"/>
                </a:lnTo>
                <a:lnTo>
                  <a:pt x="467" y="202"/>
                </a:lnTo>
                <a:lnTo>
                  <a:pt x="426" y="202"/>
                </a:lnTo>
                <a:lnTo>
                  <a:pt x="426" y="202"/>
                </a:lnTo>
                <a:lnTo>
                  <a:pt x="424" y="202"/>
                </a:lnTo>
                <a:lnTo>
                  <a:pt x="421" y="199"/>
                </a:lnTo>
                <a:lnTo>
                  <a:pt x="419" y="198"/>
                </a:lnTo>
                <a:lnTo>
                  <a:pt x="419" y="193"/>
                </a:lnTo>
                <a:lnTo>
                  <a:pt x="419" y="193"/>
                </a:lnTo>
                <a:lnTo>
                  <a:pt x="419" y="179"/>
                </a:lnTo>
                <a:lnTo>
                  <a:pt x="419" y="179"/>
                </a:lnTo>
                <a:lnTo>
                  <a:pt x="386" y="179"/>
                </a:lnTo>
                <a:lnTo>
                  <a:pt x="386" y="179"/>
                </a:lnTo>
                <a:lnTo>
                  <a:pt x="380" y="181"/>
                </a:lnTo>
                <a:lnTo>
                  <a:pt x="376" y="184"/>
                </a:lnTo>
                <a:lnTo>
                  <a:pt x="376" y="184"/>
                </a:lnTo>
                <a:lnTo>
                  <a:pt x="369" y="188"/>
                </a:lnTo>
                <a:lnTo>
                  <a:pt x="369" y="188"/>
                </a:lnTo>
                <a:lnTo>
                  <a:pt x="360" y="192"/>
                </a:lnTo>
                <a:lnTo>
                  <a:pt x="353" y="198"/>
                </a:lnTo>
                <a:lnTo>
                  <a:pt x="349" y="206"/>
                </a:lnTo>
                <a:lnTo>
                  <a:pt x="348" y="216"/>
                </a:lnTo>
                <a:lnTo>
                  <a:pt x="348" y="216"/>
                </a:lnTo>
                <a:lnTo>
                  <a:pt x="345" y="226"/>
                </a:lnTo>
                <a:lnTo>
                  <a:pt x="342" y="235"/>
                </a:lnTo>
                <a:lnTo>
                  <a:pt x="339" y="245"/>
                </a:lnTo>
                <a:lnTo>
                  <a:pt x="334" y="254"/>
                </a:lnTo>
                <a:lnTo>
                  <a:pt x="328" y="263"/>
                </a:lnTo>
                <a:lnTo>
                  <a:pt x="323" y="270"/>
                </a:lnTo>
                <a:lnTo>
                  <a:pt x="316" y="279"/>
                </a:lnTo>
                <a:lnTo>
                  <a:pt x="307" y="286"/>
                </a:lnTo>
                <a:lnTo>
                  <a:pt x="307" y="286"/>
                </a:lnTo>
                <a:lnTo>
                  <a:pt x="303" y="290"/>
                </a:lnTo>
                <a:lnTo>
                  <a:pt x="303" y="290"/>
                </a:lnTo>
                <a:lnTo>
                  <a:pt x="306" y="293"/>
                </a:lnTo>
                <a:lnTo>
                  <a:pt x="310" y="294"/>
                </a:lnTo>
                <a:lnTo>
                  <a:pt x="313" y="296"/>
                </a:lnTo>
                <a:lnTo>
                  <a:pt x="317" y="296"/>
                </a:lnTo>
                <a:lnTo>
                  <a:pt x="317" y="296"/>
                </a:lnTo>
                <a:lnTo>
                  <a:pt x="321" y="294"/>
                </a:lnTo>
                <a:lnTo>
                  <a:pt x="325" y="296"/>
                </a:lnTo>
                <a:lnTo>
                  <a:pt x="334" y="297"/>
                </a:lnTo>
                <a:lnTo>
                  <a:pt x="334" y="297"/>
                </a:lnTo>
                <a:lnTo>
                  <a:pt x="327" y="289"/>
                </a:lnTo>
                <a:lnTo>
                  <a:pt x="327" y="289"/>
                </a:lnTo>
                <a:lnTo>
                  <a:pt x="325" y="286"/>
                </a:lnTo>
                <a:lnTo>
                  <a:pt x="324" y="283"/>
                </a:lnTo>
                <a:lnTo>
                  <a:pt x="325" y="282"/>
                </a:lnTo>
                <a:lnTo>
                  <a:pt x="327" y="280"/>
                </a:lnTo>
                <a:lnTo>
                  <a:pt x="327" y="280"/>
                </a:lnTo>
                <a:lnTo>
                  <a:pt x="331" y="279"/>
                </a:lnTo>
                <a:lnTo>
                  <a:pt x="335" y="282"/>
                </a:lnTo>
                <a:lnTo>
                  <a:pt x="335" y="282"/>
                </a:lnTo>
                <a:lnTo>
                  <a:pt x="351" y="301"/>
                </a:lnTo>
                <a:lnTo>
                  <a:pt x="366" y="324"/>
                </a:lnTo>
                <a:lnTo>
                  <a:pt x="366" y="324"/>
                </a:lnTo>
                <a:lnTo>
                  <a:pt x="369" y="328"/>
                </a:lnTo>
                <a:lnTo>
                  <a:pt x="370" y="332"/>
                </a:lnTo>
                <a:lnTo>
                  <a:pt x="370" y="336"/>
                </a:lnTo>
                <a:lnTo>
                  <a:pt x="367" y="341"/>
                </a:lnTo>
                <a:lnTo>
                  <a:pt x="367" y="341"/>
                </a:lnTo>
                <a:lnTo>
                  <a:pt x="363" y="343"/>
                </a:lnTo>
                <a:lnTo>
                  <a:pt x="359" y="343"/>
                </a:lnTo>
                <a:lnTo>
                  <a:pt x="349" y="339"/>
                </a:lnTo>
                <a:lnTo>
                  <a:pt x="349" y="339"/>
                </a:lnTo>
                <a:lnTo>
                  <a:pt x="344" y="336"/>
                </a:lnTo>
                <a:lnTo>
                  <a:pt x="344" y="336"/>
                </a:lnTo>
                <a:lnTo>
                  <a:pt x="335" y="331"/>
                </a:lnTo>
                <a:lnTo>
                  <a:pt x="330" y="331"/>
                </a:lnTo>
                <a:lnTo>
                  <a:pt x="323" y="331"/>
                </a:lnTo>
                <a:lnTo>
                  <a:pt x="323" y="331"/>
                </a:lnTo>
                <a:lnTo>
                  <a:pt x="318" y="332"/>
                </a:lnTo>
                <a:lnTo>
                  <a:pt x="314" y="331"/>
                </a:lnTo>
                <a:lnTo>
                  <a:pt x="310" y="329"/>
                </a:lnTo>
                <a:lnTo>
                  <a:pt x="307" y="327"/>
                </a:lnTo>
                <a:lnTo>
                  <a:pt x="304" y="324"/>
                </a:lnTo>
                <a:lnTo>
                  <a:pt x="303" y="320"/>
                </a:lnTo>
                <a:lnTo>
                  <a:pt x="303" y="314"/>
                </a:lnTo>
                <a:lnTo>
                  <a:pt x="303" y="310"/>
                </a:lnTo>
                <a:lnTo>
                  <a:pt x="303" y="310"/>
                </a:lnTo>
                <a:lnTo>
                  <a:pt x="302" y="305"/>
                </a:lnTo>
                <a:lnTo>
                  <a:pt x="300" y="303"/>
                </a:lnTo>
                <a:lnTo>
                  <a:pt x="294" y="298"/>
                </a:lnTo>
                <a:lnTo>
                  <a:pt x="294" y="298"/>
                </a:lnTo>
                <a:lnTo>
                  <a:pt x="292" y="298"/>
                </a:lnTo>
                <a:lnTo>
                  <a:pt x="287" y="300"/>
                </a:lnTo>
                <a:lnTo>
                  <a:pt x="287" y="300"/>
                </a:lnTo>
                <a:lnTo>
                  <a:pt x="268" y="308"/>
                </a:lnTo>
                <a:lnTo>
                  <a:pt x="268" y="308"/>
                </a:lnTo>
                <a:lnTo>
                  <a:pt x="283" y="334"/>
                </a:lnTo>
                <a:lnTo>
                  <a:pt x="299" y="360"/>
                </a:lnTo>
                <a:lnTo>
                  <a:pt x="299" y="360"/>
                </a:lnTo>
                <a:lnTo>
                  <a:pt x="304" y="369"/>
                </a:lnTo>
                <a:lnTo>
                  <a:pt x="311" y="376"/>
                </a:lnTo>
                <a:lnTo>
                  <a:pt x="316" y="377"/>
                </a:lnTo>
                <a:lnTo>
                  <a:pt x="320" y="378"/>
                </a:lnTo>
                <a:lnTo>
                  <a:pt x="330" y="377"/>
                </a:lnTo>
                <a:lnTo>
                  <a:pt x="330" y="377"/>
                </a:lnTo>
                <a:lnTo>
                  <a:pt x="345" y="377"/>
                </a:lnTo>
                <a:lnTo>
                  <a:pt x="360" y="377"/>
                </a:lnTo>
                <a:lnTo>
                  <a:pt x="360" y="377"/>
                </a:lnTo>
                <a:lnTo>
                  <a:pt x="360" y="363"/>
                </a:lnTo>
                <a:lnTo>
                  <a:pt x="360" y="363"/>
                </a:lnTo>
                <a:lnTo>
                  <a:pt x="360" y="359"/>
                </a:lnTo>
                <a:lnTo>
                  <a:pt x="362" y="357"/>
                </a:lnTo>
                <a:lnTo>
                  <a:pt x="365" y="356"/>
                </a:lnTo>
                <a:lnTo>
                  <a:pt x="367" y="355"/>
                </a:lnTo>
                <a:lnTo>
                  <a:pt x="367" y="355"/>
                </a:lnTo>
                <a:lnTo>
                  <a:pt x="408" y="355"/>
                </a:lnTo>
                <a:lnTo>
                  <a:pt x="408" y="355"/>
                </a:lnTo>
                <a:lnTo>
                  <a:pt x="411" y="355"/>
                </a:lnTo>
                <a:lnTo>
                  <a:pt x="414" y="356"/>
                </a:lnTo>
                <a:lnTo>
                  <a:pt x="415" y="359"/>
                </a:lnTo>
                <a:lnTo>
                  <a:pt x="415" y="362"/>
                </a:lnTo>
                <a:lnTo>
                  <a:pt x="415" y="362"/>
                </a:lnTo>
                <a:lnTo>
                  <a:pt x="415" y="405"/>
                </a:lnTo>
                <a:lnTo>
                  <a:pt x="415" y="405"/>
                </a:lnTo>
                <a:lnTo>
                  <a:pt x="415" y="408"/>
                </a:lnTo>
                <a:lnTo>
                  <a:pt x="414" y="411"/>
                </a:lnTo>
                <a:lnTo>
                  <a:pt x="411" y="412"/>
                </a:lnTo>
                <a:lnTo>
                  <a:pt x="408" y="412"/>
                </a:lnTo>
                <a:lnTo>
                  <a:pt x="408" y="412"/>
                </a:lnTo>
                <a:lnTo>
                  <a:pt x="367" y="412"/>
                </a:lnTo>
                <a:lnTo>
                  <a:pt x="367" y="412"/>
                </a:lnTo>
                <a:lnTo>
                  <a:pt x="365" y="412"/>
                </a:lnTo>
                <a:lnTo>
                  <a:pt x="362" y="411"/>
                </a:lnTo>
                <a:lnTo>
                  <a:pt x="360" y="408"/>
                </a:lnTo>
                <a:lnTo>
                  <a:pt x="360" y="404"/>
                </a:lnTo>
                <a:lnTo>
                  <a:pt x="360" y="404"/>
                </a:lnTo>
                <a:lnTo>
                  <a:pt x="360" y="390"/>
                </a:lnTo>
                <a:lnTo>
                  <a:pt x="360" y="390"/>
                </a:lnTo>
                <a:close/>
                <a:moveTo>
                  <a:pt x="300" y="189"/>
                </a:moveTo>
                <a:lnTo>
                  <a:pt x="300" y="189"/>
                </a:lnTo>
                <a:lnTo>
                  <a:pt x="300" y="182"/>
                </a:lnTo>
                <a:lnTo>
                  <a:pt x="299" y="174"/>
                </a:lnTo>
                <a:lnTo>
                  <a:pt x="294" y="158"/>
                </a:lnTo>
                <a:lnTo>
                  <a:pt x="289" y="142"/>
                </a:lnTo>
                <a:lnTo>
                  <a:pt x="280" y="126"/>
                </a:lnTo>
                <a:lnTo>
                  <a:pt x="271" y="112"/>
                </a:lnTo>
                <a:lnTo>
                  <a:pt x="259" y="101"/>
                </a:lnTo>
                <a:lnTo>
                  <a:pt x="248" y="94"/>
                </a:lnTo>
                <a:lnTo>
                  <a:pt x="244" y="92"/>
                </a:lnTo>
                <a:lnTo>
                  <a:pt x="238" y="91"/>
                </a:lnTo>
                <a:lnTo>
                  <a:pt x="238" y="91"/>
                </a:lnTo>
                <a:lnTo>
                  <a:pt x="238" y="189"/>
                </a:lnTo>
                <a:lnTo>
                  <a:pt x="238" y="189"/>
                </a:lnTo>
                <a:lnTo>
                  <a:pt x="300" y="189"/>
                </a:lnTo>
                <a:lnTo>
                  <a:pt x="300" y="189"/>
                </a:lnTo>
                <a:close/>
                <a:moveTo>
                  <a:pt x="226" y="189"/>
                </a:moveTo>
                <a:lnTo>
                  <a:pt x="226" y="189"/>
                </a:lnTo>
                <a:lnTo>
                  <a:pt x="226" y="91"/>
                </a:lnTo>
                <a:lnTo>
                  <a:pt x="226" y="91"/>
                </a:lnTo>
                <a:lnTo>
                  <a:pt x="222" y="92"/>
                </a:lnTo>
                <a:lnTo>
                  <a:pt x="222" y="92"/>
                </a:lnTo>
                <a:lnTo>
                  <a:pt x="212" y="99"/>
                </a:lnTo>
                <a:lnTo>
                  <a:pt x="203" y="105"/>
                </a:lnTo>
                <a:lnTo>
                  <a:pt x="196" y="112"/>
                </a:lnTo>
                <a:lnTo>
                  <a:pt x="191" y="121"/>
                </a:lnTo>
                <a:lnTo>
                  <a:pt x="185" y="129"/>
                </a:lnTo>
                <a:lnTo>
                  <a:pt x="180" y="139"/>
                </a:lnTo>
                <a:lnTo>
                  <a:pt x="175" y="149"/>
                </a:lnTo>
                <a:lnTo>
                  <a:pt x="172" y="158"/>
                </a:lnTo>
                <a:lnTo>
                  <a:pt x="172" y="158"/>
                </a:lnTo>
                <a:lnTo>
                  <a:pt x="172" y="161"/>
                </a:lnTo>
                <a:lnTo>
                  <a:pt x="174" y="164"/>
                </a:lnTo>
                <a:lnTo>
                  <a:pt x="174" y="164"/>
                </a:lnTo>
                <a:lnTo>
                  <a:pt x="196" y="188"/>
                </a:lnTo>
                <a:lnTo>
                  <a:pt x="196" y="188"/>
                </a:lnTo>
                <a:lnTo>
                  <a:pt x="198" y="189"/>
                </a:lnTo>
                <a:lnTo>
                  <a:pt x="202" y="189"/>
                </a:lnTo>
                <a:lnTo>
                  <a:pt x="202" y="189"/>
                </a:lnTo>
                <a:lnTo>
                  <a:pt x="226" y="189"/>
                </a:lnTo>
                <a:lnTo>
                  <a:pt x="226" y="189"/>
                </a:lnTo>
                <a:close/>
                <a:moveTo>
                  <a:pt x="226" y="300"/>
                </a:moveTo>
                <a:lnTo>
                  <a:pt x="226" y="300"/>
                </a:lnTo>
                <a:lnTo>
                  <a:pt x="226" y="237"/>
                </a:lnTo>
                <a:lnTo>
                  <a:pt x="226" y="237"/>
                </a:lnTo>
                <a:lnTo>
                  <a:pt x="226" y="234"/>
                </a:lnTo>
                <a:lnTo>
                  <a:pt x="223" y="233"/>
                </a:lnTo>
                <a:lnTo>
                  <a:pt x="223" y="233"/>
                </a:lnTo>
                <a:lnTo>
                  <a:pt x="198" y="207"/>
                </a:lnTo>
                <a:lnTo>
                  <a:pt x="198" y="207"/>
                </a:lnTo>
                <a:lnTo>
                  <a:pt x="195" y="205"/>
                </a:lnTo>
                <a:lnTo>
                  <a:pt x="192" y="202"/>
                </a:lnTo>
                <a:lnTo>
                  <a:pt x="192" y="202"/>
                </a:lnTo>
                <a:lnTo>
                  <a:pt x="167" y="202"/>
                </a:lnTo>
                <a:lnTo>
                  <a:pt x="167" y="202"/>
                </a:lnTo>
                <a:lnTo>
                  <a:pt x="168" y="217"/>
                </a:lnTo>
                <a:lnTo>
                  <a:pt x="171" y="233"/>
                </a:lnTo>
                <a:lnTo>
                  <a:pt x="177" y="247"/>
                </a:lnTo>
                <a:lnTo>
                  <a:pt x="184" y="261"/>
                </a:lnTo>
                <a:lnTo>
                  <a:pt x="194" y="273"/>
                </a:lnTo>
                <a:lnTo>
                  <a:pt x="203" y="284"/>
                </a:lnTo>
                <a:lnTo>
                  <a:pt x="215" y="294"/>
                </a:lnTo>
                <a:lnTo>
                  <a:pt x="226" y="300"/>
                </a:lnTo>
                <a:lnTo>
                  <a:pt x="226" y="300"/>
                </a:lnTo>
                <a:close/>
                <a:moveTo>
                  <a:pt x="300" y="202"/>
                </a:moveTo>
                <a:lnTo>
                  <a:pt x="300" y="202"/>
                </a:lnTo>
                <a:lnTo>
                  <a:pt x="238" y="202"/>
                </a:lnTo>
                <a:lnTo>
                  <a:pt x="238" y="202"/>
                </a:lnTo>
                <a:lnTo>
                  <a:pt x="238" y="228"/>
                </a:lnTo>
                <a:lnTo>
                  <a:pt x="238" y="228"/>
                </a:lnTo>
                <a:lnTo>
                  <a:pt x="240" y="233"/>
                </a:lnTo>
                <a:lnTo>
                  <a:pt x="240" y="233"/>
                </a:lnTo>
                <a:lnTo>
                  <a:pt x="278" y="268"/>
                </a:lnTo>
                <a:lnTo>
                  <a:pt x="278" y="268"/>
                </a:lnTo>
                <a:lnTo>
                  <a:pt x="282" y="262"/>
                </a:lnTo>
                <a:lnTo>
                  <a:pt x="286" y="255"/>
                </a:lnTo>
                <a:lnTo>
                  <a:pt x="293" y="238"/>
                </a:lnTo>
                <a:lnTo>
                  <a:pt x="297" y="220"/>
                </a:lnTo>
                <a:lnTo>
                  <a:pt x="300" y="202"/>
                </a:lnTo>
                <a:lnTo>
                  <a:pt x="300" y="202"/>
                </a:lnTo>
                <a:close/>
                <a:moveTo>
                  <a:pt x="126" y="202"/>
                </a:moveTo>
                <a:lnTo>
                  <a:pt x="126" y="202"/>
                </a:lnTo>
                <a:lnTo>
                  <a:pt x="128" y="210"/>
                </a:lnTo>
                <a:lnTo>
                  <a:pt x="129" y="219"/>
                </a:lnTo>
                <a:lnTo>
                  <a:pt x="133" y="234"/>
                </a:lnTo>
                <a:lnTo>
                  <a:pt x="140" y="248"/>
                </a:lnTo>
                <a:lnTo>
                  <a:pt x="150" y="262"/>
                </a:lnTo>
                <a:lnTo>
                  <a:pt x="160" y="273"/>
                </a:lnTo>
                <a:lnTo>
                  <a:pt x="171" y="282"/>
                </a:lnTo>
                <a:lnTo>
                  <a:pt x="182" y="289"/>
                </a:lnTo>
                <a:lnTo>
                  <a:pt x="194" y="293"/>
                </a:lnTo>
                <a:lnTo>
                  <a:pt x="194" y="293"/>
                </a:lnTo>
                <a:lnTo>
                  <a:pt x="185" y="283"/>
                </a:lnTo>
                <a:lnTo>
                  <a:pt x="178" y="273"/>
                </a:lnTo>
                <a:lnTo>
                  <a:pt x="171" y="262"/>
                </a:lnTo>
                <a:lnTo>
                  <a:pt x="165" y="251"/>
                </a:lnTo>
                <a:lnTo>
                  <a:pt x="161" y="240"/>
                </a:lnTo>
                <a:lnTo>
                  <a:pt x="158" y="227"/>
                </a:lnTo>
                <a:lnTo>
                  <a:pt x="156" y="214"/>
                </a:lnTo>
                <a:lnTo>
                  <a:pt x="154" y="202"/>
                </a:lnTo>
                <a:lnTo>
                  <a:pt x="154" y="202"/>
                </a:lnTo>
                <a:lnTo>
                  <a:pt x="126" y="202"/>
                </a:lnTo>
                <a:lnTo>
                  <a:pt x="126" y="202"/>
                </a:lnTo>
                <a:close/>
                <a:moveTo>
                  <a:pt x="278" y="101"/>
                </a:moveTo>
                <a:lnTo>
                  <a:pt x="278" y="101"/>
                </a:lnTo>
                <a:lnTo>
                  <a:pt x="294" y="126"/>
                </a:lnTo>
                <a:lnTo>
                  <a:pt x="300" y="136"/>
                </a:lnTo>
                <a:lnTo>
                  <a:pt x="303" y="143"/>
                </a:lnTo>
                <a:lnTo>
                  <a:pt x="306" y="151"/>
                </a:lnTo>
                <a:lnTo>
                  <a:pt x="309" y="161"/>
                </a:lnTo>
                <a:lnTo>
                  <a:pt x="313" y="189"/>
                </a:lnTo>
                <a:lnTo>
                  <a:pt x="313" y="189"/>
                </a:lnTo>
                <a:lnTo>
                  <a:pt x="337" y="189"/>
                </a:lnTo>
                <a:lnTo>
                  <a:pt x="337" y="189"/>
                </a:lnTo>
                <a:lnTo>
                  <a:pt x="335" y="177"/>
                </a:lnTo>
                <a:lnTo>
                  <a:pt x="332" y="163"/>
                </a:lnTo>
                <a:lnTo>
                  <a:pt x="327" y="149"/>
                </a:lnTo>
                <a:lnTo>
                  <a:pt x="318" y="136"/>
                </a:lnTo>
                <a:lnTo>
                  <a:pt x="310" y="123"/>
                </a:lnTo>
                <a:lnTo>
                  <a:pt x="300" y="114"/>
                </a:lnTo>
                <a:lnTo>
                  <a:pt x="289" y="107"/>
                </a:lnTo>
                <a:lnTo>
                  <a:pt x="278" y="101"/>
                </a:lnTo>
                <a:lnTo>
                  <a:pt x="278" y="101"/>
                </a:lnTo>
                <a:close/>
                <a:moveTo>
                  <a:pt x="293" y="282"/>
                </a:moveTo>
                <a:lnTo>
                  <a:pt x="293" y="282"/>
                </a:lnTo>
                <a:lnTo>
                  <a:pt x="303" y="273"/>
                </a:lnTo>
                <a:lnTo>
                  <a:pt x="311" y="265"/>
                </a:lnTo>
                <a:lnTo>
                  <a:pt x="318" y="256"/>
                </a:lnTo>
                <a:lnTo>
                  <a:pt x="324" y="247"/>
                </a:lnTo>
                <a:lnTo>
                  <a:pt x="330" y="237"/>
                </a:lnTo>
                <a:lnTo>
                  <a:pt x="332" y="226"/>
                </a:lnTo>
                <a:lnTo>
                  <a:pt x="335" y="214"/>
                </a:lnTo>
                <a:lnTo>
                  <a:pt x="337" y="202"/>
                </a:lnTo>
                <a:lnTo>
                  <a:pt x="337" y="202"/>
                </a:lnTo>
                <a:lnTo>
                  <a:pt x="313" y="202"/>
                </a:lnTo>
                <a:lnTo>
                  <a:pt x="313" y="202"/>
                </a:lnTo>
                <a:lnTo>
                  <a:pt x="310" y="221"/>
                </a:lnTo>
                <a:lnTo>
                  <a:pt x="304" y="241"/>
                </a:lnTo>
                <a:lnTo>
                  <a:pt x="297" y="259"/>
                </a:lnTo>
                <a:lnTo>
                  <a:pt x="287" y="276"/>
                </a:lnTo>
                <a:lnTo>
                  <a:pt x="287" y="276"/>
                </a:lnTo>
                <a:lnTo>
                  <a:pt x="293" y="282"/>
                </a:lnTo>
                <a:lnTo>
                  <a:pt x="293" y="282"/>
                </a:lnTo>
                <a:close/>
                <a:moveTo>
                  <a:pt x="13" y="149"/>
                </a:moveTo>
                <a:lnTo>
                  <a:pt x="13" y="149"/>
                </a:lnTo>
                <a:lnTo>
                  <a:pt x="13" y="182"/>
                </a:lnTo>
                <a:lnTo>
                  <a:pt x="13" y="182"/>
                </a:lnTo>
                <a:lnTo>
                  <a:pt x="42" y="182"/>
                </a:lnTo>
                <a:lnTo>
                  <a:pt x="42" y="182"/>
                </a:lnTo>
                <a:lnTo>
                  <a:pt x="42" y="149"/>
                </a:lnTo>
                <a:lnTo>
                  <a:pt x="42" y="149"/>
                </a:lnTo>
                <a:lnTo>
                  <a:pt x="13" y="149"/>
                </a:lnTo>
                <a:lnTo>
                  <a:pt x="13" y="149"/>
                </a:lnTo>
                <a:close/>
                <a:moveTo>
                  <a:pt x="431" y="189"/>
                </a:moveTo>
                <a:lnTo>
                  <a:pt x="431" y="189"/>
                </a:lnTo>
                <a:lnTo>
                  <a:pt x="461" y="189"/>
                </a:lnTo>
                <a:lnTo>
                  <a:pt x="461" y="189"/>
                </a:lnTo>
                <a:lnTo>
                  <a:pt x="461" y="157"/>
                </a:lnTo>
                <a:lnTo>
                  <a:pt x="461" y="157"/>
                </a:lnTo>
                <a:lnTo>
                  <a:pt x="431" y="157"/>
                </a:lnTo>
                <a:lnTo>
                  <a:pt x="431" y="157"/>
                </a:lnTo>
                <a:lnTo>
                  <a:pt x="431" y="189"/>
                </a:lnTo>
                <a:lnTo>
                  <a:pt x="431" y="189"/>
                </a:lnTo>
                <a:close/>
                <a:moveTo>
                  <a:pt x="105" y="307"/>
                </a:moveTo>
                <a:lnTo>
                  <a:pt x="105" y="307"/>
                </a:lnTo>
                <a:lnTo>
                  <a:pt x="74" y="307"/>
                </a:lnTo>
                <a:lnTo>
                  <a:pt x="74" y="307"/>
                </a:lnTo>
                <a:lnTo>
                  <a:pt x="74" y="339"/>
                </a:lnTo>
                <a:lnTo>
                  <a:pt x="74" y="339"/>
                </a:lnTo>
                <a:lnTo>
                  <a:pt x="105" y="339"/>
                </a:lnTo>
                <a:lnTo>
                  <a:pt x="105" y="339"/>
                </a:lnTo>
                <a:lnTo>
                  <a:pt x="105" y="307"/>
                </a:lnTo>
                <a:lnTo>
                  <a:pt x="105" y="307"/>
                </a:lnTo>
                <a:close/>
                <a:moveTo>
                  <a:pt x="130" y="13"/>
                </a:moveTo>
                <a:lnTo>
                  <a:pt x="130" y="13"/>
                </a:lnTo>
                <a:lnTo>
                  <a:pt x="101" y="13"/>
                </a:lnTo>
                <a:lnTo>
                  <a:pt x="101" y="13"/>
                </a:lnTo>
                <a:lnTo>
                  <a:pt x="101" y="45"/>
                </a:lnTo>
                <a:lnTo>
                  <a:pt x="101" y="45"/>
                </a:lnTo>
                <a:lnTo>
                  <a:pt x="130" y="45"/>
                </a:lnTo>
                <a:lnTo>
                  <a:pt x="130" y="45"/>
                </a:lnTo>
                <a:lnTo>
                  <a:pt x="130" y="13"/>
                </a:lnTo>
                <a:lnTo>
                  <a:pt x="130" y="13"/>
                </a:lnTo>
                <a:close/>
                <a:moveTo>
                  <a:pt x="140" y="144"/>
                </a:moveTo>
                <a:lnTo>
                  <a:pt x="140" y="144"/>
                </a:lnTo>
                <a:lnTo>
                  <a:pt x="135" y="156"/>
                </a:lnTo>
                <a:lnTo>
                  <a:pt x="130" y="167"/>
                </a:lnTo>
                <a:lnTo>
                  <a:pt x="128" y="178"/>
                </a:lnTo>
                <a:lnTo>
                  <a:pt x="126" y="189"/>
                </a:lnTo>
                <a:lnTo>
                  <a:pt x="126" y="189"/>
                </a:lnTo>
                <a:lnTo>
                  <a:pt x="154" y="189"/>
                </a:lnTo>
                <a:lnTo>
                  <a:pt x="154" y="189"/>
                </a:lnTo>
                <a:lnTo>
                  <a:pt x="157" y="167"/>
                </a:lnTo>
                <a:lnTo>
                  <a:pt x="157" y="167"/>
                </a:lnTo>
                <a:lnTo>
                  <a:pt x="157" y="165"/>
                </a:lnTo>
                <a:lnTo>
                  <a:pt x="157" y="163"/>
                </a:lnTo>
                <a:lnTo>
                  <a:pt x="157" y="163"/>
                </a:lnTo>
                <a:lnTo>
                  <a:pt x="140" y="144"/>
                </a:lnTo>
                <a:lnTo>
                  <a:pt x="140" y="144"/>
                </a:lnTo>
                <a:close/>
                <a:moveTo>
                  <a:pt x="351" y="36"/>
                </a:moveTo>
                <a:lnTo>
                  <a:pt x="351" y="36"/>
                </a:lnTo>
                <a:lnTo>
                  <a:pt x="351" y="69"/>
                </a:lnTo>
                <a:lnTo>
                  <a:pt x="351" y="69"/>
                </a:lnTo>
                <a:lnTo>
                  <a:pt x="381" y="69"/>
                </a:lnTo>
                <a:lnTo>
                  <a:pt x="381" y="69"/>
                </a:lnTo>
                <a:lnTo>
                  <a:pt x="381" y="36"/>
                </a:lnTo>
                <a:lnTo>
                  <a:pt x="381" y="36"/>
                </a:lnTo>
                <a:lnTo>
                  <a:pt x="351" y="36"/>
                </a:lnTo>
                <a:lnTo>
                  <a:pt x="351" y="36"/>
                </a:lnTo>
                <a:close/>
                <a:moveTo>
                  <a:pt x="373" y="399"/>
                </a:moveTo>
                <a:lnTo>
                  <a:pt x="373" y="399"/>
                </a:lnTo>
                <a:lnTo>
                  <a:pt x="402" y="399"/>
                </a:lnTo>
                <a:lnTo>
                  <a:pt x="402" y="399"/>
                </a:lnTo>
                <a:lnTo>
                  <a:pt x="402" y="367"/>
                </a:lnTo>
                <a:lnTo>
                  <a:pt x="402" y="367"/>
                </a:lnTo>
                <a:lnTo>
                  <a:pt x="373" y="367"/>
                </a:lnTo>
                <a:lnTo>
                  <a:pt x="373" y="367"/>
                </a:lnTo>
                <a:lnTo>
                  <a:pt x="373" y="399"/>
                </a:lnTo>
                <a:lnTo>
                  <a:pt x="373" y="399"/>
                </a:lnTo>
                <a:close/>
                <a:moveTo>
                  <a:pt x="271" y="277"/>
                </a:moveTo>
                <a:lnTo>
                  <a:pt x="271" y="277"/>
                </a:lnTo>
                <a:lnTo>
                  <a:pt x="238" y="248"/>
                </a:lnTo>
                <a:lnTo>
                  <a:pt x="238" y="248"/>
                </a:lnTo>
                <a:lnTo>
                  <a:pt x="238" y="301"/>
                </a:lnTo>
                <a:lnTo>
                  <a:pt x="238" y="301"/>
                </a:lnTo>
                <a:lnTo>
                  <a:pt x="248" y="297"/>
                </a:lnTo>
                <a:lnTo>
                  <a:pt x="257" y="291"/>
                </a:lnTo>
                <a:lnTo>
                  <a:pt x="264" y="284"/>
                </a:lnTo>
                <a:lnTo>
                  <a:pt x="271" y="277"/>
                </a:lnTo>
                <a:lnTo>
                  <a:pt x="271" y="277"/>
                </a:lnTo>
                <a:close/>
                <a:moveTo>
                  <a:pt x="192" y="99"/>
                </a:moveTo>
                <a:lnTo>
                  <a:pt x="192" y="99"/>
                </a:lnTo>
                <a:lnTo>
                  <a:pt x="178" y="105"/>
                </a:lnTo>
                <a:lnTo>
                  <a:pt x="167" y="112"/>
                </a:lnTo>
                <a:lnTo>
                  <a:pt x="156" y="122"/>
                </a:lnTo>
                <a:lnTo>
                  <a:pt x="146" y="133"/>
                </a:lnTo>
                <a:lnTo>
                  <a:pt x="146" y="133"/>
                </a:lnTo>
                <a:lnTo>
                  <a:pt x="161" y="151"/>
                </a:lnTo>
                <a:lnTo>
                  <a:pt x="161" y="151"/>
                </a:lnTo>
                <a:lnTo>
                  <a:pt x="167" y="136"/>
                </a:lnTo>
                <a:lnTo>
                  <a:pt x="174" y="123"/>
                </a:lnTo>
                <a:lnTo>
                  <a:pt x="182" y="111"/>
                </a:lnTo>
                <a:lnTo>
                  <a:pt x="192" y="99"/>
                </a:lnTo>
                <a:lnTo>
                  <a:pt x="192" y="99"/>
                </a:lnTo>
                <a:close/>
                <a:moveTo>
                  <a:pt x="353" y="329"/>
                </a:moveTo>
                <a:lnTo>
                  <a:pt x="353" y="329"/>
                </a:lnTo>
                <a:lnTo>
                  <a:pt x="356" y="328"/>
                </a:lnTo>
                <a:lnTo>
                  <a:pt x="356" y="328"/>
                </a:lnTo>
                <a:lnTo>
                  <a:pt x="338" y="303"/>
                </a:lnTo>
                <a:lnTo>
                  <a:pt x="338" y="303"/>
                </a:lnTo>
                <a:lnTo>
                  <a:pt x="338" y="311"/>
                </a:lnTo>
                <a:lnTo>
                  <a:pt x="339" y="315"/>
                </a:lnTo>
                <a:lnTo>
                  <a:pt x="341" y="320"/>
                </a:lnTo>
                <a:lnTo>
                  <a:pt x="341" y="320"/>
                </a:lnTo>
                <a:lnTo>
                  <a:pt x="344" y="322"/>
                </a:lnTo>
                <a:lnTo>
                  <a:pt x="346" y="324"/>
                </a:lnTo>
                <a:lnTo>
                  <a:pt x="353" y="329"/>
                </a:lnTo>
                <a:lnTo>
                  <a:pt x="353" y="329"/>
                </a:lnTo>
                <a:close/>
                <a:moveTo>
                  <a:pt x="323" y="305"/>
                </a:moveTo>
                <a:lnTo>
                  <a:pt x="323" y="305"/>
                </a:lnTo>
                <a:lnTo>
                  <a:pt x="320" y="305"/>
                </a:lnTo>
                <a:lnTo>
                  <a:pt x="320" y="305"/>
                </a:lnTo>
                <a:lnTo>
                  <a:pt x="316" y="310"/>
                </a:lnTo>
                <a:lnTo>
                  <a:pt x="314" y="311"/>
                </a:lnTo>
                <a:lnTo>
                  <a:pt x="314" y="313"/>
                </a:lnTo>
                <a:lnTo>
                  <a:pt x="314" y="313"/>
                </a:lnTo>
                <a:lnTo>
                  <a:pt x="317" y="317"/>
                </a:lnTo>
                <a:lnTo>
                  <a:pt x="321" y="320"/>
                </a:lnTo>
                <a:lnTo>
                  <a:pt x="321" y="320"/>
                </a:lnTo>
                <a:lnTo>
                  <a:pt x="323" y="318"/>
                </a:lnTo>
                <a:lnTo>
                  <a:pt x="324" y="317"/>
                </a:lnTo>
                <a:lnTo>
                  <a:pt x="327" y="313"/>
                </a:lnTo>
                <a:lnTo>
                  <a:pt x="327" y="313"/>
                </a:lnTo>
                <a:lnTo>
                  <a:pt x="327" y="311"/>
                </a:lnTo>
                <a:lnTo>
                  <a:pt x="325" y="310"/>
                </a:lnTo>
                <a:lnTo>
                  <a:pt x="323" y="305"/>
                </a:lnTo>
                <a:lnTo>
                  <a:pt x="323" y="305"/>
                </a:lnTo>
                <a:close/>
                <a:moveTo>
                  <a:pt x="223" y="217"/>
                </a:moveTo>
                <a:lnTo>
                  <a:pt x="223" y="217"/>
                </a:lnTo>
                <a:lnTo>
                  <a:pt x="226" y="216"/>
                </a:lnTo>
                <a:lnTo>
                  <a:pt x="226" y="216"/>
                </a:lnTo>
                <a:lnTo>
                  <a:pt x="226" y="207"/>
                </a:lnTo>
                <a:lnTo>
                  <a:pt x="226" y="205"/>
                </a:lnTo>
                <a:lnTo>
                  <a:pt x="224" y="203"/>
                </a:lnTo>
                <a:lnTo>
                  <a:pt x="223" y="202"/>
                </a:lnTo>
                <a:lnTo>
                  <a:pt x="220" y="202"/>
                </a:lnTo>
                <a:lnTo>
                  <a:pt x="209" y="203"/>
                </a:lnTo>
                <a:lnTo>
                  <a:pt x="209" y="203"/>
                </a:lnTo>
                <a:lnTo>
                  <a:pt x="223" y="217"/>
                </a:lnTo>
                <a:lnTo>
                  <a:pt x="223" y="217"/>
                </a:lnTo>
                <a:close/>
                <a:moveTo>
                  <a:pt x="168" y="175"/>
                </a:moveTo>
                <a:lnTo>
                  <a:pt x="168" y="175"/>
                </a:lnTo>
                <a:lnTo>
                  <a:pt x="167" y="189"/>
                </a:lnTo>
                <a:lnTo>
                  <a:pt x="167" y="189"/>
                </a:lnTo>
                <a:lnTo>
                  <a:pt x="181" y="189"/>
                </a:lnTo>
                <a:lnTo>
                  <a:pt x="181" y="189"/>
                </a:lnTo>
                <a:lnTo>
                  <a:pt x="168" y="175"/>
                </a:lnTo>
                <a:lnTo>
                  <a:pt x="168" y="1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966431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5862-6FE6-467A-B7EA-C2BC0E7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029876-ABA6-45CC-9546-2E39605779E0}"/>
              </a:ext>
            </a:extLst>
          </p:cNvPr>
          <p:cNvSpPr/>
          <p:nvPr/>
        </p:nvSpPr>
        <p:spPr>
          <a:xfrm>
            <a:off x="234950" y="4473841"/>
            <a:ext cx="85026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Source: </a:t>
            </a:r>
            <a:r>
              <a:rPr lang="fr-FR" sz="1000" dirty="0">
                <a:hlinkClick r:id="rId2"/>
              </a:rPr>
              <a:t>https://medium.com/app-affairs/9-applications-of-machine-learning-from-day-to-day-life-112a47a429d0</a:t>
            </a:r>
            <a:r>
              <a:rPr lang="fr-FR" sz="1000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67BBA-25C3-4B29-AF75-129C52E5C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8F8F6-3B8B-4E7D-9740-BF4B0271C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65B1502-E6F0-4781-AA97-CEA29447DA87}"/>
              </a:ext>
            </a:extLst>
          </p:cNvPr>
          <p:cNvSpPr txBox="1">
            <a:spLocks/>
          </p:cNvSpPr>
          <p:nvPr/>
        </p:nvSpPr>
        <p:spPr>
          <a:xfrm>
            <a:off x="344669" y="1371301"/>
            <a:ext cx="8459606" cy="2916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252000" marR="0" indent="-2520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20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504000" marR="0" indent="-250825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18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756000" marR="0" indent="-2520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16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008000" marR="0" indent="-2520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14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346200" marR="0" indent="-26670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DC63F"/>
              </a:buClr>
              <a:buSzTx/>
              <a:buFont typeface="Wingdings 2" panose="05020102010507070707" pitchFamily="18" charset="2"/>
              <a:buChar char=""/>
              <a:tabLst/>
              <a:defRPr sz="135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Spam vs HAM</a:t>
            </a:r>
          </a:p>
          <a:p>
            <a:r>
              <a:rPr lang="en-US" sz="1600" dirty="0"/>
              <a:t>Multi-Layer Perceptron, C 4.5 Decision Tree Induction</a:t>
            </a:r>
          </a:p>
          <a:p>
            <a:r>
              <a:rPr lang="en-US" sz="1600" dirty="0"/>
              <a:t>Over 325,000 malwares are detected everyday and each piece of code is 90–98% similar to </a:t>
            </a:r>
            <a:br>
              <a:rPr lang="en-US" sz="1600" dirty="0"/>
            </a:br>
            <a:r>
              <a:rPr lang="en-US" sz="1600" dirty="0"/>
              <a:t>its previous versions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D34463-4166-4F19-996F-168E56B35642}"/>
              </a:ext>
            </a:extLst>
          </p:cNvPr>
          <p:cNvGrpSpPr/>
          <p:nvPr/>
        </p:nvGrpSpPr>
        <p:grpSpPr>
          <a:xfrm>
            <a:off x="344670" y="1028881"/>
            <a:ext cx="8462782" cy="342719"/>
            <a:chOff x="344670" y="1028881"/>
            <a:chExt cx="8462782" cy="342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3BC13A-E6BF-427C-94D9-D45EA465DAE3}"/>
                </a:ext>
              </a:extLst>
            </p:cNvPr>
            <p:cNvSpPr/>
            <p:nvPr/>
          </p:nvSpPr>
          <p:spPr>
            <a:xfrm>
              <a:off x="344670" y="1028881"/>
              <a:ext cx="8462780" cy="342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b="1" dirty="0"/>
                <a:t>Email Spam and Malware Filtering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EAD4A7-29BB-4FCF-AB33-1F426281FAEE}"/>
                </a:ext>
              </a:extLst>
            </p:cNvPr>
            <p:cNvSpPr/>
            <p:nvPr/>
          </p:nvSpPr>
          <p:spPr>
            <a:xfrm>
              <a:off x="8375650" y="1028881"/>
              <a:ext cx="431802" cy="342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00" b="1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B669CCB-D7F0-4255-A145-AB261A9A5C0C}"/>
              </a:ext>
            </a:extLst>
          </p:cNvPr>
          <p:cNvGrpSpPr/>
          <p:nvPr/>
        </p:nvGrpSpPr>
        <p:grpSpPr>
          <a:xfrm>
            <a:off x="8433992" y="1042604"/>
            <a:ext cx="315117" cy="315272"/>
            <a:chOff x="8433992" y="1042604"/>
            <a:chExt cx="315117" cy="31527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05E12B5-2D41-434C-A7A4-D87E14DA2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3992" y="1042604"/>
              <a:ext cx="315117" cy="315272"/>
            </a:xfrm>
            <a:prstGeom prst="rect">
              <a:avLst/>
            </a:prstGeom>
          </p:spPr>
        </p:pic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E4F27F-3E7D-405E-9886-15C6F183F18D}"/>
                </a:ext>
              </a:extLst>
            </p:cNvPr>
            <p:cNvSpPr/>
            <p:nvPr/>
          </p:nvSpPr>
          <p:spPr>
            <a:xfrm>
              <a:off x="8524478" y="1069334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0923599-3819-40AE-AD0A-94030C4F3E39}"/>
                </a:ext>
              </a:extLst>
            </p:cNvPr>
            <p:cNvGrpSpPr/>
            <p:nvPr/>
          </p:nvGrpSpPr>
          <p:grpSpPr>
            <a:xfrm>
              <a:off x="8531052" y="1071563"/>
              <a:ext cx="120996" cy="114570"/>
              <a:chOff x="7559675" y="1047750"/>
              <a:chExt cx="179388" cy="169863"/>
            </a:xfrm>
            <a:solidFill>
              <a:schemeClr val="accent2"/>
            </a:solidFill>
          </p:grpSpPr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3B127FC9-AEF8-4976-AB51-D97D37D201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32700" y="1054100"/>
                <a:ext cx="33338" cy="20638"/>
              </a:xfrm>
              <a:custGeom>
                <a:avLst/>
                <a:gdLst>
                  <a:gd name="T0" fmla="*/ 378 w 378"/>
                  <a:gd name="T1" fmla="*/ 226 h 226"/>
                  <a:gd name="T2" fmla="*/ 378 w 378"/>
                  <a:gd name="T3" fmla="*/ 190 h 226"/>
                  <a:gd name="T4" fmla="*/ 187 w 378"/>
                  <a:gd name="T5" fmla="*/ 0 h 226"/>
                  <a:gd name="T6" fmla="*/ 0 w 378"/>
                  <a:gd name="T7" fmla="*/ 187 h 226"/>
                  <a:gd name="T8" fmla="*/ 0 w 378"/>
                  <a:gd name="T9" fmla="*/ 226 h 226"/>
                  <a:gd name="T10" fmla="*/ 189 w 378"/>
                  <a:gd name="T11" fmla="*/ 197 h 226"/>
                  <a:gd name="T12" fmla="*/ 378 w 378"/>
                  <a:gd name="T13" fmla="*/ 226 h 226"/>
                  <a:gd name="T14" fmla="*/ 378 w 378"/>
                  <a:gd name="T15" fmla="*/ 226 h 226"/>
                  <a:gd name="T16" fmla="*/ 378 w 378"/>
                  <a:gd name="T17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8" h="226">
                    <a:moveTo>
                      <a:pt x="378" y="226"/>
                    </a:moveTo>
                    <a:cubicBezTo>
                      <a:pt x="378" y="190"/>
                      <a:pt x="378" y="190"/>
                      <a:pt x="378" y="190"/>
                    </a:cubicBezTo>
                    <a:cubicBezTo>
                      <a:pt x="378" y="85"/>
                      <a:pt x="293" y="0"/>
                      <a:pt x="187" y="0"/>
                    </a:cubicBezTo>
                    <a:cubicBezTo>
                      <a:pt x="84" y="0"/>
                      <a:pt x="0" y="84"/>
                      <a:pt x="0" y="187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60" y="207"/>
                      <a:pt x="123" y="197"/>
                      <a:pt x="189" y="197"/>
                    </a:cubicBezTo>
                    <a:cubicBezTo>
                      <a:pt x="255" y="197"/>
                      <a:pt x="318" y="207"/>
                      <a:pt x="378" y="226"/>
                    </a:cubicBezTo>
                    <a:close/>
                    <a:moveTo>
                      <a:pt x="378" y="226"/>
                    </a:moveTo>
                    <a:cubicBezTo>
                      <a:pt x="378" y="226"/>
                      <a:pt x="378" y="226"/>
                      <a:pt x="378" y="22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21">
                <a:extLst>
                  <a:ext uri="{FF2B5EF4-FFF2-40B4-BE49-F238E27FC236}">
                    <a16:creationId xmlns:a16="http://schemas.microsoft.com/office/drawing/2014/main" id="{56A8068D-A494-4F6D-B269-E29B6F39BE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59675" y="1133475"/>
                <a:ext cx="34925" cy="28575"/>
              </a:xfrm>
              <a:custGeom>
                <a:avLst/>
                <a:gdLst>
                  <a:gd name="T0" fmla="*/ 108 w 400"/>
                  <a:gd name="T1" fmla="*/ 23 h 324"/>
                  <a:gd name="T2" fmla="*/ 24 w 400"/>
                  <a:gd name="T3" fmla="*/ 23 h 324"/>
                  <a:gd name="T4" fmla="*/ 24 w 400"/>
                  <a:gd name="T5" fmla="*/ 108 h 324"/>
                  <a:gd name="T6" fmla="*/ 216 w 400"/>
                  <a:gd name="T7" fmla="*/ 301 h 324"/>
                  <a:gd name="T8" fmla="*/ 301 w 400"/>
                  <a:gd name="T9" fmla="*/ 301 h 324"/>
                  <a:gd name="T10" fmla="*/ 400 w 400"/>
                  <a:gd name="T11" fmla="*/ 202 h 324"/>
                  <a:gd name="T12" fmla="*/ 400 w 400"/>
                  <a:gd name="T13" fmla="*/ 32 h 324"/>
                  <a:gd name="T14" fmla="*/ 259 w 400"/>
                  <a:gd name="T15" fmla="*/ 173 h 324"/>
                  <a:gd name="T16" fmla="*/ 108 w 400"/>
                  <a:gd name="T17" fmla="*/ 23 h 324"/>
                  <a:gd name="T18" fmla="*/ 108 w 400"/>
                  <a:gd name="T19" fmla="*/ 23 h 324"/>
                  <a:gd name="T20" fmla="*/ 108 w 400"/>
                  <a:gd name="T21" fmla="*/ 23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0" h="324">
                    <a:moveTo>
                      <a:pt x="108" y="23"/>
                    </a:moveTo>
                    <a:cubicBezTo>
                      <a:pt x="85" y="0"/>
                      <a:pt x="47" y="0"/>
                      <a:pt x="24" y="23"/>
                    </a:cubicBezTo>
                    <a:cubicBezTo>
                      <a:pt x="0" y="47"/>
                      <a:pt x="0" y="85"/>
                      <a:pt x="24" y="108"/>
                    </a:cubicBezTo>
                    <a:cubicBezTo>
                      <a:pt x="216" y="301"/>
                      <a:pt x="216" y="301"/>
                      <a:pt x="216" y="301"/>
                    </a:cubicBezTo>
                    <a:cubicBezTo>
                      <a:pt x="240" y="324"/>
                      <a:pt x="278" y="324"/>
                      <a:pt x="301" y="301"/>
                    </a:cubicBezTo>
                    <a:cubicBezTo>
                      <a:pt x="400" y="202"/>
                      <a:pt x="400" y="202"/>
                      <a:pt x="400" y="202"/>
                    </a:cubicBezTo>
                    <a:cubicBezTo>
                      <a:pt x="400" y="32"/>
                      <a:pt x="400" y="32"/>
                      <a:pt x="400" y="32"/>
                    </a:cubicBezTo>
                    <a:cubicBezTo>
                      <a:pt x="259" y="173"/>
                      <a:pt x="259" y="173"/>
                      <a:pt x="259" y="173"/>
                    </a:cubicBezTo>
                    <a:lnTo>
                      <a:pt x="108" y="23"/>
                    </a:lnTo>
                    <a:close/>
                    <a:moveTo>
                      <a:pt x="108" y="23"/>
                    </a:moveTo>
                    <a:cubicBezTo>
                      <a:pt x="108" y="23"/>
                      <a:pt x="108" y="23"/>
                      <a:pt x="108" y="2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294C69AD-C33C-4F47-92DA-BC9CDBE7C3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70788" y="1093788"/>
                <a:ext cx="25400" cy="26988"/>
              </a:xfrm>
              <a:custGeom>
                <a:avLst/>
                <a:gdLst>
                  <a:gd name="T0" fmla="*/ 23 w 296"/>
                  <a:gd name="T1" fmla="*/ 23 h 318"/>
                  <a:gd name="T2" fmla="*/ 23 w 296"/>
                  <a:gd name="T3" fmla="*/ 108 h 318"/>
                  <a:gd name="T4" fmla="*/ 216 w 296"/>
                  <a:gd name="T5" fmla="*/ 301 h 318"/>
                  <a:gd name="T6" fmla="*/ 216 w 296"/>
                  <a:gd name="T7" fmla="*/ 301 h 318"/>
                  <a:gd name="T8" fmla="*/ 258 w 296"/>
                  <a:gd name="T9" fmla="*/ 318 h 318"/>
                  <a:gd name="T10" fmla="*/ 275 w 296"/>
                  <a:gd name="T11" fmla="*/ 318 h 318"/>
                  <a:gd name="T12" fmla="*/ 296 w 296"/>
                  <a:gd name="T13" fmla="*/ 211 h 318"/>
                  <a:gd name="T14" fmla="*/ 108 w 296"/>
                  <a:gd name="T15" fmla="*/ 23 h 318"/>
                  <a:gd name="T16" fmla="*/ 23 w 296"/>
                  <a:gd name="T17" fmla="*/ 23 h 318"/>
                  <a:gd name="T18" fmla="*/ 23 w 296"/>
                  <a:gd name="T19" fmla="*/ 23 h 318"/>
                  <a:gd name="T20" fmla="*/ 23 w 296"/>
                  <a:gd name="T21" fmla="*/ 23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6" h="318">
                    <a:moveTo>
                      <a:pt x="23" y="23"/>
                    </a:moveTo>
                    <a:cubicBezTo>
                      <a:pt x="0" y="47"/>
                      <a:pt x="0" y="85"/>
                      <a:pt x="23" y="108"/>
                    </a:cubicBezTo>
                    <a:cubicBezTo>
                      <a:pt x="216" y="301"/>
                      <a:pt x="216" y="301"/>
                      <a:pt x="216" y="301"/>
                    </a:cubicBezTo>
                    <a:cubicBezTo>
                      <a:pt x="216" y="301"/>
                      <a:pt x="216" y="301"/>
                      <a:pt x="216" y="301"/>
                    </a:cubicBezTo>
                    <a:cubicBezTo>
                      <a:pt x="227" y="312"/>
                      <a:pt x="243" y="318"/>
                      <a:pt x="258" y="318"/>
                    </a:cubicBezTo>
                    <a:cubicBezTo>
                      <a:pt x="275" y="318"/>
                      <a:pt x="275" y="318"/>
                      <a:pt x="275" y="318"/>
                    </a:cubicBezTo>
                    <a:cubicBezTo>
                      <a:pt x="279" y="282"/>
                      <a:pt x="286" y="246"/>
                      <a:pt x="296" y="211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85" y="0"/>
                      <a:pt x="47" y="0"/>
                      <a:pt x="23" y="23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3"/>
                      <a:pt x="23" y="2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51C388D3-7DB4-4E8C-ACEA-F9F3E32CF1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59675" y="1047750"/>
                <a:ext cx="58738" cy="44450"/>
              </a:xfrm>
              <a:custGeom>
                <a:avLst/>
                <a:gdLst>
                  <a:gd name="T0" fmla="*/ 673 w 673"/>
                  <a:gd name="T1" fmla="*/ 392 h 512"/>
                  <a:gd name="T2" fmla="*/ 476 w 673"/>
                  <a:gd name="T3" fmla="*/ 392 h 512"/>
                  <a:gd name="T4" fmla="*/ 108 w 673"/>
                  <a:gd name="T5" fmla="*/ 24 h 512"/>
                  <a:gd name="T6" fmla="*/ 24 w 673"/>
                  <a:gd name="T7" fmla="*/ 24 h 512"/>
                  <a:gd name="T8" fmla="*/ 24 w 673"/>
                  <a:gd name="T9" fmla="*/ 108 h 512"/>
                  <a:gd name="T10" fmla="*/ 409 w 673"/>
                  <a:gd name="T11" fmla="*/ 494 h 512"/>
                  <a:gd name="T12" fmla="*/ 452 w 673"/>
                  <a:gd name="T13" fmla="*/ 512 h 512"/>
                  <a:gd name="T14" fmla="*/ 542 w 673"/>
                  <a:gd name="T15" fmla="*/ 512 h 512"/>
                  <a:gd name="T16" fmla="*/ 673 w 673"/>
                  <a:gd name="T17" fmla="*/ 392 h 512"/>
                  <a:gd name="T18" fmla="*/ 673 w 673"/>
                  <a:gd name="T19" fmla="*/ 392 h 512"/>
                  <a:gd name="T20" fmla="*/ 673 w 673"/>
                  <a:gd name="T21" fmla="*/ 39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3" h="512">
                    <a:moveTo>
                      <a:pt x="673" y="392"/>
                    </a:moveTo>
                    <a:cubicBezTo>
                      <a:pt x="476" y="392"/>
                      <a:pt x="476" y="392"/>
                      <a:pt x="476" y="392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85" y="0"/>
                      <a:pt x="47" y="0"/>
                      <a:pt x="24" y="24"/>
                    </a:cubicBezTo>
                    <a:cubicBezTo>
                      <a:pt x="0" y="47"/>
                      <a:pt x="0" y="85"/>
                      <a:pt x="24" y="108"/>
                    </a:cubicBezTo>
                    <a:cubicBezTo>
                      <a:pt x="409" y="494"/>
                      <a:pt x="409" y="494"/>
                      <a:pt x="409" y="494"/>
                    </a:cubicBezTo>
                    <a:cubicBezTo>
                      <a:pt x="420" y="505"/>
                      <a:pt x="436" y="512"/>
                      <a:pt x="452" y="512"/>
                    </a:cubicBezTo>
                    <a:cubicBezTo>
                      <a:pt x="542" y="512"/>
                      <a:pt x="542" y="512"/>
                      <a:pt x="542" y="512"/>
                    </a:cubicBezTo>
                    <a:cubicBezTo>
                      <a:pt x="580" y="466"/>
                      <a:pt x="624" y="425"/>
                      <a:pt x="673" y="392"/>
                    </a:cubicBezTo>
                    <a:close/>
                    <a:moveTo>
                      <a:pt x="673" y="392"/>
                    </a:moveTo>
                    <a:cubicBezTo>
                      <a:pt x="673" y="392"/>
                      <a:pt x="673" y="392"/>
                      <a:pt x="673" y="39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0EC6D258-2FBD-4EC2-BA40-3AE7BC55F0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04138" y="1133475"/>
                <a:ext cx="34925" cy="26988"/>
              </a:xfrm>
              <a:custGeom>
                <a:avLst/>
                <a:gdLst>
                  <a:gd name="T0" fmla="*/ 292 w 400"/>
                  <a:gd name="T1" fmla="*/ 23 h 318"/>
                  <a:gd name="T2" fmla="*/ 141 w 400"/>
                  <a:gd name="T3" fmla="*/ 173 h 318"/>
                  <a:gd name="T4" fmla="*/ 0 w 400"/>
                  <a:gd name="T5" fmla="*/ 32 h 318"/>
                  <a:gd name="T6" fmla="*/ 0 w 400"/>
                  <a:gd name="T7" fmla="*/ 202 h 318"/>
                  <a:gd name="T8" fmla="*/ 99 w 400"/>
                  <a:gd name="T9" fmla="*/ 301 h 318"/>
                  <a:gd name="T10" fmla="*/ 141 w 400"/>
                  <a:gd name="T11" fmla="*/ 318 h 318"/>
                  <a:gd name="T12" fmla="*/ 184 w 400"/>
                  <a:gd name="T13" fmla="*/ 301 h 318"/>
                  <a:gd name="T14" fmla="*/ 376 w 400"/>
                  <a:gd name="T15" fmla="*/ 108 h 318"/>
                  <a:gd name="T16" fmla="*/ 376 w 400"/>
                  <a:gd name="T17" fmla="*/ 23 h 318"/>
                  <a:gd name="T18" fmla="*/ 292 w 400"/>
                  <a:gd name="T19" fmla="*/ 23 h 318"/>
                  <a:gd name="T20" fmla="*/ 292 w 400"/>
                  <a:gd name="T21" fmla="*/ 23 h 318"/>
                  <a:gd name="T22" fmla="*/ 292 w 400"/>
                  <a:gd name="T23" fmla="*/ 23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0" h="318">
                    <a:moveTo>
                      <a:pt x="292" y="23"/>
                    </a:moveTo>
                    <a:cubicBezTo>
                      <a:pt x="141" y="173"/>
                      <a:pt x="141" y="173"/>
                      <a:pt x="141" y="17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99" y="301"/>
                      <a:pt x="99" y="301"/>
                      <a:pt x="99" y="301"/>
                    </a:cubicBezTo>
                    <a:cubicBezTo>
                      <a:pt x="110" y="312"/>
                      <a:pt x="126" y="318"/>
                      <a:pt x="141" y="318"/>
                    </a:cubicBezTo>
                    <a:cubicBezTo>
                      <a:pt x="157" y="318"/>
                      <a:pt x="172" y="312"/>
                      <a:pt x="184" y="301"/>
                    </a:cubicBezTo>
                    <a:cubicBezTo>
                      <a:pt x="376" y="108"/>
                      <a:pt x="376" y="108"/>
                      <a:pt x="376" y="108"/>
                    </a:cubicBezTo>
                    <a:cubicBezTo>
                      <a:pt x="400" y="85"/>
                      <a:pt x="400" y="47"/>
                      <a:pt x="376" y="23"/>
                    </a:cubicBezTo>
                    <a:cubicBezTo>
                      <a:pt x="353" y="0"/>
                      <a:pt x="315" y="0"/>
                      <a:pt x="292" y="23"/>
                    </a:cubicBezTo>
                    <a:close/>
                    <a:moveTo>
                      <a:pt x="292" y="23"/>
                    </a:moveTo>
                    <a:cubicBezTo>
                      <a:pt x="292" y="23"/>
                      <a:pt x="292" y="23"/>
                      <a:pt x="292" y="2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40C48B89-9024-47AB-97DD-CCFD59B2FF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80325" y="1047750"/>
                <a:ext cx="58738" cy="44450"/>
              </a:xfrm>
              <a:custGeom>
                <a:avLst/>
                <a:gdLst>
                  <a:gd name="T0" fmla="*/ 649 w 673"/>
                  <a:gd name="T1" fmla="*/ 108 h 512"/>
                  <a:gd name="T2" fmla="*/ 649 w 673"/>
                  <a:gd name="T3" fmla="*/ 24 h 512"/>
                  <a:gd name="T4" fmla="*/ 565 w 673"/>
                  <a:gd name="T5" fmla="*/ 24 h 512"/>
                  <a:gd name="T6" fmla="*/ 197 w 673"/>
                  <a:gd name="T7" fmla="*/ 392 h 512"/>
                  <a:gd name="T8" fmla="*/ 0 w 673"/>
                  <a:gd name="T9" fmla="*/ 392 h 512"/>
                  <a:gd name="T10" fmla="*/ 131 w 673"/>
                  <a:gd name="T11" fmla="*/ 512 h 512"/>
                  <a:gd name="T12" fmla="*/ 221 w 673"/>
                  <a:gd name="T13" fmla="*/ 512 h 512"/>
                  <a:gd name="T14" fmla="*/ 264 w 673"/>
                  <a:gd name="T15" fmla="*/ 494 h 512"/>
                  <a:gd name="T16" fmla="*/ 649 w 673"/>
                  <a:gd name="T17" fmla="*/ 108 h 512"/>
                  <a:gd name="T18" fmla="*/ 649 w 673"/>
                  <a:gd name="T19" fmla="*/ 108 h 512"/>
                  <a:gd name="T20" fmla="*/ 649 w 673"/>
                  <a:gd name="T21" fmla="*/ 108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3" h="512">
                    <a:moveTo>
                      <a:pt x="649" y="108"/>
                    </a:moveTo>
                    <a:cubicBezTo>
                      <a:pt x="673" y="85"/>
                      <a:pt x="673" y="47"/>
                      <a:pt x="649" y="24"/>
                    </a:cubicBezTo>
                    <a:cubicBezTo>
                      <a:pt x="626" y="0"/>
                      <a:pt x="588" y="0"/>
                      <a:pt x="565" y="24"/>
                    </a:cubicBezTo>
                    <a:cubicBezTo>
                      <a:pt x="197" y="392"/>
                      <a:pt x="197" y="392"/>
                      <a:pt x="197" y="392"/>
                    </a:cubicBezTo>
                    <a:cubicBezTo>
                      <a:pt x="0" y="392"/>
                      <a:pt x="0" y="392"/>
                      <a:pt x="0" y="392"/>
                    </a:cubicBezTo>
                    <a:cubicBezTo>
                      <a:pt x="49" y="425"/>
                      <a:pt x="93" y="466"/>
                      <a:pt x="131" y="512"/>
                    </a:cubicBezTo>
                    <a:cubicBezTo>
                      <a:pt x="221" y="512"/>
                      <a:pt x="221" y="512"/>
                      <a:pt x="221" y="512"/>
                    </a:cubicBezTo>
                    <a:cubicBezTo>
                      <a:pt x="237" y="512"/>
                      <a:pt x="253" y="505"/>
                      <a:pt x="264" y="494"/>
                    </a:cubicBezTo>
                    <a:lnTo>
                      <a:pt x="649" y="108"/>
                    </a:lnTo>
                    <a:close/>
                    <a:moveTo>
                      <a:pt x="649" y="108"/>
                    </a:moveTo>
                    <a:cubicBezTo>
                      <a:pt x="649" y="108"/>
                      <a:pt x="649" y="108"/>
                      <a:pt x="649" y="10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4C4CCB81-E712-4342-BFF3-72B80CB5D5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70788" y="1165225"/>
                <a:ext cx="23813" cy="52388"/>
              </a:xfrm>
              <a:custGeom>
                <a:avLst/>
                <a:gdLst>
                  <a:gd name="T0" fmla="*/ 149 w 269"/>
                  <a:gd name="T1" fmla="*/ 144 h 590"/>
                  <a:gd name="T2" fmla="*/ 149 w 269"/>
                  <a:gd name="T3" fmla="*/ 377 h 590"/>
                  <a:gd name="T4" fmla="*/ 38 w 269"/>
                  <a:gd name="T5" fmla="*/ 488 h 590"/>
                  <a:gd name="T6" fmla="*/ 81 w 269"/>
                  <a:gd name="T7" fmla="*/ 590 h 590"/>
                  <a:gd name="T8" fmla="*/ 123 w 269"/>
                  <a:gd name="T9" fmla="*/ 572 h 590"/>
                  <a:gd name="T10" fmla="*/ 252 w 269"/>
                  <a:gd name="T11" fmla="*/ 444 h 590"/>
                  <a:gd name="T12" fmla="*/ 269 w 269"/>
                  <a:gd name="T13" fmla="*/ 401 h 590"/>
                  <a:gd name="T14" fmla="*/ 269 w 269"/>
                  <a:gd name="T15" fmla="*/ 0 h 590"/>
                  <a:gd name="T16" fmla="*/ 167 w 269"/>
                  <a:gd name="T17" fmla="*/ 102 h 590"/>
                  <a:gd name="T18" fmla="*/ 149 w 269"/>
                  <a:gd name="T19" fmla="*/ 144 h 590"/>
                  <a:gd name="T20" fmla="*/ 149 w 269"/>
                  <a:gd name="T21" fmla="*/ 144 h 590"/>
                  <a:gd name="T22" fmla="*/ 149 w 269"/>
                  <a:gd name="T23" fmla="*/ 144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9" h="590">
                    <a:moveTo>
                      <a:pt x="149" y="144"/>
                    </a:moveTo>
                    <a:cubicBezTo>
                      <a:pt x="149" y="377"/>
                      <a:pt x="149" y="377"/>
                      <a:pt x="149" y="377"/>
                    </a:cubicBezTo>
                    <a:cubicBezTo>
                      <a:pt x="38" y="488"/>
                      <a:pt x="38" y="488"/>
                      <a:pt x="38" y="488"/>
                    </a:cubicBezTo>
                    <a:cubicBezTo>
                      <a:pt x="0" y="526"/>
                      <a:pt x="28" y="590"/>
                      <a:pt x="81" y="590"/>
                    </a:cubicBezTo>
                    <a:cubicBezTo>
                      <a:pt x="96" y="590"/>
                      <a:pt x="111" y="584"/>
                      <a:pt x="123" y="572"/>
                    </a:cubicBezTo>
                    <a:cubicBezTo>
                      <a:pt x="252" y="444"/>
                      <a:pt x="252" y="444"/>
                      <a:pt x="252" y="444"/>
                    </a:cubicBezTo>
                    <a:cubicBezTo>
                      <a:pt x="263" y="433"/>
                      <a:pt x="269" y="417"/>
                      <a:pt x="269" y="401"/>
                    </a:cubicBezTo>
                    <a:cubicBezTo>
                      <a:pt x="269" y="0"/>
                      <a:pt x="269" y="0"/>
                      <a:pt x="269" y="0"/>
                    </a:cubicBezTo>
                    <a:cubicBezTo>
                      <a:pt x="167" y="102"/>
                      <a:pt x="167" y="102"/>
                      <a:pt x="167" y="102"/>
                    </a:cubicBezTo>
                    <a:cubicBezTo>
                      <a:pt x="155" y="113"/>
                      <a:pt x="149" y="128"/>
                      <a:pt x="149" y="144"/>
                    </a:cubicBezTo>
                    <a:close/>
                    <a:moveTo>
                      <a:pt x="149" y="144"/>
                    </a:moveTo>
                    <a:cubicBezTo>
                      <a:pt x="149" y="144"/>
                      <a:pt x="149" y="144"/>
                      <a:pt x="149" y="14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2063E4C6-EF8F-406D-A801-07BB9238AB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04138" y="1165225"/>
                <a:ext cx="23813" cy="52388"/>
              </a:xfrm>
              <a:custGeom>
                <a:avLst/>
                <a:gdLst>
                  <a:gd name="T0" fmla="*/ 120 w 269"/>
                  <a:gd name="T1" fmla="*/ 377 h 590"/>
                  <a:gd name="T2" fmla="*/ 120 w 269"/>
                  <a:gd name="T3" fmla="*/ 144 h 590"/>
                  <a:gd name="T4" fmla="*/ 102 w 269"/>
                  <a:gd name="T5" fmla="*/ 102 h 590"/>
                  <a:gd name="T6" fmla="*/ 0 w 269"/>
                  <a:gd name="T7" fmla="*/ 0 h 590"/>
                  <a:gd name="T8" fmla="*/ 0 w 269"/>
                  <a:gd name="T9" fmla="*/ 401 h 590"/>
                  <a:gd name="T10" fmla="*/ 17 w 269"/>
                  <a:gd name="T11" fmla="*/ 444 h 590"/>
                  <a:gd name="T12" fmla="*/ 146 w 269"/>
                  <a:gd name="T13" fmla="*/ 572 h 590"/>
                  <a:gd name="T14" fmla="*/ 188 w 269"/>
                  <a:gd name="T15" fmla="*/ 590 h 590"/>
                  <a:gd name="T16" fmla="*/ 231 w 269"/>
                  <a:gd name="T17" fmla="*/ 488 h 590"/>
                  <a:gd name="T18" fmla="*/ 120 w 269"/>
                  <a:gd name="T19" fmla="*/ 377 h 590"/>
                  <a:gd name="T20" fmla="*/ 120 w 269"/>
                  <a:gd name="T21" fmla="*/ 377 h 590"/>
                  <a:gd name="T22" fmla="*/ 120 w 269"/>
                  <a:gd name="T23" fmla="*/ 377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9" h="590">
                    <a:moveTo>
                      <a:pt x="120" y="377"/>
                    </a:moveTo>
                    <a:cubicBezTo>
                      <a:pt x="120" y="144"/>
                      <a:pt x="120" y="144"/>
                      <a:pt x="120" y="144"/>
                    </a:cubicBezTo>
                    <a:cubicBezTo>
                      <a:pt x="120" y="128"/>
                      <a:pt x="114" y="113"/>
                      <a:pt x="102" y="10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01"/>
                      <a:pt x="0" y="401"/>
                      <a:pt x="0" y="401"/>
                    </a:cubicBezTo>
                    <a:cubicBezTo>
                      <a:pt x="0" y="417"/>
                      <a:pt x="6" y="433"/>
                      <a:pt x="17" y="444"/>
                    </a:cubicBezTo>
                    <a:cubicBezTo>
                      <a:pt x="146" y="572"/>
                      <a:pt x="146" y="572"/>
                      <a:pt x="146" y="572"/>
                    </a:cubicBezTo>
                    <a:cubicBezTo>
                      <a:pt x="158" y="584"/>
                      <a:pt x="173" y="590"/>
                      <a:pt x="188" y="590"/>
                    </a:cubicBezTo>
                    <a:cubicBezTo>
                      <a:pt x="241" y="590"/>
                      <a:pt x="269" y="526"/>
                      <a:pt x="231" y="488"/>
                    </a:cubicBezTo>
                    <a:lnTo>
                      <a:pt x="120" y="377"/>
                    </a:lnTo>
                    <a:close/>
                    <a:moveTo>
                      <a:pt x="120" y="377"/>
                    </a:moveTo>
                    <a:cubicBezTo>
                      <a:pt x="120" y="377"/>
                      <a:pt x="120" y="377"/>
                      <a:pt x="120" y="37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21B734F7-63B9-4F7F-ABDA-5B515636A8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02550" y="1093788"/>
                <a:ext cx="25400" cy="26988"/>
              </a:xfrm>
              <a:custGeom>
                <a:avLst/>
                <a:gdLst>
                  <a:gd name="T0" fmla="*/ 80 w 296"/>
                  <a:gd name="T1" fmla="*/ 301 h 318"/>
                  <a:gd name="T2" fmla="*/ 273 w 296"/>
                  <a:gd name="T3" fmla="*/ 108 h 318"/>
                  <a:gd name="T4" fmla="*/ 273 w 296"/>
                  <a:gd name="T5" fmla="*/ 23 h 318"/>
                  <a:gd name="T6" fmla="*/ 188 w 296"/>
                  <a:gd name="T7" fmla="*/ 23 h 318"/>
                  <a:gd name="T8" fmla="*/ 0 w 296"/>
                  <a:gd name="T9" fmla="*/ 211 h 318"/>
                  <a:gd name="T10" fmla="*/ 21 w 296"/>
                  <a:gd name="T11" fmla="*/ 318 h 318"/>
                  <a:gd name="T12" fmla="*/ 38 w 296"/>
                  <a:gd name="T13" fmla="*/ 318 h 318"/>
                  <a:gd name="T14" fmla="*/ 80 w 296"/>
                  <a:gd name="T15" fmla="*/ 301 h 318"/>
                  <a:gd name="T16" fmla="*/ 80 w 296"/>
                  <a:gd name="T17" fmla="*/ 301 h 318"/>
                  <a:gd name="T18" fmla="*/ 80 w 296"/>
                  <a:gd name="T19" fmla="*/ 301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6" h="318">
                    <a:moveTo>
                      <a:pt x="80" y="301"/>
                    </a:moveTo>
                    <a:cubicBezTo>
                      <a:pt x="273" y="108"/>
                      <a:pt x="273" y="108"/>
                      <a:pt x="273" y="108"/>
                    </a:cubicBezTo>
                    <a:cubicBezTo>
                      <a:pt x="296" y="85"/>
                      <a:pt x="296" y="47"/>
                      <a:pt x="273" y="23"/>
                    </a:cubicBezTo>
                    <a:cubicBezTo>
                      <a:pt x="249" y="0"/>
                      <a:pt x="211" y="0"/>
                      <a:pt x="188" y="23"/>
                    </a:cubicBezTo>
                    <a:cubicBezTo>
                      <a:pt x="0" y="211"/>
                      <a:pt x="0" y="211"/>
                      <a:pt x="0" y="211"/>
                    </a:cubicBezTo>
                    <a:cubicBezTo>
                      <a:pt x="10" y="246"/>
                      <a:pt x="17" y="282"/>
                      <a:pt x="21" y="318"/>
                    </a:cubicBezTo>
                    <a:cubicBezTo>
                      <a:pt x="38" y="318"/>
                      <a:pt x="38" y="318"/>
                      <a:pt x="38" y="318"/>
                    </a:cubicBezTo>
                    <a:cubicBezTo>
                      <a:pt x="53" y="318"/>
                      <a:pt x="69" y="312"/>
                      <a:pt x="80" y="301"/>
                    </a:cubicBezTo>
                    <a:close/>
                    <a:moveTo>
                      <a:pt x="80" y="301"/>
                    </a:moveTo>
                    <a:cubicBezTo>
                      <a:pt x="80" y="301"/>
                      <a:pt x="80" y="301"/>
                      <a:pt x="80" y="30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F5B91FC9-64FC-4719-9ECC-B0D8C1AE46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32700" y="1082675"/>
                <a:ext cx="33338" cy="61913"/>
              </a:xfrm>
              <a:custGeom>
                <a:avLst/>
                <a:gdLst>
                  <a:gd name="T0" fmla="*/ 197 w 394"/>
                  <a:gd name="T1" fmla="*/ 707 h 707"/>
                  <a:gd name="T2" fmla="*/ 394 w 394"/>
                  <a:gd name="T3" fmla="*/ 510 h 707"/>
                  <a:gd name="T4" fmla="*/ 394 w 394"/>
                  <a:gd name="T5" fmla="*/ 40 h 707"/>
                  <a:gd name="T6" fmla="*/ 197 w 394"/>
                  <a:gd name="T7" fmla="*/ 0 h 707"/>
                  <a:gd name="T8" fmla="*/ 0 w 394"/>
                  <a:gd name="T9" fmla="*/ 40 h 707"/>
                  <a:gd name="T10" fmla="*/ 0 w 394"/>
                  <a:gd name="T11" fmla="*/ 510 h 707"/>
                  <a:gd name="T12" fmla="*/ 197 w 394"/>
                  <a:gd name="T13" fmla="*/ 707 h 707"/>
                  <a:gd name="T14" fmla="*/ 197 w 394"/>
                  <a:gd name="T15" fmla="*/ 707 h 707"/>
                  <a:gd name="T16" fmla="*/ 197 w 394"/>
                  <a:gd name="T17" fmla="*/ 707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4" h="707">
                    <a:moveTo>
                      <a:pt x="197" y="707"/>
                    </a:moveTo>
                    <a:cubicBezTo>
                      <a:pt x="306" y="707"/>
                      <a:pt x="394" y="619"/>
                      <a:pt x="394" y="510"/>
                    </a:cubicBezTo>
                    <a:cubicBezTo>
                      <a:pt x="394" y="40"/>
                      <a:pt x="394" y="40"/>
                      <a:pt x="394" y="40"/>
                    </a:cubicBezTo>
                    <a:cubicBezTo>
                      <a:pt x="333" y="14"/>
                      <a:pt x="267" y="0"/>
                      <a:pt x="197" y="0"/>
                    </a:cubicBezTo>
                    <a:cubicBezTo>
                      <a:pt x="127" y="0"/>
                      <a:pt x="61" y="14"/>
                      <a:pt x="0" y="40"/>
                    </a:cubicBezTo>
                    <a:cubicBezTo>
                      <a:pt x="0" y="510"/>
                      <a:pt x="0" y="510"/>
                      <a:pt x="0" y="510"/>
                    </a:cubicBezTo>
                    <a:cubicBezTo>
                      <a:pt x="0" y="619"/>
                      <a:pt x="88" y="707"/>
                      <a:pt x="197" y="707"/>
                    </a:cubicBezTo>
                    <a:close/>
                    <a:moveTo>
                      <a:pt x="197" y="707"/>
                    </a:moveTo>
                    <a:cubicBezTo>
                      <a:pt x="197" y="707"/>
                      <a:pt x="197" y="707"/>
                      <a:pt x="197" y="70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D52BCC68-C659-443A-92D4-75AEF7ADA2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04125" y="1092200"/>
                <a:ext cx="90488" cy="119063"/>
              </a:xfrm>
              <a:custGeom>
                <a:avLst/>
                <a:gdLst>
                  <a:gd name="T0" fmla="*/ 827 w 1020"/>
                  <a:gd name="T1" fmla="*/ 0 h 1359"/>
                  <a:gd name="T2" fmla="*/ 827 w 1020"/>
                  <a:gd name="T3" fmla="*/ 399 h 1359"/>
                  <a:gd name="T4" fmla="*/ 510 w 1020"/>
                  <a:gd name="T5" fmla="*/ 716 h 1359"/>
                  <a:gd name="T6" fmla="*/ 193 w 1020"/>
                  <a:gd name="T7" fmla="*/ 399 h 1359"/>
                  <a:gd name="T8" fmla="*/ 193 w 1020"/>
                  <a:gd name="T9" fmla="*/ 0 h 1359"/>
                  <a:gd name="T10" fmla="*/ 0 w 1020"/>
                  <a:gd name="T11" fmla="*/ 399 h 1359"/>
                  <a:gd name="T12" fmla="*/ 0 w 1020"/>
                  <a:gd name="T13" fmla="*/ 849 h 1359"/>
                  <a:gd name="T14" fmla="*/ 510 w 1020"/>
                  <a:gd name="T15" fmla="*/ 1359 h 1359"/>
                  <a:gd name="T16" fmla="*/ 1020 w 1020"/>
                  <a:gd name="T17" fmla="*/ 849 h 1359"/>
                  <a:gd name="T18" fmla="*/ 1020 w 1020"/>
                  <a:gd name="T19" fmla="*/ 399 h 1359"/>
                  <a:gd name="T20" fmla="*/ 827 w 1020"/>
                  <a:gd name="T21" fmla="*/ 0 h 1359"/>
                  <a:gd name="T22" fmla="*/ 827 w 1020"/>
                  <a:gd name="T23" fmla="*/ 0 h 1359"/>
                  <a:gd name="T24" fmla="*/ 827 w 1020"/>
                  <a:gd name="T25" fmla="*/ 0 h 1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20" h="1359">
                    <a:moveTo>
                      <a:pt x="827" y="0"/>
                    </a:moveTo>
                    <a:cubicBezTo>
                      <a:pt x="827" y="399"/>
                      <a:pt x="827" y="399"/>
                      <a:pt x="827" y="399"/>
                    </a:cubicBezTo>
                    <a:cubicBezTo>
                      <a:pt x="827" y="574"/>
                      <a:pt x="685" y="716"/>
                      <a:pt x="510" y="716"/>
                    </a:cubicBezTo>
                    <a:cubicBezTo>
                      <a:pt x="335" y="716"/>
                      <a:pt x="193" y="574"/>
                      <a:pt x="193" y="399"/>
                    </a:cubicBezTo>
                    <a:cubicBezTo>
                      <a:pt x="193" y="0"/>
                      <a:pt x="193" y="0"/>
                      <a:pt x="193" y="0"/>
                    </a:cubicBezTo>
                    <a:cubicBezTo>
                      <a:pt x="76" y="93"/>
                      <a:pt x="0" y="238"/>
                      <a:pt x="0" y="399"/>
                    </a:cubicBezTo>
                    <a:cubicBezTo>
                      <a:pt x="0" y="849"/>
                      <a:pt x="0" y="849"/>
                      <a:pt x="0" y="849"/>
                    </a:cubicBezTo>
                    <a:cubicBezTo>
                      <a:pt x="0" y="1130"/>
                      <a:pt x="229" y="1359"/>
                      <a:pt x="510" y="1359"/>
                    </a:cubicBezTo>
                    <a:cubicBezTo>
                      <a:pt x="791" y="1359"/>
                      <a:pt x="1020" y="1130"/>
                      <a:pt x="1020" y="849"/>
                    </a:cubicBezTo>
                    <a:cubicBezTo>
                      <a:pt x="1020" y="399"/>
                      <a:pt x="1020" y="399"/>
                      <a:pt x="1020" y="399"/>
                    </a:cubicBezTo>
                    <a:cubicBezTo>
                      <a:pt x="1020" y="238"/>
                      <a:pt x="944" y="93"/>
                      <a:pt x="827" y="0"/>
                    </a:cubicBezTo>
                    <a:close/>
                    <a:moveTo>
                      <a:pt x="827" y="0"/>
                    </a:moveTo>
                    <a:cubicBezTo>
                      <a:pt x="827" y="0"/>
                      <a:pt x="827" y="0"/>
                      <a:pt x="82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1481931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5862-6FE6-467A-B7EA-C2BC0E7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029876-ABA6-45CC-9546-2E39605779E0}"/>
              </a:ext>
            </a:extLst>
          </p:cNvPr>
          <p:cNvSpPr/>
          <p:nvPr/>
        </p:nvSpPr>
        <p:spPr>
          <a:xfrm>
            <a:off x="234950" y="4473841"/>
            <a:ext cx="85026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Source: </a:t>
            </a:r>
            <a:r>
              <a:rPr lang="fr-FR" sz="1000" dirty="0">
                <a:hlinkClick r:id="rId2"/>
              </a:rPr>
              <a:t>https://medium.com/app-affairs/9-applications-of-machine-learning-from-day-to-day-life-112a47a429d0</a:t>
            </a:r>
            <a:r>
              <a:rPr lang="fr-FR" sz="1000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ED720-87C3-47FD-B180-8A3C45122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57D00-3686-43ED-8354-18979369E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49B82E-958D-482E-8619-0740E82E7DCB}"/>
              </a:ext>
            </a:extLst>
          </p:cNvPr>
          <p:cNvSpPr txBox="1">
            <a:spLocks/>
          </p:cNvSpPr>
          <p:nvPr/>
        </p:nvSpPr>
        <p:spPr>
          <a:xfrm>
            <a:off x="344669" y="1371301"/>
            <a:ext cx="8459606" cy="2916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252000" marR="0" indent="-2520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20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504000" marR="0" indent="-250825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18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756000" marR="0" indent="-2520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16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008000" marR="0" indent="-2520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14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346200" marR="0" indent="-26670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DC63F"/>
              </a:buClr>
              <a:buSzTx/>
              <a:buFont typeface="Wingdings 2" panose="05020102010507070707" pitchFamily="18" charset="2"/>
              <a:buChar char=""/>
              <a:tabLst/>
              <a:defRPr sz="135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Online Customer Support</a:t>
            </a:r>
          </a:p>
          <a:p>
            <a:pPr lvl="1"/>
            <a:r>
              <a:rPr lang="en-US" sz="1400" dirty="0"/>
              <a:t>State Bank of India’s SIA chatbot </a:t>
            </a:r>
          </a:p>
          <a:p>
            <a:pPr lvl="1">
              <a:spcAft>
                <a:spcPts val="1200"/>
              </a:spcAft>
            </a:pPr>
            <a:r>
              <a:rPr lang="en-US" sz="1400" dirty="0"/>
              <a:t>ICICI Bank’s iPal</a:t>
            </a:r>
          </a:p>
          <a:p>
            <a:r>
              <a:rPr lang="en-US" sz="1600" dirty="0"/>
              <a:t>Facebook Messenger</a:t>
            </a:r>
          </a:p>
          <a:p>
            <a:r>
              <a:rPr lang="en-US" sz="1600" dirty="0"/>
              <a:t>Insomnia </a:t>
            </a:r>
          </a:p>
          <a:p>
            <a:r>
              <a:rPr lang="en-US" sz="1600" dirty="0"/>
              <a:t>Disney: Solving Crimes with Fictional Characters, Zootopia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F9D1D99-EE9E-4FA7-B816-FD397E765E1F}"/>
              </a:ext>
            </a:extLst>
          </p:cNvPr>
          <p:cNvGrpSpPr/>
          <p:nvPr/>
        </p:nvGrpSpPr>
        <p:grpSpPr>
          <a:xfrm>
            <a:off x="344670" y="1028881"/>
            <a:ext cx="8462782" cy="342719"/>
            <a:chOff x="344670" y="1028881"/>
            <a:chExt cx="8462782" cy="342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8E00A1-0B11-4A22-B8E8-606211673AB3}"/>
                </a:ext>
              </a:extLst>
            </p:cNvPr>
            <p:cNvSpPr/>
            <p:nvPr/>
          </p:nvSpPr>
          <p:spPr>
            <a:xfrm>
              <a:off x="344670" y="1028881"/>
              <a:ext cx="8462780" cy="342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b="1" dirty="0"/>
                <a:t>Chatbots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2B84651-C366-4BA9-A4C4-BE01AF868D52}"/>
                </a:ext>
              </a:extLst>
            </p:cNvPr>
            <p:cNvSpPr/>
            <p:nvPr/>
          </p:nvSpPr>
          <p:spPr>
            <a:xfrm>
              <a:off x="8375650" y="1028881"/>
              <a:ext cx="431802" cy="3427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00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2CB2837-D176-4F47-96E6-06E4DE74DC2B}"/>
              </a:ext>
            </a:extLst>
          </p:cNvPr>
          <p:cNvGrpSpPr/>
          <p:nvPr/>
        </p:nvGrpSpPr>
        <p:grpSpPr>
          <a:xfrm>
            <a:off x="8469081" y="1054193"/>
            <a:ext cx="244940" cy="291336"/>
            <a:chOff x="8491851" y="1067477"/>
            <a:chExt cx="244940" cy="29133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611265-225D-42AA-AB27-A34AA69B8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1851" y="1152655"/>
              <a:ext cx="199399" cy="206158"/>
            </a:xfrm>
            <a:prstGeom prst="rect">
              <a:avLst/>
            </a:prstGeom>
          </p:spPr>
        </p:pic>
        <p:sp>
          <p:nvSpPr>
            <p:cNvPr id="16" name="AutoShape 3">
              <a:extLst>
                <a:ext uri="{FF2B5EF4-FFF2-40B4-BE49-F238E27FC236}">
                  <a16:creationId xmlns:a16="http://schemas.microsoft.com/office/drawing/2014/main" id="{17D07D7B-3D7B-4143-830A-1CB1914D9F2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606801" y="1093723"/>
              <a:ext cx="107220" cy="65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r>
                <a:rPr lang="en-AU" sz="700" b="1" dirty="0">
                  <a:solidFill>
                    <a:schemeClr val="bg1"/>
                  </a:solidFill>
                </a:rPr>
                <a:t>…</a:t>
              </a:r>
              <a:endParaRPr 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C883031-B4BE-4284-B3FE-69E1E6F44E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45709" y="1067477"/>
              <a:ext cx="91082" cy="85178"/>
            </a:xfrm>
            <a:custGeom>
              <a:avLst/>
              <a:gdLst>
                <a:gd name="T0" fmla="*/ 1868 w 2048"/>
                <a:gd name="T1" fmla="*/ 0 h 1920"/>
                <a:gd name="T2" fmla="*/ 180 w 2048"/>
                <a:gd name="T3" fmla="*/ 0 h 1920"/>
                <a:gd name="T4" fmla="*/ 0 w 2048"/>
                <a:gd name="T5" fmla="*/ 180 h 1920"/>
                <a:gd name="T6" fmla="*/ 0 w 2048"/>
                <a:gd name="T7" fmla="*/ 1380 h 1920"/>
                <a:gd name="T8" fmla="*/ 180 w 2048"/>
                <a:gd name="T9" fmla="*/ 1560 h 1920"/>
                <a:gd name="T10" fmla="*/ 364 w 2048"/>
                <a:gd name="T11" fmla="*/ 1560 h 1920"/>
                <a:gd name="T12" fmla="*/ 364 w 2048"/>
                <a:gd name="T13" fmla="*/ 1860 h 1920"/>
                <a:gd name="T14" fmla="*/ 401 w 2048"/>
                <a:gd name="T15" fmla="*/ 1915 h 1920"/>
                <a:gd name="T16" fmla="*/ 424 w 2048"/>
                <a:gd name="T17" fmla="*/ 1920 h 1920"/>
                <a:gd name="T18" fmla="*/ 466 w 2048"/>
                <a:gd name="T19" fmla="*/ 1902 h 1920"/>
                <a:gd name="T20" fmla="*/ 809 w 2048"/>
                <a:gd name="T21" fmla="*/ 1560 h 1920"/>
                <a:gd name="T22" fmla="*/ 1868 w 2048"/>
                <a:gd name="T23" fmla="*/ 1560 h 1920"/>
                <a:gd name="T24" fmla="*/ 2048 w 2048"/>
                <a:gd name="T25" fmla="*/ 1380 h 1920"/>
                <a:gd name="T26" fmla="*/ 2048 w 2048"/>
                <a:gd name="T27" fmla="*/ 180 h 1920"/>
                <a:gd name="T28" fmla="*/ 1868 w 2048"/>
                <a:gd name="T29" fmla="*/ 0 h 1920"/>
                <a:gd name="T30" fmla="*/ 1928 w 2048"/>
                <a:gd name="T31" fmla="*/ 1380 h 1920"/>
                <a:gd name="T32" fmla="*/ 1868 w 2048"/>
                <a:gd name="T33" fmla="*/ 1440 h 1920"/>
                <a:gd name="T34" fmla="*/ 784 w 2048"/>
                <a:gd name="T35" fmla="*/ 1440 h 1920"/>
                <a:gd name="T36" fmla="*/ 742 w 2048"/>
                <a:gd name="T37" fmla="*/ 1458 h 1920"/>
                <a:gd name="T38" fmla="*/ 484 w 2048"/>
                <a:gd name="T39" fmla="*/ 1715 h 1920"/>
                <a:gd name="T40" fmla="*/ 484 w 2048"/>
                <a:gd name="T41" fmla="*/ 1500 h 1920"/>
                <a:gd name="T42" fmla="*/ 424 w 2048"/>
                <a:gd name="T43" fmla="*/ 1440 h 1920"/>
                <a:gd name="T44" fmla="*/ 180 w 2048"/>
                <a:gd name="T45" fmla="*/ 1440 h 1920"/>
                <a:gd name="T46" fmla="*/ 120 w 2048"/>
                <a:gd name="T47" fmla="*/ 1380 h 1920"/>
                <a:gd name="T48" fmla="*/ 120 w 2048"/>
                <a:gd name="T49" fmla="*/ 180 h 1920"/>
                <a:gd name="T50" fmla="*/ 180 w 2048"/>
                <a:gd name="T51" fmla="*/ 120 h 1920"/>
                <a:gd name="T52" fmla="*/ 1868 w 2048"/>
                <a:gd name="T53" fmla="*/ 120 h 1920"/>
                <a:gd name="T54" fmla="*/ 1928 w 2048"/>
                <a:gd name="T55" fmla="*/ 180 h 1920"/>
                <a:gd name="T56" fmla="*/ 1928 w 2048"/>
                <a:gd name="T57" fmla="*/ 138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48" h="1920">
                  <a:moveTo>
                    <a:pt x="1868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81" y="0"/>
                    <a:pt x="0" y="81"/>
                    <a:pt x="0" y="180"/>
                  </a:cubicBezTo>
                  <a:cubicBezTo>
                    <a:pt x="0" y="1380"/>
                    <a:pt x="0" y="1380"/>
                    <a:pt x="0" y="1380"/>
                  </a:cubicBezTo>
                  <a:cubicBezTo>
                    <a:pt x="0" y="1479"/>
                    <a:pt x="81" y="1560"/>
                    <a:pt x="180" y="1560"/>
                  </a:cubicBezTo>
                  <a:cubicBezTo>
                    <a:pt x="364" y="1560"/>
                    <a:pt x="364" y="1560"/>
                    <a:pt x="364" y="1560"/>
                  </a:cubicBezTo>
                  <a:cubicBezTo>
                    <a:pt x="364" y="1860"/>
                    <a:pt x="364" y="1860"/>
                    <a:pt x="364" y="1860"/>
                  </a:cubicBezTo>
                  <a:cubicBezTo>
                    <a:pt x="364" y="1884"/>
                    <a:pt x="379" y="1906"/>
                    <a:pt x="401" y="1915"/>
                  </a:cubicBezTo>
                  <a:cubicBezTo>
                    <a:pt x="408" y="1919"/>
                    <a:pt x="416" y="1920"/>
                    <a:pt x="424" y="1920"/>
                  </a:cubicBezTo>
                  <a:cubicBezTo>
                    <a:pt x="440" y="1920"/>
                    <a:pt x="455" y="1914"/>
                    <a:pt x="466" y="1902"/>
                  </a:cubicBezTo>
                  <a:cubicBezTo>
                    <a:pt x="809" y="1560"/>
                    <a:pt x="809" y="1560"/>
                    <a:pt x="809" y="1560"/>
                  </a:cubicBezTo>
                  <a:cubicBezTo>
                    <a:pt x="1868" y="1560"/>
                    <a:pt x="1868" y="1560"/>
                    <a:pt x="1868" y="1560"/>
                  </a:cubicBezTo>
                  <a:cubicBezTo>
                    <a:pt x="1967" y="1560"/>
                    <a:pt x="2048" y="1479"/>
                    <a:pt x="2048" y="1380"/>
                  </a:cubicBezTo>
                  <a:cubicBezTo>
                    <a:pt x="2048" y="180"/>
                    <a:pt x="2048" y="180"/>
                    <a:pt x="2048" y="180"/>
                  </a:cubicBezTo>
                  <a:cubicBezTo>
                    <a:pt x="2048" y="81"/>
                    <a:pt x="1967" y="0"/>
                    <a:pt x="1868" y="0"/>
                  </a:cubicBezTo>
                  <a:close/>
                  <a:moveTo>
                    <a:pt x="1928" y="1380"/>
                  </a:moveTo>
                  <a:cubicBezTo>
                    <a:pt x="1928" y="1413"/>
                    <a:pt x="1901" y="1440"/>
                    <a:pt x="1868" y="1440"/>
                  </a:cubicBezTo>
                  <a:cubicBezTo>
                    <a:pt x="784" y="1440"/>
                    <a:pt x="784" y="1440"/>
                    <a:pt x="784" y="1440"/>
                  </a:cubicBezTo>
                  <a:cubicBezTo>
                    <a:pt x="768" y="1440"/>
                    <a:pt x="753" y="1446"/>
                    <a:pt x="742" y="1458"/>
                  </a:cubicBezTo>
                  <a:cubicBezTo>
                    <a:pt x="484" y="1715"/>
                    <a:pt x="484" y="1715"/>
                    <a:pt x="484" y="1715"/>
                  </a:cubicBezTo>
                  <a:cubicBezTo>
                    <a:pt x="484" y="1500"/>
                    <a:pt x="484" y="1500"/>
                    <a:pt x="484" y="1500"/>
                  </a:cubicBezTo>
                  <a:cubicBezTo>
                    <a:pt x="484" y="1467"/>
                    <a:pt x="457" y="1440"/>
                    <a:pt x="424" y="1440"/>
                  </a:cubicBezTo>
                  <a:cubicBezTo>
                    <a:pt x="180" y="1440"/>
                    <a:pt x="180" y="1440"/>
                    <a:pt x="180" y="1440"/>
                  </a:cubicBezTo>
                  <a:cubicBezTo>
                    <a:pt x="147" y="1440"/>
                    <a:pt x="120" y="1413"/>
                    <a:pt x="120" y="1380"/>
                  </a:cubicBezTo>
                  <a:cubicBezTo>
                    <a:pt x="120" y="180"/>
                    <a:pt x="120" y="180"/>
                    <a:pt x="120" y="180"/>
                  </a:cubicBezTo>
                  <a:cubicBezTo>
                    <a:pt x="120" y="147"/>
                    <a:pt x="147" y="120"/>
                    <a:pt x="180" y="120"/>
                  </a:cubicBezTo>
                  <a:cubicBezTo>
                    <a:pt x="1868" y="120"/>
                    <a:pt x="1868" y="120"/>
                    <a:pt x="1868" y="120"/>
                  </a:cubicBezTo>
                  <a:cubicBezTo>
                    <a:pt x="1901" y="120"/>
                    <a:pt x="1928" y="147"/>
                    <a:pt x="1928" y="180"/>
                  </a:cubicBezTo>
                  <a:lnTo>
                    <a:pt x="1928" y="13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7909171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5862-6FE6-467A-B7EA-C2BC0E7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029876-ABA6-45CC-9546-2E39605779E0}"/>
              </a:ext>
            </a:extLst>
          </p:cNvPr>
          <p:cNvSpPr/>
          <p:nvPr/>
        </p:nvSpPr>
        <p:spPr>
          <a:xfrm>
            <a:off x="234950" y="4473841"/>
            <a:ext cx="85026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Source: </a:t>
            </a:r>
            <a:r>
              <a:rPr lang="fr-FR" sz="1000" dirty="0">
                <a:hlinkClick r:id="rId2"/>
              </a:rPr>
              <a:t>https://medium.com/app-affairs/9-applications-of-machine-learning-from-day-to-day-life-112a47a429d0</a:t>
            </a:r>
            <a:r>
              <a:rPr lang="fr-FR" sz="1000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BDCAD-A089-494B-9C82-C9E0C234E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7EDD9-2F82-4720-87FE-E1D5761AD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E5BCF5-6AF8-44D7-93CE-BEC8BE08A7F2}"/>
              </a:ext>
            </a:extLst>
          </p:cNvPr>
          <p:cNvSpPr txBox="1">
            <a:spLocks/>
          </p:cNvSpPr>
          <p:nvPr/>
        </p:nvSpPr>
        <p:spPr>
          <a:xfrm>
            <a:off x="344669" y="1371301"/>
            <a:ext cx="8459606" cy="2916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252000" marR="0" indent="-2520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20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504000" marR="0" indent="-250825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18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756000" marR="0" indent="-2520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16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008000" marR="0" indent="-2520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14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346200" marR="0" indent="-26670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DC63F"/>
              </a:buClr>
              <a:buSzTx/>
              <a:buFont typeface="Wingdings 2" panose="05020102010507070707" pitchFamily="18" charset="2"/>
              <a:buChar char=""/>
              <a:tabLst/>
              <a:defRPr sz="135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Google</a:t>
            </a:r>
          </a:p>
          <a:p>
            <a:pPr lvl="1"/>
            <a:r>
              <a:rPr lang="en-US" sz="1400" dirty="0"/>
              <a:t>Need more examples??</a:t>
            </a:r>
          </a:p>
          <a:p>
            <a:pPr lvl="1"/>
            <a:r>
              <a:rPr lang="en-US" sz="1400" dirty="0"/>
              <a:t>Used to be Page Rank alone, now uses 200+ parameters and AI, ML</a:t>
            </a:r>
          </a:p>
          <a:p>
            <a:pPr lvl="1"/>
            <a:r>
              <a:rPr lang="en-US" sz="1400" dirty="0"/>
              <a:t>Stay on the web page for long</a:t>
            </a:r>
          </a:p>
          <a:p>
            <a:pPr lvl="1"/>
            <a:r>
              <a:rPr lang="en-US" sz="1400" dirty="0"/>
              <a:t>Search results but do not open any of the results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4AB901-6EF2-4A1B-8702-C35A045C7494}"/>
              </a:ext>
            </a:extLst>
          </p:cNvPr>
          <p:cNvGrpSpPr/>
          <p:nvPr/>
        </p:nvGrpSpPr>
        <p:grpSpPr>
          <a:xfrm>
            <a:off x="344670" y="1028881"/>
            <a:ext cx="8462782" cy="342719"/>
            <a:chOff x="344670" y="1028881"/>
            <a:chExt cx="8462782" cy="342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A5DACD-F826-4F35-984B-C4B15D04DCBA}"/>
                </a:ext>
              </a:extLst>
            </p:cNvPr>
            <p:cNvSpPr/>
            <p:nvPr/>
          </p:nvSpPr>
          <p:spPr>
            <a:xfrm>
              <a:off x="344670" y="1028881"/>
              <a:ext cx="8462780" cy="342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b="1" dirty="0"/>
                <a:t>Search Engine Result Refining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5E9E43-849C-4253-9818-3BE4D9B09A9F}"/>
                </a:ext>
              </a:extLst>
            </p:cNvPr>
            <p:cNvSpPr/>
            <p:nvPr/>
          </p:nvSpPr>
          <p:spPr>
            <a:xfrm>
              <a:off x="8375650" y="1028881"/>
              <a:ext cx="431802" cy="342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00" b="1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6B03429-CA74-400D-85B6-9530B256E647}"/>
              </a:ext>
            </a:extLst>
          </p:cNvPr>
          <p:cNvGrpSpPr/>
          <p:nvPr/>
        </p:nvGrpSpPr>
        <p:grpSpPr>
          <a:xfrm>
            <a:off x="8362382" y="1046323"/>
            <a:ext cx="422843" cy="315453"/>
            <a:chOff x="8362382" y="1046323"/>
            <a:chExt cx="422843" cy="31545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739C510-BBCF-4E6C-96DC-5F649BE28A03}"/>
                </a:ext>
              </a:extLst>
            </p:cNvPr>
            <p:cNvGrpSpPr/>
            <p:nvPr/>
          </p:nvGrpSpPr>
          <p:grpSpPr>
            <a:xfrm>
              <a:off x="8469773" y="1046323"/>
              <a:ext cx="315452" cy="315453"/>
              <a:chOff x="8240713" y="1435100"/>
              <a:chExt cx="354012" cy="354013"/>
            </a:xfrm>
          </p:grpSpPr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620F4CAE-3D64-4871-A8AA-CDF751CE68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55025" y="1649413"/>
                <a:ext cx="139700" cy="139700"/>
              </a:xfrm>
              <a:custGeom>
                <a:avLst/>
                <a:gdLst>
                  <a:gd name="T0" fmla="*/ 593 w 653"/>
                  <a:gd name="T1" fmla="*/ 376 h 653"/>
                  <a:gd name="T2" fmla="*/ 218 w 653"/>
                  <a:gd name="T3" fmla="*/ 0 h 653"/>
                  <a:gd name="T4" fmla="*/ 0 w 653"/>
                  <a:gd name="T5" fmla="*/ 218 h 653"/>
                  <a:gd name="T6" fmla="*/ 376 w 653"/>
                  <a:gd name="T7" fmla="*/ 593 h 653"/>
                  <a:gd name="T8" fmla="*/ 593 w 653"/>
                  <a:gd name="T9" fmla="*/ 593 h 653"/>
                  <a:gd name="T10" fmla="*/ 593 w 653"/>
                  <a:gd name="T11" fmla="*/ 376 h 653"/>
                  <a:gd name="T12" fmla="*/ 593 w 653"/>
                  <a:gd name="T13" fmla="*/ 376 h 653"/>
                  <a:gd name="T14" fmla="*/ 593 w 653"/>
                  <a:gd name="T15" fmla="*/ 376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3" h="653">
                    <a:moveTo>
                      <a:pt x="593" y="376"/>
                    </a:moveTo>
                    <a:cubicBezTo>
                      <a:pt x="218" y="0"/>
                      <a:pt x="218" y="0"/>
                      <a:pt x="218" y="0"/>
                    </a:cubicBezTo>
                    <a:cubicBezTo>
                      <a:pt x="162" y="87"/>
                      <a:pt x="87" y="162"/>
                      <a:pt x="0" y="218"/>
                    </a:cubicBezTo>
                    <a:cubicBezTo>
                      <a:pt x="376" y="593"/>
                      <a:pt x="376" y="593"/>
                      <a:pt x="376" y="593"/>
                    </a:cubicBezTo>
                    <a:cubicBezTo>
                      <a:pt x="436" y="653"/>
                      <a:pt x="534" y="653"/>
                      <a:pt x="593" y="593"/>
                    </a:cubicBezTo>
                    <a:cubicBezTo>
                      <a:pt x="653" y="533"/>
                      <a:pt x="653" y="436"/>
                      <a:pt x="593" y="376"/>
                    </a:cubicBezTo>
                    <a:close/>
                    <a:moveTo>
                      <a:pt x="593" y="376"/>
                    </a:moveTo>
                    <a:cubicBezTo>
                      <a:pt x="593" y="376"/>
                      <a:pt x="593" y="376"/>
                      <a:pt x="593" y="37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6FAC94AD-998C-4460-86E4-05C56B347B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40713" y="1435100"/>
                <a:ext cx="263525" cy="263525"/>
              </a:xfrm>
              <a:custGeom>
                <a:avLst/>
                <a:gdLst>
                  <a:gd name="T0" fmla="*/ 1229 w 1229"/>
                  <a:gd name="T1" fmla="*/ 614 h 1229"/>
                  <a:gd name="T2" fmla="*/ 614 w 1229"/>
                  <a:gd name="T3" fmla="*/ 0 h 1229"/>
                  <a:gd name="T4" fmla="*/ 0 w 1229"/>
                  <a:gd name="T5" fmla="*/ 614 h 1229"/>
                  <a:gd name="T6" fmla="*/ 614 w 1229"/>
                  <a:gd name="T7" fmla="*/ 1229 h 1229"/>
                  <a:gd name="T8" fmla="*/ 1229 w 1229"/>
                  <a:gd name="T9" fmla="*/ 614 h 1229"/>
                  <a:gd name="T10" fmla="*/ 614 w 1229"/>
                  <a:gd name="T11" fmla="*/ 1075 h 1229"/>
                  <a:gd name="T12" fmla="*/ 154 w 1229"/>
                  <a:gd name="T13" fmla="*/ 614 h 1229"/>
                  <a:gd name="T14" fmla="*/ 614 w 1229"/>
                  <a:gd name="T15" fmla="*/ 154 h 1229"/>
                  <a:gd name="T16" fmla="*/ 1075 w 1229"/>
                  <a:gd name="T17" fmla="*/ 614 h 1229"/>
                  <a:gd name="T18" fmla="*/ 614 w 1229"/>
                  <a:gd name="T19" fmla="*/ 1075 h 1229"/>
                  <a:gd name="T20" fmla="*/ 614 w 1229"/>
                  <a:gd name="T21" fmla="*/ 1075 h 1229"/>
                  <a:gd name="T22" fmla="*/ 614 w 1229"/>
                  <a:gd name="T23" fmla="*/ 1075 h 1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29" h="1229">
                    <a:moveTo>
                      <a:pt x="1229" y="614"/>
                    </a:moveTo>
                    <a:cubicBezTo>
                      <a:pt x="1229" y="275"/>
                      <a:pt x="954" y="0"/>
                      <a:pt x="614" y="0"/>
                    </a:cubicBezTo>
                    <a:cubicBezTo>
                      <a:pt x="275" y="0"/>
                      <a:pt x="0" y="275"/>
                      <a:pt x="0" y="614"/>
                    </a:cubicBezTo>
                    <a:cubicBezTo>
                      <a:pt x="0" y="954"/>
                      <a:pt x="275" y="1229"/>
                      <a:pt x="614" y="1229"/>
                    </a:cubicBezTo>
                    <a:cubicBezTo>
                      <a:pt x="954" y="1229"/>
                      <a:pt x="1229" y="954"/>
                      <a:pt x="1229" y="614"/>
                    </a:cubicBezTo>
                    <a:close/>
                    <a:moveTo>
                      <a:pt x="614" y="1075"/>
                    </a:moveTo>
                    <a:cubicBezTo>
                      <a:pt x="360" y="1075"/>
                      <a:pt x="154" y="868"/>
                      <a:pt x="154" y="614"/>
                    </a:cubicBezTo>
                    <a:cubicBezTo>
                      <a:pt x="154" y="360"/>
                      <a:pt x="360" y="154"/>
                      <a:pt x="614" y="154"/>
                    </a:cubicBezTo>
                    <a:cubicBezTo>
                      <a:pt x="869" y="154"/>
                      <a:pt x="1075" y="360"/>
                      <a:pt x="1075" y="614"/>
                    </a:cubicBezTo>
                    <a:cubicBezTo>
                      <a:pt x="1075" y="868"/>
                      <a:pt x="869" y="1075"/>
                      <a:pt x="614" y="1075"/>
                    </a:cubicBezTo>
                    <a:close/>
                    <a:moveTo>
                      <a:pt x="614" y="1075"/>
                    </a:moveTo>
                    <a:cubicBezTo>
                      <a:pt x="614" y="1075"/>
                      <a:pt x="614" y="1075"/>
                      <a:pt x="614" y="107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1CE3D1-7D2D-45C3-B344-B9835261E5A2}"/>
                </a:ext>
              </a:extLst>
            </p:cNvPr>
            <p:cNvSpPr txBox="1"/>
            <p:nvPr/>
          </p:nvSpPr>
          <p:spPr>
            <a:xfrm>
              <a:off x="8362382" y="1111508"/>
              <a:ext cx="320678" cy="1000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AU" sz="700" b="1" dirty="0">
                  <a:solidFill>
                    <a:schemeClr val="bg1"/>
                  </a:solidFill>
                </a:rPr>
                <a:t>WWW.</a:t>
              </a:r>
              <a:endParaRPr lang="en-US" sz="7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971413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5862-6FE6-467A-B7EA-C2BC0E7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029876-ABA6-45CC-9546-2E39605779E0}"/>
              </a:ext>
            </a:extLst>
          </p:cNvPr>
          <p:cNvSpPr/>
          <p:nvPr/>
        </p:nvSpPr>
        <p:spPr>
          <a:xfrm>
            <a:off x="234950" y="4473841"/>
            <a:ext cx="85026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Source: </a:t>
            </a:r>
            <a:r>
              <a:rPr lang="fr-FR" sz="1000" dirty="0">
                <a:hlinkClick r:id="rId2"/>
              </a:rPr>
              <a:t>https://medium.com/app-affairs/9-applications-of-machine-learning-from-day-to-day-life-112a47a429d0</a:t>
            </a:r>
            <a:r>
              <a:rPr lang="fr-FR" sz="1000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6A02F-BABE-4F71-9C50-E10B8CB50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B2516-D30C-44E2-A59E-E40192F5D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971EB9-82B9-49DA-96C8-3E5CF84CD941}"/>
              </a:ext>
            </a:extLst>
          </p:cNvPr>
          <p:cNvSpPr txBox="1">
            <a:spLocks/>
          </p:cNvSpPr>
          <p:nvPr/>
        </p:nvSpPr>
        <p:spPr>
          <a:xfrm>
            <a:off x="344669" y="1371301"/>
            <a:ext cx="8459606" cy="29149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252000" marR="0" indent="-2520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20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504000" marR="0" indent="-250825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18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756000" marR="0" indent="-2520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16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008000" marR="0" indent="-2520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14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346200" marR="0" indent="-26670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DC63F"/>
              </a:buClr>
              <a:buSzTx/>
              <a:buFont typeface="Wingdings 2" panose="05020102010507070707" pitchFamily="18" charset="2"/>
              <a:buChar char=""/>
              <a:tabLst/>
              <a:defRPr sz="135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Netflix</a:t>
            </a:r>
          </a:p>
          <a:p>
            <a:pPr lvl="1"/>
            <a:r>
              <a:rPr lang="en-US" sz="1400" dirty="0"/>
              <a:t>Main differentiator </a:t>
            </a:r>
          </a:p>
          <a:p>
            <a:pPr lvl="1"/>
            <a:r>
              <a:rPr lang="en-US" sz="1400" dirty="0"/>
              <a:t>$1 Million coding contest</a:t>
            </a:r>
          </a:p>
          <a:p>
            <a:pPr lvl="1">
              <a:spcAft>
                <a:spcPts val="1200"/>
              </a:spcAft>
            </a:pPr>
            <a:r>
              <a:rPr lang="en-US" sz="1400" dirty="0"/>
              <a:t>BellKor’s Pragmatic Chaos team which bested Netflix's own algorithm for predicting ratings by 10.06%</a:t>
            </a:r>
          </a:p>
          <a:p>
            <a:r>
              <a:rPr lang="en-US" sz="1600" dirty="0"/>
              <a:t>Amazon</a:t>
            </a:r>
          </a:p>
          <a:p>
            <a:pPr lvl="1"/>
            <a:r>
              <a:rPr lang="en-US" sz="1400" dirty="0"/>
              <a:t>Moment you start browsing</a:t>
            </a:r>
          </a:p>
          <a:p>
            <a:pPr lvl="1">
              <a:spcAft>
                <a:spcPts val="1200"/>
              </a:spcAft>
            </a:pPr>
            <a:r>
              <a:rPr lang="en-US" sz="1400" dirty="0"/>
              <a:t>Buy this along with this</a:t>
            </a:r>
          </a:p>
          <a:p>
            <a:r>
              <a:rPr lang="en-US" sz="1600" dirty="0"/>
              <a:t>Alibaba</a:t>
            </a:r>
          </a:p>
          <a:p>
            <a:pPr lvl="1"/>
            <a:r>
              <a:rPr lang="en-US" sz="1400" dirty="0"/>
              <a:t>e-Commerce Brain – Bookmarking, Commenting, Browsing History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CFCF3D-D03A-405A-AAFA-B4BFA6A33347}"/>
              </a:ext>
            </a:extLst>
          </p:cNvPr>
          <p:cNvGrpSpPr/>
          <p:nvPr/>
        </p:nvGrpSpPr>
        <p:grpSpPr>
          <a:xfrm>
            <a:off x="344670" y="1028881"/>
            <a:ext cx="8462782" cy="342719"/>
            <a:chOff x="344670" y="1028881"/>
            <a:chExt cx="8462782" cy="342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E0BF6E2-4AA4-4F70-93DE-ED62EB93E0B3}"/>
                </a:ext>
              </a:extLst>
            </p:cNvPr>
            <p:cNvSpPr/>
            <p:nvPr/>
          </p:nvSpPr>
          <p:spPr>
            <a:xfrm>
              <a:off x="344670" y="1028881"/>
              <a:ext cx="8462780" cy="342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b="1" dirty="0"/>
                <a:t>Product Recommendations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3BC6CF-C44B-45EF-8F6E-791A53FD6FCB}"/>
                </a:ext>
              </a:extLst>
            </p:cNvPr>
            <p:cNvSpPr/>
            <p:nvPr/>
          </p:nvSpPr>
          <p:spPr>
            <a:xfrm>
              <a:off x="8375650" y="1028881"/>
              <a:ext cx="431802" cy="342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00" b="1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E703DBC-A999-436A-AFCE-6943B4AC53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157" y="1044380"/>
            <a:ext cx="320818" cy="31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42278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5862-6FE6-467A-B7EA-C2BC0E7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029876-ABA6-45CC-9546-2E39605779E0}"/>
              </a:ext>
            </a:extLst>
          </p:cNvPr>
          <p:cNvSpPr/>
          <p:nvPr/>
        </p:nvSpPr>
        <p:spPr>
          <a:xfrm>
            <a:off x="234950" y="4473841"/>
            <a:ext cx="85026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Source: </a:t>
            </a:r>
            <a:r>
              <a:rPr lang="fr-FR" sz="1000" dirty="0">
                <a:hlinkClick r:id="rId2"/>
              </a:rPr>
              <a:t>https://medium.com/app-affairs/9-applications-of-machine-learning-from-day-to-day-life-112a47a429d0</a:t>
            </a:r>
            <a:r>
              <a:rPr lang="fr-FR" sz="1000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63812-39A0-4C8C-A016-3C63CD8B0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84575-B3C6-424A-8C11-EE366D1B2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174BC9-BAFF-4D3F-BE40-C926E15A5C99}"/>
              </a:ext>
            </a:extLst>
          </p:cNvPr>
          <p:cNvSpPr txBox="1">
            <a:spLocks/>
          </p:cNvSpPr>
          <p:nvPr/>
        </p:nvSpPr>
        <p:spPr>
          <a:xfrm>
            <a:off x="344669" y="1371301"/>
            <a:ext cx="8459606" cy="2916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252000" marR="0" indent="-2520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20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504000" marR="0" indent="-250825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18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756000" marR="0" indent="-2520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16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008000" marR="0" indent="-2520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14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346200" marR="0" indent="-26670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DC63F"/>
              </a:buClr>
              <a:buSzTx/>
              <a:buFont typeface="Wingdings 2" panose="05020102010507070707" pitchFamily="18" charset="2"/>
              <a:buChar char=""/>
              <a:tabLst/>
              <a:defRPr sz="135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PayPal is using ML for protection against money laundering</a:t>
            </a:r>
          </a:p>
          <a:p>
            <a:pPr lvl="1">
              <a:spcAft>
                <a:spcPts val="1200"/>
              </a:spcAft>
            </a:pPr>
            <a:r>
              <a:rPr lang="en-US" sz="1400" dirty="0"/>
              <a:t>Outlier, Anomaly Detection</a:t>
            </a:r>
          </a:p>
          <a:p>
            <a:r>
              <a:rPr lang="en-US" sz="1600" dirty="0"/>
              <a:t>You are watching “Game of Thrones” when you get a call from your bank asking if you have swiped your card for “$X” at a store in your city to buy a gadget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1AC78E4-DB3C-4ECC-A931-9A2CFBF36D11}"/>
              </a:ext>
            </a:extLst>
          </p:cNvPr>
          <p:cNvGrpSpPr/>
          <p:nvPr/>
        </p:nvGrpSpPr>
        <p:grpSpPr>
          <a:xfrm>
            <a:off x="344670" y="1028881"/>
            <a:ext cx="8462782" cy="342719"/>
            <a:chOff x="344670" y="1028881"/>
            <a:chExt cx="8462782" cy="342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4553251-B354-4261-ADB7-7041CC139445}"/>
                </a:ext>
              </a:extLst>
            </p:cNvPr>
            <p:cNvSpPr/>
            <p:nvPr/>
          </p:nvSpPr>
          <p:spPr>
            <a:xfrm>
              <a:off x="344670" y="1028881"/>
              <a:ext cx="8462780" cy="342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b="1" dirty="0"/>
                <a:t>Online Fraud Detection – Finance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E1D995B-8A2E-486E-90F6-777A55B731D0}"/>
                </a:ext>
              </a:extLst>
            </p:cNvPr>
            <p:cNvSpPr/>
            <p:nvPr/>
          </p:nvSpPr>
          <p:spPr>
            <a:xfrm>
              <a:off x="8375650" y="1028881"/>
              <a:ext cx="431802" cy="3427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00" b="1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90D7BB-CB2A-405E-9F08-968FF571837D}"/>
              </a:ext>
            </a:extLst>
          </p:cNvPr>
          <p:cNvGrpSpPr/>
          <p:nvPr/>
        </p:nvGrpSpPr>
        <p:grpSpPr>
          <a:xfrm>
            <a:off x="8385291" y="1055036"/>
            <a:ext cx="412520" cy="275012"/>
            <a:chOff x="8385291" y="1055036"/>
            <a:chExt cx="412520" cy="27501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19634AB-B57C-4A1D-9212-647EA8B05BF0}"/>
                </a:ext>
              </a:extLst>
            </p:cNvPr>
            <p:cNvGrpSpPr/>
            <p:nvPr/>
          </p:nvGrpSpPr>
          <p:grpSpPr>
            <a:xfrm>
              <a:off x="8385291" y="1055036"/>
              <a:ext cx="412520" cy="275012"/>
              <a:chOff x="2827029" y="3803345"/>
              <a:chExt cx="412520" cy="275012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FD346B63-DC46-4508-83AC-ECFCAA65D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7029" y="3803345"/>
                <a:ext cx="412520" cy="275012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09C8479C-BDF9-456D-A727-52AE0E83CB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4702" y="3875306"/>
                <a:ext cx="77758" cy="72078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B4828CA-DEE6-42A6-9FA7-177F826D30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8484" y="3866008"/>
                <a:ext cx="77758" cy="90674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58C250A2-38D4-4527-846B-2E18D3A8E8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7697" y="3875306"/>
                <a:ext cx="77758" cy="72078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1AB4F1E-44A4-4AB6-AE22-389AC176B3DF}"/>
                </a:ext>
              </a:extLst>
            </p:cNvPr>
            <p:cNvGrpSpPr/>
            <p:nvPr/>
          </p:nvGrpSpPr>
          <p:grpSpPr>
            <a:xfrm>
              <a:off x="8557283" y="1089622"/>
              <a:ext cx="146160" cy="146827"/>
              <a:chOff x="5292978" y="1903754"/>
              <a:chExt cx="545008" cy="547494"/>
            </a:xfrm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25902145-6BC2-4C10-BB08-B85266D90D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21476" y="2234739"/>
                <a:ext cx="216510" cy="216509"/>
              </a:xfrm>
              <a:custGeom>
                <a:avLst/>
                <a:gdLst>
                  <a:gd name="T0" fmla="*/ 593 w 653"/>
                  <a:gd name="T1" fmla="*/ 376 h 653"/>
                  <a:gd name="T2" fmla="*/ 218 w 653"/>
                  <a:gd name="T3" fmla="*/ 0 h 653"/>
                  <a:gd name="T4" fmla="*/ 0 w 653"/>
                  <a:gd name="T5" fmla="*/ 218 h 653"/>
                  <a:gd name="T6" fmla="*/ 376 w 653"/>
                  <a:gd name="T7" fmla="*/ 593 h 653"/>
                  <a:gd name="T8" fmla="*/ 593 w 653"/>
                  <a:gd name="T9" fmla="*/ 593 h 653"/>
                  <a:gd name="T10" fmla="*/ 593 w 653"/>
                  <a:gd name="T11" fmla="*/ 376 h 653"/>
                  <a:gd name="T12" fmla="*/ 593 w 653"/>
                  <a:gd name="T13" fmla="*/ 376 h 653"/>
                  <a:gd name="T14" fmla="*/ 593 w 653"/>
                  <a:gd name="T15" fmla="*/ 376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3" h="653">
                    <a:moveTo>
                      <a:pt x="593" y="376"/>
                    </a:moveTo>
                    <a:cubicBezTo>
                      <a:pt x="218" y="0"/>
                      <a:pt x="218" y="0"/>
                      <a:pt x="218" y="0"/>
                    </a:cubicBezTo>
                    <a:cubicBezTo>
                      <a:pt x="162" y="87"/>
                      <a:pt x="87" y="162"/>
                      <a:pt x="0" y="218"/>
                    </a:cubicBezTo>
                    <a:cubicBezTo>
                      <a:pt x="376" y="593"/>
                      <a:pt x="376" y="593"/>
                      <a:pt x="376" y="593"/>
                    </a:cubicBezTo>
                    <a:cubicBezTo>
                      <a:pt x="436" y="653"/>
                      <a:pt x="534" y="653"/>
                      <a:pt x="593" y="593"/>
                    </a:cubicBezTo>
                    <a:cubicBezTo>
                      <a:pt x="653" y="533"/>
                      <a:pt x="653" y="436"/>
                      <a:pt x="593" y="376"/>
                    </a:cubicBezTo>
                    <a:close/>
                    <a:moveTo>
                      <a:pt x="593" y="376"/>
                    </a:moveTo>
                    <a:cubicBezTo>
                      <a:pt x="593" y="376"/>
                      <a:pt x="593" y="376"/>
                      <a:pt x="593" y="37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63C16B69-91E1-4686-8961-BF85D13770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92978" y="1903754"/>
                <a:ext cx="405645" cy="408131"/>
              </a:xfrm>
              <a:custGeom>
                <a:avLst/>
                <a:gdLst>
                  <a:gd name="T0" fmla="*/ 1229 w 1229"/>
                  <a:gd name="T1" fmla="*/ 614 h 1229"/>
                  <a:gd name="T2" fmla="*/ 614 w 1229"/>
                  <a:gd name="T3" fmla="*/ 0 h 1229"/>
                  <a:gd name="T4" fmla="*/ 0 w 1229"/>
                  <a:gd name="T5" fmla="*/ 614 h 1229"/>
                  <a:gd name="T6" fmla="*/ 614 w 1229"/>
                  <a:gd name="T7" fmla="*/ 1229 h 1229"/>
                  <a:gd name="T8" fmla="*/ 1229 w 1229"/>
                  <a:gd name="T9" fmla="*/ 614 h 1229"/>
                  <a:gd name="T10" fmla="*/ 614 w 1229"/>
                  <a:gd name="T11" fmla="*/ 1075 h 1229"/>
                  <a:gd name="T12" fmla="*/ 154 w 1229"/>
                  <a:gd name="T13" fmla="*/ 614 h 1229"/>
                  <a:gd name="T14" fmla="*/ 614 w 1229"/>
                  <a:gd name="T15" fmla="*/ 154 h 1229"/>
                  <a:gd name="T16" fmla="*/ 1075 w 1229"/>
                  <a:gd name="T17" fmla="*/ 614 h 1229"/>
                  <a:gd name="T18" fmla="*/ 614 w 1229"/>
                  <a:gd name="T19" fmla="*/ 1075 h 1229"/>
                  <a:gd name="T20" fmla="*/ 614 w 1229"/>
                  <a:gd name="T21" fmla="*/ 1075 h 1229"/>
                  <a:gd name="T22" fmla="*/ 614 w 1229"/>
                  <a:gd name="T23" fmla="*/ 1075 h 1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29" h="1229">
                    <a:moveTo>
                      <a:pt x="1229" y="614"/>
                    </a:moveTo>
                    <a:cubicBezTo>
                      <a:pt x="1229" y="275"/>
                      <a:pt x="954" y="0"/>
                      <a:pt x="614" y="0"/>
                    </a:cubicBezTo>
                    <a:cubicBezTo>
                      <a:pt x="275" y="0"/>
                      <a:pt x="0" y="275"/>
                      <a:pt x="0" y="614"/>
                    </a:cubicBezTo>
                    <a:cubicBezTo>
                      <a:pt x="0" y="954"/>
                      <a:pt x="275" y="1229"/>
                      <a:pt x="614" y="1229"/>
                    </a:cubicBezTo>
                    <a:cubicBezTo>
                      <a:pt x="954" y="1229"/>
                      <a:pt x="1229" y="954"/>
                      <a:pt x="1229" y="614"/>
                    </a:cubicBezTo>
                    <a:close/>
                    <a:moveTo>
                      <a:pt x="614" y="1075"/>
                    </a:moveTo>
                    <a:cubicBezTo>
                      <a:pt x="360" y="1075"/>
                      <a:pt x="154" y="868"/>
                      <a:pt x="154" y="614"/>
                    </a:cubicBezTo>
                    <a:cubicBezTo>
                      <a:pt x="154" y="360"/>
                      <a:pt x="360" y="154"/>
                      <a:pt x="614" y="154"/>
                    </a:cubicBezTo>
                    <a:cubicBezTo>
                      <a:pt x="869" y="154"/>
                      <a:pt x="1075" y="360"/>
                      <a:pt x="1075" y="614"/>
                    </a:cubicBezTo>
                    <a:cubicBezTo>
                      <a:pt x="1075" y="868"/>
                      <a:pt x="869" y="1075"/>
                      <a:pt x="614" y="1075"/>
                    </a:cubicBezTo>
                    <a:close/>
                    <a:moveTo>
                      <a:pt x="614" y="1075"/>
                    </a:moveTo>
                    <a:cubicBezTo>
                      <a:pt x="614" y="1075"/>
                      <a:pt x="614" y="1075"/>
                      <a:pt x="614" y="107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4735946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5862-6FE6-467A-B7EA-C2BC0E7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AI, ML, DL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029876-ABA6-45CC-9546-2E39605779E0}"/>
              </a:ext>
            </a:extLst>
          </p:cNvPr>
          <p:cNvSpPr/>
          <p:nvPr/>
        </p:nvSpPr>
        <p:spPr>
          <a:xfrm>
            <a:off x="234950" y="4473841"/>
            <a:ext cx="85026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Source: </a:t>
            </a:r>
            <a:r>
              <a:rPr lang="fr-FR" sz="1000" dirty="0">
                <a:hlinkClick r:id="rId2"/>
              </a:rPr>
              <a:t>https://medium.com/app-affairs/9-applications-of-machine-learning-from-day-to-day-life-112a47a429d0</a:t>
            </a:r>
            <a:r>
              <a:rPr lang="fr-FR" sz="1000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F6062-1A17-4061-8DCB-32D8FCB6C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F4AAB-15C4-412F-8D76-4600D5023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DAC606-DEEE-44FF-90E4-C9647AD3D233}"/>
              </a:ext>
            </a:extLst>
          </p:cNvPr>
          <p:cNvSpPr txBox="1">
            <a:spLocks/>
          </p:cNvSpPr>
          <p:nvPr/>
        </p:nvSpPr>
        <p:spPr>
          <a:xfrm>
            <a:off x="344669" y="1371301"/>
            <a:ext cx="8459606" cy="12004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252000" marR="0" indent="-2520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20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504000" marR="0" indent="-250825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18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756000" marR="0" indent="-2520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16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008000" marR="0" indent="-2520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14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346200" marR="0" indent="-26670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DC63F"/>
              </a:buClr>
              <a:buSzTx/>
              <a:buFont typeface="Wingdings 2" panose="05020102010507070707" pitchFamily="18" charset="2"/>
              <a:buChar char=""/>
              <a:tabLst/>
              <a:defRPr sz="135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Pfizer is using IBM Watson on its immuno-oncology (a technique that uses body’s immune system to help fight cancer) research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E82184-972C-4CA8-8B0B-5360BD4FFB7C}"/>
              </a:ext>
            </a:extLst>
          </p:cNvPr>
          <p:cNvGrpSpPr/>
          <p:nvPr/>
        </p:nvGrpSpPr>
        <p:grpSpPr>
          <a:xfrm>
            <a:off x="344670" y="1028881"/>
            <a:ext cx="8462782" cy="342719"/>
            <a:chOff x="344670" y="1028881"/>
            <a:chExt cx="8462782" cy="342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89CC37-42B5-494D-8D3E-16E746866918}"/>
                </a:ext>
              </a:extLst>
            </p:cNvPr>
            <p:cNvSpPr/>
            <p:nvPr/>
          </p:nvSpPr>
          <p:spPr>
            <a:xfrm>
              <a:off x="344670" y="1028881"/>
              <a:ext cx="8462780" cy="342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b="1" dirty="0"/>
                <a:t>Drug Discovery/Manufacturing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639FF0-4665-4CE8-9252-AE89F4DD3D4A}"/>
                </a:ext>
              </a:extLst>
            </p:cNvPr>
            <p:cNvSpPr/>
            <p:nvPr/>
          </p:nvSpPr>
          <p:spPr>
            <a:xfrm>
              <a:off x="8375650" y="1028881"/>
              <a:ext cx="431802" cy="342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00" b="1" dirty="0"/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E4493C2-9478-4CEF-A216-34DF587A9248}"/>
              </a:ext>
            </a:extLst>
          </p:cNvPr>
          <p:cNvSpPr txBox="1">
            <a:spLocks/>
          </p:cNvSpPr>
          <p:nvPr/>
        </p:nvSpPr>
        <p:spPr>
          <a:xfrm>
            <a:off x="344669" y="3084214"/>
            <a:ext cx="8459606" cy="12004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252000" marR="0" indent="-2520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20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504000" marR="0" indent="-250825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18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756000" marR="0" indent="-2520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16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008000" marR="0" indent="-2520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14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346200" marR="0" indent="-26670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DC63F"/>
              </a:buClr>
              <a:buSzTx/>
              <a:buFont typeface="Wingdings 2" panose="05020102010507070707" pitchFamily="18" charset="2"/>
              <a:buChar char=""/>
              <a:tabLst/>
              <a:defRPr sz="135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Genentech, a member of the Roche Group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47BAB5-9513-457D-A02F-D46641E1AFFC}"/>
              </a:ext>
            </a:extLst>
          </p:cNvPr>
          <p:cNvGrpSpPr/>
          <p:nvPr/>
        </p:nvGrpSpPr>
        <p:grpSpPr>
          <a:xfrm>
            <a:off x="344670" y="2741794"/>
            <a:ext cx="8462782" cy="342719"/>
            <a:chOff x="344670" y="1028881"/>
            <a:chExt cx="8462782" cy="342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3B2527-AA44-4E36-BE47-409FAF4F4749}"/>
                </a:ext>
              </a:extLst>
            </p:cNvPr>
            <p:cNvSpPr/>
            <p:nvPr/>
          </p:nvSpPr>
          <p:spPr>
            <a:xfrm>
              <a:off x="344670" y="1028881"/>
              <a:ext cx="8462780" cy="342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b="1" dirty="0"/>
                <a:t>Personalized Treatment/Medication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7EE949-19AF-4EB3-91D3-5283D6D63B58}"/>
                </a:ext>
              </a:extLst>
            </p:cNvPr>
            <p:cNvSpPr/>
            <p:nvPr/>
          </p:nvSpPr>
          <p:spPr>
            <a:xfrm>
              <a:off x="8375650" y="1028881"/>
              <a:ext cx="431802" cy="342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00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98F588D-39B0-4E97-B1ED-79EFA52D14D8}"/>
              </a:ext>
            </a:extLst>
          </p:cNvPr>
          <p:cNvGrpSpPr/>
          <p:nvPr/>
        </p:nvGrpSpPr>
        <p:grpSpPr>
          <a:xfrm>
            <a:off x="8415289" y="1054011"/>
            <a:ext cx="352524" cy="291518"/>
            <a:chOff x="8442125" y="1059411"/>
            <a:chExt cx="319287" cy="264033"/>
          </a:xfrm>
        </p:grpSpPr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78763731-9218-44D5-B5B2-7531C918D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2125" y="1201257"/>
              <a:ext cx="319287" cy="122187"/>
            </a:xfrm>
            <a:custGeom>
              <a:avLst/>
              <a:gdLst>
                <a:gd name="T0" fmla="*/ 0 w 491"/>
                <a:gd name="T1" fmla="*/ 87 h 187"/>
                <a:gd name="T2" fmla="*/ 32 w 491"/>
                <a:gd name="T3" fmla="*/ 64 h 187"/>
                <a:gd name="T4" fmla="*/ 102 w 491"/>
                <a:gd name="T5" fmla="*/ 15 h 187"/>
                <a:gd name="T6" fmla="*/ 130 w 491"/>
                <a:gd name="T7" fmla="*/ 3 h 187"/>
                <a:gd name="T8" fmla="*/ 178 w 491"/>
                <a:gd name="T9" fmla="*/ 11 h 187"/>
                <a:gd name="T10" fmla="*/ 276 w 491"/>
                <a:gd name="T11" fmla="*/ 60 h 187"/>
                <a:gd name="T12" fmla="*/ 305 w 491"/>
                <a:gd name="T13" fmla="*/ 75 h 187"/>
                <a:gd name="T14" fmla="*/ 318 w 491"/>
                <a:gd name="T15" fmla="*/ 104 h 187"/>
                <a:gd name="T16" fmla="*/ 293 w 491"/>
                <a:gd name="T17" fmla="*/ 124 h 187"/>
                <a:gd name="T18" fmla="*/ 283 w 491"/>
                <a:gd name="T19" fmla="*/ 122 h 187"/>
                <a:gd name="T20" fmla="*/ 231 w 491"/>
                <a:gd name="T21" fmla="*/ 97 h 187"/>
                <a:gd name="T22" fmla="*/ 193 w 491"/>
                <a:gd name="T23" fmla="*/ 78 h 187"/>
                <a:gd name="T24" fmla="*/ 187 w 491"/>
                <a:gd name="T25" fmla="*/ 75 h 187"/>
                <a:gd name="T26" fmla="*/ 180 w 491"/>
                <a:gd name="T27" fmla="*/ 79 h 187"/>
                <a:gd name="T28" fmla="*/ 182 w 491"/>
                <a:gd name="T29" fmla="*/ 86 h 187"/>
                <a:gd name="T30" fmla="*/ 222 w 491"/>
                <a:gd name="T31" fmla="*/ 107 h 187"/>
                <a:gd name="T32" fmla="*/ 276 w 491"/>
                <a:gd name="T33" fmla="*/ 133 h 187"/>
                <a:gd name="T34" fmla="*/ 331 w 491"/>
                <a:gd name="T35" fmla="*/ 104 h 187"/>
                <a:gd name="T36" fmla="*/ 332 w 491"/>
                <a:gd name="T37" fmla="*/ 90 h 187"/>
                <a:gd name="T38" fmla="*/ 333 w 491"/>
                <a:gd name="T39" fmla="*/ 87 h 187"/>
                <a:gd name="T40" fmla="*/ 448 w 491"/>
                <a:gd name="T41" fmla="*/ 8 h 187"/>
                <a:gd name="T42" fmla="*/ 464 w 491"/>
                <a:gd name="T43" fmla="*/ 2 h 187"/>
                <a:gd name="T44" fmla="*/ 490 w 491"/>
                <a:gd name="T45" fmla="*/ 23 h 187"/>
                <a:gd name="T46" fmla="*/ 491 w 491"/>
                <a:gd name="T47" fmla="*/ 25 h 187"/>
                <a:gd name="T48" fmla="*/ 491 w 491"/>
                <a:gd name="T49" fmla="*/ 32 h 187"/>
                <a:gd name="T50" fmla="*/ 476 w 491"/>
                <a:gd name="T51" fmla="*/ 52 h 187"/>
                <a:gd name="T52" fmla="*/ 415 w 491"/>
                <a:gd name="T53" fmla="*/ 95 h 187"/>
                <a:gd name="T54" fmla="*/ 292 w 491"/>
                <a:gd name="T55" fmla="*/ 179 h 187"/>
                <a:gd name="T56" fmla="*/ 277 w 491"/>
                <a:gd name="T57" fmla="*/ 187 h 187"/>
                <a:gd name="T58" fmla="*/ 271 w 491"/>
                <a:gd name="T59" fmla="*/ 187 h 187"/>
                <a:gd name="T60" fmla="*/ 257 w 491"/>
                <a:gd name="T61" fmla="*/ 183 h 187"/>
                <a:gd name="T62" fmla="*/ 185 w 491"/>
                <a:gd name="T63" fmla="*/ 157 h 187"/>
                <a:gd name="T64" fmla="*/ 122 w 491"/>
                <a:gd name="T65" fmla="*/ 134 h 187"/>
                <a:gd name="T66" fmla="*/ 87 w 491"/>
                <a:gd name="T67" fmla="*/ 139 h 187"/>
                <a:gd name="T68" fmla="*/ 57 w 491"/>
                <a:gd name="T69" fmla="*/ 159 h 187"/>
                <a:gd name="T70" fmla="*/ 48 w 491"/>
                <a:gd name="T71" fmla="*/ 157 h 187"/>
                <a:gd name="T72" fmla="*/ 0 w 491"/>
                <a:gd name="T73" fmla="*/ 87 h 187"/>
                <a:gd name="T74" fmla="*/ 0 w 491"/>
                <a:gd name="T75" fmla="*/ 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1" h="187">
                  <a:moveTo>
                    <a:pt x="0" y="87"/>
                  </a:moveTo>
                  <a:cubicBezTo>
                    <a:pt x="10" y="79"/>
                    <a:pt x="21" y="71"/>
                    <a:pt x="32" y="64"/>
                  </a:cubicBezTo>
                  <a:cubicBezTo>
                    <a:pt x="55" y="47"/>
                    <a:pt x="78" y="31"/>
                    <a:pt x="102" y="15"/>
                  </a:cubicBezTo>
                  <a:cubicBezTo>
                    <a:pt x="110" y="9"/>
                    <a:pt x="120" y="5"/>
                    <a:pt x="130" y="3"/>
                  </a:cubicBezTo>
                  <a:cubicBezTo>
                    <a:pt x="147" y="0"/>
                    <a:pt x="163" y="3"/>
                    <a:pt x="178" y="11"/>
                  </a:cubicBezTo>
                  <a:cubicBezTo>
                    <a:pt x="211" y="27"/>
                    <a:pt x="244" y="44"/>
                    <a:pt x="276" y="60"/>
                  </a:cubicBezTo>
                  <a:cubicBezTo>
                    <a:pt x="286" y="65"/>
                    <a:pt x="296" y="70"/>
                    <a:pt x="305" y="75"/>
                  </a:cubicBezTo>
                  <a:cubicBezTo>
                    <a:pt x="317" y="81"/>
                    <a:pt x="320" y="94"/>
                    <a:pt x="318" y="104"/>
                  </a:cubicBezTo>
                  <a:cubicBezTo>
                    <a:pt x="315" y="115"/>
                    <a:pt x="305" y="124"/>
                    <a:pt x="293" y="124"/>
                  </a:cubicBezTo>
                  <a:cubicBezTo>
                    <a:pt x="290" y="124"/>
                    <a:pt x="286" y="123"/>
                    <a:pt x="283" y="122"/>
                  </a:cubicBezTo>
                  <a:cubicBezTo>
                    <a:pt x="266" y="114"/>
                    <a:pt x="248" y="105"/>
                    <a:pt x="231" y="97"/>
                  </a:cubicBezTo>
                  <a:cubicBezTo>
                    <a:pt x="218" y="90"/>
                    <a:pt x="205" y="84"/>
                    <a:pt x="193" y="78"/>
                  </a:cubicBezTo>
                  <a:cubicBezTo>
                    <a:pt x="191" y="77"/>
                    <a:pt x="189" y="76"/>
                    <a:pt x="187" y="75"/>
                  </a:cubicBezTo>
                  <a:cubicBezTo>
                    <a:pt x="184" y="74"/>
                    <a:pt x="181" y="75"/>
                    <a:pt x="180" y="79"/>
                  </a:cubicBezTo>
                  <a:cubicBezTo>
                    <a:pt x="178" y="82"/>
                    <a:pt x="179" y="84"/>
                    <a:pt x="182" y="86"/>
                  </a:cubicBezTo>
                  <a:cubicBezTo>
                    <a:pt x="195" y="93"/>
                    <a:pt x="209" y="100"/>
                    <a:pt x="222" y="107"/>
                  </a:cubicBezTo>
                  <a:cubicBezTo>
                    <a:pt x="240" y="116"/>
                    <a:pt x="258" y="124"/>
                    <a:pt x="276" y="133"/>
                  </a:cubicBezTo>
                  <a:cubicBezTo>
                    <a:pt x="298" y="145"/>
                    <a:pt x="327" y="130"/>
                    <a:pt x="331" y="104"/>
                  </a:cubicBezTo>
                  <a:cubicBezTo>
                    <a:pt x="332" y="100"/>
                    <a:pt x="332" y="95"/>
                    <a:pt x="332" y="90"/>
                  </a:cubicBezTo>
                  <a:cubicBezTo>
                    <a:pt x="332" y="89"/>
                    <a:pt x="332" y="88"/>
                    <a:pt x="333" y="87"/>
                  </a:cubicBezTo>
                  <a:cubicBezTo>
                    <a:pt x="371" y="61"/>
                    <a:pt x="410" y="35"/>
                    <a:pt x="448" y="8"/>
                  </a:cubicBezTo>
                  <a:cubicBezTo>
                    <a:pt x="453" y="5"/>
                    <a:pt x="458" y="2"/>
                    <a:pt x="464" y="2"/>
                  </a:cubicBezTo>
                  <a:cubicBezTo>
                    <a:pt x="477" y="2"/>
                    <a:pt x="488" y="11"/>
                    <a:pt x="490" y="23"/>
                  </a:cubicBezTo>
                  <a:cubicBezTo>
                    <a:pt x="490" y="24"/>
                    <a:pt x="491" y="24"/>
                    <a:pt x="491" y="25"/>
                  </a:cubicBezTo>
                  <a:cubicBezTo>
                    <a:pt x="491" y="27"/>
                    <a:pt x="491" y="29"/>
                    <a:pt x="491" y="32"/>
                  </a:cubicBezTo>
                  <a:cubicBezTo>
                    <a:pt x="489" y="41"/>
                    <a:pt x="484" y="47"/>
                    <a:pt x="476" y="52"/>
                  </a:cubicBezTo>
                  <a:cubicBezTo>
                    <a:pt x="456" y="66"/>
                    <a:pt x="436" y="81"/>
                    <a:pt x="415" y="95"/>
                  </a:cubicBezTo>
                  <a:cubicBezTo>
                    <a:pt x="374" y="123"/>
                    <a:pt x="333" y="151"/>
                    <a:pt x="292" y="179"/>
                  </a:cubicBezTo>
                  <a:cubicBezTo>
                    <a:pt x="288" y="182"/>
                    <a:pt x="282" y="184"/>
                    <a:pt x="277" y="187"/>
                  </a:cubicBezTo>
                  <a:cubicBezTo>
                    <a:pt x="275" y="187"/>
                    <a:pt x="273" y="187"/>
                    <a:pt x="271" y="187"/>
                  </a:cubicBezTo>
                  <a:cubicBezTo>
                    <a:pt x="266" y="186"/>
                    <a:pt x="261" y="184"/>
                    <a:pt x="257" y="183"/>
                  </a:cubicBezTo>
                  <a:cubicBezTo>
                    <a:pt x="233" y="174"/>
                    <a:pt x="209" y="165"/>
                    <a:pt x="185" y="157"/>
                  </a:cubicBezTo>
                  <a:cubicBezTo>
                    <a:pt x="164" y="149"/>
                    <a:pt x="143" y="142"/>
                    <a:pt x="122" y="134"/>
                  </a:cubicBezTo>
                  <a:cubicBezTo>
                    <a:pt x="110" y="130"/>
                    <a:pt x="98" y="131"/>
                    <a:pt x="87" y="139"/>
                  </a:cubicBezTo>
                  <a:cubicBezTo>
                    <a:pt x="77" y="145"/>
                    <a:pt x="67" y="152"/>
                    <a:pt x="57" y="159"/>
                  </a:cubicBezTo>
                  <a:cubicBezTo>
                    <a:pt x="51" y="163"/>
                    <a:pt x="52" y="163"/>
                    <a:pt x="48" y="157"/>
                  </a:cubicBezTo>
                  <a:cubicBezTo>
                    <a:pt x="32" y="134"/>
                    <a:pt x="16" y="111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70CA2F9-436C-473D-8393-90DA9C1AB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8597" y="1059411"/>
              <a:ext cx="153454" cy="16340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418424-426E-4BFE-8724-F1DCB118C9CA}"/>
              </a:ext>
            </a:extLst>
          </p:cNvPr>
          <p:cNvGrpSpPr/>
          <p:nvPr/>
        </p:nvGrpSpPr>
        <p:grpSpPr>
          <a:xfrm>
            <a:off x="8500276" y="2760067"/>
            <a:ext cx="181762" cy="308205"/>
            <a:chOff x="8500276" y="2760067"/>
            <a:chExt cx="181762" cy="30820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D3CB289-DE13-4D39-A48E-26D58876B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2755" y="2812419"/>
              <a:ext cx="81355" cy="19194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F92151E-44B0-487D-9302-823756035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0276" y="2760067"/>
              <a:ext cx="181762" cy="308205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2AB4DCA-A2E9-47C5-9E6C-60B5301E2FBF}"/>
                </a:ext>
              </a:extLst>
            </p:cNvPr>
            <p:cNvCxnSpPr>
              <a:cxnSpLocks/>
            </p:cNvCxnSpPr>
            <p:nvPr/>
          </p:nvCxnSpPr>
          <p:spPr>
            <a:xfrm>
              <a:off x="8509000" y="2980845"/>
              <a:ext cx="1619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3086278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2FDA-B7A9-423C-A0D3-CC4ED3C5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 from Industry</a:t>
            </a:r>
          </a:p>
        </p:txBody>
      </p:sp>
      <p:pic>
        <p:nvPicPr>
          <p:cNvPr id="4" name="Picture 4" descr="image001">
            <a:extLst>
              <a:ext uri="{FF2B5EF4-FFF2-40B4-BE49-F238E27FC236}">
                <a16:creationId xmlns:a16="http://schemas.microsoft.com/office/drawing/2014/main" id="{03C323CA-E09D-40C7-A0D5-896ACFA2D7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2"/>
          <a:stretch/>
        </p:blipFill>
        <p:spPr bwMode="auto">
          <a:xfrm>
            <a:off x="338025" y="1028880"/>
            <a:ext cx="8466250" cy="314470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F1EAF6-B001-4D4D-9689-089678317729}"/>
              </a:ext>
            </a:extLst>
          </p:cNvPr>
          <p:cNvSpPr/>
          <p:nvPr/>
        </p:nvSpPr>
        <p:spPr>
          <a:xfrm>
            <a:off x="234950" y="4317087"/>
            <a:ext cx="8502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Source:</a:t>
            </a:r>
            <a:r>
              <a:rPr lang="en-US" sz="1000" dirty="0"/>
              <a:t> TensorFlow, Coursera</a:t>
            </a:r>
            <a:r>
              <a:rPr lang="fr-FR" sz="1000" dirty="0"/>
              <a:t> </a:t>
            </a:r>
            <a:br>
              <a:rPr lang="fr-FR" sz="1000" dirty="0"/>
            </a:br>
            <a:r>
              <a:rPr lang="fr-FR" sz="1000" dirty="0">
                <a:hlinkClick r:id="rId3"/>
              </a:rPr>
              <a:t>https://www.coursera.org/learn/google-machine-learning/home/welcome</a:t>
            </a:r>
            <a:r>
              <a:rPr lang="fr-FR" sz="1000" dirty="0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494F3-14BF-405A-8B64-507058B3E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CB2D1-1F4F-4CEB-9EC7-D1E5E5604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4095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5862-6FE6-467A-B7EA-C2BC0E7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 from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080E0-DD92-4BE7-9AF2-CE2EE080C1E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0" y="914400"/>
            <a:ext cx="8569325" cy="3389811"/>
          </a:xfrm>
        </p:spPr>
        <p:txBody>
          <a:bodyPr>
            <a:normAutofit/>
          </a:bodyPr>
          <a:lstStyle/>
          <a:p>
            <a:r>
              <a:rPr lang="en-US" sz="1800" b="1" dirty="0"/>
              <a:t>One approach not sufficient</a:t>
            </a:r>
          </a:p>
          <a:p>
            <a:r>
              <a:rPr lang="en-US" sz="1800" b="1" dirty="0"/>
              <a:t>Solve using multiple ways and ensemble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ADBC1-CB89-4BFA-AB62-CCA592391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017B6-C5DD-4667-B0F6-044CA8152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96763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5862-6FE6-467A-B7EA-C2BC0E7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Surviving ML Onslaught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080E0-DD92-4BE7-9AF2-CE2EE080C1E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8138" y="2235382"/>
            <a:ext cx="8466137" cy="672737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Everyday what you do, make sure it generates new challenges frequently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22A76-3C09-47C2-8EE4-92B4564D0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3975E-B3BF-4EB5-B625-6ECC9F032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021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5862-6FE6-467A-B7EA-C2BC0E7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Big Guns are talking about Data Science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7B35D51-7ADB-45E1-B3D7-F6E0FE7D9FBA}"/>
              </a:ext>
            </a:extLst>
          </p:cNvPr>
          <p:cNvSpPr txBox="1">
            <a:spLocks/>
          </p:cNvSpPr>
          <p:nvPr/>
        </p:nvSpPr>
        <p:spPr>
          <a:xfrm>
            <a:off x="338138" y="1022349"/>
            <a:ext cx="8466137" cy="2929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252000" marR="0" indent="-2520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20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504000" marR="0" indent="-250825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18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756000" marR="0" indent="-2520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16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008000" marR="0" indent="-2520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 2" panose="05020102010507070707" pitchFamily="18" charset="2"/>
              <a:buChar char=""/>
              <a:tabLst/>
              <a:defRPr lang="en-US" sz="1400" kern="1200" noProof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346200" marR="0" indent="-26670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DC63F"/>
              </a:buClr>
              <a:buSzTx/>
              <a:buFont typeface="Wingdings 2" panose="05020102010507070707" pitchFamily="18" charset="2"/>
              <a:buChar char=""/>
              <a:tabLst/>
              <a:defRPr sz="135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D1F487-AFE4-409E-844D-03DE0876856C}"/>
              </a:ext>
            </a:extLst>
          </p:cNvPr>
          <p:cNvSpPr/>
          <p:nvPr/>
        </p:nvSpPr>
        <p:spPr>
          <a:xfrm>
            <a:off x="354012" y="1038682"/>
            <a:ext cx="612000" cy="674232"/>
          </a:xfrm>
          <a:custGeom>
            <a:avLst/>
            <a:gdLst>
              <a:gd name="connsiteX0" fmla="*/ 0 w 509587"/>
              <a:gd name="connsiteY0" fmla="*/ 504825 h 504825"/>
              <a:gd name="connsiteX1" fmla="*/ 0 w 509587"/>
              <a:gd name="connsiteY1" fmla="*/ 0 h 504825"/>
              <a:gd name="connsiteX2" fmla="*/ 509587 w 509587"/>
              <a:gd name="connsiteY2" fmla="*/ 0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9587" h="504825">
                <a:moveTo>
                  <a:pt x="0" y="504825"/>
                </a:moveTo>
                <a:lnTo>
                  <a:pt x="0" y="0"/>
                </a:lnTo>
                <a:lnTo>
                  <a:pt x="509587" y="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BE5D056-E000-4748-AE53-736F647A12F8}"/>
              </a:ext>
            </a:extLst>
          </p:cNvPr>
          <p:cNvSpPr txBox="1">
            <a:spLocks/>
          </p:cNvSpPr>
          <p:nvPr/>
        </p:nvSpPr>
        <p:spPr>
          <a:xfrm>
            <a:off x="476250" y="1094329"/>
            <a:ext cx="8188325" cy="2746151"/>
          </a:xfrm>
          <a:prstGeom prst="rect">
            <a:avLst/>
          </a:prstGeom>
        </p:spPr>
        <p:txBody>
          <a:bodyPr>
            <a:normAutofit/>
          </a:bodyPr>
          <a:lstStyle>
            <a:lvl1pPr marL="255588" marR="0" indent="-27360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6899"/>
              </a:buClr>
              <a:buSzTx/>
              <a:buFont typeface="Wingdings 2" panose="05020102010507070707" pitchFamily="18" charset="2"/>
              <a:buChar char=""/>
              <a:tabLst/>
              <a:defRPr lang="en-US" sz="2000" kern="1200" noProof="0" dirty="0" smtClean="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1pPr>
            <a:lvl2pPr marL="593725" marR="0" indent="-250825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DC63F"/>
              </a:buClr>
              <a:buSzTx/>
              <a:buFont typeface="Wingdings 2" panose="05020102010507070707" pitchFamily="18" charset="2"/>
              <a:buChar char=""/>
              <a:tabLst/>
              <a:defRPr lang="en-US" sz="1800" kern="1200" noProof="0" dirty="0" smtClean="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2pPr>
            <a:lvl3pPr marL="917575" marR="0" indent="-231775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DC63F"/>
              </a:buClr>
              <a:buSzTx/>
              <a:buFont typeface="Wingdings 2" panose="05020102010507070707" pitchFamily="18" charset="2"/>
              <a:buChar char=""/>
              <a:tabLst/>
              <a:defRPr lang="en-US" sz="1600" kern="1200" noProof="0" dirty="0" smtClean="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3pPr>
            <a:lvl4pPr marL="1243013" marR="0" indent="-214313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DC63F"/>
              </a:buClr>
              <a:buSzTx/>
              <a:buFont typeface="Wingdings 2" panose="05020102010507070707" pitchFamily="18" charset="2"/>
              <a:buChar char=""/>
              <a:tabLst/>
              <a:defRPr lang="en-US" sz="1400" kern="1200" noProof="0" dirty="0" smtClean="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4pPr>
            <a:lvl5pPr marL="1346200" marR="0" indent="-26670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DC63F"/>
              </a:buClr>
              <a:buSzTx/>
              <a:buFont typeface="Wingdings 2" panose="05020102010507070707" pitchFamily="18" charset="2"/>
              <a:buChar char=""/>
              <a:tabLst/>
              <a:defRPr sz="1350" kern="120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Tx/>
              <a:buNone/>
              <a:tabLst>
                <a:tab pos="985838" algn="l"/>
              </a:tabLst>
            </a:pPr>
            <a:r>
              <a:rPr lang="en-US" sz="1400" dirty="0">
                <a:solidFill>
                  <a:schemeClr val="tx1"/>
                </a:solidFill>
              </a:rPr>
              <a:t>Data Scientist: The Sexiest Job of the 21</a:t>
            </a:r>
            <a:r>
              <a:rPr lang="en-US" sz="1400" baseline="30000" dirty="0">
                <a:solidFill>
                  <a:schemeClr val="tx1"/>
                </a:solidFill>
              </a:rPr>
              <a:t>st</a:t>
            </a:r>
            <a:r>
              <a:rPr lang="en-US" sz="1400" dirty="0">
                <a:solidFill>
                  <a:schemeClr val="tx1"/>
                </a:solidFill>
              </a:rPr>
              <a:t> Century – HBR 2012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ClrTx/>
              <a:buNone/>
              <a:tabLst>
                <a:tab pos="985838" algn="l"/>
              </a:tabLst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https://hbr.org/2012/10/data-scientist-the-sexiest-job-of-the-21st-century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buClrTx/>
              <a:buNone/>
              <a:tabLst>
                <a:tab pos="985838" algn="l"/>
              </a:tabLst>
            </a:pPr>
            <a:r>
              <a:rPr lang="en-US" sz="1400" dirty="0">
                <a:solidFill>
                  <a:schemeClr val="tx1"/>
                </a:solidFill>
              </a:rPr>
              <a:t>Second Fastest growing Profession – LinkedIn 2017</a:t>
            </a:r>
          </a:p>
          <a:p>
            <a:pPr marL="0" indent="0">
              <a:lnSpc>
                <a:spcPct val="100000"/>
              </a:lnSpc>
              <a:buClrTx/>
              <a:buNone/>
              <a:tabLst>
                <a:tab pos="985838" algn="l"/>
              </a:tabLst>
            </a:pPr>
            <a:r>
              <a:rPr lang="en-US" sz="1400" dirty="0">
                <a:solidFill>
                  <a:schemeClr val="tx1"/>
                </a:solidFill>
                <a:hlinkClick r:id="rId3"/>
              </a:rPr>
              <a:t>https://blog.linkedin.com/2017/december/7/the-fastest-growing-jobs-in-the-u-s-based-on-linkedin-data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ClrTx/>
              <a:buNone/>
              <a:tabLst>
                <a:tab pos="985838" algn="l"/>
              </a:tabLst>
            </a:pPr>
            <a:r>
              <a:rPr lang="en-US" sz="1400" dirty="0">
                <a:solidFill>
                  <a:schemeClr val="tx1"/>
                </a:solidFill>
              </a:rPr>
              <a:t>Which is at Top </a:t>
            </a:r>
            <a:r>
              <a:rPr lang="en-US" sz="1400" dirty="0">
                <a:sym typeface="Wingdings" panose="05000000000000000000" pitchFamily="2" charset="2"/>
              </a:rPr>
              <a:t></a:t>
            </a:r>
            <a:r>
              <a:rPr lang="en-US" sz="1400" dirty="0">
                <a:solidFill>
                  <a:schemeClr val="tx1"/>
                </a:solidFill>
              </a:rPr>
              <a:t>?</a:t>
            </a:r>
          </a:p>
          <a:p>
            <a:pPr marL="0" indent="0">
              <a:lnSpc>
                <a:spcPct val="100000"/>
              </a:lnSpc>
              <a:buClrTx/>
              <a:buNone/>
              <a:tabLst>
                <a:tab pos="985838" algn="l"/>
              </a:tabLst>
            </a:pPr>
            <a:r>
              <a:rPr lang="en-US" sz="1400" dirty="0">
                <a:solidFill>
                  <a:schemeClr val="tx1"/>
                </a:solidFill>
              </a:rPr>
              <a:t>50 percent gap in the supply – Mckinsey, Amazon</a:t>
            </a:r>
          </a:p>
          <a:p>
            <a:pPr marL="0" indent="0">
              <a:lnSpc>
                <a:spcPct val="100000"/>
              </a:lnSpc>
              <a:buClrTx/>
              <a:buNone/>
              <a:tabLst>
                <a:tab pos="985838" algn="l"/>
              </a:tabLst>
            </a:pPr>
            <a:r>
              <a:rPr lang="en-US" sz="1400" dirty="0">
                <a:solidFill>
                  <a:schemeClr val="tx1"/>
                </a:solidFill>
                <a:hlinkClick r:id="rId4"/>
              </a:rPr>
              <a:t>https://blog.alexa.com/know-data-science-important/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35CC9E8-AE6A-4196-BBC9-26889BA66DA5}"/>
              </a:ext>
            </a:extLst>
          </p:cNvPr>
          <p:cNvSpPr/>
          <p:nvPr/>
        </p:nvSpPr>
        <p:spPr>
          <a:xfrm rot="10800000">
            <a:off x="8173223" y="3255851"/>
            <a:ext cx="612000" cy="674232"/>
          </a:xfrm>
          <a:custGeom>
            <a:avLst/>
            <a:gdLst>
              <a:gd name="connsiteX0" fmla="*/ 0 w 509587"/>
              <a:gd name="connsiteY0" fmla="*/ 504825 h 504825"/>
              <a:gd name="connsiteX1" fmla="*/ 0 w 509587"/>
              <a:gd name="connsiteY1" fmla="*/ 0 h 504825"/>
              <a:gd name="connsiteX2" fmla="*/ 509587 w 509587"/>
              <a:gd name="connsiteY2" fmla="*/ 0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9587" h="504825">
                <a:moveTo>
                  <a:pt x="0" y="504825"/>
                </a:moveTo>
                <a:lnTo>
                  <a:pt x="0" y="0"/>
                </a:lnTo>
                <a:lnTo>
                  <a:pt x="509587" y="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F469E0-E736-4C1E-A5D5-502DBEEBD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0A420-29FF-406D-AAC8-32A3A3B7D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61229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5862-6FE6-467A-B7EA-C2BC0E7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Buzz – Top 5 Data Science GitHub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080E0-DD92-4BE7-9AF2-CE2EE080C1E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0" y="914400"/>
            <a:ext cx="8569325" cy="3744913"/>
          </a:xfrm>
        </p:spPr>
        <p:txBody>
          <a:bodyPr>
            <a:normAutofit/>
          </a:bodyPr>
          <a:lstStyle/>
          <a:p>
            <a:r>
              <a:rPr lang="en-US" sz="1800" b="1" dirty="0">
                <a:hlinkClick r:id="rId2"/>
              </a:rPr>
              <a:t>Flair (State-of-the-Art NLP Library)</a:t>
            </a:r>
            <a:endParaRPr lang="en-US" sz="1800" b="1" dirty="0"/>
          </a:p>
          <a:p>
            <a:pPr lvl="1">
              <a:spcAft>
                <a:spcPts val="1200"/>
              </a:spcAft>
            </a:pPr>
            <a:r>
              <a:rPr lang="en-US" sz="1600" dirty="0"/>
              <a:t>Based on PyTorch</a:t>
            </a:r>
          </a:p>
          <a:p>
            <a:r>
              <a:rPr lang="en-US" sz="1800" b="1" dirty="0">
                <a:hlinkClick r:id="rId3"/>
              </a:rPr>
              <a:t>face.evoLVe – High Performance Face Recognition Library</a:t>
            </a:r>
            <a:endParaRPr lang="en-US" sz="1800" b="1" dirty="0"/>
          </a:p>
          <a:p>
            <a:pPr lvl="1">
              <a:spcAft>
                <a:spcPts val="1200"/>
              </a:spcAft>
            </a:pPr>
            <a:r>
              <a:rPr lang="en-US" sz="1600" dirty="0"/>
              <a:t>High performance deep face recognition</a:t>
            </a:r>
          </a:p>
          <a:p>
            <a:r>
              <a:rPr lang="en-US" sz="1800" b="1" dirty="0">
                <a:hlinkClick r:id="rId4"/>
              </a:rPr>
              <a:t>YOLOv3</a:t>
            </a:r>
            <a:endParaRPr lang="en-US" sz="1800" b="1" dirty="0"/>
          </a:p>
          <a:p>
            <a:pPr lvl="1">
              <a:spcAft>
                <a:spcPts val="1200"/>
              </a:spcAft>
            </a:pPr>
            <a:r>
              <a:rPr lang="en-US" sz="1600" dirty="0"/>
              <a:t>Object detection tasks</a:t>
            </a:r>
          </a:p>
          <a:p>
            <a:r>
              <a:rPr lang="en-US" sz="1800" b="1" dirty="0">
                <a:hlinkClick r:id="rId5"/>
              </a:rPr>
              <a:t>FaceBoxes: A CPU Real-Time Face Detector with High Accuracy</a:t>
            </a:r>
            <a:endParaRPr lang="en-US" sz="1800" b="1" dirty="0"/>
          </a:p>
          <a:p>
            <a:pPr lvl="1">
              <a:spcAft>
                <a:spcPts val="1200"/>
              </a:spcAft>
            </a:pPr>
            <a:r>
              <a:rPr lang="en-US" sz="1600" dirty="0"/>
              <a:t>Face detecting approach, No GPU</a:t>
            </a:r>
          </a:p>
          <a:p>
            <a:r>
              <a:rPr lang="en-US" sz="1800" b="1" dirty="0">
                <a:hlinkClick r:id="rId6"/>
              </a:rPr>
              <a:t>Transformer-XL from Google AI</a:t>
            </a:r>
            <a:endParaRPr lang="en-US" sz="1800" b="1" dirty="0"/>
          </a:p>
          <a:p>
            <a:pPr lvl="1"/>
            <a:r>
              <a:rPr lang="en-US" sz="1600" dirty="0"/>
              <a:t>Google AI team, NLP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70A7C-E724-440B-82DA-14FDBA430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EE9AB-F528-430F-B0E8-DD67A0E3A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87633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2FDA-B7A9-423C-A0D3-CC4ED3C5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Buzz – Technologies being used</a:t>
            </a:r>
          </a:p>
        </p:txBody>
      </p:sp>
      <p:pic>
        <p:nvPicPr>
          <p:cNvPr id="6" name="Picture 5" descr="A screenshot of a map&#10;&#10;Description automatically generated">
            <a:extLst>
              <a:ext uri="{FF2B5EF4-FFF2-40B4-BE49-F238E27FC236}">
                <a16:creationId xmlns:a16="http://schemas.microsoft.com/office/drawing/2014/main" id="{60760E05-FD75-4DC6-AE67-D501E89733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" t="1593" r="280" b="53037"/>
          <a:stretch/>
        </p:blipFill>
        <p:spPr>
          <a:xfrm>
            <a:off x="1971385" y="1028700"/>
            <a:ext cx="5213929" cy="3630613"/>
          </a:xfrm>
          <a:prstGeom prst="rect">
            <a:avLst/>
          </a:prstGeom>
          <a:ln w="6350">
            <a:solidFill>
              <a:schemeClr val="accent4"/>
            </a:solidFill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83D21-18D3-4F5F-84E2-564BB898B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189D9-59BE-4264-AE22-01E632762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0497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5862-6FE6-467A-B7EA-C2BC0E7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080E0-DD92-4BE7-9AF2-CE2EE080C1E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0" y="914400"/>
            <a:ext cx="8569325" cy="3994149"/>
          </a:xfrm>
        </p:spPr>
        <p:txBody>
          <a:bodyPr>
            <a:normAutofit/>
          </a:bodyPr>
          <a:lstStyle/>
          <a:p>
            <a:r>
              <a:rPr lang="en-US" sz="1600" b="1" dirty="0"/>
              <a:t>Coursera</a:t>
            </a:r>
          </a:p>
          <a:p>
            <a:pPr lvl="1"/>
            <a:r>
              <a:rPr lang="en-US" sz="1400" b="1" dirty="0"/>
              <a:t>Data Science Specialization – John Hopkins</a:t>
            </a:r>
          </a:p>
          <a:p>
            <a:pPr marL="250825" indent="263525">
              <a:buNone/>
            </a:pPr>
            <a:r>
              <a:rPr lang="en-US" sz="1400" b="1" dirty="0">
                <a:hlinkClick r:id="rId2"/>
              </a:rPr>
              <a:t>https://www.coursera.org/specializations/jhu-data-science</a:t>
            </a:r>
            <a:r>
              <a:rPr lang="en-US" sz="1400" b="1" dirty="0"/>
              <a:t> </a:t>
            </a:r>
          </a:p>
          <a:p>
            <a:pPr lvl="1"/>
            <a:r>
              <a:rPr lang="en-US" sz="1400" b="1" dirty="0"/>
              <a:t>Deep Learning Specialization – Andrew Ng</a:t>
            </a:r>
          </a:p>
          <a:p>
            <a:pPr marL="250825" indent="263525">
              <a:buNone/>
            </a:pPr>
            <a:r>
              <a:rPr lang="en-US" sz="1400" b="1" dirty="0">
                <a:hlinkClick r:id="rId3"/>
              </a:rPr>
              <a:t>https://www.coursera.org/specializations/deep-learning</a:t>
            </a:r>
            <a:r>
              <a:rPr lang="en-US" sz="1400" b="1" dirty="0"/>
              <a:t> </a:t>
            </a:r>
          </a:p>
          <a:p>
            <a:pPr lvl="1"/>
            <a:r>
              <a:rPr lang="en-US" sz="1400" b="1" dirty="0"/>
              <a:t>Machine Learning Primer – Stanford</a:t>
            </a:r>
          </a:p>
          <a:p>
            <a:pPr marL="250825" indent="263525">
              <a:spcAft>
                <a:spcPts val="1200"/>
              </a:spcAft>
              <a:buNone/>
            </a:pPr>
            <a:r>
              <a:rPr lang="en-US" sz="1400" b="1" dirty="0">
                <a:hlinkClick r:id="rId4"/>
              </a:rPr>
              <a:t>https://www.coursera.org/learn/machine-learning</a:t>
            </a:r>
            <a:r>
              <a:rPr lang="en-US" sz="1400" b="1" dirty="0"/>
              <a:t> </a:t>
            </a:r>
          </a:p>
          <a:p>
            <a:r>
              <a:rPr lang="en-US" sz="1600" b="1" dirty="0"/>
              <a:t>Analytics Vidhya</a:t>
            </a:r>
          </a:p>
          <a:p>
            <a:pPr indent="0">
              <a:spcAft>
                <a:spcPts val="1200"/>
              </a:spcAft>
              <a:buNone/>
            </a:pPr>
            <a:r>
              <a:rPr lang="en-US" sz="1400" b="1" dirty="0">
                <a:hlinkClick r:id="rId5"/>
              </a:rPr>
              <a:t>https://www.analyticsvidhya.com</a:t>
            </a:r>
            <a:r>
              <a:rPr lang="en-US" sz="1400" b="1" dirty="0"/>
              <a:t> </a:t>
            </a:r>
          </a:p>
          <a:p>
            <a:r>
              <a:rPr lang="en-US" sz="1600" b="1" dirty="0"/>
              <a:t>Medium.com</a:t>
            </a:r>
          </a:p>
          <a:p>
            <a:pPr lvl="1"/>
            <a:r>
              <a:rPr lang="en-US" sz="1400" b="1" dirty="0"/>
              <a:t>Data Science specific stream</a:t>
            </a:r>
          </a:p>
          <a:p>
            <a:pPr marL="250825" indent="263525">
              <a:buNone/>
            </a:pPr>
            <a:r>
              <a:rPr lang="en-US" sz="1400" b="1" dirty="0">
                <a:hlinkClick r:id="rId6"/>
              </a:rPr>
              <a:t>https://towardsdatascience.com/</a:t>
            </a:r>
            <a:r>
              <a:rPr lang="en-US" sz="1400" b="1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2BC8C-5AEF-4FEB-B1BF-5A91A1AA1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2D635-4FE5-4CA4-89DF-D42CCE2FE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56427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5862-6FE6-467A-B7EA-C2BC0E7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080E0-DD92-4BE7-9AF2-CE2EE080C1E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0" y="921544"/>
            <a:ext cx="8672400" cy="3744913"/>
          </a:xfrm>
        </p:spPr>
        <p:txBody>
          <a:bodyPr>
            <a:normAutofit/>
          </a:bodyPr>
          <a:lstStyle/>
          <a:p>
            <a:r>
              <a:rPr lang="en-US" sz="1800" dirty="0"/>
              <a:t>Why to discuss Data Science?</a:t>
            </a:r>
          </a:p>
          <a:p>
            <a:r>
              <a:rPr lang="en-US" sz="1800" dirty="0"/>
              <a:t>What is Data Science?</a:t>
            </a:r>
          </a:p>
          <a:p>
            <a:r>
              <a:rPr lang="en-US" sz="1800" dirty="0"/>
              <a:t>The Fourth Paradigm</a:t>
            </a:r>
          </a:p>
          <a:p>
            <a:r>
              <a:rPr lang="en-US" sz="1800" dirty="0"/>
              <a:t>Four V’s of Data</a:t>
            </a:r>
          </a:p>
          <a:p>
            <a:r>
              <a:rPr lang="en-US" sz="1800" dirty="0"/>
              <a:t>Data Science Umbrella, Technologies, Lifecycle</a:t>
            </a:r>
          </a:p>
          <a:p>
            <a:r>
              <a:rPr lang="en-US" sz="1800" dirty="0"/>
              <a:t>How Machines Learn, AI, ML, DL?</a:t>
            </a:r>
          </a:p>
          <a:p>
            <a:r>
              <a:rPr lang="en-US" sz="1800" dirty="0"/>
              <a:t>Machine Learning – Intro</a:t>
            </a:r>
          </a:p>
          <a:p>
            <a:r>
              <a:rPr lang="en-US" sz="1800" dirty="0"/>
              <a:t>Applications of Data Science, ML</a:t>
            </a:r>
          </a:p>
          <a:p>
            <a:r>
              <a:rPr lang="en-US" sz="1800" dirty="0"/>
              <a:t>Learnings from Industry</a:t>
            </a:r>
          </a:p>
          <a:p>
            <a:r>
              <a:rPr lang="en-US" sz="1800" dirty="0"/>
              <a:t>Learn Data Science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5F0FF-EF6F-4407-A53F-6DD4419FF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6F394-C3DE-4D96-A2DB-1D406A19B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642683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8A8CD-08B7-4A2C-8F85-36A7E59151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4C8C3-6016-455A-8CAC-2151C89F05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E01B80-904E-4461-AA7E-8C5DFA91C4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929FA0-76A1-456B-A1C6-D4CE8EBE6F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BE0BE4-C27B-40B2-A3D3-5B6DE5A076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0721823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8B3FA2-E6B1-45C3-BDB5-17B6DAE5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Science? – Gartner Hype Cycle – 2017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1D0B6B1-8E1E-4A99-AA2B-0576058465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" t="4580" r="96"/>
          <a:stretch/>
        </p:blipFill>
        <p:spPr>
          <a:xfrm>
            <a:off x="1617662" y="1025525"/>
            <a:ext cx="5920180" cy="363378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0726C4-1108-4E49-9EB2-5502B6FF4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63F623-9F8D-4AF3-B04A-8C9C170EB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68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2EAF-5496-480F-B04B-2A3E7CCB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Science? – Gartner Hype Cycle – 2018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C72E6A-D56E-4FBF-B088-E0BF9156A0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" t="5310" r="601" b="5310"/>
          <a:stretch/>
        </p:blipFill>
        <p:spPr>
          <a:xfrm>
            <a:off x="2197099" y="1025525"/>
            <a:ext cx="4749802" cy="363459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230D5-0C06-4EB1-9FEB-7DB74B465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EB44A-9681-47E7-B76A-6AEA80D24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355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505D5-AB1B-45B2-B789-D49D1410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C9619-095A-475B-9176-B592E6A23CF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0" y="914400"/>
            <a:ext cx="8672400" cy="3827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Poll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https://pollev.com/saurabhjain220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74E8C-62E5-4D5A-8EA6-65B627F1A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8F119-6608-4557-B984-71C4BC53C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9451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5862-6FE6-467A-B7EA-C2BC0E7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– Definition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397D7-3A45-4CA2-A32E-F8235105F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 Persistent Systems –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DF2FE-9F63-461A-98DB-70A72C54B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3C4373-56ED-4F73-8453-CF48C2E45153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93F6A0-A652-432A-893F-54C3BA790861}"/>
              </a:ext>
            </a:extLst>
          </p:cNvPr>
          <p:cNvGrpSpPr/>
          <p:nvPr/>
        </p:nvGrpSpPr>
        <p:grpSpPr>
          <a:xfrm>
            <a:off x="338138" y="1029276"/>
            <a:ext cx="8469312" cy="2879783"/>
            <a:chOff x="338138" y="1029276"/>
            <a:chExt cx="8469312" cy="287978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421972D-9D5D-4E7E-8133-F5454454A22F}"/>
                </a:ext>
              </a:extLst>
            </p:cNvPr>
            <p:cNvSpPr/>
            <p:nvPr/>
          </p:nvSpPr>
          <p:spPr>
            <a:xfrm>
              <a:off x="338138" y="1029276"/>
              <a:ext cx="8469312" cy="8545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Applying advanced statistical tools to existing data to generate new insights.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891CAF-0E97-4BA3-AD24-38FC4938C33C}"/>
                </a:ext>
              </a:extLst>
            </p:cNvPr>
            <p:cNvSpPr/>
            <p:nvPr/>
          </p:nvSpPr>
          <p:spPr>
            <a:xfrm>
              <a:off x="338138" y="2041873"/>
              <a:ext cx="8469312" cy="8545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Data science is a multidisciplinary blend of data inference, algorithm development, </a:t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chemeClr val="tx1"/>
                  </a:solidFill>
                </a:rPr>
                <a:t>and technology in order to solve analytically complex problems.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C9B98C-3F0E-44DF-948E-38942C2BADAC}"/>
                </a:ext>
              </a:extLst>
            </p:cNvPr>
            <p:cNvSpPr/>
            <p:nvPr/>
          </p:nvSpPr>
          <p:spPr>
            <a:xfrm>
              <a:off x="338138" y="3054471"/>
              <a:ext cx="8469312" cy="8545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Wikipedia – Data science is an interdisciplinary field that uses scientific methods, processes, algorithms and systems to extract knowledge and insights from data in various forms, </a:t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chemeClr val="tx1"/>
                  </a:solidFill>
                </a:rPr>
                <a:t>both structured and unstructured, [1][2] similar to data mining.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36456BE-D52E-4818-8504-9C9060E75539}"/>
              </a:ext>
            </a:extLst>
          </p:cNvPr>
          <p:cNvSpPr/>
          <p:nvPr/>
        </p:nvSpPr>
        <p:spPr>
          <a:xfrm>
            <a:off x="338139" y="4033770"/>
            <a:ext cx="130016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anchor="ctr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Bookish???</a:t>
            </a:r>
          </a:p>
        </p:txBody>
      </p:sp>
    </p:spTree>
    <p:extLst>
      <p:ext uri="{BB962C8B-B14F-4D97-AF65-F5344CB8AC3E}">
        <p14:creationId xmlns:p14="http://schemas.microsoft.com/office/powerpoint/2010/main" val="41702617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Custom Design">
  <a:themeElements>
    <a:clrScheme name="Persistent Color Palette 2018-19">
      <a:dk1>
        <a:sysClr val="windowText" lastClr="000000"/>
      </a:dk1>
      <a:lt1>
        <a:srgbClr val="FFFFFF"/>
      </a:lt1>
      <a:dk2>
        <a:srgbClr val="44546A"/>
      </a:dk2>
      <a:lt2>
        <a:srgbClr val="E7E6E6"/>
      </a:lt2>
      <a:accent1>
        <a:srgbClr val="006899"/>
      </a:accent1>
      <a:accent2>
        <a:srgbClr val="F37021"/>
      </a:accent2>
      <a:accent3>
        <a:srgbClr val="8DC63F"/>
      </a:accent3>
      <a:accent4>
        <a:srgbClr val="000000"/>
      </a:accent4>
      <a:accent5>
        <a:srgbClr val="585858"/>
      </a:accent5>
      <a:accent6>
        <a:srgbClr val="939393"/>
      </a:accent6>
      <a:hlink>
        <a:srgbClr val="006899"/>
      </a:hlink>
      <a:folHlink>
        <a:srgbClr val="006899"/>
      </a:folHlink>
    </a:clrScheme>
    <a:fontScheme name="Persistent Styl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istent Template 2019-20" id="{27B28759-5A47-4FD5-9FE7-456C660E014B}" vid="{DE64383B-C4E4-48A1-8FC0-4A7B67469C1C}"/>
    </a:ext>
  </a:extLst>
</a:theme>
</file>

<file path=ppt/theme/theme2.xml><?xml version="1.0" encoding="utf-8"?>
<a:theme xmlns:a="http://schemas.openxmlformats.org/drawingml/2006/main" name="Title and Content with Bullets">
  <a:themeElements>
    <a:clrScheme name="Persistent Color Palette 2018-19">
      <a:dk1>
        <a:sysClr val="windowText" lastClr="000000"/>
      </a:dk1>
      <a:lt1>
        <a:srgbClr val="FFFFFF"/>
      </a:lt1>
      <a:dk2>
        <a:srgbClr val="44546A"/>
      </a:dk2>
      <a:lt2>
        <a:srgbClr val="E7E6E6"/>
      </a:lt2>
      <a:accent1>
        <a:srgbClr val="006899"/>
      </a:accent1>
      <a:accent2>
        <a:srgbClr val="F37021"/>
      </a:accent2>
      <a:accent3>
        <a:srgbClr val="8DC63F"/>
      </a:accent3>
      <a:accent4>
        <a:srgbClr val="000000"/>
      </a:accent4>
      <a:accent5>
        <a:srgbClr val="585858"/>
      </a:accent5>
      <a:accent6>
        <a:srgbClr val="939393"/>
      </a:accent6>
      <a:hlink>
        <a:srgbClr val="006899"/>
      </a:hlink>
      <a:folHlink>
        <a:srgbClr val="006899"/>
      </a:folHlink>
    </a:clrScheme>
    <a:fontScheme name="Persistent Styl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istent Template 2019-20" id="{27B28759-5A47-4FD5-9FE7-456C660E014B}" vid="{B97B9F13-1BED-40AB-B0C9-A6ADD325D84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olicy_x002d_Category xmlns="2bc7cf5c-cedc-422d-91ac-38171c02477d" xsi:nil="true"/>
    <Location xmlns="2bc7cf5c-cedc-422d-91ac-38171c02477d" xsi:nil="true"/>
    <Description0 xmlns="2bc7cf5c-cedc-422d-91ac-38171c02477d" xsi:nil="true"/>
    <Target_x0020_Audiences xmlns="2bc7cf5c-cedc-422d-91ac-38171c02477d" xsi:nil="true"/>
    <IsEmployeeManual xmlns="2bc7cf5c-cedc-422d-91ac-38171c02477d">false</IsEmployeeManual>
    <IsIntroduction xmlns="2bc7cf5c-cedc-422d-91ac-38171c02477d">false</IsIntroduction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F305BC4AEF7A42A33421629F087750" ma:contentTypeVersion="10" ma:contentTypeDescription="Create a new document." ma:contentTypeScope="" ma:versionID="09bf9140db1acb8b4584ce40aafb2d54">
  <xsd:schema xmlns:xsd="http://www.w3.org/2001/XMLSchema" xmlns:xs="http://www.w3.org/2001/XMLSchema" xmlns:p="http://schemas.microsoft.com/office/2006/metadata/properties" xmlns:ns2="7743cd98-1c01-4856-991c-42bd0d604507" xmlns:ns3="2bc7cf5c-cedc-422d-91ac-38171c02477d" targetNamespace="http://schemas.microsoft.com/office/2006/metadata/properties" ma:root="true" ma:fieldsID="2b761eb7cb5a85774cbd11f353244dca" ns2:_="" ns3:_="">
    <xsd:import namespace="7743cd98-1c01-4856-991c-42bd0d604507"/>
    <xsd:import namespace="2bc7cf5c-cedc-422d-91ac-38171c02477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Policy_x002d_Category" minOccurs="0"/>
                <xsd:element ref="ns3:Description0" minOccurs="0"/>
                <xsd:element ref="ns3:IsEmployeeManual" minOccurs="0"/>
                <xsd:element ref="ns3:IsIntroduction" minOccurs="0"/>
                <xsd:element ref="ns3:Location" minOccurs="0"/>
                <xsd:element ref="ns3:Target_x0020_Audienc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3cd98-1c01-4856-991c-42bd0d60450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c7cf5c-cedc-422d-91ac-38171c02477d" elementFormDefault="qualified">
    <xsd:import namespace="http://schemas.microsoft.com/office/2006/documentManagement/types"/>
    <xsd:import namespace="http://schemas.microsoft.com/office/infopath/2007/PartnerControls"/>
    <xsd:element name="Policy_x002d_Category" ma:index="11" nillable="true" ma:displayName="Policy-Category" ma:list="{1764dac3-7bf9-4611-8046-67bd14d43c6b}" ma:internalName="Policy_x002d_Category" ma:showField="Category_x002d_Name">
      <xsd:simpleType>
        <xsd:restriction base="dms:Lookup"/>
      </xsd:simpleType>
    </xsd:element>
    <xsd:element name="Description0" ma:index="12" nillable="true" ma:displayName="Description" ma:internalName="Description0">
      <xsd:simpleType>
        <xsd:restriction base="dms:Text">
          <xsd:maxLength value="255"/>
        </xsd:restriction>
      </xsd:simpleType>
    </xsd:element>
    <xsd:element name="IsEmployeeManual" ma:index="13" nillable="true" ma:displayName="IsEmployeeManual" ma:default="0" ma:internalName="IsEmployeeManual">
      <xsd:simpleType>
        <xsd:restriction base="dms:Boolean"/>
      </xsd:simpleType>
    </xsd:element>
    <xsd:element name="IsIntroduction" ma:index="14" nillable="true" ma:displayName="IsIntroduction" ma:default="0" ma:internalName="IsIntroduction">
      <xsd:simpleType>
        <xsd:restriction base="dms:Boolean"/>
      </xsd:simpleType>
    </xsd:element>
    <xsd:element name="Location" ma:index="15" nillable="true" ma:displayName="Location" ma:hidden="true" ma:list="{f487949c-a6f1-4406-898c-4db7f98c7065}" ma:internalName="Location" ma:readOnly="false" ma:showField="Title">
      <xsd:simpleType>
        <xsd:restriction base="dms:Lookup"/>
      </xsd:simpleType>
    </xsd:element>
    <xsd:element name="Target_x0020_Audiences" ma:index="16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0646E1-18CD-483A-AABA-5484A42E13F3}">
  <ds:schemaRefs>
    <ds:schemaRef ds:uri="2bc7cf5c-cedc-422d-91ac-38171c02477d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7743cd98-1c01-4856-991c-42bd0d604507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4F76E4A-E25C-46F6-A1AB-926B0A358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43cd98-1c01-4856-991c-42bd0d604507"/>
    <ds:schemaRef ds:uri="2bc7cf5c-cedc-422d-91ac-38171c0247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Persistent Template 2019-20</Template>
  <TotalTime>654</TotalTime>
  <Words>2071</Words>
  <Application>Microsoft Office PowerPoint</Application>
  <PresentationFormat>On-screen Show (16:9)</PresentationFormat>
  <Paragraphs>459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Calibri Light</vt:lpstr>
      <vt:lpstr>Georgia</vt:lpstr>
      <vt:lpstr>Wingdings</vt:lpstr>
      <vt:lpstr>Wingdings 2</vt:lpstr>
      <vt:lpstr>1_Custom Design</vt:lpstr>
      <vt:lpstr>Title and Content with Bullets</vt:lpstr>
      <vt:lpstr>PowerPoint Presentation</vt:lpstr>
      <vt:lpstr>About Me</vt:lpstr>
      <vt:lpstr>Aim</vt:lpstr>
      <vt:lpstr>Flow</vt:lpstr>
      <vt:lpstr>What Big Guns are talking about Data Science</vt:lpstr>
      <vt:lpstr>Why Data Science? – Gartner Hype Cycle – 2017</vt:lpstr>
      <vt:lpstr>Why Data Science? – Gartner Hype Cycle – 2018</vt:lpstr>
      <vt:lpstr>What is Data Science?</vt:lpstr>
      <vt:lpstr>Data Science – Definition</vt:lpstr>
      <vt:lpstr>DIKW</vt:lpstr>
      <vt:lpstr>Data Science – Intersection of Fields</vt:lpstr>
      <vt:lpstr>Data Science – Intersection of Fields</vt:lpstr>
      <vt:lpstr>Data Science – Superset of Fields</vt:lpstr>
      <vt:lpstr>Data Science – Superset of Fields</vt:lpstr>
      <vt:lpstr>The Fourth Paradigm</vt:lpstr>
      <vt:lpstr>Explosion of Data – Data is New Oil</vt:lpstr>
      <vt:lpstr>Four V’s of Data</vt:lpstr>
      <vt:lpstr>Word Cloud for Data Science Applying advanced statistical tools to existing data to generate new insights</vt:lpstr>
      <vt:lpstr>Data Science Umbrella</vt:lpstr>
      <vt:lpstr>Lifecycle</vt:lpstr>
      <vt:lpstr>Lifecycle</vt:lpstr>
      <vt:lpstr>What is the need for Machines to do Data Interpretation?</vt:lpstr>
      <vt:lpstr>How do Humans Learn?</vt:lpstr>
      <vt:lpstr>How do Machines Learn?</vt:lpstr>
      <vt:lpstr>AI vs ML vs DL</vt:lpstr>
      <vt:lpstr>AI vs ML vs DL</vt:lpstr>
      <vt:lpstr>AI vs ML vs DL</vt:lpstr>
      <vt:lpstr>Machine Learning Types</vt:lpstr>
      <vt:lpstr>Machine Learning Types</vt:lpstr>
      <vt:lpstr>Machine Learning Types</vt:lpstr>
      <vt:lpstr>Machine Learning Types</vt:lpstr>
      <vt:lpstr>Machine Learning Types</vt:lpstr>
      <vt:lpstr>Machine Learning Types</vt:lpstr>
      <vt:lpstr>Machine Learning Common Algorithms</vt:lpstr>
      <vt:lpstr>Machine Learning Flow</vt:lpstr>
      <vt:lpstr>Machine Learning Flow</vt:lpstr>
      <vt:lpstr>Applications of AI, ML, DL</vt:lpstr>
      <vt:lpstr>Applications of AI, ML, DL</vt:lpstr>
      <vt:lpstr>Applications of AI, ML, DL</vt:lpstr>
      <vt:lpstr>Applications of AI, ML, DL</vt:lpstr>
      <vt:lpstr>Applications of AI, ML, DL</vt:lpstr>
      <vt:lpstr>Applications of AI, ML, DL</vt:lpstr>
      <vt:lpstr>Applications of AI, ML, DL</vt:lpstr>
      <vt:lpstr>Applications of AI, ML, DL</vt:lpstr>
      <vt:lpstr>Applications of AI, ML, DL</vt:lpstr>
      <vt:lpstr>Applications of AI, ML, DL</vt:lpstr>
      <vt:lpstr>Learnings from Industry</vt:lpstr>
      <vt:lpstr>Learnings from Industry</vt:lpstr>
      <vt:lpstr>Surviving ML Onslaught</vt:lpstr>
      <vt:lpstr>Current Buzz – Top 5 Data Science GitHub Repositories</vt:lpstr>
      <vt:lpstr>Current Buzz – Technologies being used</vt:lpstr>
      <vt:lpstr>Learn Data Science</vt:lpstr>
      <vt:lpstr>Recap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Dhiraj Kshatriya</dc:creator>
  <cp:lastModifiedBy>GLENN D'COSTA</cp:lastModifiedBy>
  <cp:revision>372</cp:revision>
  <dcterms:created xsi:type="dcterms:W3CDTF">2018-12-31T10:02:53Z</dcterms:created>
  <dcterms:modified xsi:type="dcterms:W3CDTF">2019-02-28T15:08:35Z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0x010100ACF305BC4AEF7A42A33421629F087750</vt:lpwstr>
  </property>
  <property fmtid="{D5CDD505-2E9C-101B-9397-08002B2CF9AE}" pid="3" name="_dlc_DocIdItemGuid">
    <vt:lpwstr>13c81793-d934-4b21-b188-28383ef9c538</vt:lpwstr>
  </property>
  <property fmtid="{D5CDD505-2E9C-101B-9397-08002B2CF9AE}" pid="4" name="Policy-Category">
    <vt:lpwstr/>
  </property>
  <property fmtid="{D5CDD505-2E9C-101B-9397-08002B2CF9AE}" pid="5" name="Location">
    <vt:lpwstr/>
  </property>
  <property fmtid="{D5CDD505-2E9C-101B-9397-08002B2CF9AE}" pid="6" name="Description0">
    <vt:lpwstr/>
  </property>
  <property fmtid="{D5CDD505-2E9C-101B-9397-08002B2CF9AE}" pid="7" name="Target Audiences">
    <vt:lpwstr/>
  </property>
  <property fmtid="{D5CDD505-2E9C-101B-9397-08002B2CF9AE}" pid="8" name="IsEmployeeManual">
    <vt:lpwstr>0</vt:lpwstr>
  </property>
  <property fmtid="{D5CDD505-2E9C-101B-9397-08002B2CF9AE}" pid="9" name="IsIntroduction">
    <vt:lpwstr>0</vt:lpwstr>
  </property>
</Properties>
</file>