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CBB5-4A35-4555-BB49-209C5DE32A4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640-33B6-4316-9041-AC9A9A39426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65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CBB5-4A35-4555-BB49-209C5DE32A4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640-33B6-4316-9041-AC9A9A394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CBB5-4A35-4555-BB49-209C5DE32A4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640-33B6-4316-9041-AC9A9A394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CBB5-4A35-4555-BB49-209C5DE32A4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640-33B6-4316-9041-AC9A9A394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22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CBB5-4A35-4555-BB49-209C5DE32A4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640-33B6-4316-9041-AC9A9A39426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1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CBB5-4A35-4555-BB49-209C5DE32A4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640-33B6-4316-9041-AC9A9A394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5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CBB5-4A35-4555-BB49-209C5DE32A4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640-33B6-4316-9041-AC9A9A394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82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CBB5-4A35-4555-BB49-209C5DE32A4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640-33B6-4316-9041-AC9A9A394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20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CBB5-4A35-4555-BB49-209C5DE32A4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640-33B6-4316-9041-AC9A9A394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23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165CBB5-4A35-4555-BB49-209C5DE32A4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0A4640-33B6-4316-9041-AC9A9A394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37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CBB5-4A35-4555-BB49-209C5DE32A4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A4640-33B6-4316-9041-AC9A9A394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48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165CBB5-4A35-4555-BB49-209C5DE32A4E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0A4640-33B6-4316-9041-AC9A9A39426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0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99097D-2786-72AD-8202-4E12EB1A4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Data-Driven Simulation of International Fare Dynamics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425570-4D1A-05BA-B0A8-FB8B474B3120}"/>
              </a:ext>
            </a:extLst>
          </p:cNvPr>
          <p:cNvSpPr/>
          <p:nvPr/>
        </p:nvSpPr>
        <p:spPr>
          <a:xfrm>
            <a:off x="1100051" y="1109718"/>
            <a:ext cx="100584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Maximizing Airline Revenue Through Strategic Booking Window Optimization</a:t>
            </a:r>
            <a:endParaRPr lang="en-IN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83FB7-848E-EA6A-8635-E738FCE460A2}"/>
              </a:ext>
            </a:extLst>
          </p:cNvPr>
          <p:cNvSpPr txBox="1"/>
          <p:nvPr/>
        </p:nvSpPr>
        <p:spPr>
          <a:xfrm flipH="1">
            <a:off x="8207022" y="5425116"/>
            <a:ext cx="2951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Saurish Dirisala</a:t>
            </a:r>
          </a:p>
          <a:p>
            <a:r>
              <a:rPr lang="en-US" sz="2400" cap="all" spc="200" dirty="0">
                <a:solidFill>
                  <a:schemeClr val="tx2"/>
                </a:solidFill>
                <a:latin typeface="+mj-lt"/>
              </a:rPr>
              <a:t>07/16/2025</a:t>
            </a:r>
            <a:endParaRPr lang="en-IN" sz="2400" cap="all" spc="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890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2C09-686A-08B0-8F8E-AC51B9205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Executive 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2A129-B358-3C62-5CB6-4FE565280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Simulated 10 years of international route data between US and India during peak student travel seasons.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Identified patterns in booking behavior and fare sensitivity across 60-day pre-travel windows.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Proposed dynamic pricing strategies that improve revenue up to </a:t>
            </a:r>
            <a:r>
              <a:rPr lang="en-US" b="1" dirty="0"/>
              <a:t>15%</a:t>
            </a:r>
            <a:r>
              <a:rPr lang="en-US" dirty="0"/>
              <a:t> without reducing seat occupancy.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0770F-EF67-EE88-9D26-65323E4A2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3648569"/>
            <a:ext cx="3200400" cy="821831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Goal: Increase airline revenue by optimizing pricing across the booking window.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4733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818ED-2DDF-9029-AED0-113C2B0F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601E9-D319-5234-A8EF-6B1ED43E3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146" y="1849120"/>
            <a:ext cx="4937760" cy="4023360"/>
          </a:xfrm>
        </p:spPr>
        <p:txBody>
          <a:bodyPr/>
          <a:lstStyle/>
          <a:p>
            <a:r>
              <a:rPr lang="en-US" b="1" dirty="0"/>
              <a:t>Challenge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/>
              <a:t>Airlines struggle to balance early capacity fill-up with late-stage pricing power.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Static pricing fails to capture consumer demand variations.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Last-minute bookings often underpriced despite high urgency.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Revenue leakage occurs when airlines discount too early or too late.</a:t>
            </a:r>
          </a:p>
          <a:p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118F2C-FCF7-A8FE-A0B5-D01408255A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60906" y="2054578"/>
            <a:ext cx="6007948" cy="3612444"/>
          </a:xfrm>
        </p:spPr>
      </p:pic>
    </p:spTree>
    <p:extLst>
      <p:ext uri="{BB962C8B-B14F-4D97-AF65-F5344CB8AC3E}">
        <p14:creationId xmlns:p14="http://schemas.microsoft.com/office/powerpoint/2010/main" val="97225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7855-CFC0-BF31-740A-223C5EA03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&amp; Simulation Methodology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AE15019-59A6-B11A-F2CA-6C87C9E5E6D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32835" y="1845735"/>
            <a:ext cx="395121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Simulated flights between 5 US airports and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Indian destinations.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windows: May 15–June 15 and Aug 23–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Sept 23 (student-heavy periods).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Variables: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date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date (T-60 to T-1)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Airline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Fare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(Economy)</a:t>
            </a:r>
          </a:p>
          <a:p>
            <a:pPr marL="292608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 of week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trends based on historical behavior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 and demand proxies.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9AF215-8FA1-6F2D-331C-843151578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943739"/>
              </p:ext>
            </p:extLst>
          </p:nvPr>
        </p:nvGraphicFramePr>
        <p:xfrm>
          <a:off x="4698541" y="1845736"/>
          <a:ext cx="6960624" cy="414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52">
                  <a:extLst>
                    <a:ext uri="{9D8B030D-6E8A-4147-A177-3AD203B41FA5}">
                      <a16:colId xmlns:a16="http://schemas.microsoft.com/office/drawing/2014/main" val="2362317867"/>
                    </a:ext>
                  </a:extLst>
                </a:gridCol>
                <a:gridCol w="580052">
                  <a:extLst>
                    <a:ext uri="{9D8B030D-6E8A-4147-A177-3AD203B41FA5}">
                      <a16:colId xmlns:a16="http://schemas.microsoft.com/office/drawing/2014/main" val="229844936"/>
                    </a:ext>
                  </a:extLst>
                </a:gridCol>
                <a:gridCol w="580052">
                  <a:extLst>
                    <a:ext uri="{9D8B030D-6E8A-4147-A177-3AD203B41FA5}">
                      <a16:colId xmlns:a16="http://schemas.microsoft.com/office/drawing/2014/main" val="2546703005"/>
                    </a:ext>
                  </a:extLst>
                </a:gridCol>
                <a:gridCol w="580052">
                  <a:extLst>
                    <a:ext uri="{9D8B030D-6E8A-4147-A177-3AD203B41FA5}">
                      <a16:colId xmlns:a16="http://schemas.microsoft.com/office/drawing/2014/main" val="3645200863"/>
                    </a:ext>
                  </a:extLst>
                </a:gridCol>
                <a:gridCol w="580052">
                  <a:extLst>
                    <a:ext uri="{9D8B030D-6E8A-4147-A177-3AD203B41FA5}">
                      <a16:colId xmlns:a16="http://schemas.microsoft.com/office/drawing/2014/main" val="1495803465"/>
                    </a:ext>
                  </a:extLst>
                </a:gridCol>
                <a:gridCol w="580052">
                  <a:extLst>
                    <a:ext uri="{9D8B030D-6E8A-4147-A177-3AD203B41FA5}">
                      <a16:colId xmlns:a16="http://schemas.microsoft.com/office/drawing/2014/main" val="3935124395"/>
                    </a:ext>
                  </a:extLst>
                </a:gridCol>
                <a:gridCol w="580052">
                  <a:extLst>
                    <a:ext uri="{9D8B030D-6E8A-4147-A177-3AD203B41FA5}">
                      <a16:colId xmlns:a16="http://schemas.microsoft.com/office/drawing/2014/main" val="2549353772"/>
                    </a:ext>
                  </a:extLst>
                </a:gridCol>
                <a:gridCol w="580052">
                  <a:extLst>
                    <a:ext uri="{9D8B030D-6E8A-4147-A177-3AD203B41FA5}">
                      <a16:colId xmlns:a16="http://schemas.microsoft.com/office/drawing/2014/main" val="3342451330"/>
                    </a:ext>
                  </a:extLst>
                </a:gridCol>
                <a:gridCol w="580052">
                  <a:extLst>
                    <a:ext uri="{9D8B030D-6E8A-4147-A177-3AD203B41FA5}">
                      <a16:colId xmlns:a16="http://schemas.microsoft.com/office/drawing/2014/main" val="2323304906"/>
                    </a:ext>
                  </a:extLst>
                </a:gridCol>
                <a:gridCol w="580052">
                  <a:extLst>
                    <a:ext uri="{9D8B030D-6E8A-4147-A177-3AD203B41FA5}">
                      <a16:colId xmlns:a16="http://schemas.microsoft.com/office/drawing/2014/main" val="159771141"/>
                    </a:ext>
                  </a:extLst>
                </a:gridCol>
                <a:gridCol w="580052">
                  <a:extLst>
                    <a:ext uri="{9D8B030D-6E8A-4147-A177-3AD203B41FA5}">
                      <a16:colId xmlns:a16="http://schemas.microsoft.com/office/drawing/2014/main" val="773908416"/>
                    </a:ext>
                  </a:extLst>
                </a:gridCol>
                <a:gridCol w="580052">
                  <a:extLst>
                    <a:ext uri="{9D8B030D-6E8A-4147-A177-3AD203B41FA5}">
                      <a16:colId xmlns:a16="http://schemas.microsoft.com/office/drawing/2014/main" val="487228586"/>
                    </a:ext>
                  </a:extLst>
                </a:gridCol>
              </a:tblGrid>
              <a:tr h="6092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Origin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Destination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Airline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Travel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Booking 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Days Before Travel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Price (USD)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Is Summer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Is Fall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315254"/>
                  </a:ext>
                </a:extLst>
              </a:tr>
              <a:tr h="4230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LAX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Air 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2015-05-15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2015-03-16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1159.10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14736"/>
                  </a:ext>
                </a:extLst>
              </a:tr>
              <a:tr h="4230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LAX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Air 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2015-05-15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2015-03-17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840.75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007797"/>
                  </a:ext>
                </a:extLst>
              </a:tr>
              <a:tr h="4230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LAX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Air 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2015-05-15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2015-03-18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583.48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507980"/>
                  </a:ext>
                </a:extLst>
              </a:tr>
              <a:tr h="4230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LAX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Air 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2015-05-15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2015-03-19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693.04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350879"/>
                  </a:ext>
                </a:extLst>
              </a:tr>
              <a:tr h="4230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LAX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Air 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2015-05-15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2015-03-20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772.08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620071"/>
                  </a:ext>
                </a:extLst>
              </a:tr>
              <a:tr h="4230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LAX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Air 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2015-05-15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2015-03-21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816.09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58499"/>
                  </a:ext>
                </a:extLst>
              </a:tr>
              <a:tr h="5439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LAX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Air 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2015-05-15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2015-03-22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1173.58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404011"/>
                  </a:ext>
                </a:extLst>
              </a:tr>
              <a:tr h="4230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LAX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BOM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Air India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2015-05-15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2015-03-23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736.52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48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10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9A73-A98B-7CDC-E9BE-89D9756E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Insight: Booking Behavior by Time Window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CB55D-87A5-AD27-194B-1058BABCB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0196" y="2620153"/>
            <a:ext cx="4937760" cy="2500488"/>
          </a:xfrm>
        </p:spPr>
        <p:txBody>
          <a:bodyPr/>
          <a:lstStyle/>
          <a:p>
            <a:r>
              <a:rPr lang="en-US" b="1" dirty="0"/>
              <a:t>Insight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Bookings peak in two windows: </a:t>
            </a:r>
            <a:r>
              <a:rPr lang="en-US" b="1" dirty="0"/>
              <a:t>45–50 days</a:t>
            </a:r>
            <a:r>
              <a:rPr lang="en-US" dirty="0"/>
              <a:t> and </a:t>
            </a:r>
            <a:r>
              <a:rPr lang="en-US" b="1" dirty="0"/>
              <a:t>5–10 days</a:t>
            </a:r>
            <a:r>
              <a:rPr lang="en-US" dirty="0"/>
              <a:t> before departure.</a:t>
            </a:r>
          </a:p>
          <a:p>
            <a:r>
              <a:rPr lang="en-US" dirty="0"/>
              <a:t>Early planners respond to discounts.</a:t>
            </a:r>
          </a:p>
          <a:p>
            <a:r>
              <a:rPr lang="en-US" dirty="0"/>
              <a:t>Late bookers are price-insensitive.</a:t>
            </a:r>
          </a:p>
          <a:p>
            <a:r>
              <a:rPr lang="en-US" dirty="0"/>
              <a:t>Airline pricing lags behind demand intensity.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7D515-630D-E277-6B51-7305B1793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956" y="1737360"/>
            <a:ext cx="5704239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84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A5D4-3A38-8BBF-A5E9-18702BFD7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34151"/>
            <a:ext cx="10058400" cy="748454"/>
          </a:xfrm>
        </p:spPr>
        <p:txBody>
          <a:bodyPr>
            <a:normAutofit/>
          </a:bodyPr>
          <a:lstStyle/>
          <a:p>
            <a:r>
              <a:rPr lang="en-US" sz="4400" dirty="0"/>
              <a:t>Scenario Analysis: Dynamic Fare Adjustment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D0D78-40BC-FCBB-0B4E-B6DA23217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17320"/>
            <a:ext cx="10058400" cy="1743569"/>
          </a:xfrm>
        </p:spPr>
        <p:txBody>
          <a:bodyPr>
            <a:normAutofit/>
          </a:bodyPr>
          <a:lstStyle/>
          <a:p>
            <a:r>
              <a:rPr lang="en-US" b="1" dirty="0"/>
              <a:t>What If</a:t>
            </a:r>
            <a:r>
              <a:rPr lang="en-US" dirty="0"/>
              <a:t>: Prices increased </a:t>
            </a:r>
            <a:r>
              <a:rPr lang="en-US" b="1" dirty="0"/>
              <a:t>10%</a:t>
            </a:r>
            <a:r>
              <a:rPr lang="en-US" dirty="0"/>
              <a:t> in the final 10 days before departure?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Fare revenue improves by 8–15% on average.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No significant drop in late bookings due to urgency factor.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Earlier discounts still attract volume without margin erosion.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0ADDE-311C-3C23-8817-AA3D18DA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924" y="2862368"/>
            <a:ext cx="7019925" cy="33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7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1B50-313F-0954-1099-02B2C361F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Day-of-Week Opportunity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3226-739C-C4B1-2955-4D53ACDF85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Insight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Fridays and Sundays have highest demand and lowest elasticity.</a:t>
            </a:r>
          </a:p>
          <a:p>
            <a:r>
              <a:rPr lang="en-US" dirty="0"/>
              <a:t>Suggest premium pricing for weekend departures.</a:t>
            </a:r>
          </a:p>
          <a:p>
            <a:r>
              <a:rPr lang="en-US" dirty="0"/>
              <a:t>Encourage mid-week booking with incentives.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2E0CEA-5087-FBE7-711A-B36C359467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00889" y="3984978"/>
            <a:ext cx="5661319" cy="1951021"/>
          </a:xfrm>
        </p:spPr>
      </p:pic>
    </p:spTree>
    <p:extLst>
      <p:ext uri="{BB962C8B-B14F-4D97-AF65-F5344CB8AC3E}">
        <p14:creationId xmlns:p14="http://schemas.microsoft.com/office/powerpoint/2010/main" val="2962485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6698-FBDC-7E19-3BA3-ACA74BF42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41CC62-E219-1A9A-547D-1C9E7BF66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229584"/>
              </p:ext>
            </p:extLst>
          </p:nvPr>
        </p:nvGraphicFramePr>
        <p:xfrm>
          <a:off x="1066800" y="2367280"/>
          <a:ext cx="10058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458905425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73190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Rationale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29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Implement 2-stage pricing: early-bird and late-premium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Captures both price-sensitive and urgent segments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564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Increase fares by 5–15% in final 10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Improves margins without affecting occupancy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835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Apply surge pricing on high-demand travel days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Captures additional consumer surplus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66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Monitor booking momentum weekly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Adjust pricing floors dynamically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3278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7026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21787</TotalTime>
  <Words>492</Words>
  <Application>Microsoft Office PowerPoint</Application>
  <PresentationFormat>Widescreen</PresentationFormat>
  <Paragraphs>163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PowerPoint Presentation</vt:lpstr>
      <vt:lpstr>Executive Summary</vt:lpstr>
      <vt:lpstr>The Business Problem</vt:lpstr>
      <vt:lpstr>Data &amp; Simulation Methodology</vt:lpstr>
      <vt:lpstr>Key Insight: Booking Behavior by Time Window</vt:lpstr>
      <vt:lpstr>Scenario Analysis: Dynamic Fare Adjustment</vt:lpstr>
      <vt:lpstr>Day-of-Week Opportunity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Saurish</dc:creator>
  <cp:lastModifiedBy>Saurish</cp:lastModifiedBy>
  <cp:revision>3</cp:revision>
  <dcterms:created xsi:type="dcterms:W3CDTF">2025-07-16T07:50:44Z</dcterms:created>
  <dcterms:modified xsi:type="dcterms:W3CDTF">2025-07-31T10:57:53Z</dcterms:modified>
</cp:coreProperties>
</file>