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61" r:id="rId7"/>
    <p:sldId id="262" r:id="rId8"/>
    <p:sldId id="263" r:id="rId9"/>
    <p:sldId id="264" r:id="rId10"/>
    <p:sldId id="267" r:id="rId11"/>
    <p:sldId id="268" r:id="rId12"/>
    <p:sldId id="265" r:id="rId13"/>
    <p:sldId id="269" r:id="rId14"/>
    <p:sldId id="266" r:id="rId15"/>
    <p:sldId id="276" r:id="rId16"/>
    <p:sldId id="277" r:id="rId17"/>
    <p:sldId id="278"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54"/>
  </p:normalViewPr>
  <p:slideViewPr>
    <p:cSldViewPr snapToGrid="0" snapToObjects="1">
      <p:cViewPr>
        <p:scale>
          <a:sx n="100" d="100"/>
          <a:sy n="100" d="100"/>
        </p:scale>
        <p:origin x="144"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D5D943C-9BD1-4C36-B426-B14077E3AA1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B4FC5F-1718-403B-9604-7EE2FADC307A}">
      <dgm:prSet/>
      <dgm:spPr/>
      <dgm:t>
        <a:bodyPr/>
        <a:lstStyle/>
        <a:p>
          <a:r>
            <a:rPr lang="es-ES"/>
            <a:t>Las clases tienen atributos que representan alguna propiedad que comparten todos los objetos de esa clase. </a:t>
          </a:r>
          <a:endParaRPr lang="en-US"/>
        </a:p>
      </dgm:t>
    </dgm:pt>
    <dgm:pt modelId="{0963124B-0536-4A2D-9C72-25CE0A83B72C}" type="parTrans" cxnId="{0D92DDF9-DCC2-430B-9291-C6B1C760DD07}">
      <dgm:prSet/>
      <dgm:spPr/>
      <dgm:t>
        <a:bodyPr/>
        <a:lstStyle/>
        <a:p>
          <a:endParaRPr lang="en-US"/>
        </a:p>
      </dgm:t>
    </dgm:pt>
    <dgm:pt modelId="{BD2004B7-7362-40CC-B3C7-4234C6E3698D}" type="sibTrans" cxnId="{0D92DDF9-DCC2-430B-9291-C6B1C760DD07}">
      <dgm:prSet/>
      <dgm:spPr/>
      <dgm:t>
        <a:bodyPr/>
        <a:lstStyle/>
        <a:p>
          <a:endParaRPr lang="en-US"/>
        </a:p>
      </dgm:t>
    </dgm:pt>
    <dgm:pt modelId="{5EBDBE99-B443-4EF6-8B09-FD1AAA2E1B7F}">
      <dgm:prSet/>
      <dgm:spPr/>
      <dgm:t>
        <a:bodyPr/>
        <a:lstStyle/>
        <a:p>
          <a:r>
            <a:rPr lang="es-ES" dirty="0"/>
            <a:t>Un atributo es una propiedad de una clase, que describe un rango de valores que puede tomar esa propiedad en las instancias. – Por ejemplo, nombre, edad o peso son atributos de objetos Persona. </a:t>
          </a:r>
          <a:endParaRPr lang="en-US" dirty="0"/>
        </a:p>
      </dgm:t>
    </dgm:pt>
    <dgm:pt modelId="{EE1356E5-36D1-4A82-9D85-BE4C492E9ED5}" type="parTrans" cxnId="{8198506A-F651-4137-9AC0-125D56DDC451}">
      <dgm:prSet/>
      <dgm:spPr/>
      <dgm:t>
        <a:bodyPr/>
        <a:lstStyle/>
        <a:p>
          <a:endParaRPr lang="en-US"/>
        </a:p>
      </dgm:t>
    </dgm:pt>
    <dgm:pt modelId="{5813D5E6-6892-4763-BE0E-DAE95B342769}" type="sibTrans" cxnId="{8198506A-F651-4137-9AC0-125D56DDC451}">
      <dgm:prSet/>
      <dgm:spPr/>
      <dgm:t>
        <a:bodyPr/>
        <a:lstStyle/>
        <a:p>
          <a:endParaRPr lang="en-US"/>
        </a:p>
      </dgm:t>
    </dgm:pt>
    <dgm:pt modelId="{89CACB68-3128-4C1A-A2F0-133612E91BEE}">
      <dgm:prSet/>
      <dgm:spPr/>
      <dgm:t>
        <a:bodyPr/>
        <a:lstStyle/>
        <a:p>
          <a:r>
            <a:rPr lang="es-ES" dirty="0"/>
            <a:t>Cada nombre de atributo es único dentro de una clase, pero cada atributo tiene un valor para cada instancia de la clase. – Diferentes instancias de objetos pueden tener los mismos o distintos valores para un atributo dado. </a:t>
          </a:r>
          <a:endParaRPr lang="en-US" dirty="0"/>
        </a:p>
      </dgm:t>
    </dgm:pt>
    <dgm:pt modelId="{8139D0E9-06B9-41E0-9703-CC139F15707A}" type="parTrans" cxnId="{C5A59947-569E-40CE-8919-4C36FD769E9F}">
      <dgm:prSet/>
      <dgm:spPr/>
      <dgm:t>
        <a:bodyPr/>
        <a:lstStyle/>
        <a:p>
          <a:endParaRPr lang="en-US"/>
        </a:p>
      </dgm:t>
    </dgm:pt>
    <dgm:pt modelId="{C6F8E2DA-2025-40C4-B881-8EEB89AD34BC}" type="sibTrans" cxnId="{C5A59947-569E-40CE-8919-4C36FD769E9F}">
      <dgm:prSet/>
      <dgm:spPr/>
      <dgm:t>
        <a:bodyPr/>
        <a:lstStyle/>
        <a:p>
          <a:endParaRPr lang="en-US"/>
        </a:p>
      </dgm:t>
    </dgm:pt>
    <dgm:pt modelId="{B7460C43-6AB9-4EDD-A84F-66BF82D1F739}" type="pres">
      <dgm:prSet presAssocID="{9D5D943C-9BD1-4C36-B426-B14077E3AA1A}" presName="root" presStyleCnt="0">
        <dgm:presLayoutVars>
          <dgm:dir/>
          <dgm:resizeHandles val="exact"/>
        </dgm:presLayoutVars>
      </dgm:prSet>
      <dgm:spPr/>
    </dgm:pt>
    <dgm:pt modelId="{E7DB934B-7B7E-4AB6-AA3F-73B9B046F73E}" type="pres">
      <dgm:prSet presAssocID="{15B4FC5F-1718-403B-9604-7EE2FADC307A}" presName="compNode" presStyleCnt="0"/>
      <dgm:spPr/>
    </dgm:pt>
    <dgm:pt modelId="{7C5AFD61-ADB8-4945-B216-FEFFDD6A58EC}" type="pres">
      <dgm:prSet presAssocID="{15B4FC5F-1718-403B-9604-7EE2FADC307A}" presName="bgRect" presStyleLbl="bgShp" presStyleIdx="0" presStyleCnt="3"/>
      <dgm:spPr/>
    </dgm:pt>
    <dgm:pt modelId="{C14A38E8-49BF-4F4D-A1FE-727A1E6A3F56}" type="pres">
      <dgm:prSet presAssocID="{15B4FC5F-1718-403B-9604-7EE2FADC30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EE199924-3D87-4D43-8F95-0AD3319229A2}" type="pres">
      <dgm:prSet presAssocID="{15B4FC5F-1718-403B-9604-7EE2FADC307A}" presName="spaceRect" presStyleCnt="0"/>
      <dgm:spPr/>
    </dgm:pt>
    <dgm:pt modelId="{48293FB5-4B43-4ABB-A4D8-27C515730DA9}" type="pres">
      <dgm:prSet presAssocID="{15B4FC5F-1718-403B-9604-7EE2FADC307A}" presName="parTx" presStyleLbl="revTx" presStyleIdx="0" presStyleCnt="3">
        <dgm:presLayoutVars>
          <dgm:chMax val="0"/>
          <dgm:chPref val="0"/>
        </dgm:presLayoutVars>
      </dgm:prSet>
      <dgm:spPr/>
    </dgm:pt>
    <dgm:pt modelId="{F2D6D2AC-4197-41C4-A201-F901A17150E1}" type="pres">
      <dgm:prSet presAssocID="{BD2004B7-7362-40CC-B3C7-4234C6E3698D}" presName="sibTrans" presStyleCnt="0"/>
      <dgm:spPr/>
    </dgm:pt>
    <dgm:pt modelId="{4D07CFD1-DBB1-4E62-B609-FBB812C6BDE3}" type="pres">
      <dgm:prSet presAssocID="{5EBDBE99-B443-4EF6-8B09-FD1AAA2E1B7F}" presName="compNode" presStyleCnt="0"/>
      <dgm:spPr/>
    </dgm:pt>
    <dgm:pt modelId="{D64CB4D0-E9C2-4649-A6E2-F03119B5ACF5}" type="pres">
      <dgm:prSet presAssocID="{5EBDBE99-B443-4EF6-8B09-FD1AAA2E1B7F}" presName="bgRect" presStyleLbl="bgShp" presStyleIdx="1" presStyleCnt="3"/>
      <dgm:spPr/>
    </dgm:pt>
    <dgm:pt modelId="{E6570EC0-A677-430E-B701-2AF0B5D97010}" type="pres">
      <dgm:prSet presAssocID="{5EBDBE99-B443-4EF6-8B09-FD1AAA2E1B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25ECAB04-4032-4E53-A5E7-C347B100F4D3}" type="pres">
      <dgm:prSet presAssocID="{5EBDBE99-B443-4EF6-8B09-FD1AAA2E1B7F}" presName="spaceRect" presStyleCnt="0"/>
      <dgm:spPr/>
    </dgm:pt>
    <dgm:pt modelId="{CD3F131E-028C-4827-96AB-C648A4994ECF}" type="pres">
      <dgm:prSet presAssocID="{5EBDBE99-B443-4EF6-8B09-FD1AAA2E1B7F}" presName="parTx" presStyleLbl="revTx" presStyleIdx="1" presStyleCnt="3">
        <dgm:presLayoutVars>
          <dgm:chMax val="0"/>
          <dgm:chPref val="0"/>
        </dgm:presLayoutVars>
      </dgm:prSet>
      <dgm:spPr/>
    </dgm:pt>
    <dgm:pt modelId="{DA99718D-0F21-4F5F-814C-1417D2A8A94E}" type="pres">
      <dgm:prSet presAssocID="{5813D5E6-6892-4763-BE0E-DAE95B342769}" presName="sibTrans" presStyleCnt="0"/>
      <dgm:spPr/>
    </dgm:pt>
    <dgm:pt modelId="{1341CDD2-3FCD-4757-B9B6-17AC9E9F650E}" type="pres">
      <dgm:prSet presAssocID="{89CACB68-3128-4C1A-A2F0-133612E91BEE}" presName="compNode" presStyleCnt="0"/>
      <dgm:spPr/>
    </dgm:pt>
    <dgm:pt modelId="{8B25E749-FEF2-4555-8F6C-7297803B9D4A}" type="pres">
      <dgm:prSet presAssocID="{89CACB68-3128-4C1A-A2F0-133612E91BEE}" presName="bgRect" presStyleLbl="bgShp" presStyleIdx="2" presStyleCnt="3"/>
      <dgm:spPr/>
    </dgm:pt>
    <dgm:pt modelId="{848359C6-F6C7-4219-AA23-D74191698062}" type="pres">
      <dgm:prSet presAssocID="{89CACB68-3128-4C1A-A2F0-133612E91B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iraffe"/>
        </a:ext>
      </dgm:extLst>
    </dgm:pt>
    <dgm:pt modelId="{7B11A0DA-3F1C-481B-B2C7-D93DC4D0FE6A}" type="pres">
      <dgm:prSet presAssocID="{89CACB68-3128-4C1A-A2F0-133612E91BEE}" presName="spaceRect" presStyleCnt="0"/>
      <dgm:spPr/>
    </dgm:pt>
    <dgm:pt modelId="{E74DB5F1-3AE2-4017-8168-CD013C2DA9E4}" type="pres">
      <dgm:prSet presAssocID="{89CACB68-3128-4C1A-A2F0-133612E91BEE}" presName="parTx" presStyleLbl="revTx" presStyleIdx="2" presStyleCnt="3">
        <dgm:presLayoutVars>
          <dgm:chMax val="0"/>
          <dgm:chPref val="0"/>
        </dgm:presLayoutVars>
      </dgm:prSet>
      <dgm:spPr/>
    </dgm:pt>
  </dgm:ptLst>
  <dgm:cxnLst>
    <dgm:cxn modelId="{C37BA730-1D61-49AB-91CD-AC35D15C8BE8}" type="presOf" srcId="{89CACB68-3128-4C1A-A2F0-133612E91BEE}" destId="{E74DB5F1-3AE2-4017-8168-CD013C2DA9E4}" srcOrd="0" destOrd="0" presId="urn:microsoft.com/office/officeart/2018/2/layout/IconVerticalSolidList"/>
    <dgm:cxn modelId="{C5A59947-569E-40CE-8919-4C36FD769E9F}" srcId="{9D5D943C-9BD1-4C36-B426-B14077E3AA1A}" destId="{89CACB68-3128-4C1A-A2F0-133612E91BEE}" srcOrd="2" destOrd="0" parTransId="{8139D0E9-06B9-41E0-9703-CC139F15707A}" sibTransId="{C6F8E2DA-2025-40C4-B881-8EEB89AD34BC}"/>
    <dgm:cxn modelId="{239FBA51-6085-40A4-A26B-4976828A02AC}" type="presOf" srcId="{15B4FC5F-1718-403B-9604-7EE2FADC307A}" destId="{48293FB5-4B43-4ABB-A4D8-27C515730DA9}" srcOrd="0" destOrd="0" presId="urn:microsoft.com/office/officeart/2018/2/layout/IconVerticalSolidList"/>
    <dgm:cxn modelId="{30F98C54-79BE-4929-B08E-B5EFCE79128C}" type="presOf" srcId="{9D5D943C-9BD1-4C36-B426-B14077E3AA1A}" destId="{B7460C43-6AB9-4EDD-A84F-66BF82D1F739}" srcOrd="0" destOrd="0" presId="urn:microsoft.com/office/officeart/2018/2/layout/IconVerticalSolidList"/>
    <dgm:cxn modelId="{8198506A-F651-4137-9AC0-125D56DDC451}" srcId="{9D5D943C-9BD1-4C36-B426-B14077E3AA1A}" destId="{5EBDBE99-B443-4EF6-8B09-FD1AAA2E1B7F}" srcOrd="1" destOrd="0" parTransId="{EE1356E5-36D1-4A82-9D85-BE4C492E9ED5}" sibTransId="{5813D5E6-6892-4763-BE0E-DAE95B342769}"/>
    <dgm:cxn modelId="{DDBAEBAB-DB15-4EBD-BD79-55CC196750AB}" type="presOf" srcId="{5EBDBE99-B443-4EF6-8B09-FD1AAA2E1B7F}" destId="{CD3F131E-028C-4827-96AB-C648A4994ECF}" srcOrd="0" destOrd="0" presId="urn:microsoft.com/office/officeart/2018/2/layout/IconVerticalSolidList"/>
    <dgm:cxn modelId="{0D92DDF9-DCC2-430B-9291-C6B1C760DD07}" srcId="{9D5D943C-9BD1-4C36-B426-B14077E3AA1A}" destId="{15B4FC5F-1718-403B-9604-7EE2FADC307A}" srcOrd="0" destOrd="0" parTransId="{0963124B-0536-4A2D-9C72-25CE0A83B72C}" sibTransId="{BD2004B7-7362-40CC-B3C7-4234C6E3698D}"/>
    <dgm:cxn modelId="{F114F6E4-F86E-4FC0-B9F3-3A2FABDB3809}" type="presParOf" srcId="{B7460C43-6AB9-4EDD-A84F-66BF82D1F739}" destId="{E7DB934B-7B7E-4AB6-AA3F-73B9B046F73E}" srcOrd="0" destOrd="0" presId="urn:microsoft.com/office/officeart/2018/2/layout/IconVerticalSolidList"/>
    <dgm:cxn modelId="{2494AE0B-8464-438A-9A9C-64F2A87F1622}" type="presParOf" srcId="{E7DB934B-7B7E-4AB6-AA3F-73B9B046F73E}" destId="{7C5AFD61-ADB8-4945-B216-FEFFDD6A58EC}" srcOrd="0" destOrd="0" presId="urn:microsoft.com/office/officeart/2018/2/layout/IconVerticalSolidList"/>
    <dgm:cxn modelId="{DB487201-F60C-4901-8E56-B16DEB937FD5}" type="presParOf" srcId="{E7DB934B-7B7E-4AB6-AA3F-73B9B046F73E}" destId="{C14A38E8-49BF-4F4D-A1FE-727A1E6A3F56}" srcOrd="1" destOrd="0" presId="urn:microsoft.com/office/officeart/2018/2/layout/IconVerticalSolidList"/>
    <dgm:cxn modelId="{AD60CE5D-8F7C-41FA-8706-73693651FD1C}" type="presParOf" srcId="{E7DB934B-7B7E-4AB6-AA3F-73B9B046F73E}" destId="{EE199924-3D87-4D43-8F95-0AD3319229A2}" srcOrd="2" destOrd="0" presId="urn:microsoft.com/office/officeart/2018/2/layout/IconVerticalSolidList"/>
    <dgm:cxn modelId="{59562549-9545-4E0E-A1EF-CF24890FBF7E}" type="presParOf" srcId="{E7DB934B-7B7E-4AB6-AA3F-73B9B046F73E}" destId="{48293FB5-4B43-4ABB-A4D8-27C515730DA9}" srcOrd="3" destOrd="0" presId="urn:microsoft.com/office/officeart/2018/2/layout/IconVerticalSolidList"/>
    <dgm:cxn modelId="{3FD15D98-0B67-4709-9E73-ED52A9913370}" type="presParOf" srcId="{B7460C43-6AB9-4EDD-A84F-66BF82D1F739}" destId="{F2D6D2AC-4197-41C4-A201-F901A17150E1}" srcOrd="1" destOrd="0" presId="urn:microsoft.com/office/officeart/2018/2/layout/IconVerticalSolidList"/>
    <dgm:cxn modelId="{665768C6-EBD1-428C-ADAB-B3AB2BA8FDC4}" type="presParOf" srcId="{B7460C43-6AB9-4EDD-A84F-66BF82D1F739}" destId="{4D07CFD1-DBB1-4E62-B609-FBB812C6BDE3}" srcOrd="2" destOrd="0" presId="urn:microsoft.com/office/officeart/2018/2/layout/IconVerticalSolidList"/>
    <dgm:cxn modelId="{4E764579-F207-49A9-9C14-B8DD86EBE5F1}" type="presParOf" srcId="{4D07CFD1-DBB1-4E62-B609-FBB812C6BDE3}" destId="{D64CB4D0-E9C2-4649-A6E2-F03119B5ACF5}" srcOrd="0" destOrd="0" presId="urn:microsoft.com/office/officeart/2018/2/layout/IconVerticalSolidList"/>
    <dgm:cxn modelId="{AC830AF6-2717-4AD8-AE3E-049E86F3F8E2}" type="presParOf" srcId="{4D07CFD1-DBB1-4E62-B609-FBB812C6BDE3}" destId="{E6570EC0-A677-430E-B701-2AF0B5D97010}" srcOrd="1" destOrd="0" presId="urn:microsoft.com/office/officeart/2018/2/layout/IconVerticalSolidList"/>
    <dgm:cxn modelId="{73CCDBCD-3749-425B-A770-666AD5C21512}" type="presParOf" srcId="{4D07CFD1-DBB1-4E62-B609-FBB812C6BDE3}" destId="{25ECAB04-4032-4E53-A5E7-C347B100F4D3}" srcOrd="2" destOrd="0" presId="urn:microsoft.com/office/officeart/2018/2/layout/IconVerticalSolidList"/>
    <dgm:cxn modelId="{35B899E8-27FF-431F-8BDC-A83E62D17185}" type="presParOf" srcId="{4D07CFD1-DBB1-4E62-B609-FBB812C6BDE3}" destId="{CD3F131E-028C-4827-96AB-C648A4994ECF}" srcOrd="3" destOrd="0" presId="urn:microsoft.com/office/officeart/2018/2/layout/IconVerticalSolidList"/>
    <dgm:cxn modelId="{A2EE9537-0F6D-4B81-9DEE-1FD3F0F67E06}" type="presParOf" srcId="{B7460C43-6AB9-4EDD-A84F-66BF82D1F739}" destId="{DA99718D-0F21-4F5F-814C-1417D2A8A94E}" srcOrd="3" destOrd="0" presId="urn:microsoft.com/office/officeart/2018/2/layout/IconVerticalSolidList"/>
    <dgm:cxn modelId="{D4B15C3A-9AEA-459F-9EFB-9E0A9CA37F12}" type="presParOf" srcId="{B7460C43-6AB9-4EDD-A84F-66BF82D1F739}" destId="{1341CDD2-3FCD-4757-B9B6-17AC9E9F650E}" srcOrd="4" destOrd="0" presId="urn:microsoft.com/office/officeart/2018/2/layout/IconVerticalSolidList"/>
    <dgm:cxn modelId="{3866D836-680E-4699-930F-1C313CA9CF9F}" type="presParOf" srcId="{1341CDD2-3FCD-4757-B9B6-17AC9E9F650E}" destId="{8B25E749-FEF2-4555-8F6C-7297803B9D4A}" srcOrd="0" destOrd="0" presId="urn:microsoft.com/office/officeart/2018/2/layout/IconVerticalSolidList"/>
    <dgm:cxn modelId="{E387CF83-E278-435B-9C43-B2A8661EAF6E}" type="presParOf" srcId="{1341CDD2-3FCD-4757-B9B6-17AC9E9F650E}" destId="{848359C6-F6C7-4219-AA23-D74191698062}" srcOrd="1" destOrd="0" presId="urn:microsoft.com/office/officeart/2018/2/layout/IconVerticalSolidList"/>
    <dgm:cxn modelId="{4EDBF02F-4F75-4CA2-BE1C-101D530651F8}" type="presParOf" srcId="{1341CDD2-3FCD-4757-B9B6-17AC9E9F650E}" destId="{7B11A0DA-3F1C-481B-B2C7-D93DC4D0FE6A}" srcOrd="2" destOrd="0" presId="urn:microsoft.com/office/officeart/2018/2/layout/IconVerticalSolidList"/>
    <dgm:cxn modelId="{EFF55799-B68D-49A5-B4C5-3799CF8B70E5}" type="presParOf" srcId="{1341CDD2-3FCD-4757-B9B6-17AC9E9F650E}" destId="{E74DB5F1-3AE2-4017-8168-CD013C2DA9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AFD61-ADB8-4945-B216-FEFFDD6A58EC}">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A38E8-49BF-4F4D-A1FE-727A1E6A3F5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293FB5-4B43-4ABB-A4D8-27C515730DA9}">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s-ES" sz="1600" kern="1200"/>
            <a:t>Las clases tienen atributos que representan alguna propiedad que comparten todos los objetos de esa clase. </a:t>
          </a:r>
          <a:endParaRPr lang="en-US" sz="1600" kern="1200"/>
        </a:p>
      </dsp:txBody>
      <dsp:txXfrm>
        <a:off x="1642860" y="607"/>
        <a:ext cx="4985943" cy="1422390"/>
      </dsp:txXfrm>
    </dsp:sp>
    <dsp:sp modelId="{D64CB4D0-E9C2-4649-A6E2-F03119B5ACF5}">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70EC0-A677-430E-B701-2AF0B5D97010}">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3F131E-028C-4827-96AB-C648A4994EC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s-ES" sz="1600" kern="1200" dirty="0"/>
            <a:t>Un atributo es una propiedad de una clase, que describe un rango de valores que puede tomar esa propiedad en las instancias. – Por ejemplo, nombre, edad o peso son atributos de objetos Persona. </a:t>
          </a:r>
          <a:endParaRPr lang="en-US" sz="1600" kern="1200" dirty="0"/>
        </a:p>
      </dsp:txBody>
      <dsp:txXfrm>
        <a:off x="1642860" y="1778595"/>
        <a:ext cx="4985943" cy="1422390"/>
      </dsp:txXfrm>
    </dsp:sp>
    <dsp:sp modelId="{8B25E749-FEF2-4555-8F6C-7297803B9D4A}">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359C6-F6C7-4219-AA23-D74191698062}">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4DB5F1-3AE2-4017-8168-CD013C2DA9E4}">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s-ES" sz="1600" kern="1200" dirty="0"/>
            <a:t>Cada nombre de atributo es único dentro de una clase, pero cada atributo tiene un valor para cada instancia de la clase. – Diferentes instancias de objetos pueden tener los mismos o distintos valores para un atributo dado. </a:t>
          </a:r>
          <a:endParaRPr lang="en-US" sz="16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esarrolloweb.com/articulos/principio-reponsabilidad-unica-I-dotnet.html" TargetMode="External"/><Relationship Id="rId2" Type="http://schemas.openxmlformats.org/officeDocument/2006/relationships/hyperlink" Target="https://www.uml-diagrams.org/uml-25-diagram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ml-diagrams.org/uml-25-diagrams.html#behavior-diagram" TargetMode="External"/><Relationship Id="rId2" Type="http://schemas.openxmlformats.org/officeDocument/2006/relationships/hyperlink" Target="https://www.uml-diagrams.org/uml-25-diagrams.html#structure-diagra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uml-diagrams.org/profile-diagrams.html" TargetMode="External"/><Relationship Id="rId13" Type="http://schemas.openxmlformats.org/officeDocument/2006/relationships/hyperlink" Target="https://www.uml-diagrams.org/timing-diagrams.html" TargetMode="External"/><Relationship Id="rId3" Type="http://schemas.openxmlformats.org/officeDocument/2006/relationships/hyperlink" Target="https://www.uml-diagrams.org/class-diagrams-overview.html#object-diagram" TargetMode="External"/><Relationship Id="rId7" Type="http://schemas.openxmlformats.org/officeDocument/2006/relationships/hyperlink" Target="https://www.uml-diagrams.org/deployment-diagrams-overview.html" TargetMode="External"/><Relationship Id="rId12" Type="http://schemas.openxmlformats.org/officeDocument/2006/relationships/hyperlink" Target="https://www.uml-diagrams.org/sequence-diagrams.html" TargetMode="External"/><Relationship Id="rId2" Type="http://schemas.openxmlformats.org/officeDocument/2006/relationships/hyperlink" Target="https://www.uml-diagrams.org/class-diagrams-overview.html" TargetMode="External"/><Relationship Id="rId1" Type="http://schemas.openxmlformats.org/officeDocument/2006/relationships/slideLayout" Target="../slideLayouts/slideLayout4.xml"/><Relationship Id="rId6" Type="http://schemas.openxmlformats.org/officeDocument/2006/relationships/hyperlink" Target="https://www.uml-diagrams.org/component-diagrams.html" TargetMode="External"/><Relationship Id="rId11" Type="http://schemas.openxmlformats.org/officeDocument/2006/relationships/hyperlink" Target="https://www.uml-diagrams.org/state-machine-diagrams.html" TargetMode="External"/><Relationship Id="rId5" Type="http://schemas.openxmlformats.org/officeDocument/2006/relationships/hyperlink" Target="https://www.uml-diagrams.org/composite-structure-diagrams.html" TargetMode="External"/><Relationship Id="rId15" Type="http://schemas.openxmlformats.org/officeDocument/2006/relationships/hyperlink" Target="https://www.uml-diagrams.org/interaction-overview-diagrams.html" TargetMode="External"/><Relationship Id="rId10" Type="http://schemas.openxmlformats.org/officeDocument/2006/relationships/hyperlink" Target="https://www.uml-diagrams.org/activity-diagrams.html" TargetMode="External"/><Relationship Id="rId4" Type="http://schemas.openxmlformats.org/officeDocument/2006/relationships/hyperlink" Target="https://www.uml-diagrams.org/package-diagrams-overview.html" TargetMode="External"/><Relationship Id="rId9" Type="http://schemas.openxmlformats.org/officeDocument/2006/relationships/hyperlink" Target="https://www.uml-diagrams.org/use-case-diagrams.html" TargetMode="External"/><Relationship Id="rId14" Type="http://schemas.openxmlformats.org/officeDocument/2006/relationships/hyperlink" Target="https://www.uml-diagrams.org/communication-diagram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4779E8-576C-4BD4-BD32-2B3CAD5EAB65}"/>
              </a:ext>
            </a:extLst>
          </p:cNvPr>
          <p:cNvPicPr>
            <a:picLocks noChangeAspect="1"/>
          </p:cNvPicPr>
          <p:nvPr/>
        </p:nvPicPr>
        <p:blipFill rotWithShape="1">
          <a:blip r:embed="rId2"/>
          <a:srcRect l="22755" r="24734"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31017007-EAE9-1843-A569-DBCD3AD2DA21}"/>
              </a:ext>
            </a:extLst>
          </p:cNvPr>
          <p:cNvSpPr>
            <a:spLocks noGrp="1"/>
          </p:cNvSpPr>
          <p:nvPr>
            <p:ph type="ctrTitle"/>
          </p:nvPr>
        </p:nvSpPr>
        <p:spPr>
          <a:xfrm>
            <a:off x="5380563" y="1678665"/>
            <a:ext cx="3887839" cy="2372168"/>
          </a:xfrm>
        </p:spPr>
        <p:txBody>
          <a:bodyPr>
            <a:normAutofit/>
          </a:bodyPr>
          <a:lstStyle/>
          <a:p>
            <a:r>
              <a:rPr lang="en-US" dirty="0"/>
              <a:t>UML</a:t>
            </a:r>
          </a:p>
        </p:txBody>
      </p:sp>
      <p:sp>
        <p:nvSpPr>
          <p:cNvPr id="3" name="Subtitle 2">
            <a:extLst>
              <a:ext uri="{FF2B5EF4-FFF2-40B4-BE49-F238E27FC236}">
                <a16:creationId xmlns:a16="http://schemas.microsoft.com/office/drawing/2014/main" id="{C853BC89-3F0A-2043-82F7-B1A00F3EDA44}"/>
              </a:ext>
            </a:extLst>
          </p:cNvPr>
          <p:cNvSpPr>
            <a:spLocks noGrp="1"/>
          </p:cNvSpPr>
          <p:nvPr>
            <p:ph type="subTitle" idx="1"/>
          </p:nvPr>
        </p:nvSpPr>
        <p:spPr>
          <a:xfrm>
            <a:off x="5380563" y="4050833"/>
            <a:ext cx="3893440" cy="1096899"/>
          </a:xfrm>
        </p:spPr>
        <p:txBody>
          <a:bodyPr>
            <a:normAutofit/>
          </a:bodyPr>
          <a:lstStyle/>
          <a:p>
            <a:r>
              <a:rPr lang="en-US" b="1" dirty="0"/>
              <a:t>Unified Modeling Language</a:t>
            </a:r>
            <a:endParaRPr lang="en-US" dirty="0"/>
          </a:p>
        </p:txBody>
      </p:sp>
    </p:spTree>
    <p:extLst>
      <p:ext uri="{BB962C8B-B14F-4D97-AF65-F5344CB8AC3E}">
        <p14:creationId xmlns:p14="http://schemas.microsoft.com/office/powerpoint/2010/main" val="38498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p:cNvSpPr>
            <a:spLocks noGrp="1"/>
          </p:cNvSpPr>
          <p:nvPr>
            <p:ph type="title"/>
          </p:nvPr>
        </p:nvSpPr>
        <p:spPr>
          <a:xfrm>
            <a:off x="673754" y="643467"/>
            <a:ext cx="4203045" cy="1375608"/>
          </a:xfrm>
        </p:spPr>
        <p:txBody>
          <a:bodyPr anchor="ctr">
            <a:normAutofit/>
          </a:bodyPr>
          <a:lstStyle/>
          <a:p>
            <a:pPr>
              <a:lnSpc>
                <a:spcPct val="90000"/>
              </a:lnSpc>
            </a:pPr>
            <a:r>
              <a:rPr lang="es-CO" sz="3100">
                <a:solidFill>
                  <a:schemeClr val="bg1"/>
                </a:solidFill>
              </a:rPr>
              <a:t>Visibilidad de atributos y operaciones</a:t>
            </a:r>
          </a:p>
        </p:txBody>
      </p:sp>
      <p:sp>
        <p:nvSpPr>
          <p:cNvPr id="3" name="Marcador de contenido 2"/>
          <p:cNvSpPr>
            <a:spLocks noGrp="1"/>
          </p:cNvSpPr>
          <p:nvPr>
            <p:ph idx="1"/>
          </p:nvPr>
        </p:nvSpPr>
        <p:spPr>
          <a:xfrm>
            <a:off x="673754" y="2160590"/>
            <a:ext cx="3973943" cy="3440110"/>
          </a:xfrm>
        </p:spPr>
        <p:txBody>
          <a:bodyPr>
            <a:normAutofit/>
          </a:bodyPr>
          <a:lstStyle/>
          <a:p>
            <a:pPr marL="0" indent="0">
              <a:lnSpc>
                <a:spcPct val="90000"/>
              </a:lnSpc>
              <a:buNone/>
            </a:pPr>
            <a:r>
              <a:rPr lang="es-ES" sz="1400" dirty="0">
                <a:solidFill>
                  <a:schemeClr val="bg1"/>
                </a:solidFill>
              </a:rPr>
              <a:t>Los atributos y las operaciones pueden tener diferentes niveles de visibilidad.</a:t>
            </a:r>
          </a:p>
          <a:p>
            <a:pPr lvl="1">
              <a:lnSpc>
                <a:spcPct val="90000"/>
              </a:lnSpc>
            </a:pPr>
            <a:r>
              <a:rPr lang="es-ES" sz="1400" b="1" dirty="0">
                <a:solidFill>
                  <a:schemeClr val="bg1"/>
                </a:solidFill>
              </a:rPr>
              <a:t>Público</a:t>
            </a:r>
            <a:r>
              <a:rPr lang="es-ES" sz="1400" dirty="0">
                <a:solidFill>
                  <a:schemeClr val="bg1"/>
                </a:solidFill>
              </a:rPr>
              <a:t>: visible por todos los clientes de la clase. </a:t>
            </a:r>
          </a:p>
          <a:p>
            <a:pPr lvl="1">
              <a:lnSpc>
                <a:spcPct val="90000"/>
              </a:lnSpc>
            </a:pPr>
            <a:r>
              <a:rPr lang="es-ES" sz="1400" b="1" dirty="0">
                <a:solidFill>
                  <a:schemeClr val="bg1"/>
                </a:solidFill>
              </a:rPr>
              <a:t>Protegido: </a:t>
            </a:r>
            <a:r>
              <a:rPr lang="es-ES" sz="1400" dirty="0">
                <a:solidFill>
                  <a:schemeClr val="bg1"/>
                </a:solidFill>
              </a:rPr>
              <a:t>visible por las subclases de la clase. </a:t>
            </a:r>
          </a:p>
          <a:p>
            <a:pPr lvl="1">
              <a:lnSpc>
                <a:spcPct val="90000"/>
              </a:lnSpc>
            </a:pPr>
            <a:r>
              <a:rPr lang="es-ES" sz="1400" b="1" dirty="0">
                <a:solidFill>
                  <a:schemeClr val="bg1"/>
                </a:solidFill>
              </a:rPr>
              <a:t>Privado: </a:t>
            </a:r>
            <a:r>
              <a:rPr lang="es-ES" sz="1400" dirty="0">
                <a:solidFill>
                  <a:schemeClr val="bg1"/>
                </a:solidFill>
              </a:rPr>
              <a:t>visible sólo para la clase. </a:t>
            </a:r>
          </a:p>
          <a:p>
            <a:pPr lvl="1">
              <a:lnSpc>
                <a:spcPct val="90000"/>
              </a:lnSpc>
            </a:pPr>
            <a:r>
              <a:rPr lang="es-ES" sz="1400" b="1" dirty="0">
                <a:solidFill>
                  <a:schemeClr val="bg1"/>
                </a:solidFill>
              </a:rPr>
              <a:t>Paquete: </a:t>
            </a:r>
            <a:r>
              <a:rPr lang="es-ES" sz="1400" dirty="0">
                <a:solidFill>
                  <a:schemeClr val="bg1"/>
                </a:solidFill>
              </a:rPr>
              <a:t>visible para cualquier clase del mismo paquete.</a:t>
            </a:r>
          </a:p>
          <a:p>
            <a:pPr lvl="1">
              <a:lnSpc>
                <a:spcPct val="90000"/>
              </a:lnSpc>
            </a:pPr>
            <a:r>
              <a:rPr lang="es-ES" sz="1400" b="1" dirty="0">
                <a:solidFill>
                  <a:schemeClr val="bg1"/>
                </a:solidFill>
              </a:rPr>
              <a:t>Atributos y operaciones estáticos (</a:t>
            </a:r>
            <a:r>
              <a:rPr lang="es-ES" sz="1400" b="1" dirty="0" err="1">
                <a:solidFill>
                  <a:schemeClr val="bg1"/>
                </a:solidFill>
              </a:rPr>
              <a:t>static</a:t>
            </a:r>
            <a:r>
              <a:rPr lang="es-ES" sz="1400" b="1" dirty="0">
                <a:solidFill>
                  <a:schemeClr val="bg1"/>
                </a:solidFill>
              </a:rPr>
              <a:t>) o de clase: </a:t>
            </a:r>
            <a:r>
              <a:rPr lang="es-ES" sz="1400" dirty="0">
                <a:solidFill>
                  <a:schemeClr val="bg1"/>
                </a:solidFill>
              </a:rPr>
              <a:t>son propios de la clase, no de la instancia. Son visibles por todos los objetos de la clase. </a:t>
            </a:r>
            <a:endParaRPr lang="es-CO" sz="1400" dirty="0">
              <a:solidFill>
                <a:schemeClr val="bg1"/>
              </a:solidFill>
            </a:endParaRPr>
          </a:p>
        </p:txBody>
      </p:sp>
      <p:pic>
        <p:nvPicPr>
          <p:cNvPr id="4" name="Imagen 3"/>
          <p:cNvPicPr>
            <a:picLocks noChangeAspect="1"/>
          </p:cNvPicPr>
          <p:nvPr/>
        </p:nvPicPr>
        <p:blipFill>
          <a:blip r:embed="rId2"/>
          <a:stretch>
            <a:fillRect/>
          </a:stretch>
        </p:blipFill>
        <p:spPr>
          <a:xfrm>
            <a:off x="6724913" y="972608"/>
            <a:ext cx="3885675"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8822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de clases y de objetos</a:t>
            </a:r>
          </a:p>
        </p:txBody>
      </p:sp>
      <p:sp>
        <p:nvSpPr>
          <p:cNvPr id="3" name="Marcador de contenido 2"/>
          <p:cNvSpPr>
            <a:spLocks noGrp="1"/>
          </p:cNvSpPr>
          <p:nvPr>
            <p:ph idx="1"/>
          </p:nvPr>
        </p:nvSpPr>
        <p:spPr>
          <a:xfrm>
            <a:off x="283634" y="1800165"/>
            <a:ext cx="8596668" cy="1848703"/>
          </a:xfrm>
        </p:spPr>
        <p:txBody>
          <a:bodyPr/>
          <a:lstStyle/>
          <a:p>
            <a:pPr algn="just"/>
            <a:r>
              <a:rPr lang="es-ES" dirty="0"/>
              <a:t>Un diagrama de clases describe la estructura estática de un sistema en términos de clases y de relaciones entre estas clases, mostrando los atributos y operaciones que las caracterizan. </a:t>
            </a:r>
          </a:p>
          <a:p>
            <a:pPr algn="just"/>
            <a:r>
              <a:rPr lang="es-ES" dirty="0"/>
              <a:t>Un diagrama de objetos representa la estructura estática del sistema mostrando los objetos (instancias) en el sistema y las relaciones entre ellos. </a:t>
            </a:r>
            <a:endParaRPr lang="es-CO" dirty="0"/>
          </a:p>
        </p:txBody>
      </p:sp>
      <p:pic>
        <p:nvPicPr>
          <p:cNvPr id="5" name="Imagen 4"/>
          <p:cNvPicPr>
            <a:picLocks noChangeAspect="1"/>
          </p:cNvPicPr>
          <p:nvPr/>
        </p:nvPicPr>
        <p:blipFill>
          <a:blip r:embed="rId2"/>
          <a:stretch>
            <a:fillRect/>
          </a:stretch>
        </p:blipFill>
        <p:spPr>
          <a:xfrm>
            <a:off x="0" y="3937000"/>
            <a:ext cx="8880302" cy="2921000"/>
          </a:xfrm>
          <a:prstGeom prst="rect">
            <a:avLst/>
          </a:prstGeom>
        </p:spPr>
      </p:pic>
    </p:spTree>
    <p:extLst>
      <p:ext uri="{BB962C8B-B14F-4D97-AF65-F5344CB8AC3E}">
        <p14:creationId xmlns:p14="http://schemas.microsoft.com/office/powerpoint/2010/main" val="271431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320800"/>
          </a:xfrm>
        </p:spPr>
        <p:txBody>
          <a:bodyPr>
            <a:normAutofit/>
          </a:bodyPr>
          <a:lstStyle/>
          <a:p>
            <a:r>
              <a:rPr lang="es-CO" dirty="0"/>
              <a:t>Relaciones entre clases (Asociación)</a:t>
            </a:r>
          </a:p>
        </p:txBody>
      </p:sp>
      <p:pic>
        <p:nvPicPr>
          <p:cNvPr id="6" name="Imagen 5"/>
          <p:cNvPicPr>
            <a:picLocks noChangeAspect="1"/>
          </p:cNvPicPr>
          <p:nvPr/>
        </p:nvPicPr>
        <p:blipFill>
          <a:blip r:embed="rId2"/>
          <a:stretch>
            <a:fillRect/>
          </a:stretch>
        </p:blipFill>
        <p:spPr>
          <a:xfrm>
            <a:off x="677333" y="2550285"/>
            <a:ext cx="3944549" cy="1045305"/>
          </a:xfrm>
          <a:prstGeom prst="rect">
            <a:avLst/>
          </a:prstGeom>
        </p:spPr>
      </p:pic>
      <p:sp>
        <p:nvSpPr>
          <p:cNvPr id="3" name="Marcador de contenido 2"/>
          <p:cNvSpPr>
            <a:spLocks noGrp="1"/>
          </p:cNvSpPr>
          <p:nvPr>
            <p:ph idx="1"/>
          </p:nvPr>
        </p:nvSpPr>
        <p:spPr>
          <a:xfrm>
            <a:off x="4863283" y="2160589"/>
            <a:ext cx="4410718" cy="3880773"/>
          </a:xfrm>
        </p:spPr>
        <p:txBody>
          <a:bodyPr>
            <a:normAutofit lnSpcReduction="10000"/>
          </a:bodyPr>
          <a:lstStyle/>
          <a:p>
            <a:pPr>
              <a:lnSpc>
                <a:spcPct val="90000"/>
              </a:lnSpc>
            </a:pPr>
            <a:r>
              <a:rPr lang="es-ES" sz="1500"/>
              <a:t>Asociación: es una conexión entre clases, que implica la existencia de una relación estructural entre objetos de esas clases. </a:t>
            </a:r>
          </a:p>
          <a:p>
            <a:pPr lvl="1">
              <a:lnSpc>
                <a:spcPct val="90000"/>
              </a:lnSpc>
            </a:pPr>
            <a:r>
              <a:rPr lang="es-ES" sz="1500"/>
              <a:t>Una asociación puede tener un nombre que describe la naturaleza de la relación. </a:t>
            </a:r>
          </a:p>
          <a:p>
            <a:pPr lvl="1">
              <a:lnSpc>
                <a:spcPct val="90000"/>
              </a:lnSpc>
            </a:pPr>
            <a:r>
              <a:rPr lang="es-ES" sz="1500"/>
              <a:t>Las asociaciones son bidireccionales. </a:t>
            </a:r>
          </a:p>
          <a:p>
            <a:pPr lvl="1">
              <a:lnSpc>
                <a:spcPct val="90000"/>
              </a:lnSpc>
            </a:pPr>
            <a:r>
              <a:rPr lang="es-ES" sz="1500"/>
              <a:t>La dirección en que se lee el nombre de una asociación binaria es la dirección directa y la dirección opuesta es la dirección inversa. </a:t>
            </a:r>
          </a:p>
          <a:p>
            <a:pPr lvl="1">
              <a:lnSpc>
                <a:spcPct val="90000"/>
              </a:lnSpc>
            </a:pPr>
            <a:r>
              <a:rPr lang="es-ES" sz="1500"/>
              <a:t>La dirección del nombre puede indicarse con un pequeño triángulo sólido. </a:t>
            </a:r>
          </a:p>
          <a:p>
            <a:pPr lvl="1">
              <a:lnSpc>
                <a:spcPct val="90000"/>
              </a:lnSpc>
            </a:pPr>
            <a:r>
              <a:rPr lang="es-ES" sz="1500"/>
              <a:t>En ciertos casos, sólo es útil una dirección de navegación; esto se representa con una flecha orientada. </a:t>
            </a:r>
            <a:endParaRPr lang="es-CO" sz="1500"/>
          </a:p>
        </p:txBody>
      </p:sp>
      <p:pic>
        <p:nvPicPr>
          <p:cNvPr id="5" name="Imagen 4"/>
          <p:cNvPicPr>
            <a:picLocks noChangeAspect="1"/>
          </p:cNvPicPr>
          <p:nvPr/>
        </p:nvPicPr>
        <p:blipFill>
          <a:blip r:embed="rId3"/>
          <a:stretch>
            <a:fillRect/>
          </a:stretch>
        </p:blipFill>
        <p:spPr>
          <a:xfrm>
            <a:off x="677334" y="4704048"/>
            <a:ext cx="3944549" cy="848077"/>
          </a:xfrm>
          <a:prstGeom prst="rect">
            <a:avLst/>
          </a:prstGeom>
        </p:spPr>
      </p:pic>
    </p:spTree>
    <p:extLst>
      <p:ext uri="{BB962C8B-B14F-4D97-AF65-F5344CB8AC3E}">
        <p14:creationId xmlns:p14="http://schemas.microsoft.com/office/powerpoint/2010/main" val="217216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5065" y="609600"/>
            <a:ext cx="2930518" cy="1320800"/>
          </a:xfrm>
        </p:spPr>
        <p:txBody>
          <a:bodyPr anchor="ctr">
            <a:normAutofit/>
          </a:bodyPr>
          <a:lstStyle/>
          <a:p>
            <a:r>
              <a:rPr lang="es-CO" dirty="0"/>
              <a:t>Multiplicidad</a:t>
            </a:r>
          </a:p>
        </p:txBody>
      </p:sp>
      <p:sp>
        <p:nvSpPr>
          <p:cNvPr id="3" name="Marcador de contenido 2"/>
          <p:cNvSpPr>
            <a:spLocks noGrp="1"/>
          </p:cNvSpPr>
          <p:nvPr>
            <p:ph idx="1"/>
          </p:nvPr>
        </p:nvSpPr>
        <p:spPr>
          <a:xfrm>
            <a:off x="330200" y="2120901"/>
            <a:ext cx="3611059" cy="3920462"/>
          </a:xfrm>
        </p:spPr>
        <p:txBody>
          <a:bodyPr>
            <a:normAutofit/>
          </a:bodyPr>
          <a:lstStyle/>
          <a:p>
            <a:pPr algn="just">
              <a:lnSpc>
                <a:spcPct val="90000"/>
              </a:lnSpc>
            </a:pPr>
            <a:r>
              <a:rPr lang="es-ES" sz="1600" dirty="0"/>
              <a:t>La multiplicidad especifica cuántas instancias de una clase pueden relacionarse con una instancia simple de una clase asociada. Por tanto, limita el número de objetos relacionados. </a:t>
            </a:r>
          </a:p>
          <a:p>
            <a:pPr algn="just">
              <a:lnSpc>
                <a:spcPct val="90000"/>
              </a:lnSpc>
            </a:pPr>
            <a:r>
              <a:rPr lang="es-ES" sz="1600" dirty="0"/>
              <a:t>En general, la multiplicidad es un subconjunto (posiblemente infinito) de los números enteros no negativos. </a:t>
            </a:r>
          </a:p>
          <a:p>
            <a:pPr algn="just">
              <a:lnSpc>
                <a:spcPct val="90000"/>
              </a:lnSpc>
            </a:pPr>
            <a:r>
              <a:rPr lang="es-ES" sz="1600" dirty="0"/>
              <a:t>En los diagramas de clases se indica la multiplicidad con símbolos especiales en los extremos de las líneas de las asociaciones. </a:t>
            </a:r>
            <a:endParaRPr lang="es-CO" sz="1600" dirty="0"/>
          </a:p>
        </p:txBody>
      </p:sp>
      <p:pic>
        <p:nvPicPr>
          <p:cNvPr id="4" name="Imagen 3"/>
          <p:cNvPicPr>
            <a:picLocks noChangeAspect="1"/>
          </p:cNvPicPr>
          <p:nvPr/>
        </p:nvPicPr>
        <p:blipFill>
          <a:blip r:embed="rId2"/>
          <a:stretch>
            <a:fillRect/>
          </a:stretch>
        </p:blipFill>
        <p:spPr>
          <a:xfrm>
            <a:off x="3854337" y="1042801"/>
            <a:ext cx="5421162" cy="1735345"/>
          </a:xfrm>
          <a:prstGeom prst="rect">
            <a:avLst/>
          </a:prstGeom>
        </p:spPr>
      </p:pic>
      <p:pic>
        <p:nvPicPr>
          <p:cNvPr id="5" name="Imagen 4"/>
          <p:cNvPicPr>
            <a:picLocks noChangeAspect="1"/>
          </p:cNvPicPr>
          <p:nvPr/>
        </p:nvPicPr>
        <p:blipFill>
          <a:blip r:embed="rId3"/>
          <a:stretch>
            <a:fillRect/>
          </a:stretch>
        </p:blipFill>
        <p:spPr>
          <a:xfrm>
            <a:off x="4929970" y="3439020"/>
            <a:ext cx="3269898" cy="2602341"/>
          </a:xfrm>
          <a:prstGeom prst="rect">
            <a:avLst/>
          </a:prstGeom>
        </p:spPr>
      </p:pic>
    </p:spTree>
    <p:extLst>
      <p:ext uri="{BB962C8B-B14F-4D97-AF65-F5344CB8AC3E}">
        <p14:creationId xmlns:p14="http://schemas.microsoft.com/office/powerpoint/2010/main" val="21199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2938468" cy="5431762"/>
          </a:xfrm>
        </p:spPr>
        <p:txBody>
          <a:bodyPr anchor="ctr">
            <a:normAutofit/>
          </a:bodyPr>
          <a:lstStyle/>
          <a:p>
            <a:r>
              <a:rPr lang="es-CO"/>
              <a:t>Relaciones entre clases (Herencia)</a:t>
            </a:r>
            <a:endParaRPr lang="es-CO" dirty="0"/>
          </a:p>
        </p:txBody>
      </p:sp>
      <p:sp>
        <p:nvSpPr>
          <p:cNvPr id="3" name="Marcador de contenido 2"/>
          <p:cNvSpPr>
            <a:spLocks noGrp="1"/>
          </p:cNvSpPr>
          <p:nvPr>
            <p:ph idx="1"/>
          </p:nvPr>
        </p:nvSpPr>
        <p:spPr>
          <a:xfrm>
            <a:off x="3846889" y="609602"/>
            <a:ext cx="5424112" cy="3208334"/>
          </a:xfrm>
        </p:spPr>
        <p:txBody>
          <a:bodyPr>
            <a:normAutofit/>
          </a:bodyPr>
          <a:lstStyle/>
          <a:p>
            <a:pPr>
              <a:lnSpc>
                <a:spcPct val="90000"/>
              </a:lnSpc>
            </a:pPr>
            <a:r>
              <a:rPr lang="es-ES"/>
              <a:t>El mecanismo de herencia permite definir nuevas clases partiendo de otras ya existentes.</a:t>
            </a:r>
          </a:p>
          <a:p>
            <a:pPr>
              <a:lnSpc>
                <a:spcPct val="90000"/>
              </a:lnSpc>
            </a:pPr>
            <a:r>
              <a:rPr lang="es-ES"/>
              <a:t>Las clases que heredan de una clase base, </a:t>
            </a:r>
            <a:r>
              <a:rPr lang="es-ES" b="1"/>
              <a:t>especializan</a:t>
            </a:r>
            <a:r>
              <a:rPr lang="es-ES"/>
              <a:t> a dicha clase.</a:t>
            </a:r>
          </a:p>
          <a:p>
            <a:pPr>
              <a:lnSpc>
                <a:spcPct val="90000"/>
              </a:lnSpc>
            </a:pPr>
            <a:r>
              <a:rPr lang="es-ES"/>
              <a:t>La clase de la que hereda una o varias clases, </a:t>
            </a:r>
            <a:r>
              <a:rPr lang="es-ES" b="1"/>
              <a:t>generaliza</a:t>
            </a:r>
            <a:r>
              <a:rPr lang="es-ES"/>
              <a:t> a dichas clases.</a:t>
            </a:r>
          </a:p>
          <a:p>
            <a:pPr>
              <a:lnSpc>
                <a:spcPct val="90000"/>
              </a:lnSpc>
            </a:pPr>
            <a:r>
              <a:rPr lang="es-ES"/>
              <a:t>Las clases que especializan otras, heredan automáticamente toda su estructura y comportamiento. Además, pueden introducir características propias que las diferencien.</a:t>
            </a:r>
          </a:p>
          <a:p>
            <a:pPr>
              <a:lnSpc>
                <a:spcPct val="90000"/>
              </a:lnSpc>
            </a:pPr>
            <a:endParaRPr lang="es-ES"/>
          </a:p>
        </p:txBody>
      </p:sp>
      <p:pic>
        <p:nvPicPr>
          <p:cNvPr id="4" name="Imagen 3"/>
          <p:cNvPicPr>
            <a:picLocks noChangeAspect="1"/>
          </p:cNvPicPr>
          <p:nvPr/>
        </p:nvPicPr>
        <p:blipFill rotWithShape="1">
          <a:blip r:embed="rId2"/>
          <a:srcRect l="38829" t="46554" r="40628" b="32773"/>
          <a:stretch/>
        </p:blipFill>
        <p:spPr>
          <a:xfrm>
            <a:off x="3846889" y="4048918"/>
            <a:ext cx="3519856" cy="1992444"/>
          </a:xfrm>
          <a:prstGeom prst="rect">
            <a:avLst/>
          </a:prstGeom>
        </p:spPr>
      </p:pic>
    </p:spTree>
    <p:extLst>
      <p:ext uri="{BB962C8B-B14F-4D97-AF65-F5344CB8AC3E}">
        <p14:creationId xmlns:p14="http://schemas.microsoft.com/office/powerpoint/2010/main" val="17658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950" y="1179151"/>
            <a:ext cx="3300646" cy="4463889"/>
          </a:xfrm>
        </p:spPr>
        <p:txBody>
          <a:bodyPr anchor="ctr">
            <a:normAutofit/>
          </a:bodyPr>
          <a:lstStyle/>
          <a:p>
            <a:r>
              <a:rPr lang="es-CO" dirty="0"/>
              <a:t>Polimorfismo</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8918" y="1109145"/>
            <a:ext cx="6341016" cy="4603900"/>
          </a:xfrm>
        </p:spPr>
        <p:txBody>
          <a:bodyPr anchor="ctr">
            <a:normAutofit/>
          </a:bodyPr>
          <a:lstStyle/>
          <a:p>
            <a:r>
              <a:rPr lang="es-CO" dirty="0"/>
              <a:t>Sobrecarga: S</a:t>
            </a:r>
            <a:r>
              <a:rPr lang="es-ES" dirty="0"/>
              <a:t>e refiere al uso del mismo identificador u operador en distintos contextos y con distintos significados. Básicamente es crear dentro de una clase varios métodos que comparten el mismo nombre pero que varían en parámetros.</a:t>
            </a:r>
          </a:p>
          <a:p>
            <a:pPr lvl="1"/>
            <a:r>
              <a:rPr lang="es-ES" dirty="0" err="1"/>
              <a:t>Ejm</a:t>
            </a:r>
            <a:r>
              <a:rPr lang="es-ES" dirty="0"/>
              <a:t>: Suponga que tiene una clase que contiene la definición del método calcular con sobrecarga.</a:t>
            </a:r>
          </a:p>
          <a:p>
            <a:pPr marL="457200" lvl="1" indent="0">
              <a:buNone/>
            </a:pPr>
            <a:r>
              <a:rPr lang="es-ES" dirty="0"/>
              <a:t>	</a:t>
            </a:r>
            <a:r>
              <a:rPr lang="es-ES" dirty="0" err="1"/>
              <a:t>public</a:t>
            </a:r>
            <a:r>
              <a:rPr lang="es-ES" dirty="0"/>
              <a:t> </a:t>
            </a:r>
            <a:r>
              <a:rPr lang="es-ES" dirty="0" err="1"/>
              <a:t>void</a:t>
            </a:r>
            <a:r>
              <a:rPr lang="es-ES" dirty="0"/>
              <a:t> calcular(){ }</a:t>
            </a:r>
          </a:p>
          <a:p>
            <a:pPr marL="457200" lvl="1" indent="0">
              <a:buNone/>
            </a:pPr>
            <a:r>
              <a:rPr lang="es-ES" dirty="0"/>
              <a:t>	</a:t>
            </a:r>
            <a:r>
              <a:rPr lang="es-ES" dirty="0" err="1"/>
              <a:t>public</a:t>
            </a:r>
            <a:r>
              <a:rPr lang="es-ES" dirty="0"/>
              <a:t> </a:t>
            </a:r>
            <a:r>
              <a:rPr lang="es-ES" dirty="0" err="1"/>
              <a:t>void</a:t>
            </a:r>
            <a:r>
              <a:rPr lang="es-ES" dirty="0"/>
              <a:t> calcular(</a:t>
            </a:r>
            <a:r>
              <a:rPr lang="es-ES" dirty="0" err="1"/>
              <a:t>int</a:t>
            </a:r>
            <a:r>
              <a:rPr lang="es-ES" dirty="0"/>
              <a:t> </a:t>
            </a:r>
            <a:r>
              <a:rPr lang="es-ES" dirty="0" err="1"/>
              <a:t>parametro</a:t>
            </a:r>
            <a:r>
              <a:rPr lang="es-ES" dirty="0"/>
              <a:t>){ }</a:t>
            </a:r>
          </a:p>
          <a:p>
            <a:pPr marL="457200" lvl="1" indent="0">
              <a:buNone/>
            </a:pPr>
            <a:r>
              <a:rPr lang="es-ES" dirty="0"/>
              <a:t>	</a:t>
            </a:r>
            <a:r>
              <a:rPr lang="es-ES" dirty="0" err="1"/>
              <a:t>public</a:t>
            </a:r>
            <a:r>
              <a:rPr lang="es-ES" dirty="0"/>
              <a:t> </a:t>
            </a:r>
            <a:r>
              <a:rPr lang="es-ES" dirty="0" err="1"/>
              <a:t>void</a:t>
            </a:r>
            <a:r>
              <a:rPr lang="es-ES" dirty="0"/>
              <a:t> calcular(</a:t>
            </a:r>
            <a:r>
              <a:rPr lang="es-ES" dirty="0" err="1"/>
              <a:t>int</a:t>
            </a:r>
            <a:r>
              <a:rPr lang="es-ES" dirty="0"/>
              <a:t> parametro1, </a:t>
            </a:r>
            <a:r>
              <a:rPr lang="es-ES" dirty="0" err="1"/>
              <a:t>String</a:t>
            </a:r>
            <a:r>
              <a:rPr lang="es-ES" dirty="0"/>
              <a:t> parametro2){ }</a:t>
            </a:r>
            <a:endParaRPr lang="es-CO"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49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950" y="1179151"/>
            <a:ext cx="3300646" cy="4463889"/>
          </a:xfrm>
        </p:spPr>
        <p:txBody>
          <a:bodyPr anchor="ctr">
            <a:normAutofit/>
          </a:bodyPr>
          <a:lstStyle/>
          <a:p>
            <a:r>
              <a:rPr lang="es-CO" dirty="0"/>
              <a:t>Polimorfismo</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8918" y="1109145"/>
            <a:ext cx="6341016" cy="4603900"/>
          </a:xfrm>
        </p:spPr>
        <p:txBody>
          <a:bodyPr anchor="ctr">
            <a:normAutofit fontScale="92500" lnSpcReduction="10000"/>
          </a:bodyPr>
          <a:lstStyle/>
          <a:p>
            <a:pPr>
              <a:lnSpc>
                <a:spcPct val="90000"/>
              </a:lnSpc>
            </a:pPr>
            <a:r>
              <a:rPr lang="es-CO" sz="1700"/>
              <a:t>Sobre-escritura: </a:t>
            </a:r>
            <a:r>
              <a:rPr lang="es-ES" sz="1700"/>
              <a:t>La sobre-escritura, se aplica a los métodos y esta directamente relacionada a la herencia. Se refiere a la re-definición de los métodos de la clase base en las subclases. En </a:t>
            </a:r>
            <a:r>
              <a:rPr lang="es-ES" sz="1700" err="1"/>
              <a:t>c#</a:t>
            </a:r>
            <a:r>
              <a:rPr lang="es-ES" sz="1700"/>
              <a:t> se debe usar la palabra reservada </a:t>
            </a:r>
            <a:r>
              <a:rPr lang="es-ES" sz="1700" b="1" i="1" err="1"/>
              <a:t>override</a:t>
            </a:r>
            <a:r>
              <a:rPr lang="es-ES" sz="1700" i="1"/>
              <a:t> </a:t>
            </a:r>
            <a:r>
              <a:rPr lang="es-ES" sz="1700"/>
              <a:t>para indicar dicha sobre-escritura.</a:t>
            </a:r>
          </a:p>
          <a:p>
            <a:pPr lvl="1">
              <a:lnSpc>
                <a:spcPct val="90000"/>
              </a:lnSpc>
            </a:pPr>
            <a:r>
              <a:rPr lang="es-ES" sz="1700" err="1"/>
              <a:t>Ejm</a:t>
            </a:r>
            <a:r>
              <a:rPr lang="es-ES" sz="1700"/>
              <a:t>: Suponga que tiene una clase llamada Padre, la cual tiene una operación denominada calcular. De igual manera, suponga que cuenta con una clase que hereda de Padre llamada Hija y que desea sobre-escribir dicha operación.</a:t>
            </a:r>
          </a:p>
          <a:p>
            <a:pPr marL="457200" lvl="1" indent="0">
              <a:lnSpc>
                <a:spcPct val="90000"/>
              </a:lnSpc>
              <a:buNone/>
            </a:pPr>
            <a:r>
              <a:rPr lang="es-ES" sz="1700"/>
              <a:t>		</a:t>
            </a:r>
            <a:r>
              <a:rPr lang="es-ES" sz="1700" err="1"/>
              <a:t>class</a:t>
            </a:r>
            <a:r>
              <a:rPr lang="es-ES" sz="1700"/>
              <a:t> Padre {</a:t>
            </a:r>
          </a:p>
          <a:p>
            <a:pPr marL="457200" lvl="1" indent="0">
              <a:lnSpc>
                <a:spcPct val="90000"/>
              </a:lnSpc>
              <a:buNone/>
            </a:pPr>
            <a:r>
              <a:rPr lang="es-ES" sz="1700"/>
              <a:t>			</a:t>
            </a:r>
            <a:r>
              <a:rPr lang="es-ES" sz="1700" err="1"/>
              <a:t>public</a:t>
            </a:r>
            <a:r>
              <a:rPr lang="es-ES" sz="1700"/>
              <a:t> virtual </a:t>
            </a:r>
            <a:r>
              <a:rPr lang="es-ES" sz="1700" err="1"/>
              <a:t>void</a:t>
            </a:r>
            <a:r>
              <a:rPr lang="es-ES" sz="1700"/>
              <a:t> calcular(){ }		</a:t>
            </a:r>
          </a:p>
          <a:p>
            <a:pPr marL="457200" lvl="1" indent="0">
              <a:lnSpc>
                <a:spcPct val="90000"/>
              </a:lnSpc>
              <a:buNone/>
            </a:pPr>
            <a:r>
              <a:rPr lang="es-ES" sz="1700"/>
              <a:t>              	}</a:t>
            </a:r>
          </a:p>
          <a:p>
            <a:pPr marL="457200" lvl="1" indent="0">
              <a:lnSpc>
                <a:spcPct val="90000"/>
              </a:lnSpc>
              <a:buNone/>
            </a:pPr>
            <a:r>
              <a:rPr lang="es-ES" sz="1700"/>
              <a:t>		</a:t>
            </a:r>
          </a:p>
          <a:p>
            <a:pPr marL="457200" lvl="1" indent="0">
              <a:lnSpc>
                <a:spcPct val="90000"/>
              </a:lnSpc>
              <a:buNone/>
            </a:pPr>
            <a:r>
              <a:rPr lang="es-ES" sz="1700"/>
              <a:t>		</a:t>
            </a:r>
            <a:r>
              <a:rPr lang="es-ES" sz="1700" err="1"/>
              <a:t>class</a:t>
            </a:r>
            <a:r>
              <a:rPr lang="es-ES" sz="1700"/>
              <a:t> </a:t>
            </a:r>
            <a:r>
              <a:rPr lang="es-ES" sz="1700" err="1"/>
              <a:t>Hija:Padre</a:t>
            </a:r>
            <a:r>
              <a:rPr lang="es-ES" sz="1700"/>
              <a:t> {</a:t>
            </a:r>
          </a:p>
          <a:p>
            <a:pPr marL="457200" lvl="1" indent="0">
              <a:lnSpc>
                <a:spcPct val="90000"/>
              </a:lnSpc>
              <a:buNone/>
            </a:pPr>
            <a:r>
              <a:rPr lang="es-ES" sz="1700"/>
              <a:t>			</a:t>
            </a:r>
            <a:r>
              <a:rPr lang="es-ES" sz="1700" err="1"/>
              <a:t>public</a:t>
            </a:r>
            <a:r>
              <a:rPr lang="es-ES" sz="1700"/>
              <a:t> </a:t>
            </a:r>
            <a:r>
              <a:rPr lang="es-ES" sz="1700" err="1"/>
              <a:t>override</a:t>
            </a:r>
            <a:r>
              <a:rPr lang="es-ES" sz="1700"/>
              <a:t> </a:t>
            </a:r>
            <a:r>
              <a:rPr lang="es-ES" sz="1700" err="1"/>
              <a:t>void</a:t>
            </a:r>
            <a:r>
              <a:rPr lang="es-ES" sz="1700"/>
              <a:t> calcular(){ }</a:t>
            </a:r>
          </a:p>
          <a:p>
            <a:pPr marL="457200" lvl="1" indent="0">
              <a:lnSpc>
                <a:spcPct val="90000"/>
              </a:lnSpc>
              <a:buNone/>
            </a:pPr>
            <a:r>
              <a:rPr lang="es-ES" sz="1700"/>
              <a:t>		}</a:t>
            </a:r>
            <a:endParaRPr lang="es-CO" sz="1700"/>
          </a:p>
          <a:p>
            <a:pPr>
              <a:lnSpc>
                <a:spcPct val="90000"/>
              </a:lnSpc>
            </a:pPr>
            <a:endParaRPr lang="es-CO" sz="1700"/>
          </a:p>
          <a:p>
            <a:pPr>
              <a:lnSpc>
                <a:spcPct val="90000"/>
              </a:lnSpc>
            </a:pPr>
            <a:endParaRPr lang="en-US" sz="170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155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950" y="1179151"/>
            <a:ext cx="3300646" cy="4463889"/>
          </a:xfrm>
        </p:spPr>
        <p:txBody>
          <a:bodyPr anchor="ctr">
            <a:normAutofit/>
          </a:bodyPr>
          <a:lstStyle/>
          <a:p>
            <a:r>
              <a:rPr lang="es-CO" dirty="0"/>
              <a:t>Polimorfismo</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8918" y="1109145"/>
            <a:ext cx="6341016" cy="4603900"/>
          </a:xfrm>
        </p:spPr>
        <p:txBody>
          <a:bodyPr anchor="ctr">
            <a:normAutofit fontScale="92500"/>
          </a:bodyPr>
          <a:lstStyle/>
          <a:p>
            <a:pPr>
              <a:lnSpc>
                <a:spcPct val="90000"/>
              </a:lnSpc>
            </a:pPr>
            <a:r>
              <a:rPr lang="es-CO" sz="1100"/>
              <a:t>Ligadura dinámica (</a:t>
            </a:r>
            <a:r>
              <a:rPr lang="es-CO" sz="1100" err="1"/>
              <a:t>Liskov</a:t>
            </a:r>
            <a:r>
              <a:rPr lang="es-CO" sz="1100"/>
              <a:t>): </a:t>
            </a:r>
            <a:r>
              <a:rPr lang="es-ES" sz="1100"/>
              <a:t>Gracias a la ligadura dinámica, pueden invocarse operaciones en objetos obviando el tipo actual del éstos hasta el momento de la ejecución del código, es decir que me permite definir elementos como un tipo e instanciarlos como un tipo heredado. </a:t>
            </a:r>
          </a:p>
          <a:p>
            <a:pPr lvl="1">
              <a:lnSpc>
                <a:spcPct val="90000"/>
              </a:lnSpc>
            </a:pPr>
            <a:r>
              <a:rPr lang="es-ES" sz="1100" err="1"/>
              <a:t>Ejm</a:t>
            </a:r>
            <a:r>
              <a:rPr lang="es-ES" sz="1100"/>
              <a:t>: Suponga que tiene la clase Animal y las clases Perro y Gato que heredan de ella. Usando una referencia a Animal puedo crear objetos de tipo Perro y Gato.</a:t>
            </a:r>
          </a:p>
          <a:p>
            <a:pPr marL="914400" lvl="2" indent="0">
              <a:lnSpc>
                <a:spcPct val="90000"/>
              </a:lnSpc>
              <a:buNone/>
            </a:pPr>
            <a:r>
              <a:rPr lang="es-ES" sz="1100" err="1"/>
              <a:t>class</a:t>
            </a:r>
            <a:r>
              <a:rPr lang="es-ES" sz="1100"/>
              <a:t> Animal {</a:t>
            </a:r>
          </a:p>
          <a:p>
            <a:pPr marL="914400" lvl="2" indent="0">
              <a:lnSpc>
                <a:spcPct val="90000"/>
              </a:lnSpc>
              <a:buNone/>
            </a:pPr>
            <a:r>
              <a:rPr lang="es-ES" sz="1100"/>
              <a:t>	</a:t>
            </a:r>
            <a:r>
              <a:rPr lang="es-ES" sz="1100" err="1"/>
              <a:t>public</a:t>
            </a:r>
            <a:r>
              <a:rPr lang="es-ES" sz="1100"/>
              <a:t> </a:t>
            </a:r>
            <a:r>
              <a:rPr lang="es-ES" sz="1100" err="1"/>
              <a:t>void</a:t>
            </a:r>
            <a:r>
              <a:rPr lang="es-ES" sz="1100"/>
              <a:t> comer(){ }</a:t>
            </a:r>
          </a:p>
          <a:p>
            <a:pPr marL="914400" lvl="2" indent="0">
              <a:lnSpc>
                <a:spcPct val="90000"/>
              </a:lnSpc>
              <a:buNone/>
            </a:pPr>
            <a:r>
              <a:rPr lang="es-ES" sz="1100"/>
              <a:t>}</a:t>
            </a:r>
          </a:p>
          <a:p>
            <a:pPr marL="914400" lvl="2" indent="0">
              <a:lnSpc>
                <a:spcPct val="90000"/>
              </a:lnSpc>
              <a:buNone/>
            </a:pPr>
            <a:r>
              <a:rPr lang="es-ES" sz="1100" err="1"/>
              <a:t>class</a:t>
            </a:r>
            <a:r>
              <a:rPr lang="es-ES" sz="1100"/>
              <a:t> </a:t>
            </a:r>
            <a:r>
              <a:rPr lang="es-ES" sz="1100" err="1"/>
              <a:t>Perro:Animal</a:t>
            </a:r>
            <a:r>
              <a:rPr lang="es-ES" sz="1100"/>
              <a:t> { }</a:t>
            </a:r>
          </a:p>
          <a:p>
            <a:pPr marL="914400" lvl="2" indent="0">
              <a:lnSpc>
                <a:spcPct val="90000"/>
              </a:lnSpc>
              <a:buNone/>
            </a:pPr>
            <a:r>
              <a:rPr lang="es-ES" sz="1100" err="1"/>
              <a:t>class</a:t>
            </a:r>
            <a:r>
              <a:rPr lang="es-ES" sz="1100"/>
              <a:t> </a:t>
            </a:r>
            <a:r>
              <a:rPr lang="es-ES" sz="1100" err="1"/>
              <a:t>Gato:Animal</a:t>
            </a:r>
            <a:r>
              <a:rPr lang="es-ES" sz="1100"/>
              <a:t> { }</a:t>
            </a:r>
          </a:p>
          <a:p>
            <a:pPr marL="914400" lvl="2" indent="0">
              <a:lnSpc>
                <a:spcPct val="90000"/>
              </a:lnSpc>
              <a:buNone/>
            </a:pPr>
            <a:endParaRPr lang="es-ES" sz="1100"/>
          </a:p>
          <a:p>
            <a:pPr marL="914400" lvl="2" indent="0">
              <a:lnSpc>
                <a:spcPct val="90000"/>
              </a:lnSpc>
              <a:buNone/>
            </a:pPr>
            <a:r>
              <a:rPr lang="es-ES" sz="1100" err="1"/>
              <a:t>class</a:t>
            </a:r>
            <a:r>
              <a:rPr lang="es-ES" sz="1100"/>
              <a:t> Principal{</a:t>
            </a:r>
          </a:p>
          <a:p>
            <a:pPr marL="914400" lvl="2" indent="0">
              <a:lnSpc>
                <a:spcPct val="90000"/>
              </a:lnSpc>
              <a:buNone/>
            </a:pPr>
            <a:r>
              <a:rPr lang="es-ES" sz="1100"/>
              <a:t>	</a:t>
            </a:r>
            <a:r>
              <a:rPr lang="es-ES" sz="1100" err="1"/>
              <a:t>static</a:t>
            </a:r>
            <a:r>
              <a:rPr lang="es-ES" sz="1100"/>
              <a:t> </a:t>
            </a:r>
            <a:r>
              <a:rPr lang="es-ES" sz="1100" err="1"/>
              <a:t>void</a:t>
            </a:r>
            <a:r>
              <a:rPr lang="es-ES" sz="1100"/>
              <a:t> </a:t>
            </a:r>
            <a:r>
              <a:rPr lang="es-ES" sz="1100" err="1"/>
              <a:t>Main</a:t>
            </a:r>
            <a:r>
              <a:rPr lang="es-ES" sz="1100"/>
              <a:t>(</a:t>
            </a:r>
            <a:r>
              <a:rPr lang="es-ES" sz="1100" err="1"/>
              <a:t>string</a:t>
            </a:r>
            <a:r>
              <a:rPr lang="es-ES" sz="1100"/>
              <a:t> </a:t>
            </a:r>
            <a:r>
              <a:rPr lang="es-ES" sz="1100" err="1"/>
              <a:t>args</a:t>
            </a:r>
            <a:r>
              <a:rPr lang="es-ES" sz="1100"/>
              <a:t>[]){</a:t>
            </a:r>
          </a:p>
          <a:p>
            <a:pPr marL="914400" lvl="2" indent="0">
              <a:lnSpc>
                <a:spcPct val="90000"/>
              </a:lnSpc>
              <a:buNone/>
            </a:pPr>
            <a:r>
              <a:rPr lang="es-ES" sz="1100"/>
              <a:t>		Animal animal1= new Perro();</a:t>
            </a:r>
          </a:p>
          <a:p>
            <a:pPr marL="914400" lvl="2" indent="0">
              <a:lnSpc>
                <a:spcPct val="90000"/>
              </a:lnSpc>
              <a:buNone/>
            </a:pPr>
            <a:r>
              <a:rPr lang="es-ES" sz="1100"/>
              <a:t>		Animal animal2= new Gato();</a:t>
            </a:r>
          </a:p>
          <a:p>
            <a:pPr marL="914400" lvl="2" indent="0">
              <a:lnSpc>
                <a:spcPct val="90000"/>
              </a:lnSpc>
              <a:buNone/>
            </a:pPr>
            <a:r>
              <a:rPr lang="es-ES" sz="1100"/>
              <a:t>		animal1.comer();</a:t>
            </a:r>
          </a:p>
          <a:p>
            <a:pPr marL="914400" lvl="2" indent="0">
              <a:lnSpc>
                <a:spcPct val="90000"/>
              </a:lnSpc>
              <a:buNone/>
            </a:pPr>
            <a:r>
              <a:rPr lang="es-ES" sz="1100"/>
              <a:t>		animal2.comer();</a:t>
            </a:r>
          </a:p>
          <a:p>
            <a:pPr marL="914400" lvl="2" indent="0">
              <a:lnSpc>
                <a:spcPct val="90000"/>
              </a:lnSpc>
              <a:buNone/>
            </a:pPr>
            <a:r>
              <a:rPr lang="es-ES" sz="1100"/>
              <a:t>	}</a:t>
            </a:r>
          </a:p>
          <a:p>
            <a:pPr marL="914400" lvl="2" indent="0">
              <a:lnSpc>
                <a:spcPct val="90000"/>
              </a:lnSpc>
              <a:buNone/>
            </a:pPr>
            <a:r>
              <a:rPr lang="es-ES" sz="1100"/>
              <a:t>}</a:t>
            </a:r>
            <a:endParaRPr lang="en-US" sz="1100"/>
          </a:p>
          <a:p>
            <a:pPr>
              <a:lnSpc>
                <a:spcPct val="90000"/>
              </a:lnSpc>
            </a:pPr>
            <a:endParaRPr lang="en-US" sz="110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794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A0C1CE-253F-5D4F-9962-AADC3F8E53B7}"/>
              </a:ext>
            </a:extLst>
          </p:cNvPr>
          <p:cNvSpPr>
            <a:spLocks noGrp="1"/>
          </p:cNvSpPr>
          <p:nvPr>
            <p:ph idx="1"/>
          </p:nvPr>
        </p:nvSpPr>
        <p:spPr>
          <a:xfrm>
            <a:off x="677334" y="1253067"/>
            <a:ext cx="6155266" cy="4351866"/>
          </a:xfrm>
        </p:spPr>
        <p:txBody>
          <a:bodyPr anchor="ctr">
            <a:normAutofit/>
          </a:bodyPr>
          <a:lstStyle/>
          <a:p>
            <a:r>
              <a:rPr lang="en-US" dirty="0">
                <a:hlinkClick r:id="rId2"/>
              </a:rPr>
              <a:t>https://www.uml-diagrams.org/uml-25-diagrams.html</a:t>
            </a:r>
            <a:endParaRPr lang="en-US" dirty="0"/>
          </a:p>
          <a:p>
            <a:r>
              <a:rPr lang="es-CO" dirty="0">
                <a:hlinkClick r:id="rId3"/>
              </a:rPr>
              <a:t>http://www.desarrolloweb.com/articulos/principio-reponsabilidad-unica-I-dotnet.html</a:t>
            </a:r>
            <a:endParaRPr lang="es-CO" dirty="0"/>
          </a:p>
          <a:p>
            <a:endParaRPr lang="en-US" dirty="0"/>
          </a:p>
          <a:p>
            <a:endParaRPr lang="en-US"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9A3561-1591-594F-A1A7-735039B12B71}"/>
              </a:ext>
            </a:extLst>
          </p:cNvPr>
          <p:cNvSpPr>
            <a:spLocks noGrp="1"/>
          </p:cNvSpPr>
          <p:nvPr>
            <p:ph type="title"/>
          </p:nvPr>
        </p:nvSpPr>
        <p:spPr>
          <a:xfrm>
            <a:off x="7829658" y="1253067"/>
            <a:ext cx="3371742" cy="4351866"/>
          </a:xfrm>
        </p:spPr>
        <p:txBody>
          <a:bodyPr anchor="ctr">
            <a:normAutofit/>
          </a:bodyPr>
          <a:lstStyle/>
          <a:p>
            <a:r>
              <a:rPr lang="en-US" dirty="0">
                <a:solidFill>
                  <a:schemeClr val="bg1"/>
                </a:solidFill>
              </a:rPr>
              <a:t>WEBGRAFIA </a:t>
            </a:r>
          </a:p>
        </p:txBody>
      </p:sp>
    </p:spTree>
    <p:extLst>
      <p:ext uri="{BB962C8B-B14F-4D97-AF65-F5344CB8AC3E}">
        <p14:creationId xmlns:p14="http://schemas.microsoft.com/office/powerpoint/2010/main" val="20116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B8D3-38BD-DF4E-B338-C5F8E293D28E}"/>
              </a:ext>
            </a:extLst>
          </p:cNvPr>
          <p:cNvSpPr>
            <a:spLocks noGrp="1"/>
          </p:cNvSpPr>
          <p:nvPr>
            <p:ph type="title"/>
          </p:nvPr>
        </p:nvSpPr>
        <p:spPr>
          <a:xfrm>
            <a:off x="5536734" y="609600"/>
            <a:ext cx="3737268" cy="1320800"/>
          </a:xfrm>
        </p:spPr>
        <p:txBody>
          <a:bodyPr>
            <a:normAutofit/>
          </a:bodyPr>
          <a:lstStyle/>
          <a:p>
            <a:pPr>
              <a:lnSpc>
                <a:spcPct val="90000"/>
              </a:lnSpc>
            </a:pPr>
            <a:r>
              <a:rPr lang="es-ES" sz="2500" b="1"/>
              <a:t>Lenguaje de modelado </a:t>
            </a:r>
            <a:br>
              <a:rPr lang="es-ES" sz="2500" b="1"/>
            </a:br>
            <a:r>
              <a:rPr lang="es-ES" sz="2500" b="1"/>
              <a:t>unificado</a:t>
            </a:r>
            <a:br>
              <a:rPr lang="es-ES" sz="2500" b="1"/>
            </a:br>
            <a:endParaRPr lang="en-US" sz="2500"/>
          </a:p>
        </p:txBody>
      </p:sp>
      <p:sp>
        <p:nvSpPr>
          <p:cNvPr id="3" name="Content Placeholder 2">
            <a:extLst>
              <a:ext uri="{FF2B5EF4-FFF2-40B4-BE49-F238E27FC236}">
                <a16:creationId xmlns:a16="http://schemas.microsoft.com/office/drawing/2014/main" id="{B2E288AE-61B4-0F4B-844B-E1CE94C4FFDF}"/>
              </a:ext>
            </a:extLst>
          </p:cNvPr>
          <p:cNvSpPr>
            <a:spLocks noGrp="1"/>
          </p:cNvSpPr>
          <p:nvPr>
            <p:ph idx="1"/>
          </p:nvPr>
        </p:nvSpPr>
        <p:spPr>
          <a:xfrm>
            <a:off x="5209563" y="2160589"/>
            <a:ext cx="4064439" cy="3880773"/>
          </a:xfrm>
        </p:spPr>
        <p:txBody>
          <a:bodyPr>
            <a:normAutofit/>
          </a:bodyPr>
          <a:lstStyle/>
          <a:p>
            <a:pPr marL="0" indent="0">
              <a:buNone/>
            </a:pPr>
            <a:endParaRPr lang="es-ES" dirty="0"/>
          </a:p>
          <a:p>
            <a:pPr marL="0" indent="0">
              <a:buNone/>
            </a:pPr>
            <a:r>
              <a:rPr lang="es-ES" dirty="0"/>
              <a:t>UML es un lenguaje </a:t>
            </a:r>
            <a:r>
              <a:rPr lang="es-ES" b="1" dirty="0"/>
              <a:t>común</a:t>
            </a:r>
            <a:r>
              <a:rPr lang="es-ES" dirty="0"/>
              <a:t> para los analistas de negocios, arquitectos de software y desarrolladores que se utiliza para describir, especificar, diseñar y documentar procesos de negocios nuevos o existentes, la estructura y el comportamiento de los artefactos de los sistemas de software.</a:t>
            </a:r>
            <a:br>
              <a:rPr lang="es-ES" dirty="0"/>
            </a:br>
            <a:endParaRPr lang="en-US" dirty="0"/>
          </a:p>
        </p:txBody>
      </p:sp>
      <p:pic>
        <p:nvPicPr>
          <p:cNvPr id="28" name="Picture 27">
            <a:extLst>
              <a:ext uri="{FF2B5EF4-FFF2-40B4-BE49-F238E27FC236}">
                <a16:creationId xmlns:a16="http://schemas.microsoft.com/office/drawing/2014/main" id="{CEE34C9B-C25B-402F-8265-59E3CAF34078}"/>
              </a:ext>
            </a:extLst>
          </p:cNvPr>
          <p:cNvPicPr>
            <a:picLocks noChangeAspect="1"/>
          </p:cNvPicPr>
          <p:nvPr/>
        </p:nvPicPr>
        <p:blipFill rotWithShape="1">
          <a:blip r:embed="rId2"/>
          <a:srcRect l="3854" r="43635"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7" name="Isosceles Triangle 36">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483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F272EF6-B0D5-B14F-B827-E14428FD0CAE}"/>
              </a:ext>
            </a:extLst>
          </p:cNvPr>
          <p:cNvSpPr>
            <a:spLocks noGrp="1"/>
          </p:cNvSpPr>
          <p:nvPr>
            <p:ph idx="1"/>
          </p:nvPr>
        </p:nvSpPr>
        <p:spPr>
          <a:xfrm>
            <a:off x="1333502" y="2160590"/>
            <a:ext cx="8470898" cy="3429260"/>
          </a:xfrm>
        </p:spPr>
        <p:txBody>
          <a:bodyPr>
            <a:normAutofit/>
          </a:bodyPr>
          <a:lstStyle/>
          <a:p>
            <a:pPr marL="0" indent="0">
              <a:buNone/>
            </a:pPr>
            <a:r>
              <a:rPr lang="es-ES" dirty="0"/>
              <a:t>UML es un </a:t>
            </a:r>
            <a:r>
              <a:rPr lang="es-ES" b="1" dirty="0"/>
              <a:t>lenguaje de</a:t>
            </a:r>
            <a:r>
              <a:rPr lang="es-ES" dirty="0"/>
              <a:t> modelado estándar , no un </a:t>
            </a:r>
            <a:r>
              <a:rPr lang="es-ES" b="1" dirty="0"/>
              <a:t>proceso de desarrollo de software</a:t>
            </a:r>
            <a:r>
              <a:rPr lang="es-ES" dirty="0"/>
              <a:t> </a:t>
            </a:r>
          </a:p>
          <a:p>
            <a:pPr lvl="1"/>
            <a:r>
              <a:rPr lang="es-ES" dirty="0"/>
              <a:t>Proporciona orientación sobre el orden de las actividades de un equipo.</a:t>
            </a:r>
          </a:p>
          <a:p>
            <a:pPr lvl="1"/>
            <a:r>
              <a:rPr lang="es-ES" dirty="0"/>
              <a:t>Especifica qué artefactos deben ser desarrollados.</a:t>
            </a:r>
          </a:p>
          <a:p>
            <a:pPr lvl="1"/>
            <a:r>
              <a:rPr lang="es-ES" dirty="0"/>
              <a:t>Dirige las tareas de los desarrolladores individuales y del equipo.</a:t>
            </a:r>
          </a:p>
          <a:p>
            <a:pPr lvl="1"/>
            <a:r>
              <a:rPr lang="es-ES" dirty="0"/>
              <a:t>Ofrece criterios para monitorear, medir productos y actividades de un proyecto.</a:t>
            </a:r>
          </a:p>
          <a:p>
            <a:endParaRPr lang="en-US"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000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2CB110-AE09-9242-B1B7-DB956F173F70}"/>
              </a:ext>
            </a:extLst>
          </p:cNvPr>
          <p:cNvSpPr>
            <a:spLocks noGrp="1"/>
          </p:cNvSpPr>
          <p:nvPr>
            <p:ph type="title"/>
          </p:nvPr>
        </p:nvSpPr>
        <p:spPr>
          <a:xfrm>
            <a:off x="643467" y="816638"/>
            <a:ext cx="3367359" cy="5224724"/>
          </a:xfrm>
        </p:spPr>
        <p:txBody>
          <a:bodyPr anchor="ctr">
            <a:normAutofit/>
          </a:bodyPr>
          <a:lstStyle/>
          <a:p>
            <a:r>
              <a:rPr lang="es-ES" b="1" i="1" dirty="0"/>
              <a:t>Clasificación de los diagramas de UML</a:t>
            </a:r>
            <a:br>
              <a:rPr lang="es-ES" b="1" i="1" dirty="0"/>
            </a:br>
            <a:endParaRPr lang="en-US" dirty="0"/>
          </a:p>
        </p:txBody>
      </p:sp>
      <p:sp>
        <p:nvSpPr>
          <p:cNvPr id="3" name="Content Placeholder 2">
            <a:extLst>
              <a:ext uri="{FF2B5EF4-FFF2-40B4-BE49-F238E27FC236}">
                <a16:creationId xmlns:a16="http://schemas.microsoft.com/office/drawing/2014/main" id="{3D949DD5-140C-0E40-9B9F-05646F05785B}"/>
              </a:ext>
            </a:extLst>
          </p:cNvPr>
          <p:cNvSpPr>
            <a:spLocks noGrp="1"/>
          </p:cNvSpPr>
          <p:nvPr>
            <p:ph idx="1"/>
          </p:nvPr>
        </p:nvSpPr>
        <p:spPr>
          <a:xfrm>
            <a:off x="4654295" y="816638"/>
            <a:ext cx="4619706" cy="5224724"/>
          </a:xfrm>
        </p:spPr>
        <p:txBody>
          <a:bodyPr anchor="ctr">
            <a:normAutofit/>
          </a:bodyPr>
          <a:lstStyle/>
          <a:p>
            <a:pPr marL="0" indent="0" algn="just">
              <a:buNone/>
            </a:pPr>
            <a:r>
              <a:rPr lang="es-ES" dirty="0"/>
              <a:t>La especificación UML define dos tipos principales de diagramas UML: </a:t>
            </a:r>
            <a:r>
              <a:rPr lang="es-ES" b="1" dirty="0">
                <a:hlinkClick r:id="rId2"/>
              </a:rPr>
              <a:t>diagramas de estructura</a:t>
            </a:r>
            <a:r>
              <a:rPr lang="es-ES" dirty="0"/>
              <a:t> y </a:t>
            </a:r>
            <a:r>
              <a:rPr lang="es-ES" b="1" dirty="0">
                <a:hlinkClick r:id="rId3"/>
              </a:rPr>
              <a:t>diagramas de comportamiento</a:t>
            </a:r>
            <a:r>
              <a:rPr lang="es-ES" dirty="0"/>
              <a:t> .</a:t>
            </a:r>
          </a:p>
          <a:p>
            <a:pPr marL="0" indent="0" algn="just">
              <a:buNone/>
            </a:pPr>
            <a:endParaRPr lang="es-ES" dirty="0"/>
          </a:p>
          <a:p>
            <a:pPr algn="just">
              <a:buAutoNum type="arabicPeriod"/>
            </a:pPr>
            <a:r>
              <a:rPr lang="es-ES" b="1" dirty="0"/>
              <a:t>Estructura estática</a:t>
            </a:r>
            <a:r>
              <a:rPr lang="es-ES" dirty="0"/>
              <a:t> del sistema y sus partes en diferentes niveles de abstracción e implementación y cómo esas partes están relacionadas entre sí. </a:t>
            </a:r>
          </a:p>
          <a:p>
            <a:pPr algn="just">
              <a:buAutoNum type="arabicPeriod"/>
            </a:pPr>
            <a:r>
              <a:rPr lang="es-ES" b="1" dirty="0"/>
              <a:t>Comportamiento dinámico</a:t>
            </a:r>
            <a:r>
              <a:rPr lang="es-ES" dirty="0"/>
              <a:t> de los objetos en un sistema, que puede describirse como una serie de cambios en el sistema a lo largo del </a:t>
            </a:r>
            <a:r>
              <a:rPr lang="es-ES" b="1" dirty="0"/>
              <a:t>tiempo</a:t>
            </a:r>
            <a:r>
              <a:rPr lang="es-ES" dirty="0"/>
              <a:t> .</a:t>
            </a:r>
          </a:p>
          <a:p>
            <a:pPr marL="0" indent="0" algn="just">
              <a:buNone/>
            </a:pPr>
            <a:br>
              <a:rPr lang="es-ES" dirty="0"/>
            </a:br>
            <a:endParaRPr lang="en-US" dirty="0"/>
          </a:p>
        </p:txBody>
      </p:sp>
    </p:spTree>
    <p:extLst>
      <p:ext uri="{BB962C8B-B14F-4D97-AF65-F5344CB8AC3E}">
        <p14:creationId xmlns:p14="http://schemas.microsoft.com/office/powerpoint/2010/main" val="34261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47E91-9749-A647-9E7C-D6039F40B923}"/>
              </a:ext>
            </a:extLst>
          </p:cNvPr>
          <p:cNvSpPr>
            <a:spLocks noGrp="1"/>
          </p:cNvSpPr>
          <p:nvPr>
            <p:ph sz="half" idx="1"/>
          </p:nvPr>
        </p:nvSpPr>
        <p:spPr/>
        <p:txBody>
          <a:bodyPr>
            <a:normAutofit/>
          </a:bodyPr>
          <a:lstStyle/>
          <a:p>
            <a:r>
              <a:rPr lang="en-US" b="1" dirty="0">
                <a:hlinkClick r:id="rId2"/>
              </a:rPr>
              <a:t>Diagrama de clase</a:t>
            </a:r>
            <a:endParaRPr lang="en-US" b="1" dirty="0"/>
          </a:p>
          <a:p>
            <a:r>
              <a:rPr lang="en-US" b="1" dirty="0">
                <a:hlinkClick r:id="rId3"/>
              </a:rPr>
              <a:t>Diagrama de objetos</a:t>
            </a:r>
            <a:endParaRPr lang="en-US" b="1" dirty="0"/>
          </a:p>
          <a:p>
            <a:r>
              <a:rPr lang="en-US" b="1" dirty="0">
                <a:hlinkClick r:id="rId4"/>
              </a:rPr>
              <a:t>Diagrama de paquete</a:t>
            </a:r>
            <a:endParaRPr lang="en-US" b="1" dirty="0"/>
          </a:p>
          <a:p>
            <a:r>
              <a:rPr lang="en-US" b="1" dirty="0">
                <a:hlinkClick r:id="rId5"/>
              </a:rPr>
              <a:t>Diagrama de estructura compuesta</a:t>
            </a:r>
            <a:endParaRPr lang="en-US" b="1" dirty="0"/>
          </a:p>
          <a:p>
            <a:r>
              <a:rPr lang="en-US" b="1" dirty="0">
                <a:hlinkClick r:id="rId6"/>
              </a:rPr>
              <a:t>Diagrama de componentes </a:t>
            </a:r>
            <a:endParaRPr lang="en-US" b="1" dirty="0"/>
          </a:p>
          <a:p>
            <a:r>
              <a:rPr lang="en-US" b="1" dirty="0">
                <a:hlinkClick r:id="rId7"/>
              </a:rPr>
              <a:t>Diagrama de despliegue</a:t>
            </a:r>
            <a:endParaRPr lang="en-US" b="1" dirty="0"/>
          </a:p>
          <a:p>
            <a:r>
              <a:rPr lang="en-US" b="1" dirty="0">
                <a:hlinkClick r:id="rId8"/>
              </a:rPr>
              <a:t>Diagrama de perfil</a:t>
            </a:r>
            <a:endParaRPr lang="en-US" b="1" dirty="0"/>
          </a:p>
        </p:txBody>
      </p:sp>
      <p:sp>
        <p:nvSpPr>
          <p:cNvPr id="4" name="Content Placeholder 3">
            <a:extLst>
              <a:ext uri="{FF2B5EF4-FFF2-40B4-BE49-F238E27FC236}">
                <a16:creationId xmlns:a16="http://schemas.microsoft.com/office/drawing/2014/main" id="{635E9C8C-A015-2048-8AA5-CC9740CB41FE}"/>
              </a:ext>
            </a:extLst>
          </p:cNvPr>
          <p:cNvSpPr>
            <a:spLocks noGrp="1"/>
          </p:cNvSpPr>
          <p:nvPr>
            <p:ph sz="half" idx="2"/>
          </p:nvPr>
        </p:nvSpPr>
        <p:spPr/>
        <p:txBody>
          <a:bodyPr>
            <a:normAutofit/>
          </a:bodyPr>
          <a:lstStyle/>
          <a:p>
            <a:r>
              <a:rPr lang="es-ES" b="1" dirty="0">
                <a:hlinkClick r:id="rId9"/>
              </a:rPr>
              <a:t>Diagrama de casos de uso</a:t>
            </a:r>
            <a:endParaRPr lang="es-ES" b="1" dirty="0"/>
          </a:p>
          <a:p>
            <a:r>
              <a:rPr lang="en-US" b="1" dirty="0">
                <a:hlinkClick r:id="rId10"/>
              </a:rPr>
              <a:t>Diagrama de actividad</a:t>
            </a:r>
            <a:endParaRPr lang="en-US" b="1" dirty="0"/>
          </a:p>
          <a:p>
            <a:r>
              <a:rPr lang="es-ES" b="1" dirty="0">
                <a:hlinkClick r:id="rId11"/>
              </a:rPr>
              <a:t>Diagrama de la máquina de estado</a:t>
            </a:r>
            <a:endParaRPr lang="es-ES" b="1" dirty="0"/>
          </a:p>
          <a:p>
            <a:r>
              <a:rPr lang="en-US" b="1" dirty="0">
                <a:hlinkClick r:id="rId12"/>
              </a:rPr>
              <a:t>Diagrama de secuencia</a:t>
            </a:r>
            <a:endParaRPr lang="en-US" b="1" dirty="0"/>
          </a:p>
          <a:p>
            <a:r>
              <a:rPr lang="en-US" b="1" dirty="0">
                <a:hlinkClick r:id="rId13"/>
              </a:rPr>
              <a:t>Diagrama de tiempo</a:t>
            </a:r>
            <a:endParaRPr lang="en-US" b="1" dirty="0"/>
          </a:p>
          <a:p>
            <a:r>
              <a:rPr lang="en-US" b="1" dirty="0">
                <a:hlinkClick r:id="rId14"/>
              </a:rPr>
              <a:t>Diagrama de comunicación</a:t>
            </a:r>
            <a:r>
              <a:rPr lang="en-US" dirty="0"/>
              <a:t> </a:t>
            </a:r>
          </a:p>
          <a:p>
            <a:r>
              <a:rPr lang="es-ES" b="1" dirty="0">
                <a:hlinkClick r:id="rId15"/>
              </a:rPr>
              <a:t>Diagrama general de la interacción</a:t>
            </a:r>
            <a:endParaRPr lang="en-US" b="1" dirty="0"/>
          </a:p>
          <a:p>
            <a:endParaRPr lang="en-US" dirty="0"/>
          </a:p>
        </p:txBody>
      </p:sp>
    </p:spTree>
    <p:extLst>
      <p:ext uri="{BB962C8B-B14F-4D97-AF65-F5344CB8AC3E}">
        <p14:creationId xmlns:p14="http://schemas.microsoft.com/office/powerpoint/2010/main" val="24460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p:cNvSpPr>
            <a:spLocks noGrp="1"/>
          </p:cNvSpPr>
          <p:nvPr>
            <p:ph type="title"/>
          </p:nvPr>
        </p:nvSpPr>
        <p:spPr>
          <a:xfrm>
            <a:off x="677334" y="609600"/>
            <a:ext cx="8596668" cy="1320800"/>
          </a:xfrm>
        </p:spPr>
        <p:txBody>
          <a:bodyPr>
            <a:normAutofit/>
          </a:bodyPr>
          <a:lstStyle/>
          <a:p>
            <a:r>
              <a:rPr lang="es-CO" dirty="0"/>
              <a:t>Clases y objetos</a:t>
            </a:r>
          </a:p>
        </p:txBody>
      </p:sp>
      <p:sp>
        <p:nvSpPr>
          <p:cNvPr id="3" name="Marcador de contenido 2"/>
          <p:cNvSpPr>
            <a:spLocks noGrp="1"/>
          </p:cNvSpPr>
          <p:nvPr>
            <p:ph idx="1"/>
          </p:nvPr>
        </p:nvSpPr>
        <p:spPr>
          <a:xfrm>
            <a:off x="509231" y="1759353"/>
            <a:ext cx="8764771" cy="4282010"/>
          </a:xfrm>
        </p:spPr>
        <p:txBody>
          <a:bodyPr>
            <a:normAutofit lnSpcReduction="10000"/>
          </a:bodyPr>
          <a:lstStyle/>
          <a:p>
            <a:pPr algn="just">
              <a:lnSpc>
                <a:spcPct val="90000"/>
              </a:lnSpc>
            </a:pPr>
            <a:r>
              <a:rPr lang="es-ES" sz="2000" b="1" dirty="0"/>
              <a:t>Clase</a:t>
            </a:r>
            <a:r>
              <a:rPr lang="es-ES" sz="2000" dirty="0"/>
              <a:t>: Descripción abstracta de un grupo de objetos con propiedades similares (atributos), comportamiento común (operaciones), relaciones comunes con otros objetos y semántica común.</a:t>
            </a:r>
          </a:p>
          <a:p>
            <a:pPr algn="just">
              <a:lnSpc>
                <a:spcPct val="90000"/>
              </a:lnSpc>
            </a:pPr>
            <a:r>
              <a:rPr lang="es-ES" sz="2000" b="1" dirty="0"/>
              <a:t>Objeto</a:t>
            </a:r>
            <a:r>
              <a:rPr lang="es-ES" sz="2000" dirty="0"/>
              <a:t>: Instancia de una clase. La clase de un objeto es una propiedad implícita del objeto y se puede conocer en tiempo de ejecución. Sus características son:</a:t>
            </a:r>
          </a:p>
          <a:p>
            <a:pPr lvl="1" algn="just">
              <a:lnSpc>
                <a:spcPct val="90000"/>
              </a:lnSpc>
            </a:pPr>
            <a:r>
              <a:rPr lang="es-CO" sz="2000" dirty="0"/>
              <a:t>Identidad</a:t>
            </a:r>
          </a:p>
          <a:p>
            <a:pPr lvl="1" algn="just">
              <a:lnSpc>
                <a:spcPct val="90000"/>
              </a:lnSpc>
            </a:pPr>
            <a:r>
              <a:rPr lang="es-CO" sz="2000" dirty="0"/>
              <a:t>Comportamiento</a:t>
            </a:r>
          </a:p>
          <a:p>
            <a:pPr lvl="1" algn="just">
              <a:lnSpc>
                <a:spcPct val="90000"/>
              </a:lnSpc>
            </a:pPr>
            <a:r>
              <a:rPr lang="es-CO" sz="2000" dirty="0"/>
              <a:t>Estado</a:t>
            </a:r>
          </a:p>
          <a:p>
            <a:pPr algn="just">
              <a:lnSpc>
                <a:spcPct val="90000"/>
              </a:lnSpc>
            </a:pPr>
            <a:endParaRPr lang="es-ES" sz="2000" dirty="0"/>
          </a:p>
          <a:p>
            <a:pPr marL="0" indent="0" algn="just">
              <a:lnSpc>
                <a:spcPct val="90000"/>
              </a:lnSpc>
              <a:buNone/>
            </a:pPr>
            <a:r>
              <a:rPr lang="es-ES" sz="2000" dirty="0"/>
              <a:t>La agrupación en clases de los objetos permite la abstracción de un problema: – Las definiciones comunes, tales como nombres de clases y de atributos se almacenan una vez por cada clase. – Las operaciones se escriben una vez para cada clase ⇒ </a:t>
            </a:r>
            <a:r>
              <a:rPr lang="es-ES" sz="2000" b="1" dirty="0"/>
              <a:t>reutilización de código</a:t>
            </a:r>
            <a:r>
              <a:rPr lang="es-ES" sz="2000" dirty="0"/>
              <a:t>.</a:t>
            </a:r>
            <a:endParaRPr lang="es-CO" sz="2000" dirty="0"/>
          </a:p>
        </p:txBody>
      </p:sp>
    </p:spTree>
    <p:extLst>
      <p:ext uri="{BB962C8B-B14F-4D97-AF65-F5344CB8AC3E}">
        <p14:creationId xmlns:p14="http://schemas.microsoft.com/office/powerpoint/2010/main" val="30440617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52481" y="1382486"/>
            <a:ext cx="3547581" cy="4093028"/>
          </a:xfrm>
        </p:spPr>
        <p:txBody>
          <a:bodyPr anchor="ctr">
            <a:normAutofit/>
          </a:bodyPr>
          <a:lstStyle/>
          <a:p>
            <a:r>
              <a:rPr lang="es-CO" sz="4400"/>
              <a:t>Atributos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5A140A53-B86C-4256-88E1-2A71AE086558}"/>
              </a:ext>
            </a:extLst>
          </p:cNvPr>
          <p:cNvGraphicFramePr>
            <a:graphicFrameLocks noGrp="1"/>
          </p:cNvGraphicFramePr>
          <p:nvPr>
            <p:ph idx="1"/>
            <p:extLst>
              <p:ext uri="{D42A27DB-BD31-4B8C-83A1-F6EECF244321}">
                <p14:modId xmlns:p14="http://schemas.microsoft.com/office/powerpoint/2010/main" val="143327724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65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2938468" cy="5431762"/>
          </a:xfrm>
        </p:spPr>
        <p:txBody>
          <a:bodyPr anchor="ctr">
            <a:normAutofit/>
          </a:bodyPr>
          <a:lstStyle/>
          <a:p>
            <a:r>
              <a:rPr lang="es-CO" dirty="0"/>
              <a:t>Operaciones </a:t>
            </a:r>
          </a:p>
        </p:txBody>
      </p:sp>
      <p:sp>
        <p:nvSpPr>
          <p:cNvPr id="3" name="Marcador de contenido 2"/>
          <p:cNvSpPr>
            <a:spLocks noGrp="1"/>
          </p:cNvSpPr>
          <p:nvPr>
            <p:ph idx="1"/>
          </p:nvPr>
        </p:nvSpPr>
        <p:spPr>
          <a:xfrm>
            <a:off x="3846889" y="609602"/>
            <a:ext cx="5424112" cy="3208334"/>
          </a:xfrm>
        </p:spPr>
        <p:txBody>
          <a:bodyPr>
            <a:normAutofit/>
          </a:bodyPr>
          <a:lstStyle/>
          <a:p>
            <a:pPr>
              <a:lnSpc>
                <a:spcPct val="90000"/>
              </a:lnSpc>
            </a:pPr>
            <a:r>
              <a:rPr lang="es-ES" dirty="0"/>
              <a:t>Una operación es una función o transformación que puede ser aplicada por o sobre objetos de una clase.</a:t>
            </a:r>
          </a:p>
          <a:p>
            <a:pPr>
              <a:lnSpc>
                <a:spcPct val="90000"/>
              </a:lnSpc>
            </a:pPr>
            <a:r>
              <a:rPr lang="es-ES" dirty="0"/>
              <a:t>Cada operación tiene a un objeto determinado como argumento implícito y el comportamiento de la operación depende de la clase de este objeto.</a:t>
            </a:r>
            <a:endParaRPr lang="es-CO" dirty="0"/>
          </a:p>
          <a:p>
            <a:pPr>
              <a:lnSpc>
                <a:spcPct val="90000"/>
              </a:lnSpc>
            </a:pPr>
            <a:r>
              <a:rPr lang="es-ES" dirty="0"/>
              <a:t>Operación polimórfica: la misma operación toma formas diferentes. </a:t>
            </a:r>
          </a:p>
          <a:p>
            <a:pPr>
              <a:lnSpc>
                <a:spcPct val="90000"/>
              </a:lnSpc>
            </a:pPr>
            <a:r>
              <a:rPr lang="es-ES" dirty="0"/>
              <a:t>Método: implementación de una operación para una clase.</a:t>
            </a:r>
          </a:p>
          <a:p>
            <a:pPr marL="0" indent="0">
              <a:lnSpc>
                <a:spcPct val="90000"/>
              </a:lnSpc>
              <a:buNone/>
            </a:pPr>
            <a:endParaRPr lang="es-CO" dirty="0"/>
          </a:p>
        </p:txBody>
      </p:sp>
      <p:pic>
        <p:nvPicPr>
          <p:cNvPr id="4" name="Imagen 3"/>
          <p:cNvPicPr>
            <a:picLocks noChangeAspect="1"/>
          </p:cNvPicPr>
          <p:nvPr/>
        </p:nvPicPr>
        <p:blipFill>
          <a:blip r:embed="rId2"/>
          <a:stretch>
            <a:fillRect/>
          </a:stretch>
        </p:blipFill>
        <p:spPr>
          <a:xfrm>
            <a:off x="3846889" y="4048918"/>
            <a:ext cx="5424112" cy="1504165"/>
          </a:xfrm>
          <a:prstGeom prst="rect">
            <a:avLst/>
          </a:prstGeom>
        </p:spPr>
      </p:pic>
    </p:spTree>
    <p:extLst>
      <p:ext uri="{BB962C8B-B14F-4D97-AF65-F5344CB8AC3E}">
        <p14:creationId xmlns:p14="http://schemas.microsoft.com/office/powerpoint/2010/main" val="325769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2938468" cy="5431762"/>
          </a:xfrm>
        </p:spPr>
        <p:txBody>
          <a:bodyPr anchor="ctr">
            <a:normAutofit/>
          </a:bodyPr>
          <a:lstStyle/>
          <a:p>
            <a:r>
              <a:rPr lang="es-CO"/>
              <a:t>Notación	</a:t>
            </a:r>
            <a:endParaRPr lang="es-CO" dirty="0"/>
          </a:p>
        </p:txBody>
      </p:sp>
      <p:sp>
        <p:nvSpPr>
          <p:cNvPr id="3" name="Marcador de contenido 2"/>
          <p:cNvSpPr>
            <a:spLocks noGrp="1"/>
          </p:cNvSpPr>
          <p:nvPr>
            <p:ph idx="1"/>
          </p:nvPr>
        </p:nvSpPr>
        <p:spPr>
          <a:xfrm>
            <a:off x="3846889" y="609602"/>
            <a:ext cx="5424112" cy="3208334"/>
          </a:xfrm>
        </p:spPr>
        <p:txBody>
          <a:bodyPr>
            <a:normAutofit/>
          </a:bodyPr>
          <a:lstStyle/>
          <a:p>
            <a:pPr>
              <a:lnSpc>
                <a:spcPct val="90000"/>
              </a:lnSpc>
            </a:pPr>
            <a:r>
              <a:rPr lang="es-ES" dirty="0"/>
              <a:t>Una clase se representa con un recuadro dividido en tres regiones, que contienen, de arriba a abajo:</a:t>
            </a:r>
          </a:p>
          <a:p>
            <a:pPr lvl="1">
              <a:lnSpc>
                <a:spcPct val="90000"/>
              </a:lnSpc>
            </a:pPr>
            <a:r>
              <a:rPr lang="es-ES" dirty="0"/>
              <a:t>Nombre</a:t>
            </a:r>
          </a:p>
          <a:p>
            <a:pPr lvl="1">
              <a:lnSpc>
                <a:spcPct val="90000"/>
              </a:lnSpc>
            </a:pPr>
            <a:r>
              <a:rPr lang="es-ES" dirty="0"/>
              <a:t>Atributos</a:t>
            </a:r>
          </a:p>
          <a:p>
            <a:pPr lvl="1">
              <a:lnSpc>
                <a:spcPct val="90000"/>
              </a:lnSpc>
            </a:pPr>
            <a:r>
              <a:rPr lang="es-ES" dirty="0"/>
              <a:t>Operaciones</a:t>
            </a:r>
          </a:p>
          <a:p>
            <a:pPr lvl="1">
              <a:lnSpc>
                <a:spcPct val="90000"/>
              </a:lnSpc>
            </a:pPr>
            <a:endParaRPr lang="es-CO" dirty="0"/>
          </a:p>
          <a:p>
            <a:pPr marL="0" indent="0">
              <a:lnSpc>
                <a:spcPct val="90000"/>
              </a:lnSpc>
              <a:buNone/>
            </a:pPr>
            <a:r>
              <a:rPr lang="es-ES" dirty="0"/>
              <a:t>NOTA: Los atributos y operaciones pueden mostrarse o no, dependiendo del nivel de detalle deseado.</a:t>
            </a:r>
            <a:endParaRPr lang="es-CO" dirty="0"/>
          </a:p>
        </p:txBody>
      </p:sp>
      <p:pic>
        <p:nvPicPr>
          <p:cNvPr id="4" name="Imagen 3"/>
          <p:cNvPicPr>
            <a:picLocks noChangeAspect="1"/>
          </p:cNvPicPr>
          <p:nvPr/>
        </p:nvPicPr>
        <p:blipFill>
          <a:blip r:embed="rId2"/>
          <a:stretch>
            <a:fillRect/>
          </a:stretch>
        </p:blipFill>
        <p:spPr>
          <a:xfrm>
            <a:off x="3846889" y="4048918"/>
            <a:ext cx="5424112" cy="1749713"/>
          </a:xfrm>
          <a:prstGeom prst="rect">
            <a:avLst/>
          </a:prstGeom>
        </p:spPr>
      </p:pic>
    </p:spTree>
    <p:extLst>
      <p:ext uri="{BB962C8B-B14F-4D97-AF65-F5344CB8AC3E}">
        <p14:creationId xmlns:p14="http://schemas.microsoft.com/office/powerpoint/2010/main" val="969275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1098</Words>
  <Application>Microsoft Macintosh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UML</vt:lpstr>
      <vt:lpstr>Lenguaje de modelado  unificado </vt:lpstr>
      <vt:lpstr>PowerPoint Presentation</vt:lpstr>
      <vt:lpstr>Clasificación de los diagramas de UML </vt:lpstr>
      <vt:lpstr>PowerPoint Presentation</vt:lpstr>
      <vt:lpstr>Clases y objetos</vt:lpstr>
      <vt:lpstr>Atributos</vt:lpstr>
      <vt:lpstr>Operaciones </vt:lpstr>
      <vt:lpstr>Notación </vt:lpstr>
      <vt:lpstr>Visibilidad de atributos y operaciones</vt:lpstr>
      <vt:lpstr>Diagrama de clases y de objetos</vt:lpstr>
      <vt:lpstr>Relaciones entre clases (Asociación)</vt:lpstr>
      <vt:lpstr>Multiplicidad</vt:lpstr>
      <vt:lpstr>Relaciones entre clases (Herencia)</vt:lpstr>
      <vt:lpstr>Polimorfismo</vt:lpstr>
      <vt:lpstr>Polimorfismo</vt:lpstr>
      <vt:lpstr>Polimorfismo</vt:lpstr>
      <vt:lpstr>WEBGRAFIA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Santiago Urrego Morales</dc:creator>
  <cp:lastModifiedBy>Santiago Urrego Morales</cp:lastModifiedBy>
  <cp:revision>1</cp:revision>
  <dcterms:created xsi:type="dcterms:W3CDTF">2020-01-19T15:45:56Z</dcterms:created>
  <dcterms:modified xsi:type="dcterms:W3CDTF">2020-01-19T15:50:42Z</dcterms:modified>
</cp:coreProperties>
</file>