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2.xml" ContentType="application/vnd.openxmlformats-officedocument.presentationml.notesSlide+xml"/>
  <Override PartName="/ppt/embeddings/Microsoft_Equation5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Microsoft_Equation8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8" r:id="rId2"/>
    <p:sldId id="344" r:id="rId3"/>
    <p:sldId id="339" r:id="rId4"/>
    <p:sldId id="340" r:id="rId5"/>
    <p:sldId id="341" r:id="rId6"/>
    <p:sldId id="356" r:id="rId7"/>
    <p:sldId id="358" r:id="rId8"/>
    <p:sldId id="357" r:id="rId9"/>
    <p:sldId id="351" r:id="rId10"/>
    <p:sldId id="324" r:id="rId11"/>
    <p:sldId id="349" r:id="rId12"/>
    <p:sldId id="336" r:id="rId13"/>
    <p:sldId id="354" r:id="rId14"/>
    <p:sldId id="355" r:id="rId15"/>
    <p:sldId id="345" r:id="rId16"/>
    <p:sldId id="321" r:id="rId17"/>
    <p:sldId id="359" r:id="rId18"/>
    <p:sldId id="306" r:id="rId19"/>
    <p:sldId id="352" r:id="rId20"/>
    <p:sldId id="316" r:id="rId21"/>
    <p:sldId id="317" r:id="rId22"/>
    <p:sldId id="318" r:id="rId23"/>
    <p:sldId id="353" r:id="rId24"/>
    <p:sldId id="320" r:id="rId25"/>
    <p:sldId id="314" r:id="rId26"/>
    <p:sldId id="333" r:id="rId27"/>
    <p:sldId id="338" r:id="rId28"/>
    <p:sldId id="350" r:id="rId29"/>
    <p:sldId id="327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wmf"/><Relationship Id="rId3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A: </a:t>
            </a:r>
            <a:r>
              <a:rPr lang="en-US" baseline="0" dirty="0" smtClean="0"/>
              <a:t>some unobservable aspect of the world that we are trying to predict (query variable)</a:t>
            </a:r>
          </a:p>
          <a:p>
            <a:r>
              <a:rPr lang="en-US" baseline="0" dirty="0" smtClean="0"/>
              <a:t>B: observable evidence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F47B0-8546-4514-985A-D1728D1D045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B2602-3E2A-4E87-A687-755031C0A52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172B4-8286-4FF8-B3A2-78FF36CE54B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70510-2B3D-4C2E-B966-D8384A2F482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Nova|Yes</a:t>
            </a:r>
            <a:r>
              <a:rPr lang="en-US" dirty="0" smtClean="0"/>
              <a:t>)</a:t>
            </a:r>
            <a:r>
              <a:rPr lang="en-US" baseline="0" dirty="0" smtClean="0"/>
              <a:t> = P(</a:t>
            </a:r>
            <a:r>
              <a:rPr lang="en-US" baseline="0" dirty="0" err="1" smtClean="0"/>
              <a:t>Yes|Nova</a:t>
            </a:r>
            <a:r>
              <a:rPr lang="en-US" baseline="0" dirty="0" smtClean="0"/>
              <a:t>)P(Nova)/P(Yes) = (35/36)(</a:t>
            </a:r>
            <a:r>
              <a:rPr lang="en-US" baseline="0" dirty="0" err="1" smtClean="0"/>
              <a:t>eps</a:t>
            </a:r>
            <a:r>
              <a:rPr lang="en-US" baseline="0" dirty="0" smtClean="0"/>
              <a:t>)/P(Yes)</a:t>
            </a:r>
          </a:p>
          <a:p>
            <a:r>
              <a:rPr lang="en-US" baseline="0" dirty="0" smtClean="0"/>
              <a:t>P(not </a:t>
            </a:r>
            <a:r>
              <a:rPr lang="en-US" baseline="0" dirty="0" err="1" smtClean="0"/>
              <a:t>Nova|Yes</a:t>
            </a:r>
            <a:r>
              <a:rPr lang="en-US" baseline="0" dirty="0" smtClean="0"/>
              <a:t>) = P(</a:t>
            </a:r>
            <a:r>
              <a:rPr lang="en-US" baseline="0" dirty="0" err="1" smtClean="0"/>
              <a:t>Yes|Not</a:t>
            </a:r>
            <a:r>
              <a:rPr lang="en-US" baseline="0" dirty="0" smtClean="0"/>
              <a:t> Nova)P(Not Nova)/P(Yes) = (1/36)(1-eps)/P(Yes)</a:t>
            </a:r>
          </a:p>
          <a:p>
            <a:r>
              <a:rPr lang="en-US" baseline="0" dirty="0" smtClean="0"/>
              <a:t>P(Not </a:t>
            </a:r>
            <a:r>
              <a:rPr lang="en-US" baseline="0" dirty="0" err="1" smtClean="0"/>
              <a:t>Nova|Yes</a:t>
            </a:r>
            <a:r>
              <a:rPr lang="en-US" baseline="0" dirty="0" smtClean="0"/>
              <a:t>) / P(</a:t>
            </a:r>
            <a:r>
              <a:rPr lang="en-US" baseline="0" dirty="0" err="1" smtClean="0"/>
              <a:t>Nova|Yes</a:t>
            </a:r>
            <a:r>
              <a:rPr lang="en-US" baseline="0" dirty="0" smtClean="0"/>
              <a:t>) = (1/36)(1-eps) / ((35/36) </a:t>
            </a:r>
            <a:r>
              <a:rPr lang="en-US" baseline="0" dirty="0" err="1" smtClean="0"/>
              <a:t>eps</a:t>
            </a:r>
            <a:r>
              <a:rPr lang="en-US" baseline="0" dirty="0" smtClean="0"/>
              <a:t>) = (1 – </a:t>
            </a:r>
            <a:r>
              <a:rPr lang="en-US" baseline="0" dirty="0" err="1" smtClean="0"/>
              <a:t>eps</a:t>
            </a:r>
            <a:r>
              <a:rPr lang="en-US" baseline="0" dirty="0" smtClean="0"/>
              <a:t>)/(35 </a:t>
            </a:r>
            <a:r>
              <a:rPr lang="en-US" baseline="0" dirty="0" err="1" smtClean="0"/>
              <a:t>eps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loss</a:t>
            </a:r>
            <a:r>
              <a:rPr lang="en-US" baseline="0" dirty="0" smtClean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loss</a:t>
            </a:r>
            <a:r>
              <a:rPr lang="en-US" baseline="0" dirty="0" smtClean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4425-E9B7-4BE9-BD1A-7F9534871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6B87F-93BC-49DB-8DCE-4416FE4BF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37E52-E9C1-4455-BE6E-E66FDA0496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CEA5E-7F4F-4071-A575-0AECCE149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1D89F-3064-4B17-A253-16017F0C0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BAA62-0BC2-4621-85C0-000B8A25F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CC3B4-1715-4A85-A4DA-46A9E94DC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603D-A7E5-4EE4-9B62-DC032404B9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9A5E9-C32C-4443-A7A6-177122103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88ACC-0C6A-43F8-B586-F85587354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9D852-2F60-4BC8-9DA9-89D322D8C2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240B6D-69B8-4617-BADB-234C48A596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26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xkcd.com/1236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hyperlink" Target="http://chir.ag/projects/preztag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hyperlink" Target="http://chir.ag/projects/preztag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hyperlink" Target="http://chir.ag/projects/preztags/" TargetMode="External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4.png"/><Relationship Id="rId5" Type="http://schemas.openxmlformats.org/officeDocument/2006/relationships/hyperlink" Target="https://xkcd.com/1132/" TargetMode="External"/><Relationship Id="rId6" Type="http://schemas.openxmlformats.org/officeDocument/2006/relationships/hyperlink" Target="https://xkcd.com/882/" TargetMode="External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Random variables, events</a:t>
            </a:r>
          </a:p>
          <a:p>
            <a:r>
              <a:rPr lang="en-US" dirty="0" smtClean="0"/>
              <a:t>Axioms of probability</a:t>
            </a:r>
          </a:p>
          <a:p>
            <a:r>
              <a:rPr lang="en-US" dirty="0" smtClean="0"/>
              <a:t>Atomic events</a:t>
            </a:r>
          </a:p>
          <a:p>
            <a:r>
              <a:rPr lang="en-US" dirty="0" smtClean="0"/>
              <a:t>Joint and marginal probability distributions</a:t>
            </a:r>
          </a:p>
          <a:p>
            <a:r>
              <a:rPr lang="en-US" dirty="0" smtClean="0"/>
              <a:t>Conditional probability distributions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rule, chain rule</a:t>
            </a:r>
            <a:endParaRPr lang="en-US" dirty="0" smtClean="0"/>
          </a:p>
          <a:p>
            <a:r>
              <a:rPr lang="en-US" dirty="0" smtClean="0"/>
              <a:t>Independence and conditional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763000" cy="4525963"/>
          </a:xfrm>
        </p:spPr>
        <p:txBody>
          <a:bodyPr/>
          <a:lstStyle/>
          <a:p>
            <a:r>
              <a:rPr lang="en-US" sz="2800" dirty="0" smtClean="0"/>
              <a:t>Suppose the agent has to make a decision about the value of an unobserved </a:t>
            </a:r>
            <a:r>
              <a:rPr lang="en-US" sz="2800" i="1" dirty="0" smtClean="0"/>
              <a:t>query variable </a:t>
            </a:r>
            <a:r>
              <a:rPr lang="en-US" sz="2800" dirty="0" smtClean="0">
                <a:solidFill>
                  <a:srgbClr val="0066FF"/>
                </a:solidFill>
              </a:rPr>
              <a:t>X</a:t>
            </a:r>
            <a:r>
              <a:rPr lang="en-US" sz="2800" dirty="0" smtClean="0"/>
              <a:t> given some observed </a:t>
            </a:r>
            <a:r>
              <a:rPr lang="en-US" sz="2800" i="1" dirty="0" smtClean="0"/>
              <a:t>evidence variable(s)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E = 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Partially observable, stochastic, episodic environment</a:t>
            </a:r>
          </a:p>
          <a:p>
            <a:pPr lvl="1"/>
            <a:r>
              <a:rPr lang="en-US" sz="2400" dirty="0" smtClean="0"/>
              <a:t>Examples: </a:t>
            </a:r>
            <a:r>
              <a:rPr lang="en-US" sz="2400" dirty="0" smtClean="0">
                <a:solidFill>
                  <a:srgbClr val="7030A0"/>
                </a:solidFill>
              </a:rPr>
              <a:t>X = {spam, not spam}, e = email message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X = {zebra, giraffe, hippo}, e = image features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62400"/>
            <a:ext cx="2589213" cy="188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587" y="5715000"/>
            <a:ext cx="2589213" cy="95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4" name="Picture 6" descr="http://www.howdoeslooklike.com/wp-content/uploads/2012/08/giraffe_tgr-ns016b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73649"/>
            <a:ext cx="2011182" cy="14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30" name="Picture 2" descr="http://alumnus.caltech.edu/~kantner/zebras/pictures/zebra_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2078164" cy="13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36" name="Picture 8" descr="http://i.dailymail.co.uk/i/pix/2008/12/17/article-0-02D28178000005DC-743_468x33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257800"/>
            <a:ext cx="1981200" cy="14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Bayesian decision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763000" cy="4525963"/>
          </a:xfrm>
        </p:spPr>
        <p:txBody>
          <a:bodyPr/>
          <a:lstStyle/>
          <a:p>
            <a:r>
              <a:rPr lang="en-US" sz="2800" dirty="0" smtClean="0"/>
              <a:t>Let x be the value predicted by the agent and x* be the true value of X. </a:t>
            </a:r>
          </a:p>
          <a:p>
            <a:r>
              <a:rPr lang="en-US" sz="2800" dirty="0" smtClean="0"/>
              <a:t>The agent has a </a:t>
            </a:r>
            <a:r>
              <a:rPr lang="en-US" sz="2800" b="1" dirty="0" smtClean="0"/>
              <a:t>loss function</a:t>
            </a:r>
            <a:r>
              <a:rPr lang="en-US" sz="2800" dirty="0" smtClean="0"/>
              <a:t>, which is 0 if x = x* and 1 otherwise</a:t>
            </a:r>
          </a:p>
          <a:p>
            <a:r>
              <a:rPr lang="en-US" sz="2800" dirty="0" smtClean="0"/>
              <a:t>Expected loss for predicting x: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What is the estimate of X that minimizes the expected loss?</a:t>
            </a:r>
          </a:p>
          <a:p>
            <a:pPr lvl="1"/>
            <a:r>
              <a:rPr lang="en-US" sz="2400" dirty="0" smtClean="0"/>
              <a:t>The one that has the greatest posterior probability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dirty="0" err="1" smtClean="0">
                <a:solidFill>
                  <a:srgbClr val="0066FF"/>
                </a:solidFill>
              </a:rPr>
              <a:t>x|e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</a:p>
          <a:p>
            <a:pPr lvl="1"/>
            <a:r>
              <a:rPr lang="en-US" sz="2400" dirty="0" smtClean="0"/>
              <a:t>This is called the </a:t>
            </a:r>
            <a:r>
              <a:rPr lang="en-US" sz="2400" dirty="0" smtClean="0">
                <a:solidFill>
                  <a:srgbClr val="0066FF"/>
                </a:solidFill>
              </a:rPr>
              <a:t>Maximum a Posteriori (MAP) </a:t>
            </a:r>
            <a:r>
              <a:rPr lang="en-US" sz="2400" dirty="0" smtClean="0"/>
              <a:t>decision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7631"/>
              </p:ext>
            </p:extLst>
          </p:nvPr>
        </p:nvGraphicFramePr>
        <p:xfrm>
          <a:off x="1236663" y="3657600"/>
          <a:ext cx="6919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9" name="Equation" r:id="rId4" imgW="2831760" imgH="342720" progId="Equation.3">
                  <p:embed/>
                </p:oleObj>
              </mc:Choice>
              <mc:Fallback>
                <p:oleObj name="Equation" r:id="rId4" imgW="283176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663" y="3657600"/>
                        <a:ext cx="691991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0" y="3657600"/>
            <a:ext cx="2133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3505200"/>
            <a:ext cx="2286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MAP decision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 smtClean="0"/>
              <a:t>Value x of X that has the highest posterior probability given the evidence E = e: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0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800" dirty="0" smtClean="0"/>
              <a:t>Maximum likelihood (ML) decision:</a:t>
            </a:r>
            <a:endParaRPr lang="en-US" sz="2800" dirty="0"/>
          </a:p>
        </p:txBody>
      </p:sp>
      <p:graphicFrame>
        <p:nvGraphicFramePr>
          <p:cNvPr id="154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5021"/>
              </p:ext>
            </p:extLst>
          </p:nvPr>
        </p:nvGraphicFramePr>
        <p:xfrm>
          <a:off x="3048000" y="6049962"/>
          <a:ext cx="34217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9" name="Equation" r:id="rId4" imgW="1346040" imgH="228600" progId="Equation.3">
                  <p:embed/>
                </p:oleObj>
              </mc:Choice>
              <mc:Fallback>
                <p:oleObj name="Equation" r:id="rId4" imgW="1346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49962"/>
                        <a:ext cx="3421788" cy="579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208213" y="3877269"/>
          <a:ext cx="47482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90" name="Equation" r:id="rId6" imgW="1384200" imgH="203040" progId="Equation.3">
                  <p:embed/>
                </p:oleObj>
              </mc:Choice>
              <mc:Fallback>
                <p:oleObj name="Equation" r:id="rId6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877269"/>
                        <a:ext cx="4748212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Brace 14"/>
          <p:cNvSpPr/>
          <p:nvPr/>
        </p:nvSpPr>
        <p:spPr>
          <a:xfrm rot="5400000">
            <a:off x="5010312" y="3996035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6269845" y="4184302"/>
            <a:ext cx="224134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4734" y="479167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likelihood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9189" y="479613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5400000">
            <a:off x="2952912" y="3839171"/>
            <a:ext cx="228600" cy="16764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69300" y="47916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posterior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30532"/>
              </p:ext>
            </p:extLst>
          </p:nvPr>
        </p:nvGraphicFramePr>
        <p:xfrm>
          <a:off x="165100" y="1981200"/>
          <a:ext cx="88265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91" name="Equation" r:id="rId8" imgW="3619440" imgH="419040" progId="Equation.3">
                  <p:embed/>
                </p:oleObj>
              </mc:Choice>
              <mc:Fallback>
                <p:oleObj name="Equation" r:id="rId8" imgW="3619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981200"/>
                        <a:ext cx="88265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431"/>
              </p:ext>
            </p:extLst>
          </p:nvPr>
        </p:nvGraphicFramePr>
        <p:xfrm>
          <a:off x="1604963" y="3048000"/>
          <a:ext cx="56340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92" name="Equation" r:id="rId10" imgW="2311200" imgH="228600" progId="Equation.3">
                  <p:embed/>
                </p:oleObj>
              </mc:Choice>
              <mc:Fallback>
                <p:oleObj name="Equation" r:id="rId10" imgW="23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048000"/>
                        <a:ext cx="56340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5" grpId="0" animBg="1"/>
      <p:bldP spid="16" grpId="0" animBg="1"/>
      <p:bldP spid="17" grpId="0"/>
      <p:bldP spid="18" grpId="0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sz="2400" dirty="0" smtClean="0">
                <a:sym typeface="Symbol"/>
              </a:rPr>
              <a:t>Suppose we have many different types of observations (symptoms, features)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66FF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0066FF"/>
                </a:solidFill>
                <a:sym typeface="Symbol"/>
              </a:rPr>
              <a:t>, …,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66FF"/>
                </a:solidFill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that we want to use to obtain evidence about an underlying hypothesis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X</a:t>
            </a:r>
          </a:p>
          <a:p>
            <a:r>
              <a:rPr lang="en-US" sz="2400" dirty="0" smtClean="0">
                <a:sym typeface="Symbol"/>
              </a:rPr>
              <a:t>MAP decision:</a:t>
            </a:r>
            <a:br>
              <a:rPr lang="en-US" sz="2400" dirty="0" smtClean="0">
                <a:sym typeface="Symbol"/>
              </a:rPr>
            </a:br>
            <a:endParaRPr lang="en-US" sz="2400" dirty="0" smtClean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endParaRPr lang="en-US" sz="2400" dirty="0" smtClean="0">
              <a:sym typeface="Symbol"/>
            </a:endParaRPr>
          </a:p>
          <a:p>
            <a:pPr lvl="1"/>
            <a:r>
              <a:rPr lang="en-US" sz="2000" dirty="0">
                <a:sym typeface="Symbol"/>
              </a:rPr>
              <a:t>If each feature </a:t>
            </a:r>
            <a:r>
              <a:rPr lang="en-US" sz="2000" i="1" dirty="0" err="1">
                <a:sym typeface="Symbol"/>
              </a:rPr>
              <a:t>E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baseline="-25000" dirty="0">
                <a:sym typeface="Symbol"/>
              </a:rPr>
              <a:t> </a:t>
            </a:r>
            <a:r>
              <a:rPr lang="en-US" sz="2000" dirty="0">
                <a:sym typeface="Symbol"/>
              </a:rPr>
              <a:t>can take on </a:t>
            </a:r>
            <a:r>
              <a:rPr lang="en-US" sz="2000" i="1" dirty="0">
                <a:sym typeface="Symbol"/>
              </a:rPr>
              <a:t>k</a:t>
            </a:r>
            <a:r>
              <a:rPr lang="en-US" sz="2000" dirty="0">
                <a:sym typeface="Symbol"/>
              </a:rPr>
              <a:t> values, how many entries are in the (conditional) joint probability table P(</a:t>
            </a:r>
            <a:r>
              <a:rPr lang="en-US" sz="2000" i="1" dirty="0">
                <a:sym typeface="Symbol"/>
              </a:rPr>
              <a:t>E</a:t>
            </a:r>
            <a:r>
              <a:rPr lang="en-US" sz="2000" baseline="-25000" dirty="0">
                <a:sym typeface="Symbol"/>
              </a:rPr>
              <a:t>1</a:t>
            </a:r>
            <a:r>
              <a:rPr lang="en-US" sz="2000" dirty="0">
                <a:sym typeface="Symbol"/>
              </a:rPr>
              <a:t>, …, </a:t>
            </a:r>
            <a:r>
              <a:rPr lang="en-US" sz="2000" i="1" dirty="0">
                <a:sym typeface="Symbol"/>
              </a:rPr>
              <a:t>E</a:t>
            </a:r>
            <a:r>
              <a:rPr lang="en-US" sz="2000" baseline="-25000" dirty="0">
                <a:sym typeface="Symbol"/>
              </a:rPr>
              <a:t>n</a:t>
            </a:r>
            <a:r>
              <a:rPr lang="en-US" sz="2000" dirty="0">
                <a:sym typeface="Symbol"/>
              </a:rPr>
              <a:t> |</a:t>
            </a:r>
            <a:r>
              <a:rPr lang="en-US" sz="2000" i="1" dirty="0">
                <a:sym typeface="Symbol"/>
              </a:rPr>
              <a:t>X = x</a:t>
            </a:r>
            <a:r>
              <a:rPr lang="en-US" sz="2000" dirty="0">
                <a:sym typeface="Symbol"/>
              </a:rPr>
              <a:t>)?</a:t>
            </a:r>
          </a:p>
          <a:p>
            <a:endParaRPr lang="en-US" sz="2000" dirty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endParaRPr lang="en-US" sz="2400" dirty="0" smtClean="0">
              <a:sym typeface="Symbol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293218"/>
              </p:ext>
            </p:extLst>
          </p:nvPr>
        </p:nvGraphicFramePr>
        <p:xfrm>
          <a:off x="1377950" y="2968625"/>
          <a:ext cx="61610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2755900" imgH="444500" progId="Equation.3">
                  <p:embed/>
                </p:oleObj>
              </mc:Choice>
              <mc:Fallback>
                <p:oleObj name="Equation" r:id="rId4" imgW="2755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968625"/>
                        <a:ext cx="61610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28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sz="2400" dirty="0" smtClean="0">
                <a:sym typeface="Symbol"/>
              </a:rPr>
              <a:t>Suppose we have many different types of observations (symptoms, features)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66FF"/>
                </a:solidFill>
                <a:sym typeface="Symbol"/>
              </a:rPr>
              <a:t>1</a:t>
            </a:r>
            <a:r>
              <a:rPr lang="en-US" sz="2400" dirty="0" smtClean="0">
                <a:solidFill>
                  <a:srgbClr val="0066FF"/>
                </a:solidFill>
                <a:sym typeface="Symbol"/>
              </a:rPr>
              <a:t>, …,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66FF"/>
                </a:solidFill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that we want to use to obtain evidence about an underlying hypothesis </a:t>
            </a: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X</a:t>
            </a:r>
          </a:p>
          <a:p>
            <a:r>
              <a:rPr lang="en-US" sz="2400" dirty="0" smtClean="0">
                <a:sym typeface="Symbol"/>
              </a:rPr>
              <a:t>MAP decision:</a:t>
            </a:r>
            <a:br>
              <a:rPr lang="en-US" sz="2400" dirty="0" smtClean="0">
                <a:sym typeface="Symbol"/>
              </a:rPr>
            </a:br>
            <a:endParaRPr lang="en-US" sz="2400" dirty="0" smtClean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endParaRPr lang="en-US" sz="2400" dirty="0" smtClean="0">
              <a:sym typeface="Symbol"/>
            </a:endParaRPr>
          </a:p>
          <a:p>
            <a:r>
              <a:rPr lang="en-US" sz="2400" dirty="0" smtClean="0">
                <a:sym typeface="Symbol"/>
              </a:rPr>
              <a:t>We can make the simplifying assumption that the different features are </a:t>
            </a:r>
            <a:r>
              <a:rPr lang="en-US" sz="2400" dirty="0" smtClean="0">
                <a:solidFill>
                  <a:srgbClr val="0066FF"/>
                </a:solidFill>
                <a:sym typeface="Symbol"/>
              </a:rPr>
              <a:t>conditionally independent </a:t>
            </a:r>
            <a:br>
              <a:rPr lang="en-US" sz="2400" dirty="0" smtClean="0">
                <a:solidFill>
                  <a:srgbClr val="0066FF"/>
                </a:solidFill>
                <a:sym typeface="Symbol"/>
              </a:rPr>
            </a:br>
            <a:r>
              <a:rPr lang="en-US" sz="2400" i="1" dirty="0" smtClean="0">
                <a:solidFill>
                  <a:srgbClr val="0066FF"/>
                </a:solidFill>
                <a:sym typeface="Symbol"/>
              </a:rPr>
              <a:t>given the hypothesis</a:t>
            </a:r>
            <a:r>
              <a:rPr lang="en-US" sz="2400" dirty="0" smtClean="0">
                <a:sym typeface="Symbol"/>
              </a:rPr>
              <a:t>:</a:t>
            </a:r>
          </a:p>
          <a:p>
            <a:endParaRPr lang="en-US" sz="2400" dirty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If </a:t>
            </a:r>
            <a:r>
              <a:rPr lang="en-US" sz="2000" dirty="0">
                <a:sym typeface="Symbol"/>
              </a:rPr>
              <a:t>each feature can take on </a:t>
            </a:r>
            <a:r>
              <a:rPr lang="en-US" sz="2000" i="1" dirty="0">
                <a:sym typeface="Symbol"/>
              </a:rPr>
              <a:t>k</a:t>
            </a:r>
            <a:r>
              <a:rPr lang="en-US" sz="2000" dirty="0">
                <a:sym typeface="Symbol"/>
              </a:rPr>
              <a:t> values, what is the complexity of storing the resulting distributions?</a:t>
            </a:r>
          </a:p>
          <a:p>
            <a:endParaRPr lang="en-US" sz="2400" dirty="0" smtClean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endParaRPr lang="en-US" sz="2400" dirty="0" smtClean="0">
              <a:sym typeface="Symbol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58982"/>
              </p:ext>
            </p:extLst>
          </p:nvPr>
        </p:nvGraphicFramePr>
        <p:xfrm>
          <a:off x="1092200" y="5029200"/>
          <a:ext cx="70405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1" name="Equation" r:id="rId4" imgW="3149600" imgH="457200" progId="Equation.3">
                  <p:embed/>
                </p:oleObj>
              </mc:Choice>
              <mc:Fallback>
                <p:oleObj name="Equation" r:id="rId4" imgW="314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029200"/>
                        <a:ext cx="7040563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7996"/>
              </p:ext>
            </p:extLst>
          </p:nvPr>
        </p:nvGraphicFramePr>
        <p:xfrm>
          <a:off x="1377950" y="2968625"/>
          <a:ext cx="61610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2" name="Equation" r:id="rId6" imgW="2755900" imgH="444500" progId="Equation.3">
                  <p:embed/>
                </p:oleObj>
              </mc:Choice>
              <mc:Fallback>
                <p:oleObj name="Equation" r:id="rId6" imgW="2755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968625"/>
                        <a:ext cx="61610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71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sz="2400" dirty="0" smtClean="0">
                <a:sym typeface="Symbol"/>
              </a:rPr>
              <a:t>Posterior:</a:t>
            </a:r>
          </a:p>
          <a:p>
            <a:endParaRPr lang="en-US" sz="2400" dirty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endParaRPr lang="en-US" sz="2400" dirty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endParaRPr lang="en-US" sz="2400" dirty="0">
              <a:sym typeface="Symbol"/>
            </a:endParaRPr>
          </a:p>
          <a:p>
            <a:endParaRPr lang="en-US" sz="2400" dirty="0" smtClean="0">
              <a:sym typeface="Symbol"/>
            </a:endParaRPr>
          </a:p>
          <a:p>
            <a:r>
              <a:rPr lang="en-US" sz="2400" dirty="0" smtClean="0">
                <a:sym typeface="Symbol"/>
              </a:rPr>
              <a:t>MAP decision:</a:t>
            </a:r>
            <a:br>
              <a:rPr lang="en-US" sz="2400" dirty="0" smtClean="0">
                <a:sym typeface="Symbol"/>
              </a:rPr>
            </a:br>
            <a:endParaRPr lang="en-US" sz="2400" dirty="0" smtClean="0">
              <a:sym typeface="Symbol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8208"/>
              </p:ext>
            </p:extLst>
          </p:nvPr>
        </p:nvGraphicFramePr>
        <p:xfrm>
          <a:off x="1379538" y="1982788"/>
          <a:ext cx="6161087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0" name="Equation" r:id="rId4" imgW="2755900" imgH="927100" progId="Equation.3">
                  <p:embed/>
                </p:oleObj>
              </mc:Choice>
              <mc:Fallback>
                <p:oleObj name="Equation" r:id="rId4" imgW="2755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982788"/>
                        <a:ext cx="6161087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6817668" y="4836468"/>
            <a:ext cx="233064" cy="1981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484167" y="5484167"/>
            <a:ext cx="233065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0522" y="593467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likelihood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93913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prior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4040831" y="5174905"/>
            <a:ext cx="224135" cy="1295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93088" y="593913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posterior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47125"/>
              </p:ext>
            </p:extLst>
          </p:nvPr>
        </p:nvGraphicFramePr>
        <p:xfrm>
          <a:off x="1176338" y="4557713"/>
          <a:ext cx="670718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1" name="Equation" r:id="rId6" imgW="2425700" imgH="457200" progId="Equation.3">
                  <p:embed/>
                </p:oleObj>
              </mc:Choice>
              <mc:Fallback>
                <p:oleObj name="Equation" r:id="rId6" imgW="2425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557713"/>
                        <a:ext cx="670718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2438400"/>
            <a:ext cx="7543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9" grpId="0"/>
      <p:bldP spid="10" grpId="0" animBg="1"/>
      <p:bldP spid="11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600200"/>
          </a:xfrm>
        </p:spPr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Text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8637"/>
            <a:ext cx="9448800" cy="4525963"/>
          </a:xfrm>
        </p:spPr>
        <p:txBody>
          <a:bodyPr/>
          <a:lstStyle/>
          <a:p>
            <a:r>
              <a:rPr lang="en-US" sz="2400" b="1" dirty="0" smtClean="0"/>
              <a:t>MAP decision: </a:t>
            </a:r>
            <a:r>
              <a:rPr lang="en-US" sz="2400" dirty="0" smtClean="0"/>
              <a:t>assign a document to the class with the highest posterior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66FF"/>
                </a:solidFill>
              </a:rPr>
              <a:t>P(class | document)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/>
            </a:r>
            <a:br>
              <a:rPr lang="en-US" sz="2400" dirty="0" smtClean="0">
                <a:solidFill>
                  <a:srgbClr val="0066FF"/>
                </a:solidFill>
                <a:cs typeface="Times New Roman"/>
              </a:rPr>
            </a:br>
            <a:endParaRPr lang="en-US" sz="2400" dirty="0" smtClean="0">
              <a:solidFill>
                <a:srgbClr val="0066FF"/>
              </a:solidFill>
              <a:cs typeface="Times New Roman"/>
            </a:endParaRPr>
          </a:p>
          <a:p>
            <a:r>
              <a:rPr lang="en-US" sz="2400" dirty="0" smtClean="0">
                <a:cs typeface="Times New Roman"/>
              </a:rPr>
              <a:t>Example: spam classification</a:t>
            </a:r>
          </a:p>
          <a:p>
            <a:pPr lvl="1"/>
            <a:r>
              <a:rPr lang="en-US" sz="2000" dirty="0" smtClean="0"/>
              <a:t>Classify </a:t>
            </a:r>
            <a:r>
              <a:rPr lang="en-US" sz="2000" dirty="0"/>
              <a:t>a message as spam if </a:t>
            </a:r>
            <a:r>
              <a:rPr lang="en-US" sz="2000" dirty="0" smtClean="0">
                <a:solidFill>
                  <a:srgbClr val="0066FF"/>
                </a:solidFill>
              </a:rPr>
              <a:t>P</a:t>
            </a:r>
            <a:r>
              <a:rPr lang="en-US" sz="2000" dirty="0">
                <a:solidFill>
                  <a:srgbClr val="0066FF"/>
                </a:solidFill>
              </a:rPr>
              <a:t>(spam | message) &gt; P(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 | message)</a:t>
            </a:r>
          </a:p>
          <a:p>
            <a:pPr lvl="1"/>
            <a:endParaRPr lang="en-US" sz="2000" dirty="0">
              <a:cs typeface="Times New Roman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387" y="38993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87" y="44327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600200"/>
          </a:xfrm>
        </p:spPr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Text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8637"/>
            <a:ext cx="9144000" cy="4525963"/>
          </a:xfrm>
        </p:spPr>
        <p:txBody>
          <a:bodyPr/>
          <a:lstStyle/>
          <a:p>
            <a:r>
              <a:rPr lang="en-US" sz="2400" b="1" dirty="0" smtClean="0"/>
              <a:t>MAP decision: </a:t>
            </a:r>
            <a:r>
              <a:rPr lang="en-US" sz="2400" dirty="0" smtClean="0"/>
              <a:t>assign a document to the class with the highest posterior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66FF"/>
                </a:solidFill>
              </a:rPr>
              <a:t>P(class | document)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/>
            </a:r>
            <a:br>
              <a:rPr lang="en-US" sz="2400" dirty="0" smtClean="0">
                <a:solidFill>
                  <a:srgbClr val="0066FF"/>
                </a:solidFill>
                <a:cs typeface="Times New Roman"/>
              </a:rPr>
            </a:br>
            <a:endParaRPr lang="en-US" sz="2400" dirty="0" smtClean="0">
              <a:solidFill>
                <a:srgbClr val="0066FF"/>
              </a:solidFill>
              <a:cs typeface="Times New Roman"/>
            </a:endParaRPr>
          </a:p>
          <a:p>
            <a:r>
              <a:rPr lang="en-US" sz="2400" dirty="0" smtClean="0">
                <a:cs typeface="Times New Roman"/>
              </a:rPr>
              <a:t>We have  </a:t>
            </a:r>
            <a:r>
              <a:rPr lang="en-US" sz="2400" dirty="0" smtClean="0">
                <a:solidFill>
                  <a:srgbClr val="0066FF"/>
                </a:solidFill>
              </a:rPr>
              <a:t>P(class | document)  </a:t>
            </a:r>
            <a:r>
              <a:rPr lang="en-US" sz="2400" dirty="0" smtClean="0">
                <a:solidFill>
                  <a:srgbClr val="0066FF"/>
                </a:solidFill>
                <a:sym typeface="Symbol"/>
              </a:rPr>
              <a:t></a:t>
            </a:r>
            <a:r>
              <a:rPr lang="en-US" sz="2400" dirty="0" smtClean="0">
                <a:solidFill>
                  <a:srgbClr val="0066FF"/>
                </a:solidFill>
                <a:sym typeface="Mathematica1"/>
              </a:rPr>
              <a:t> </a:t>
            </a:r>
            <a:r>
              <a:rPr lang="en-US" sz="2400" dirty="0" smtClean="0">
                <a:solidFill>
                  <a:srgbClr val="0066FF"/>
                </a:solidFill>
              </a:rPr>
              <a:t>P(document | class)P(class)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r>
              <a:rPr lang="en-US" sz="2400" dirty="0" smtClean="0">
                <a:cs typeface="Times New Roman"/>
              </a:rPr>
              <a:t>To enable classification, we need to be able to estimate the </a:t>
            </a:r>
            <a:r>
              <a:rPr lang="en-US" sz="2400" dirty="0" smtClean="0">
                <a:solidFill>
                  <a:srgbClr val="FF0000"/>
                </a:solidFill>
                <a:cs typeface="Times New Roman"/>
              </a:rPr>
              <a:t>likelihoods</a:t>
            </a:r>
            <a:r>
              <a:rPr lang="en-US" sz="2400" dirty="0" smtClean="0">
                <a:cs typeface="Times New Roman"/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dirty="0" smtClean="0">
                <a:solidFill>
                  <a:srgbClr val="0066FF"/>
                </a:solidFill>
              </a:rPr>
              <a:t>(document </a:t>
            </a:r>
            <a:r>
              <a:rPr lang="en-US" sz="2400" dirty="0">
                <a:solidFill>
                  <a:srgbClr val="0066FF"/>
                </a:solidFill>
              </a:rPr>
              <a:t>| </a:t>
            </a:r>
            <a:r>
              <a:rPr lang="en-US" sz="2400" dirty="0" smtClean="0">
                <a:solidFill>
                  <a:srgbClr val="0066FF"/>
                </a:solidFill>
              </a:rPr>
              <a:t>class) </a:t>
            </a:r>
            <a:r>
              <a:rPr lang="en-US" sz="2400" dirty="0" smtClean="0"/>
              <a:t>for all classes </a:t>
            </a:r>
            <a:r>
              <a:rPr lang="en-US" sz="2400" dirty="0" smtClean="0">
                <a:cs typeface="Times New Roman"/>
              </a:rPr>
              <a:t>and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/>
            </a:r>
            <a:br>
              <a:rPr lang="en-US" sz="2400" dirty="0" smtClean="0">
                <a:solidFill>
                  <a:srgbClr val="0066FF"/>
                </a:solidFill>
                <a:cs typeface="Times New Roman"/>
              </a:rPr>
            </a:br>
            <a:r>
              <a:rPr lang="en-US" sz="2400" dirty="0" smtClean="0">
                <a:solidFill>
                  <a:srgbClr val="FF0000"/>
                </a:solidFill>
                <a:cs typeface="Times New Roman"/>
              </a:rPr>
              <a:t>priors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dirty="0" smtClean="0">
                <a:solidFill>
                  <a:srgbClr val="0066FF"/>
                </a:solidFill>
              </a:rPr>
              <a:t>class)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8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62000"/>
          </a:xfrm>
        </p:spPr>
        <p:txBody>
          <a:bodyPr/>
          <a:lstStyle/>
          <a:p>
            <a:r>
              <a:rPr lang="en-US" dirty="0" smtClean="0"/>
              <a:t>Naïve Bayes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dirty="0" smtClean="0">
                <a:cs typeface="Times New Roman"/>
              </a:rPr>
              <a:t>Goal: estimate likelihoods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dirty="0" smtClean="0">
                <a:solidFill>
                  <a:srgbClr val="0066FF"/>
                </a:solidFill>
              </a:rPr>
              <a:t>(document </a:t>
            </a:r>
            <a:r>
              <a:rPr lang="en-US" sz="2400" dirty="0">
                <a:solidFill>
                  <a:srgbClr val="0066FF"/>
                </a:solidFill>
              </a:rPr>
              <a:t>| </a:t>
            </a:r>
            <a:r>
              <a:rPr lang="en-US" sz="2400" dirty="0" smtClean="0">
                <a:solidFill>
                  <a:srgbClr val="0066FF"/>
                </a:solidFill>
              </a:rPr>
              <a:t>class) </a:t>
            </a:r>
            <a:r>
              <a:rPr lang="en-US" sz="2400" dirty="0" smtClean="0">
                <a:solidFill>
                  <a:srgbClr val="0066FF"/>
                </a:solidFill>
              </a:rPr>
              <a:t/>
            </a:r>
            <a:br>
              <a:rPr lang="en-US" sz="2400" dirty="0" smtClean="0">
                <a:solidFill>
                  <a:srgbClr val="0066FF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0000"/>
                </a:solidFill>
              </a:rPr>
              <a:t>priors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P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(class)</a:t>
            </a:r>
          </a:p>
          <a:p>
            <a:r>
              <a:rPr lang="en-US" sz="2400" dirty="0" smtClean="0"/>
              <a:t>Likelihood:</a:t>
            </a:r>
            <a:r>
              <a:rPr lang="en-US" sz="2400" b="1" i="1" dirty="0" smtClean="0"/>
              <a:t> bag of words </a:t>
            </a:r>
            <a:r>
              <a:rPr lang="en-US" sz="2400" dirty="0" smtClean="0"/>
              <a:t>representation</a:t>
            </a:r>
          </a:p>
          <a:p>
            <a:pPr lvl="1"/>
            <a:r>
              <a:rPr lang="en-US" sz="2000" dirty="0" smtClean="0"/>
              <a:t>The document is a sequence of words </a:t>
            </a:r>
            <a:r>
              <a:rPr lang="en-US" sz="2000" dirty="0" smtClean="0">
                <a:solidFill>
                  <a:srgbClr val="7030A0"/>
                </a:solidFill>
              </a:rPr>
              <a:t>(w</a:t>
            </a:r>
            <a:r>
              <a:rPr lang="en-US" sz="2000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, …, </a:t>
            </a:r>
            <a:r>
              <a:rPr lang="en-US" sz="2000" dirty="0" err="1" smtClean="0">
                <a:solidFill>
                  <a:srgbClr val="7030A0"/>
                </a:solidFill>
              </a:rPr>
              <a:t>w</a:t>
            </a:r>
            <a:r>
              <a:rPr lang="en-US" sz="2000" baseline="-25000" dirty="0" err="1" smtClean="0">
                <a:solidFill>
                  <a:srgbClr val="7030A0"/>
                </a:solidFill>
              </a:rPr>
              <a:t>n</a:t>
            </a:r>
            <a:r>
              <a:rPr lang="en-US" sz="2000" dirty="0" smtClean="0">
                <a:solidFill>
                  <a:srgbClr val="7030A0"/>
                </a:solidFill>
              </a:rPr>
              <a:t>) </a:t>
            </a:r>
            <a:endParaRPr lang="en-US" sz="2000" dirty="0" smtClean="0"/>
          </a:p>
          <a:p>
            <a:pPr lvl="1"/>
            <a:r>
              <a:rPr lang="en-US" sz="2000" dirty="0" smtClean="0"/>
              <a:t>The order of the words in the document is not important</a:t>
            </a:r>
          </a:p>
          <a:p>
            <a:pPr lvl="1"/>
            <a:r>
              <a:rPr lang="en-US" sz="2000" dirty="0" smtClean="0"/>
              <a:t>Each word is conditionally independent of the others given document class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7" y="38100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987" y="43434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62000"/>
          </a:xfrm>
        </p:spPr>
        <p:txBody>
          <a:bodyPr/>
          <a:lstStyle/>
          <a:p>
            <a:r>
              <a:rPr lang="en-US" dirty="0" smtClean="0"/>
              <a:t>Naïve Bayes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dirty="0" smtClean="0">
                <a:cs typeface="Times New Roman"/>
              </a:rPr>
              <a:t>Goal: estimate likelihoods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dirty="0" smtClean="0">
                <a:solidFill>
                  <a:srgbClr val="0066FF"/>
                </a:solidFill>
              </a:rPr>
              <a:t>(document </a:t>
            </a:r>
            <a:r>
              <a:rPr lang="en-US" sz="2400" dirty="0">
                <a:solidFill>
                  <a:srgbClr val="0066FF"/>
                </a:solidFill>
              </a:rPr>
              <a:t>| </a:t>
            </a:r>
            <a:r>
              <a:rPr lang="en-US" sz="2400" dirty="0" smtClean="0">
                <a:solidFill>
                  <a:srgbClr val="0066FF"/>
                </a:solidFill>
              </a:rPr>
              <a:t>class) </a:t>
            </a:r>
            <a:r>
              <a:rPr lang="en-US" sz="2400" dirty="0" smtClean="0">
                <a:solidFill>
                  <a:srgbClr val="0066FF"/>
                </a:solidFill>
              </a:rPr>
              <a:t/>
            </a:r>
            <a:br>
              <a:rPr lang="en-US" sz="2400" dirty="0" smtClean="0">
                <a:solidFill>
                  <a:srgbClr val="0066FF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and priors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P(class)</a:t>
            </a:r>
          </a:p>
          <a:p>
            <a:r>
              <a:rPr lang="en-US" sz="2400" dirty="0" smtClean="0"/>
              <a:t>Likelihood:</a:t>
            </a:r>
            <a:r>
              <a:rPr lang="en-US" sz="2400" b="1" i="1" dirty="0" smtClean="0"/>
              <a:t> bag of words </a:t>
            </a:r>
            <a:r>
              <a:rPr lang="en-US" sz="2400" dirty="0" smtClean="0"/>
              <a:t>representation</a:t>
            </a:r>
          </a:p>
          <a:p>
            <a:pPr lvl="1"/>
            <a:r>
              <a:rPr lang="en-US" sz="2000" dirty="0" smtClean="0"/>
              <a:t>The document is a sequence of words </a:t>
            </a:r>
            <a:r>
              <a:rPr lang="en-US" sz="2000" dirty="0" smtClean="0">
                <a:solidFill>
                  <a:srgbClr val="7030A0"/>
                </a:solidFill>
              </a:rPr>
              <a:t>(w</a:t>
            </a:r>
            <a:r>
              <a:rPr lang="en-US" sz="2000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, …, </a:t>
            </a:r>
            <a:r>
              <a:rPr lang="en-US" sz="2000" dirty="0" err="1" smtClean="0">
                <a:solidFill>
                  <a:srgbClr val="7030A0"/>
                </a:solidFill>
              </a:rPr>
              <a:t>w</a:t>
            </a:r>
            <a:r>
              <a:rPr lang="en-US" sz="2000" baseline="-25000" dirty="0" err="1" smtClean="0">
                <a:solidFill>
                  <a:srgbClr val="7030A0"/>
                </a:solidFill>
              </a:rPr>
              <a:t>n</a:t>
            </a:r>
            <a:r>
              <a:rPr lang="en-US" sz="2000" dirty="0" smtClean="0">
                <a:solidFill>
                  <a:srgbClr val="7030A0"/>
                </a:solidFill>
              </a:rPr>
              <a:t>) </a:t>
            </a:r>
            <a:endParaRPr lang="en-US" sz="2000" dirty="0" smtClean="0"/>
          </a:p>
          <a:p>
            <a:pPr lvl="1"/>
            <a:r>
              <a:rPr lang="en-US" sz="2000" dirty="0" smtClean="0"/>
              <a:t>The order of the words in the document is not important</a:t>
            </a:r>
          </a:p>
          <a:p>
            <a:pPr lvl="1"/>
            <a:r>
              <a:rPr lang="en-US" sz="2000" dirty="0" smtClean="0"/>
              <a:t>Each word is conditionally independent of the others given document class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36708"/>
              </p:ext>
            </p:extLst>
          </p:nvPr>
        </p:nvGraphicFramePr>
        <p:xfrm>
          <a:off x="977900" y="3557588"/>
          <a:ext cx="69564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7" name="Equation" r:id="rId4" imgW="3644900" imgH="457200" progId="Equation.3">
                  <p:embed/>
                </p:oleObj>
              </mc:Choice>
              <mc:Fallback>
                <p:oleObj name="Equation" r:id="rId4" imgW="364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57588"/>
                        <a:ext cx="69564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37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inference, </a:t>
            </a:r>
            <a:br>
              <a:rPr lang="en-US" dirty="0" smtClean="0"/>
            </a:br>
            <a:r>
              <a:rPr lang="en-US" dirty="0" smtClean="0"/>
              <a:t>Naïve Bayes model</a:t>
            </a:r>
            <a:endParaRPr lang="en-US" dirty="0"/>
          </a:p>
        </p:txBody>
      </p:sp>
      <p:pic>
        <p:nvPicPr>
          <p:cNvPr id="196610" name="Picture 2" descr="Sea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24025"/>
            <a:ext cx="3348001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89826" y="640080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http://xkcd.com/1236/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Bag of words illustration</a:t>
            </a:r>
          </a:p>
        </p:txBody>
      </p:sp>
      <p:pic>
        <p:nvPicPr>
          <p:cNvPr id="11269" name="Picture 4" descr="speech1"/>
          <p:cNvPicPr>
            <a:picLocks noChangeAspect="1" noChangeArrowheads="1"/>
          </p:cNvPicPr>
          <p:nvPr/>
        </p:nvPicPr>
        <p:blipFill>
          <a:blip r:embed="rId3" cstate="print">
            <a:lum contrast="50000"/>
          </a:blip>
          <a:srcRect/>
          <a:stretch>
            <a:fillRect/>
          </a:stretch>
        </p:blipFill>
        <p:spPr bwMode="auto">
          <a:xfrm>
            <a:off x="762000" y="1752600"/>
            <a:ext cx="6832600" cy="26114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55434" y="6226175"/>
            <a:ext cx="383630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400" dirty="0"/>
              <a:t>US Presidential Speeches Tag Cloud</a:t>
            </a:r>
            <a:br>
              <a:rPr lang="en-US" sz="1400" dirty="0"/>
            </a:br>
            <a:r>
              <a:rPr lang="en-US" sz="1400" b="1" dirty="0" smtClean="0">
                <a:latin typeface="Courier New" pitchFamily="49" charset="0"/>
                <a:hlinkClick r:id="rId4"/>
              </a:rPr>
              <a:t>http://chir.ag/projects/preztags/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Bag of words illustration</a:t>
            </a:r>
          </a:p>
        </p:txBody>
      </p:sp>
      <p:pic>
        <p:nvPicPr>
          <p:cNvPr id="12294" name="Picture 4" descr="speech1"/>
          <p:cNvPicPr>
            <a:picLocks noChangeAspect="1" noChangeArrowheads="1"/>
          </p:cNvPicPr>
          <p:nvPr/>
        </p:nvPicPr>
        <p:blipFill>
          <a:blip r:embed="rId3" cstate="print">
            <a:lum contrast="50000"/>
          </a:blip>
          <a:srcRect/>
          <a:stretch>
            <a:fillRect/>
          </a:stretch>
        </p:blipFill>
        <p:spPr bwMode="auto">
          <a:xfrm>
            <a:off x="762000" y="1752600"/>
            <a:ext cx="6832600" cy="26114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292" name="Picture 6" descr="speech6"/>
          <p:cNvPicPr>
            <a:picLocks noChangeAspect="1" noChangeArrowheads="1"/>
          </p:cNvPicPr>
          <p:nvPr/>
        </p:nvPicPr>
        <p:blipFill>
          <a:blip r:embed="rId4" cstate="print">
            <a:lum contrast="50000"/>
          </a:blip>
          <a:srcRect/>
          <a:stretch>
            <a:fillRect/>
          </a:stretch>
        </p:blipFill>
        <p:spPr bwMode="auto">
          <a:xfrm>
            <a:off x="1295400" y="2330450"/>
            <a:ext cx="6932613" cy="264477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55434" y="6226175"/>
            <a:ext cx="383630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400" dirty="0"/>
              <a:t>US Presidential Speeches Tag Cloud</a:t>
            </a:r>
            <a:br>
              <a:rPr lang="en-US" sz="1400" dirty="0"/>
            </a:br>
            <a:r>
              <a:rPr lang="en-US" sz="1400" b="1" dirty="0" smtClean="0">
                <a:latin typeface="Courier New" pitchFamily="49" charset="0"/>
                <a:hlinkClick r:id="rId5"/>
              </a:rPr>
              <a:t>http://chir.ag/projects/preztags/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Bag of words illustration</a:t>
            </a:r>
          </a:p>
        </p:txBody>
      </p:sp>
      <p:pic>
        <p:nvPicPr>
          <p:cNvPr id="13319" name="Picture 4" descr="speech1"/>
          <p:cNvPicPr>
            <a:picLocks noChangeAspect="1" noChangeArrowheads="1"/>
          </p:cNvPicPr>
          <p:nvPr/>
        </p:nvPicPr>
        <p:blipFill>
          <a:blip r:embed="rId3" cstate="print">
            <a:lum contrast="50000"/>
          </a:blip>
          <a:srcRect/>
          <a:stretch>
            <a:fillRect/>
          </a:stretch>
        </p:blipFill>
        <p:spPr bwMode="auto">
          <a:xfrm>
            <a:off x="762000" y="1752600"/>
            <a:ext cx="6832600" cy="26114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2655434" y="6226175"/>
            <a:ext cx="383630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400" dirty="0"/>
              <a:t>US Presidential Speeches Tag Cloud</a:t>
            </a:r>
            <a:br>
              <a:rPr lang="en-US" sz="1400" dirty="0"/>
            </a:br>
            <a:r>
              <a:rPr lang="en-US" sz="1400" b="1" dirty="0" smtClean="0">
                <a:latin typeface="Courier New" pitchFamily="49" charset="0"/>
                <a:hlinkClick r:id="rId4"/>
              </a:rPr>
              <a:t>http://chir.ag/projects/preztags/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13316" name="Picture 6" descr="speech6"/>
          <p:cNvPicPr>
            <a:picLocks noChangeAspect="1" noChangeArrowheads="1"/>
          </p:cNvPicPr>
          <p:nvPr/>
        </p:nvPicPr>
        <p:blipFill>
          <a:blip r:embed="rId5" cstate="print">
            <a:lum contrast="50000"/>
          </a:blip>
          <a:srcRect/>
          <a:stretch>
            <a:fillRect/>
          </a:stretch>
        </p:blipFill>
        <p:spPr bwMode="auto">
          <a:xfrm>
            <a:off x="1295400" y="2330450"/>
            <a:ext cx="6932613" cy="264477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317" name="Picture 7" descr="speech2"/>
          <p:cNvPicPr>
            <a:picLocks noChangeAspect="1" noChangeArrowheads="1"/>
          </p:cNvPicPr>
          <p:nvPr/>
        </p:nvPicPr>
        <p:blipFill>
          <a:blip r:embed="rId6" cstate="print">
            <a:lum contrast="50000"/>
          </a:blip>
          <a:srcRect/>
          <a:stretch>
            <a:fillRect/>
          </a:stretch>
        </p:blipFill>
        <p:spPr bwMode="auto">
          <a:xfrm>
            <a:off x="1828800" y="2917825"/>
            <a:ext cx="6858000" cy="2536825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762000"/>
          </a:xfrm>
        </p:spPr>
        <p:txBody>
          <a:bodyPr/>
          <a:lstStyle/>
          <a:p>
            <a:r>
              <a:rPr lang="en-US" dirty="0" smtClean="0"/>
              <a:t>Naïve Bayes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dirty="0" smtClean="0">
                <a:cs typeface="Times New Roman"/>
              </a:rPr>
              <a:t>Goal: estimate likelihoods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dirty="0" smtClean="0">
                <a:solidFill>
                  <a:srgbClr val="0066FF"/>
                </a:solidFill>
              </a:rPr>
              <a:t>(document </a:t>
            </a:r>
            <a:r>
              <a:rPr lang="en-US" sz="2400" dirty="0">
                <a:solidFill>
                  <a:srgbClr val="0066FF"/>
                </a:solidFill>
              </a:rPr>
              <a:t>| </a:t>
            </a:r>
            <a:r>
              <a:rPr lang="en-US" sz="2400" dirty="0" smtClean="0">
                <a:solidFill>
                  <a:srgbClr val="0066FF"/>
                </a:solidFill>
              </a:rPr>
              <a:t>class)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P(class)</a:t>
            </a:r>
          </a:p>
          <a:p>
            <a:r>
              <a:rPr lang="en-US" sz="2400" dirty="0" smtClean="0"/>
              <a:t>Likelihood:</a:t>
            </a:r>
            <a:r>
              <a:rPr lang="en-US" sz="2400" b="1" i="1" dirty="0" smtClean="0"/>
              <a:t> bag of words </a:t>
            </a:r>
            <a:r>
              <a:rPr lang="en-US" sz="2400" dirty="0" smtClean="0"/>
              <a:t>representation</a:t>
            </a:r>
          </a:p>
          <a:p>
            <a:pPr lvl="1"/>
            <a:r>
              <a:rPr lang="en-US" sz="2000" dirty="0" smtClean="0"/>
              <a:t>The document is a sequence of words </a:t>
            </a:r>
            <a:r>
              <a:rPr lang="en-US" sz="2000" dirty="0" smtClean="0">
                <a:solidFill>
                  <a:srgbClr val="0066FF"/>
                </a:solidFill>
              </a:rPr>
              <a:t>(w</a:t>
            </a:r>
            <a:r>
              <a:rPr lang="en-US" sz="2000" baseline="-25000" dirty="0" smtClean="0">
                <a:solidFill>
                  <a:srgbClr val="0066FF"/>
                </a:solidFill>
              </a:rPr>
              <a:t>1</a:t>
            </a:r>
            <a:r>
              <a:rPr lang="en-US" sz="2000" dirty="0" smtClean="0">
                <a:solidFill>
                  <a:srgbClr val="0066FF"/>
                </a:solidFill>
              </a:rPr>
              <a:t>, </a:t>
            </a:r>
            <a:r>
              <a:rPr lang="en-US" sz="2000" dirty="0" smtClean="0">
                <a:solidFill>
                  <a:srgbClr val="0066FF"/>
                </a:solidFill>
              </a:rPr>
              <a:t>… , </a:t>
            </a:r>
            <a:r>
              <a:rPr lang="en-US" sz="2000" dirty="0" err="1" smtClean="0">
                <a:solidFill>
                  <a:srgbClr val="0066FF"/>
                </a:solidFill>
              </a:rPr>
              <a:t>w</a:t>
            </a:r>
            <a:r>
              <a:rPr lang="en-US" sz="2000" baseline="-25000" dirty="0" err="1" smtClean="0">
                <a:solidFill>
                  <a:srgbClr val="0066FF"/>
                </a:solidFill>
              </a:rPr>
              <a:t>n</a:t>
            </a:r>
            <a:r>
              <a:rPr lang="en-US" sz="2000" dirty="0" smtClean="0">
                <a:solidFill>
                  <a:srgbClr val="0066FF"/>
                </a:solidFill>
              </a:rPr>
              <a:t>) </a:t>
            </a:r>
          </a:p>
          <a:p>
            <a:pPr lvl="1"/>
            <a:r>
              <a:rPr lang="en-US" sz="2000" dirty="0" smtClean="0"/>
              <a:t>The order of the words in the document is not important</a:t>
            </a:r>
          </a:p>
          <a:p>
            <a:pPr lvl="1"/>
            <a:r>
              <a:rPr lang="en-US" sz="2000" dirty="0" smtClean="0"/>
              <a:t>Each word is conditionally independent of the others given document class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2000" dirty="0"/>
              <a:t>Thus, the problem is reduced to estimating marginal likelihoods of individual words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dirty="0" err="1">
                <a:solidFill>
                  <a:srgbClr val="0066FF"/>
                </a:solidFill>
              </a:rPr>
              <a:t>w</a:t>
            </a:r>
            <a:r>
              <a:rPr lang="en-US" sz="2000" baseline="-25000" dirty="0" err="1">
                <a:solidFill>
                  <a:srgbClr val="0066FF"/>
                </a:solidFill>
              </a:rPr>
              <a:t>i</a:t>
            </a:r>
            <a:r>
              <a:rPr lang="en-US" sz="2000" dirty="0">
                <a:solidFill>
                  <a:srgbClr val="0066FF"/>
                </a:solidFill>
              </a:rPr>
              <a:t> | </a:t>
            </a:r>
            <a:r>
              <a:rPr lang="en-US" sz="2000" dirty="0" smtClean="0">
                <a:solidFill>
                  <a:srgbClr val="0066FF"/>
                </a:solidFill>
              </a:rPr>
              <a:t>class)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14992"/>
              </p:ext>
            </p:extLst>
          </p:nvPr>
        </p:nvGraphicFramePr>
        <p:xfrm>
          <a:off x="977900" y="3557588"/>
          <a:ext cx="69564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1" name="Equation" r:id="rId4" imgW="3644900" imgH="457200" progId="Equation.3">
                  <p:embed/>
                </p:oleObj>
              </mc:Choice>
              <mc:Fallback>
                <p:oleObj name="Equation" r:id="rId4" imgW="364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557588"/>
                        <a:ext cx="69564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86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059363"/>
          </a:xfrm>
        </p:spPr>
        <p:txBody>
          <a:bodyPr/>
          <a:lstStyle/>
          <a:p>
            <a:r>
              <a:rPr lang="en-US" sz="2400" dirty="0">
                <a:cs typeface="Times New Roman"/>
              </a:rPr>
              <a:t>Model parameters: feature likelihoods </a:t>
            </a:r>
            <a:r>
              <a:rPr lang="en-US" sz="2400" dirty="0">
                <a:solidFill>
                  <a:srgbClr val="0066FF"/>
                </a:solidFill>
              </a:rPr>
              <a:t>P(word | </a:t>
            </a:r>
            <a:r>
              <a:rPr lang="en-US" sz="2400" dirty="0" smtClean="0">
                <a:solidFill>
                  <a:srgbClr val="0066FF"/>
                </a:solidFill>
              </a:rPr>
              <a:t>class) </a:t>
            </a:r>
            <a:r>
              <a:rPr lang="en-US" sz="2400" dirty="0" smtClean="0">
                <a:cs typeface="Times New Roman"/>
              </a:rPr>
              <a:t>and</a:t>
            </a:r>
            <a:r>
              <a:rPr lang="en-US" sz="2400" dirty="0" smtClean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priors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dirty="0" smtClean="0">
                <a:solidFill>
                  <a:srgbClr val="0066FF"/>
                </a:solidFill>
              </a:rPr>
              <a:t>(class) </a:t>
            </a:r>
          </a:p>
          <a:p>
            <a:pPr lvl="1"/>
            <a:r>
              <a:rPr lang="en-US" sz="2000" dirty="0" smtClean="0">
                <a:cs typeface="Times New Roman"/>
              </a:rPr>
              <a:t>How do we obtain the values of these parameters?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243372" y="3352800"/>
            <a:ext cx="67148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1000" y="35052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1559" y="3048000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P(word | </a:t>
            </a:r>
            <a:r>
              <a:rPr lang="en-US" dirty="0" smtClean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84812" y="3048000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P(word | </a:t>
            </a:r>
            <a:r>
              <a:rPr lang="en-US" dirty="0" smtClean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6269" y="3048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059363"/>
          </a:xfrm>
        </p:spPr>
        <p:txBody>
          <a:bodyPr/>
          <a:lstStyle/>
          <a:p>
            <a:r>
              <a:rPr lang="en-US" sz="2400" dirty="0">
                <a:cs typeface="Times New Roman"/>
              </a:rPr>
              <a:t>Model parameters: feature likelihoods </a:t>
            </a:r>
            <a:r>
              <a:rPr lang="en-US" sz="2400" dirty="0">
                <a:solidFill>
                  <a:srgbClr val="0066FF"/>
                </a:solidFill>
              </a:rPr>
              <a:t>P(word | class) </a:t>
            </a:r>
            <a:r>
              <a:rPr lang="en-US" sz="2400" dirty="0">
                <a:cs typeface="Times New Roman"/>
              </a:rPr>
              <a:t>and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priors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P(class) </a:t>
            </a:r>
          </a:p>
          <a:p>
            <a:pPr lvl="1"/>
            <a:r>
              <a:rPr lang="en-US" sz="2000" dirty="0" smtClean="0">
                <a:cs typeface="Times New Roman"/>
              </a:rPr>
              <a:t>How </a:t>
            </a:r>
            <a:r>
              <a:rPr lang="en-US" sz="2000" dirty="0">
                <a:cs typeface="Times New Roman"/>
              </a:rPr>
              <a:t>do we obtain the values of these parameters?</a:t>
            </a:r>
          </a:p>
          <a:p>
            <a:pPr lvl="1"/>
            <a:r>
              <a:rPr lang="en-US" sz="2000" dirty="0">
                <a:cs typeface="Times New Roman"/>
              </a:rPr>
              <a:t>Need </a:t>
            </a:r>
            <a:r>
              <a:rPr lang="en-US" sz="2000" i="1" dirty="0">
                <a:cs typeface="Times New Roman"/>
              </a:rPr>
              <a:t>training set </a:t>
            </a:r>
            <a:r>
              <a:rPr lang="en-US" sz="2000" dirty="0">
                <a:cs typeface="Times New Roman"/>
              </a:rPr>
              <a:t>of labeled samples from both classes</a:t>
            </a:r>
          </a:p>
          <a:p>
            <a:pPr lvl="1"/>
            <a:endParaRPr lang="en-US" sz="2400" dirty="0" smtClean="0">
              <a:cs typeface="Times New Roman"/>
            </a:endParaRPr>
          </a:p>
          <a:p>
            <a:pPr lvl="1">
              <a:buNone/>
            </a:pPr>
            <a:endParaRPr lang="en-US" sz="2400" dirty="0" smtClean="0">
              <a:cs typeface="Times New Roman"/>
            </a:endParaRPr>
          </a:p>
          <a:p>
            <a:pPr lvl="1">
              <a:buNone/>
            </a:pPr>
            <a:r>
              <a:rPr lang="en-US" sz="2400" dirty="0" smtClean="0">
                <a:cs typeface="Times New Roman"/>
              </a:rPr>
              <a:t/>
            </a:r>
            <a:br>
              <a:rPr lang="en-US" sz="2400" dirty="0" smtClean="0">
                <a:cs typeface="Times New Roman"/>
              </a:rPr>
            </a:br>
            <a:endParaRPr lang="en-US" sz="1000" dirty="0" smtClean="0">
              <a:cs typeface="Times New Roman"/>
            </a:endParaRPr>
          </a:p>
          <a:p>
            <a:pPr lvl="1"/>
            <a:r>
              <a:rPr lang="en-US" sz="2400" dirty="0" smtClean="0">
                <a:cs typeface="Times New Roman"/>
              </a:rPr>
              <a:t>This is the </a:t>
            </a:r>
            <a:r>
              <a:rPr lang="en-US" sz="2400" i="1" dirty="0" smtClean="0">
                <a:cs typeface="Times New Roman"/>
              </a:rPr>
              <a:t>maximum likelihood </a:t>
            </a:r>
            <a:r>
              <a:rPr lang="en-US" sz="2400" dirty="0" smtClean="0">
                <a:cs typeface="Times New Roman"/>
              </a:rPr>
              <a:t>(ML) estimate, or estimate that maximizes the likelihood of the training data:</a:t>
            </a:r>
            <a:br>
              <a:rPr lang="en-US" sz="2400" dirty="0" smtClean="0">
                <a:cs typeface="Times New Roman"/>
              </a:rPr>
            </a:br>
            <a:r>
              <a:rPr lang="en-US" sz="2400" dirty="0" smtClean="0">
                <a:cs typeface="Times New Roman"/>
              </a:rPr>
              <a:t/>
            </a:r>
            <a:br>
              <a:rPr lang="en-US" sz="2400" dirty="0" smtClean="0">
                <a:cs typeface="Times New Roman"/>
              </a:rPr>
            </a:b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3181290"/>
            <a:ext cx="2168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 P(word | class) =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19400" y="2876490"/>
            <a:ext cx="6057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# of </a:t>
            </a:r>
            <a:r>
              <a:rPr lang="en-US" sz="2000" dirty="0" smtClean="0">
                <a:solidFill>
                  <a:srgbClr val="0066FF"/>
                </a:solidFill>
              </a:rPr>
              <a:t>occurrences of this word in </a:t>
            </a:r>
            <a:r>
              <a:rPr lang="en-US" sz="2000" dirty="0" smtClean="0">
                <a:solidFill>
                  <a:srgbClr val="0066FF"/>
                </a:solidFill>
              </a:rPr>
              <a:t>docs from this class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64652" y="3333690"/>
            <a:ext cx="5655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total # of words in docs from this class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3333690"/>
            <a:ext cx="5791200" cy="1911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767013" y="4770438"/>
          <a:ext cx="366395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7" name="Equation" r:id="rId4" imgW="1409400" imgH="444240" progId="Equation.3">
                  <p:embed/>
                </p:oleObj>
              </mc:Choice>
              <mc:Fallback>
                <p:oleObj name="Equation" r:id="rId4" imgW="14094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770438"/>
                        <a:ext cx="3663950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783775" y="5924490"/>
            <a:ext cx="5607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d</a:t>
            </a:r>
            <a:r>
              <a:rPr lang="en-US" sz="2000" dirty="0" smtClean="0"/>
              <a:t>: index of training document,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: index of a word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915400" cy="4191000"/>
          </a:xfrm>
        </p:spPr>
        <p:txBody>
          <a:bodyPr/>
          <a:lstStyle/>
          <a:p>
            <a:r>
              <a:rPr lang="en-US" sz="2400" dirty="0" smtClean="0">
                <a:cs typeface="Times New Roman"/>
              </a:rPr>
              <a:t>Parameter estimate:</a:t>
            </a:r>
            <a:endParaRPr lang="en-US" sz="2000" dirty="0">
              <a:cs typeface="Times New Roman"/>
            </a:endParaRPr>
          </a:p>
          <a:p>
            <a:pPr lvl="1"/>
            <a:endParaRPr lang="en-US" sz="2400" dirty="0" smtClean="0">
              <a:cs typeface="Times New Roman"/>
            </a:endParaRPr>
          </a:p>
          <a:p>
            <a:pPr lvl="1">
              <a:buNone/>
            </a:pPr>
            <a:endParaRPr lang="en-US" sz="2400" dirty="0" smtClean="0">
              <a:cs typeface="Times New Roman"/>
            </a:endParaRPr>
          </a:p>
          <a:p>
            <a:pPr lvl="1">
              <a:buNone/>
            </a:pPr>
            <a:endParaRPr lang="en-US" sz="2400" dirty="0" smtClean="0">
              <a:cs typeface="Times New Roman"/>
            </a:endParaRPr>
          </a:p>
          <a:p>
            <a:r>
              <a:rPr lang="en-US" sz="2400" dirty="0" smtClean="0">
                <a:cs typeface="Times New Roman"/>
              </a:rPr>
              <a:t>Parameter smoothing: dealing with words that were never seen or seen too few times</a:t>
            </a:r>
          </a:p>
          <a:p>
            <a:pPr lvl="1"/>
            <a:r>
              <a:rPr lang="en-US" sz="2000" b="1" dirty="0" err="1" smtClean="0">
                <a:cs typeface="Times New Roman"/>
              </a:rPr>
              <a:t>Laplacian</a:t>
            </a:r>
            <a:r>
              <a:rPr lang="en-US" sz="2000" b="1" dirty="0" smtClean="0">
                <a:cs typeface="Times New Roman"/>
              </a:rPr>
              <a:t> smoothing: </a:t>
            </a:r>
            <a:r>
              <a:rPr lang="en-US" sz="2000" dirty="0" smtClean="0">
                <a:cs typeface="Times New Roman"/>
              </a:rPr>
              <a:t>pretend you have seen every vocabulary word one more time than you actually did</a:t>
            </a:r>
            <a:br>
              <a:rPr lang="en-US" sz="2000" dirty="0" smtClean="0">
                <a:cs typeface="Times New Roman"/>
              </a:rPr>
            </a:br>
            <a:r>
              <a:rPr lang="en-US" sz="2000" dirty="0" smtClean="0">
                <a:cs typeface="Times New Roman"/>
              </a:rPr>
              <a:t/>
            </a:r>
            <a:br>
              <a:rPr lang="en-US" sz="2000" dirty="0" smtClean="0">
                <a:cs typeface="Times New Roman"/>
              </a:rPr>
            </a:br>
            <a:endParaRPr lang="en-US" sz="2000" dirty="0" smtClean="0"/>
          </a:p>
          <a:p>
            <a:pPr lvl="1">
              <a:buNone/>
            </a:pPr>
            <a:endParaRPr lang="en-US" sz="1000" dirty="0" smtClean="0"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876800"/>
            <a:ext cx="2168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 P(word | class) =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67000" y="4572000"/>
            <a:ext cx="6492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# </a:t>
            </a:r>
            <a:r>
              <a:rPr lang="en-US" sz="2000" dirty="0" smtClean="0">
                <a:solidFill>
                  <a:srgbClr val="0066FF"/>
                </a:solidFill>
              </a:rPr>
              <a:t>of occurrences of this word </a:t>
            </a:r>
            <a:r>
              <a:rPr lang="en-US" sz="2000" dirty="0" smtClean="0">
                <a:solidFill>
                  <a:srgbClr val="0066FF"/>
                </a:solidFill>
              </a:rPr>
              <a:t>in docs from this class + 1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259852" y="5029200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total # of words in docs from this class + V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26452" y="5029200"/>
            <a:ext cx="62651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67931" y="5581710"/>
            <a:ext cx="396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(V: total number of unique words)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2057400"/>
            <a:ext cx="2168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 P(word | class) =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819400" y="1752600"/>
            <a:ext cx="6057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# of </a:t>
            </a:r>
            <a:r>
              <a:rPr lang="en-US" sz="2000" dirty="0" smtClean="0">
                <a:solidFill>
                  <a:srgbClr val="0066FF"/>
                </a:solidFill>
              </a:rPr>
              <a:t>occurrences of this word in </a:t>
            </a:r>
            <a:r>
              <a:rPr lang="en-US" sz="2000" dirty="0" smtClean="0">
                <a:solidFill>
                  <a:srgbClr val="0066FF"/>
                </a:solidFill>
              </a:rPr>
              <a:t>docs from this class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564652" y="2209800"/>
            <a:ext cx="5655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FF"/>
                </a:solidFill>
              </a:rPr>
              <a:t>total # of words in docs from this class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95600" y="2209800"/>
            <a:ext cx="5791200" cy="1911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1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 smtClean="0"/>
              <a:t>Summary: Naïve Bayes for </a:t>
            </a:r>
            <a:r>
              <a:rPr lang="en-US" dirty="0" smtClean="0"/>
              <a:t>Document</a:t>
            </a:r>
            <a:r>
              <a:rPr lang="en-US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5059363"/>
          </a:xfrm>
        </p:spPr>
        <p:txBody>
          <a:bodyPr/>
          <a:lstStyle/>
          <a:p>
            <a:r>
              <a:rPr lang="en-US" sz="2800" dirty="0" smtClean="0"/>
              <a:t>Naïve Bayes model</a:t>
            </a:r>
            <a:r>
              <a:rPr lang="en-US" sz="2800" dirty="0" smtClean="0"/>
              <a:t>: assign the document to the class with the highest posterior 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Model parameters:</a:t>
            </a:r>
          </a:p>
          <a:p>
            <a:endParaRPr lang="en-US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290111"/>
              </p:ext>
            </p:extLst>
          </p:nvPr>
        </p:nvGraphicFramePr>
        <p:xfrm>
          <a:off x="1700213" y="2627313"/>
          <a:ext cx="54371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78" name="Equation" r:id="rId4" imgW="2832100" imgH="457200" progId="Equation.3">
                  <p:embed/>
                </p:oleObj>
              </mc:Choice>
              <mc:Fallback>
                <p:oleObj name="Equation" r:id="rId4" imgW="28321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627313"/>
                        <a:ext cx="543718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5142131"/>
            <a:ext cx="1371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(class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4837331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| class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7188" y="41910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class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4469" y="4380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837331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5588" y="41910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class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5675531"/>
            <a:ext cx="415498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9" grpId="0"/>
      <p:bldP spid="11" grpId="0" animBg="1"/>
      <p:bldP spid="1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Prediction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Learning and inference pipeline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" y="1570038"/>
            <a:ext cx="2438400" cy="3078162"/>
            <a:chOff x="228600" y="1417320"/>
            <a:chExt cx="2438400" cy="2849880"/>
          </a:xfrm>
        </p:grpSpPr>
        <p:sp>
          <p:nvSpPr>
            <p:cNvPr id="10268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769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</a:t>
              </a:r>
              <a:r>
                <a:rPr lang="en-US" sz="2400" dirty="0" smtClean="0">
                  <a:solidFill>
                    <a:srgbClr val="000000"/>
                  </a:solidFill>
                </a:rPr>
                <a:t>Samples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Training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551692" y="838200"/>
            <a:ext cx="1700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Learning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2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457200" y="4800600"/>
            <a:ext cx="17812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Inference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7"/>
            <a:ext cx="18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Test </a:t>
            </a:r>
            <a:r>
              <a:rPr lang="en-US" sz="2400" dirty="0" smtClean="0">
                <a:solidFill>
                  <a:srgbClr val="000000"/>
                </a:solidFill>
              </a:rPr>
              <a:t>Sample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1600" y="39624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5867400" y="5029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22376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622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254" grpId="0"/>
      <p:bldP spid="10255" grpId="0"/>
      <p:bldP spid="23" grpId="0" animBg="1"/>
      <p:bldP spid="24" grpId="0" animBg="1"/>
      <p:bldP spid="25" grpId="0" animBg="1"/>
      <p:bldP spid="26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Bayesian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sz="2800" dirty="0" smtClean="0"/>
              <a:t>Suppose the agent has to make decisions about the value of an unobserved </a:t>
            </a:r>
            <a:r>
              <a:rPr lang="en-US" sz="2800" i="1" dirty="0" smtClean="0"/>
              <a:t>query variable </a:t>
            </a:r>
            <a:r>
              <a:rPr lang="en-US" sz="2800" dirty="0" smtClean="0">
                <a:solidFill>
                  <a:srgbClr val="0066FF"/>
                </a:solidFill>
              </a:rPr>
              <a:t>X</a:t>
            </a:r>
            <a:r>
              <a:rPr lang="en-US" sz="2800" dirty="0" smtClean="0"/>
              <a:t> based on the values of an observed </a:t>
            </a:r>
            <a:r>
              <a:rPr lang="en-US" sz="2800" i="1" dirty="0" smtClean="0"/>
              <a:t>evidence variable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E </a:t>
            </a:r>
            <a:endParaRPr lang="en-US" sz="2800" dirty="0" smtClean="0"/>
          </a:p>
          <a:p>
            <a:r>
              <a:rPr lang="en-US" sz="2800" b="1" dirty="0" smtClean="0"/>
              <a:t>Inference problem: </a:t>
            </a:r>
            <a:r>
              <a:rPr lang="en-US" sz="2800" dirty="0" smtClean="0"/>
              <a:t>given some evidence </a:t>
            </a:r>
            <a:r>
              <a:rPr lang="en-US" sz="2800" dirty="0" smtClean="0">
                <a:solidFill>
                  <a:srgbClr val="0066FF"/>
                </a:solidFill>
              </a:rPr>
              <a:t>E = e</a:t>
            </a:r>
            <a:r>
              <a:rPr lang="en-US" sz="2800" dirty="0" smtClean="0"/>
              <a:t>, what is </a:t>
            </a:r>
            <a:r>
              <a:rPr lang="en-US" sz="2800" dirty="0" smtClean="0">
                <a:solidFill>
                  <a:srgbClr val="0066FF"/>
                </a:solidFill>
              </a:rPr>
              <a:t>P(X | e)</a:t>
            </a:r>
            <a:r>
              <a:rPr lang="en-US" sz="2800" dirty="0" smtClean="0"/>
              <a:t>?</a:t>
            </a:r>
          </a:p>
          <a:p>
            <a:r>
              <a:rPr lang="en-US" sz="2800" b="1" dirty="0" smtClean="0"/>
              <a:t>Learning problem: </a:t>
            </a:r>
            <a:r>
              <a:rPr lang="en-US" sz="2800" dirty="0" smtClean="0"/>
              <a:t>estimate the parameters of the probabilistic model </a:t>
            </a:r>
            <a:r>
              <a:rPr lang="en-US" sz="2800" dirty="0" smtClean="0">
                <a:solidFill>
                  <a:srgbClr val="0066FF"/>
                </a:solidFill>
              </a:rPr>
              <a:t>P(X | E) </a:t>
            </a:r>
            <a:r>
              <a:rPr lang="en-US" sz="2800" dirty="0" smtClean="0"/>
              <a:t>given a </a:t>
            </a:r>
            <a:r>
              <a:rPr lang="en-US" sz="2800" i="1" dirty="0" smtClean="0"/>
              <a:t>training sample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{(x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,e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), …, (x</a:t>
            </a:r>
            <a:r>
              <a:rPr lang="en-US" sz="2800" baseline="-25000" dirty="0" smtClean="0">
                <a:solidFill>
                  <a:srgbClr val="0066FF"/>
                </a:solidFill>
              </a:rPr>
              <a:t>n</a:t>
            </a:r>
            <a:r>
              <a:rPr lang="en-US" sz="2800" dirty="0" smtClean="0">
                <a:solidFill>
                  <a:srgbClr val="0066FF"/>
                </a:solidFill>
              </a:rPr>
              <a:t>,e</a:t>
            </a:r>
            <a:r>
              <a:rPr lang="en-US" sz="2800" baseline="-25000" dirty="0" smtClean="0">
                <a:solidFill>
                  <a:srgbClr val="0066FF"/>
                </a:solidFill>
              </a:rPr>
              <a:t>n</a:t>
            </a:r>
            <a:r>
              <a:rPr lang="en-US" sz="2800" dirty="0" smtClean="0">
                <a:solidFill>
                  <a:srgbClr val="0066FF"/>
                </a:solidFill>
              </a:rPr>
              <a:t>)}</a:t>
            </a:r>
            <a:endParaRPr lang="en-US" sz="28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product rule gives us two ways to factor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joint probability: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1400" dirty="0" smtClean="0"/>
          </a:p>
          <a:p>
            <a:r>
              <a:rPr lang="en-US" sz="2400" dirty="0" smtClean="0"/>
              <a:t>Therefore,</a:t>
            </a:r>
          </a:p>
          <a:p>
            <a:endParaRPr lang="en-US" sz="2400" dirty="0"/>
          </a:p>
          <a:p>
            <a:r>
              <a:rPr lang="en-US" sz="2400" dirty="0" smtClean="0"/>
              <a:t>Why is this useful?</a:t>
            </a:r>
          </a:p>
          <a:p>
            <a:pPr lvl="1"/>
            <a:r>
              <a:rPr lang="en-US" sz="2000" dirty="0" smtClean="0"/>
              <a:t>Can update our beliefs about A based on evidence B</a:t>
            </a:r>
            <a:r>
              <a:rPr lang="en-US" sz="2000" i="1" dirty="0" smtClean="0"/>
              <a:t> </a:t>
            </a:r>
          </a:p>
          <a:p>
            <a:pPr lvl="2"/>
            <a:r>
              <a:rPr lang="en-US" sz="1600" dirty="0" smtClean="0"/>
              <a:t>P(A) is the </a:t>
            </a:r>
            <a:r>
              <a:rPr lang="en-US" sz="1600" i="1" dirty="0" smtClean="0"/>
              <a:t>prior</a:t>
            </a:r>
            <a:r>
              <a:rPr lang="en-US" sz="1600" dirty="0" smtClean="0"/>
              <a:t> and P(A|B) is the </a:t>
            </a:r>
            <a:r>
              <a:rPr lang="en-US" sz="1600" i="1" dirty="0" smtClean="0"/>
              <a:t>posterior</a:t>
            </a:r>
            <a:endParaRPr lang="en-US" sz="1600" i="1" dirty="0" smtClean="0"/>
          </a:p>
          <a:p>
            <a:pPr lvl="1"/>
            <a:r>
              <a:rPr lang="en-US" sz="2000" dirty="0" smtClean="0"/>
              <a:t>Key </a:t>
            </a:r>
            <a:r>
              <a:rPr lang="en-US" sz="2000" dirty="0" smtClean="0"/>
              <a:t>tool for probabilistic inference: can get </a:t>
            </a:r>
            <a:r>
              <a:rPr lang="en-US" sz="2000" i="1" dirty="0" smtClean="0"/>
              <a:t>diagnostic probability </a:t>
            </a:r>
            <a:r>
              <a:rPr lang="en-US" sz="2000" dirty="0" smtClean="0"/>
              <a:t>from </a:t>
            </a:r>
            <a:r>
              <a:rPr lang="en-US" sz="2000" i="1" dirty="0" smtClean="0"/>
              <a:t>causal probability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66FF"/>
              </a:solidFill>
            </a:endParaRPr>
          </a:p>
          <a:p>
            <a:pPr lvl="2"/>
            <a:r>
              <a:rPr lang="en-US" sz="1600" dirty="0" smtClean="0"/>
              <a:t>E.g.,</a:t>
            </a:r>
            <a:r>
              <a:rPr lang="en-US" sz="1600" dirty="0" smtClean="0">
                <a:solidFill>
                  <a:srgbClr val="0066FF"/>
                </a:solidFill>
              </a:rPr>
              <a:t> </a:t>
            </a:r>
            <a:r>
              <a:rPr lang="en-US" sz="1600" dirty="0">
                <a:solidFill>
                  <a:srgbClr val="0066FF"/>
                </a:solidFill>
              </a:rPr>
              <a:t>P(</a:t>
            </a:r>
            <a:r>
              <a:rPr lang="en-US" sz="1600" dirty="0" smtClean="0">
                <a:solidFill>
                  <a:srgbClr val="0066FF"/>
                </a:solidFill>
              </a:rPr>
              <a:t>Cavity = true </a:t>
            </a:r>
            <a:r>
              <a:rPr lang="en-US" sz="1600" dirty="0">
                <a:solidFill>
                  <a:srgbClr val="0066FF"/>
                </a:solidFill>
              </a:rPr>
              <a:t>| </a:t>
            </a:r>
            <a:r>
              <a:rPr lang="en-US" sz="1600" dirty="0" smtClean="0">
                <a:solidFill>
                  <a:srgbClr val="0066FF"/>
                </a:solidFill>
              </a:rPr>
              <a:t>Toothache = true) </a:t>
            </a:r>
            <a:r>
              <a:rPr lang="en-US" sz="1600" dirty="0" smtClean="0"/>
              <a:t>from</a:t>
            </a:r>
            <a:r>
              <a:rPr lang="en-US" sz="1600" dirty="0" smtClean="0">
                <a:solidFill>
                  <a:srgbClr val="0066FF"/>
                </a:solidFill>
              </a:rPr>
              <a:t> </a:t>
            </a:r>
            <a:r>
              <a:rPr lang="en-US" sz="1600" dirty="0" smtClean="0">
                <a:solidFill>
                  <a:srgbClr val="0066FF"/>
                </a:solidFill>
              </a:rPr>
              <a:t/>
            </a:r>
            <a:br>
              <a:rPr lang="en-US" sz="1600" dirty="0" smtClean="0">
                <a:solidFill>
                  <a:srgbClr val="0066FF"/>
                </a:solidFill>
              </a:rPr>
            </a:br>
            <a:r>
              <a:rPr lang="en-US" sz="1600" dirty="0" smtClean="0">
                <a:solidFill>
                  <a:srgbClr val="0066FF"/>
                </a:solidFill>
              </a:rPr>
              <a:t>P</a:t>
            </a:r>
            <a:r>
              <a:rPr lang="en-US" sz="1600" dirty="0">
                <a:solidFill>
                  <a:srgbClr val="0066FF"/>
                </a:solidFill>
              </a:rPr>
              <a:t>(</a:t>
            </a:r>
            <a:r>
              <a:rPr lang="en-US" sz="1600" dirty="0" smtClean="0">
                <a:solidFill>
                  <a:srgbClr val="0066FF"/>
                </a:solidFill>
              </a:rPr>
              <a:t>Toothache = true </a:t>
            </a:r>
            <a:r>
              <a:rPr lang="en-US" sz="1600" dirty="0">
                <a:solidFill>
                  <a:srgbClr val="0066FF"/>
                </a:solidFill>
              </a:rPr>
              <a:t>| </a:t>
            </a:r>
            <a:r>
              <a:rPr lang="en-US" sz="1600" dirty="0" smtClean="0">
                <a:solidFill>
                  <a:srgbClr val="0066FF"/>
                </a:solidFill>
              </a:rPr>
              <a:t>Cavity = true)</a:t>
            </a:r>
            <a:endParaRPr lang="en-US" sz="1600" dirty="0" smtClean="0">
              <a:solidFill>
                <a:srgbClr val="0066FF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0454"/>
              </p:ext>
            </p:extLst>
          </p:nvPr>
        </p:nvGraphicFramePr>
        <p:xfrm>
          <a:off x="1295400" y="2438400"/>
          <a:ext cx="6496050" cy="53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56" name="Equation" r:id="rId4" imgW="2450880" imgH="203040" progId="Equation.3">
                  <p:embed/>
                </p:oleObj>
              </mc:Choice>
              <mc:Fallback>
                <p:oleObj name="Equation" r:id="rId4" imgW="245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6496050" cy="5385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44455"/>
              </p:ext>
            </p:extLst>
          </p:nvPr>
        </p:nvGraphicFramePr>
        <p:xfrm>
          <a:off x="2519363" y="3219450"/>
          <a:ext cx="35639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57" name="Equation" r:id="rId6" imgW="1536480" imgH="419040" progId="Equation.3">
                  <p:embed/>
                </p:oleObj>
              </mc:Choice>
              <mc:Fallback>
                <p:oleObj name="Equation" r:id="rId6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219450"/>
                        <a:ext cx="35639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52401"/>
            <a:ext cx="11359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32913" y="1367135"/>
            <a:ext cx="1553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Rev. Thomas </a:t>
            </a:r>
            <a:r>
              <a:rPr lang="en-US" sz="1200" dirty="0" err="1" smtClean="0"/>
              <a:t>Bayes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(1702-1761)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971800" y="2362200"/>
            <a:ext cx="486185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06963"/>
          </a:xfrm>
        </p:spPr>
        <p:txBody>
          <a:bodyPr/>
          <a:lstStyle/>
          <a:p>
            <a:r>
              <a:rPr lang="en-US" sz="2400" dirty="0" smtClean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6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06963"/>
          </a:xfrm>
        </p:spPr>
        <p:txBody>
          <a:bodyPr/>
          <a:lstStyle/>
          <a:p>
            <a:r>
              <a:rPr lang="en-US" sz="2400" dirty="0" smtClean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14516"/>
              </p:ext>
            </p:extLst>
          </p:nvPr>
        </p:nvGraphicFramePr>
        <p:xfrm>
          <a:off x="1187450" y="3821113"/>
          <a:ext cx="5051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8" name="Equation" r:id="rId4" imgW="2603500" imgH="431800" progId="Equation.3">
                  <p:embed/>
                </p:oleObj>
              </mc:Choice>
              <mc:Fallback>
                <p:oleObj name="Equation" r:id="rId4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21113"/>
                        <a:ext cx="50514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89747"/>
              </p:ext>
            </p:extLst>
          </p:nvPr>
        </p:nvGraphicFramePr>
        <p:xfrm>
          <a:off x="1714500" y="4711700"/>
          <a:ext cx="6483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9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11700"/>
                        <a:ext cx="6483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5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probability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46270"/>
              </p:ext>
            </p:extLst>
          </p:nvPr>
        </p:nvGraphicFramePr>
        <p:xfrm>
          <a:off x="1182495" y="2128838"/>
          <a:ext cx="6361305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3" name="Equation" r:id="rId3" imgW="2146300" imgH="927100" progId="Equation.3">
                  <p:embed/>
                </p:oleObj>
              </mc:Choice>
              <mc:Fallback>
                <p:oleObj name="Equation" r:id="rId3" imgW="2146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495" y="2128838"/>
                        <a:ext cx="6361305" cy="2747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54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Rule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06963"/>
          </a:xfrm>
        </p:spPr>
        <p:txBody>
          <a:bodyPr/>
          <a:lstStyle/>
          <a:p>
            <a:r>
              <a:rPr lang="en-US" sz="2400" dirty="0" smtClean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72109"/>
              </p:ext>
            </p:extLst>
          </p:nvPr>
        </p:nvGraphicFramePr>
        <p:xfrm>
          <a:off x="1187450" y="3821113"/>
          <a:ext cx="5051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7" name="Equation" r:id="rId4" imgW="2603500" imgH="431800" progId="Equation.3">
                  <p:embed/>
                </p:oleObj>
              </mc:Choice>
              <mc:Fallback>
                <p:oleObj name="Equation" r:id="rId4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21113"/>
                        <a:ext cx="50514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562820"/>
              </p:ext>
            </p:extLst>
          </p:nvPr>
        </p:nvGraphicFramePr>
        <p:xfrm>
          <a:off x="1438275" y="5715000"/>
          <a:ext cx="6334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8" name="Equation" r:id="rId6" imgW="3263760" imgH="431640" progId="Equation.3">
                  <p:embed/>
                </p:oleObj>
              </mc:Choice>
              <mc:Fallback>
                <p:oleObj name="Equation" r:id="rId6" imgW="326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715000"/>
                        <a:ext cx="6334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51313"/>
              </p:ext>
            </p:extLst>
          </p:nvPr>
        </p:nvGraphicFramePr>
        <p:xfrm>
          <a:off x="1714500" y="4711700"/>
          <a:ext cx="6483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9" name="Equation" r:id="rId8" imgW="3340100" imgH="431800" progId="Equation.3">
                  <p:embed/>
                </p:oleObj>
              </mc:Choice>
              <mc:Fallback>
                <p:oleObj name="Equation" r:id="rId8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11700"/>
                        <a:ext cx="6483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6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Bayes rule: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4525963"/>
          </a:xfrm>
        </p:spPr>
        <p:txBody>
          <a:bodyPr/>
          <a:lstStyle/>
          <a:p>
            <a:r>
              <a:rPr lang="en-US" sz="2400" dirty="0" smtClean="0"/>
              <a:t>1% of women at age forty who participate in routine screening have breast cancer.  80% of women with breast cancer will get positive </a:t>
            </a:r>
            <a:r>
              <a:rPr lang="en-US" sz="2400" dirty="0" err="1" smtClean="0"/>
              <a:t>mammographies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9.6% of women without breast cancer will also get positive </a:t>
            </a:r>
            <a:r>
              <a:rPr lang="en-US" sz="2400" dirty="0" err="1" smtClean="0"/>
              <a:t>mammographies</a:t>
            </a:r>
            <a:r>
              <a:rPr lang="en-US" sz="2400" dirty="0" smtClean="0"/>
              <a:t>.  A woman in this age group had a positive mammography in a routine screening.  What is the probability that she actually has breast cancer?</a:t>
            </a:r>
            <a:endParaRPr lang="en-US" sz="2400" dirty="0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76694"/>
              </p:ext>
            </p:extLst>
          </p:nvPr>
        </p:nvGraphicFramePr>
        <p:xfrm>
          <a:off x="1020763" y="4187825"/>
          <a:ext cx="538638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5" name="Equation" r:id="rId4" imgW="3187700" imgH="431800" progId="Equation.3">
                  <p:embed/>
                </p:oleObj>
              </mc:Choice>
              <mc:Fallback>
                <p:oleObj name="Equation" r:id="rId4" imgW="318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87825"/>
                        <a:ext cx="5386387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3945"/>
              </p:ext>
            </p:extLst>
          </p:nvPr>
        </p:nvGraphicFramePr>
        <p:xfrm>
          <a:off x="1524000" y="5943600"/>
          <a:ext cx="541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6" name="Equation" r:id="rId6" imgW="3200400" imgH="431640" progId="Equation.3">
                  <p:embed/>
                </p:oleObj>
              </mc:Choice>
              <mc:Fallback>
                <p:oleObj name="Equation" r:id="rId6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3600"/>
                        <a:ext cx="5410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17132"/>
              </p:ext>
            </p:extLst>
          </p:nvPr>
        </p:nvGraphicFramePr>
        <p:xfrm>
          <a:off x="1687513" y="5051425"/>
          <a:ext cx="69977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7" name="Equation" r:id="rId8" imgW="4140200" imgH="431800" progId="Equation.3">
                  <p:embed/>
                </p:oleObj>
              </mc:Choice>
              <mc:Fallback>
                <p:oleObj name="Equation" r:id="rId8" imgW="414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051425"/>
                        <a:ext cx="69977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1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0-20 at 1.10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114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57706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xkcd.com</a:t>
            </a:r>
            <a:r>
              <a:rPr lang="en-US" dirty="0">
                <a:hlinkClick r:id="rId5"/>
              </a:rPr>
              <a:t>/1132/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6412468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See also: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xkcd.com</a:t>
            </a:r>
            <a:r>
              <a:rPr lang="en-US" dirty="0">
                <a:hlinkClick r:id="rId6"/>
              </a:rPr>
              <a:t>/882/</a:t>
            </a: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901621"/>
              </p:ext>
            </p:extLst>
          </p:nvPr>
        </p:nvGraphicFramePr>
        <p:xfrm>
          <a:off x="4246563" y="904875"/>
          <a:ext cx="43005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5" name="Equation" r:id="rId7" imgW="3060700" imgH="431800" progId="Equation.3">
                  <p:embed/>
                </p:oleObj>
              </mc:Choice>
              <mc:Fallback>
                <p:oleObj name="Equation" r:id="rId7" imgW="3060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904875"/>
                        <a:ext cx="4300537" cy="608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35723"/>
              </p:ext>
            </p:extLst>
          </p:nvPr>
        </p:nvGraphicFramePr>
        <p:xfrm>
          <a:off x="4211638" y="1973263"/>
          <a:ext cx="4495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6" name="Equation" r:id="rId9" imgW="3530600" imgH="431800" progId="Equation.3">
                  <p:embed/>
                </p:oleObj>
              </mc:Choice>
              <mc:Fallback>
                <p:oleObj name="Equation" r:id="rId9" imgW="353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73263"/>
                        <a:ext cx="4495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467600" y="7620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1828800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1405</Words>
  <Application>Microsoft Macintosh PowerPoint</Application>
  <PresentationFormat>On-screen Show (4:3)</PresentationFormat>
  <Paragraphs>226</Paragraphs>
  <Slides>29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Default Design</vt:lpstr>
      <vt:lpstr>Equation</vt:lpstr>
      <vt:lpstr>Microsoft Equation</vt:lpstr>
      <vt:lpstr>Review: Probability</vt:lpstr>
      <vt:lpstr>Bayesian inference,  Naïve Bayes model</vt:lpstr>
      <vt:lpstr>Bayes Rule</vt:lpstr>
      <vt:lpstr>Bayes Rule example</vt:lpstr>
      <vt:lpstr>Bayes Rule example</vt:lpstr>
      <vt:lpstr>Law of total probability</vt:lpstr>
      <vt:lpstr>Bayes Rule example</vt:lpstr>
      <vt:lpstr>Bayes rule: Example</vt:lpstr>
      <vt:lpstr>PowerPoint Presentation</vt:lpstr>
      <vt:lpstr>Probabilistic inference</vt:lpstr>
      <vt:lpstr>Bayesian decision theory</vt:lpstr>
      <vt:lpstr>MAP decision</vt:lpstr>
      <vt:lpstr>Naïve Bayes model</vt:lpstr>
      <vt:lpstr>Naïve Bayes model</vt:lpstr>
      <vt:lpstr>Naïve Bayes model</vt:lpstr>
      <vt:lpstr>Case study: Text document classification</vt:lpstr>
      <vt:lpstr>Case study: Text document classification</vt:lpstr>
      <vt:lpstr>Naïve Bayes Representation</vt:lpstr>
      <vt:lpstr>Naïve Bayes Representation</vt:lpstr>
      <vt:lpstr>Bag of words illustration</vt:lpstr>
      <vt:lpstr>Bag of words illustration</vt:lpstr>
      <vt:lpstr>Bag of words illustration</vt:lpstr>
      <vt:lpstr>Naïve Bayes Representation</vt:lpstr>
      <vt:lpstr>Parameter estimation</vt:lpstr>
      <vt:lpstr>Parameter estimation</vt:lpstr>
      <vt:lpstr>Parameter estimation</vt:lpstr>
      <vt:lpstr>Summary: Naïve Bayes for Document Classification</vt:lpstr>
      <vt:lpstr>Learning and inference pipeline</vt:lpstr>
      <vt:lpstr>Review: Bayesian decision making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Min-Yen Kan</dc:creator>
  <cp:lastModifiedBy>Svetlana Lazebnik</cp:lastModifiedBy>
  <cp:revision>404</cp:revision>
  <cp:lastPrinted>2015-10-22T19:20:14Z</cp:lastPrinted>
  <dcterms:created xsi:type="dcterms:W3CDTF">2003-12-18T04:23:21Z</dcterms:created>
  <dcterms:modified xsi:type="dcterms:W3CDTF">2015-10-23T17:44:59Z</dcterms:modified>
</cp:coreProperties>
</file>