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2" r:id="rId3"/>
    <p:sldId id="263" r:id="rId4"/>
    <p:sldId id="259" r:id="rId5"/>
    <p:sldId id="275" r:id="rId6"/>
    <p:sldId id="260" r:id="rId7"/>
    <p:sldId id="272" r:id="rId8"/>
    <p:sldId id="261" r:id="rId9"/>
    <p:sldId id="273" r:id="rId10"/>
    <p:sldId id="274" r:id="rId11"/>
    <p:sldId id="264" r:id="rId12"/>
    <p:sldId id="271" r:id="rId13"/>
    <p:sldId id="265" r:id="rId14"/>
    <p:sldId id="266" r:id="rId15"/>
  </p:sldIdLst>
  <p:sldSz cx="9144000" cy="5143500" type="screen16x9"/>
  <p:notesSz cx="6858000" cy="9144000"/>
  <p:embeddedFontLst>
    <p:embeddedFont>
      <p:font typeface="Hind Siliguri" panose="02000000000000000000" pitchFamily="2" charset="0"/>
      <p:regular r:id="rId17"/>
      <p:bold r:id="rId18"/>
    </p:embeddedFont>
    <p:embeddedFont>
      <p:font typeface="Lexend Mega Black" panose="020B0604020202020204" charset="0"/>
      <p:regular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F02334-D420-4616-884D-5116C27129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dc7883a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dc7883a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fc47a80b7_1_13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fc47a80b7_1_13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fc47a80b7_1_13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fc47a80b7_1_13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0fc47a80b7_1_1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0fc47a80b7_1_1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fc47a80b7_1_13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fc47a80b7_1_13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fc47a80b7_1_1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fc47a80b7_1_1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dc7883a1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dc7883a1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2570a4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2570a4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2570a4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2570a4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40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dc7883a1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0dc7883a1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2570a4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2570a4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586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dc7883a1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dc7883a1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3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00" y="-2700"/>
            <a:ext cx="9144000" cy="38457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306032"/>
            <a:ext cx="4930500" cy="1887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13225" y="4217825"/>
            <a:ext cx="4465800" cy="351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rgbClr val="9A8AC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7"/>
        <p:cNvGrpSpPr/>
        <p:nvPr/>
      </p:nvGrpSpPr>
      <p:grpSpPr>
        <a:xfrm>
          <a:off x="0" y="0"/>
          <a:ext cx="0" cy="0"/>
          <a:chOff x="0" y="0"/>
          <a:chExt cx="0" cy="0"/>
        </a:xfrm>
      </p:grpSpPr>
      <p:sp>
        <p:nvSpPr>
          <p:cNvPr id="158" name="Google Shape;158;p30"/>
          <p:cNvSpPr/>
          <p:nvPr/>
        </p:nvSpPr>
        <p:spPr>
          <a:xfrm>
            <a:off x="-13650" y="1080275"/>
            <a:ext cx="9171300" cy="4062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30"/>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0" name="Google Shape;160;p30"/>
          <p:cNvSpPr txBox="1">
            <a:spLocks noGrp="1"/>
          </p:cNvSpPr>
          <p:nvPr>
            <p:ph type="subTitle" idx="1"/>
          </p:nvPr>
        </p:nvSpPr>
        <p:spPr>
          <a:xfrm>
            <a:off x="782475" y="2835700"/>
            <a:ext cx="23505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30"/>
          <p:cNvSpPr txBox="1">
            <a:spLocks noGrp="1"/>
          </p:cNvSpPr>
          <p:nvPr>
            <p:ph type="subTitle" idx="2"/>
          </p:nvPr>
        </p:nvSpPr>
        <p:spPr>
          <a:xfrm>
            <a:off x="3397239" y="2835700"/>
            <a:ext cx="23487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30"/>
          <p:cNvSpPr txBox="1">
            <a:spLocks noGrp="1"/>
          </p:cNvSpPr>
          <p:nvPr>
            <p:ph type="subTitle" idx="3"/>
          </p:nvPr>
        </p:nvSpPr>
        <p:spPr>
          <a:xfrm>
            <a:off x="784200" y="3225575"/>
            <a:ext cx="2350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30"/>
          <p:cNvSpPr txBox="1">
            <a:spLocks noGrp="1"/>
          </p:cNvSpPr>
          <p:nvPr>
            <p:ph type="subTitle" idx="4"/>
          </p:nvPr>
        </p:nvSpPr>
        <p:spPr>
          <a:xfrm>
            <a:off x="3398977" y="3225576"/>
            <a:ext cx="2348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30"/>
          <p:cNvSpPr txBox="1">
            <a:spLocks noGrp="1"/>
          </p:cNvSpPr>
          <p:nvPr>
            <p:ph type="subTitle" idx="5"/>
          </p:nvPr>
        </p:nvSpPr>
        <p:spPr>
          <a:xfrm>
            <a:off x="6012877" y="2835700"/>
            <a:ext cx="23469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30"/>
          <p:cNvSpPr txBox="1">
            <a:spLocks noGrp="1"/>
          </p:cNvSpPr>
          <p:nvPr>
            <p:ph type="subTitle" idx="6"/>
          </p:nvPr>
        </p:nvSpPr>
        <p:spPr>
          <a:xfrm>
            <a:off x="6014628" y="3225576"/>
            <a:ext cx="23469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3">
    <p:spTree>
      <p:nvGrpSpPr>
        <p:cNvPr id="1" name="Shape 206"/>
        <p:cNvGrpSpPr/>
        <p:nvPr/>
      </p:nvGrpSpPr>
      <p:grpSpPr>
        <a:xfrm>
          <a:off x="0" y="0"/>
          <a:ext cx="0" cy="0"/>
          <a:chOff x="0" y="0"/>
          <a:chExt cx="0" cy="0"/>
        </a:xfrm>
      </p:grpSpPr>
      <p:sp>
        <p:nvSpPr>
          <p:cNvPr id="207" name="Google Shape;207;p35"/>
          <p:cNvSpPr/>
          <p:nvPr/>
        </p:nvSpPr>
        <p:spPr>
          <a:xfrm>
            <a:off x="-13650" y="1080275"/>
            <a:ext cx="9171300" cy="410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3_1">
    <p:spTree>
      <p:nvGrpSpPr>
        <p:cNvPr id="1" name="Shape 208"/>
        <p:cNvGrpSpPr/>
        <p:nvPr/>
      </p:nvGrpSpPr>
      <p:grpSpPr>
        <a:xfrm>
          <a:off x="0" y="0"/>
          <a:ext cx="0" cy="0"/>
          <a:chOff x="0" y="0"/>
          <a:chExt cx="0" cy="0"/>
        </a:xfrm>
      </p:grpSpPr>
      <p:sp>
        <p:nvSpPr>
          <p:cNvPr id="209" name="Google Shape;209;p36"/>
          <p:cNvSpPr/>
          <p:nvPr/>
        </p:nvSpPr>
        <p:spPr>
          <a:xfrm>
            <a:off x="-2800" y="-2700"/>
            <a:ext cx="9144000" cy="34485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210"/>
        <p:cNvGrpSpPr/>
        <p:nvPr/>
      </p:nvGrpSpPr>
      <p:grpSpPr>
        <a:xfrm>
          <a:off x="0" y="0"/>
          <a:ext cx="0" cy="0"/>
          <a:chOff x="0" y="0"/>
          <a:chExt cx="0" cy="0"/>
        </a:xfrm>
      </p:grpSpPr>
      <p:sp>
        <p:nvSpPr>
          <p:cNvPr id="211" name="Google Shape;211;p37"/>
          <p:cNvSpPr/>
          <p:nvPr/>
        </p:nvSpPr>
        <p:spPr>
          <a:xfrm>
            <a:off x="-13650" y="257190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9150" y="1903475"/>
            <a:ext cx="9162300" cy="32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flipH="1">
            <a:off x="3306775" y="2121700"/>
            <a:ext cx="5124000" cy="1344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00">
                <a:solidFill>
                  <a:schemeClr val="l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536000"/>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lt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5696575" y="434625"/>
            <a:ext cx="27342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SzPts val="8900"/>
              <a:buNone/>
              <a:defRPr sz="8900"/>
            </a:lvl2pPr>
            <a:lvl3pPr lvl="2" algn="r" rtl="0">
              <a:spcBef>
                <a:spcPts val="0"/>
              </a:spcBef>
              <a:spcAft>
                <a:spcPts val="0"/>
              </a:spcAft>
              <a:buSzPts val="8900"/>
              <a:buNone/>
              <a:defRPr sz="8900"/>
            </a:lvl3pPr>
            <a:lvl4pPr lvl="3" algn="r" rtl="0">
              <a:spcBef>
                <a:spcPts val="0"/>
              </a:spcBef>
              <a:spcAft>
                <a:spcPts val="0"/>
              </a:spcAft>
              <a:buSzPts val="8900"/>
              <a:buNone/>
              <a:defRPr sz="8900"/>
            </a:lvl4pPr>
            <a:lvl5pPr lvl="4" algn="r" rtl="0">
              <a:spcBef>
                <a:spcPts val="0"/>
              </a:spcBef>
              <a:spcAft>
                <a:spcPts val="0"/>
              </a:spcAft>
              <a:buSzPts val="8900"/>
              <a:buNone/>
              <a:defRPr sz="8900"/>
            </a:lvl5pPr>
            <a:lvl6pPr lvl="5" algn="r" rtl="0">
              <a:spcBef>
                <a:spcPts val="0"/>
              </a:spcBef>
              <a:spcAft>
                <a:spcPts val="0"/>
              </a:spcAft>
              <a:buSzPts val="8900"/>
              <a:buNone/>
              <a:defRPr sz="8900"/>
            </a:lvl6pPr>
            <a:lvl7pPr lvl="6" algn="r" rtl="0">
              <a:spcBef>
                <a:spcPts val="0"/>
              </a:spcBef>
              <a:spcAft>
                <a:spcPts val="0"/>
              </a:spcAft>
              <a:buSzPts val="8900"/>
              <a:buNone/>
              <a:defRPr sz="8900"/>
            </a:lvl7pPr>
            <a:lvl8pPr lvl="7" algn="r" rtl="0">
              <a:spcBef>
                <a:spcPts val="0"/>
              </a:spcBef>
              <a:spcAft>
                <a:spcPts val="0"/>
              </a:spcAft>
              <a:buSzPts val="8900"/>
              <a:buNone/>
              <a:defRPr sz="8900"/>
            </a:lvl8pPr>
            <a:lvl9pPr lvl="8" algn="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3650" y="15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flipH="1">
            <a:off x="712975" y="555188"/>
            <a:ext cx="40518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3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flipH="1">
            <a:off x="713175" y="3058820"/>
            <a:ext cx="40518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3000">
                <a:solidFill>
                  <a:schemeClr val="dk2"/>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5"/>
          <p:cNvSpPr txBox="1">
            <a:spLocks noGrp="1"/>
          </p:cNvSpPr>
          <p:nvPr>
            <p:ph type="subTitle" idx="3"/>
          </p:nvPr>
        </p:nvSpPr>
        <p:spPr>
          <a:xfrm flipH="1">
            <a:off x="712950" y="877389"/>
            <a:ext cx="40518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flipH="1">
            <a:off x="713150" y="3381054"/>
            <a:ext cx="40518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13650" y="1080275"/>
            <a:ext cx="9171300" cy="410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13225" y="365950"/>
            <a:ext cx="7717500" cy="7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13650" y="15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1251750" y="1042850"/>
            <a:ext cx="6640500" cy="29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2800" y="0"/>
            <a:ext cx="91440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713225" y="1093050"/>
            <a:ext cx="48153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713225" y="2662950"/>
            <a:ext cx="3681600" cy="118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18"/>
        <p:cNvGrpSpPr/>
        <p:nvPr/>
      </p:nvGrpSpPr>
      <p:grpSpPr>
        <a:xfrm>
          <a:off x="0" y="0"/>
          <a:ext cx="0" cy="0"/>
          <a:chOff x="0" y="0"/>
          <a:chExt cx="0" cy="0"/>
        </a:xfrm>
      </p:grpSpPr>
      <p:sp>
        <p:nvSpPr>
          <p:cNvPr id="119" name="Google Shape;119;p22"/>
          <p:cNvSpPr/>
          <p:nvPr/>
        </p:nvSpPr>
        <p:spPr>
          <a:xfrm>
            <a:off x="-2800" y="2589675"/>
            <a:ext cx="91440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a:spLocks noGrp="1"/>
          </p:cNvSpPr>
          <p:nvPr>
            <p:ph type="title"/>
          </p:nvPr>
        </p:nvSpPr>
        <p:spPr>
          <a:xfrm>
            <a:off x="4329300" y="1440038"/>
            <a:ext cx="4101600" cy="114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1" name="Google Shape;121;p22"/>
          <p:cNvSpPr txBox="1">
            <a:spLocks noGrp="1"/>
          </p:cNvSpPr>
          <p:nvPr>
            <p:ph type="subTitle" idx="1"/>
          </p:nvPr>
        </p:nvSpPr>
        <p:spPr>
          <a:xfrm>
            <a:off x="4329300" y="2605163"/>
            <a:ext cx="4101600" cy="9459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34"/>
        <p:cNvGrpSpPr/>
        <p:nvPr/>
      </p:nvGrpSpPr>
      <p:grpSpPr>
        <a:xfrm>
          <a:off x="0" y="0"/>
          <a:ext cx="0" cy="0"/>
          <a:chOff x="0" y="0"/>
          <a:chExt cx="0" cy="0"/>
        </a:xfrm>
      </p:grpSpPr>
      <p:sp>
        <p:nvSpPr>
          <p:cNvPr id="135" name="Google Shape;135;p26"/>
          <p:cNvSpPr/>
          <p:nvPr/>
        </p:nvSpPr>
        <p:spPr>
          <a:xfrm>
            <a:off x="-13650" y="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txBox="1">
            <a:spLocks noGrp="1"/>
          </p:cNvSpPr>
          <p:nvPr>
            <p:ph type="subTitle" idx="1"/>
          </p:nvPr>
        </p:nvSpPr>
        <p:spPr>
          <a:xfrm>
            <a:off x="3988682" y="553713"/>
            <a:ext cx="4441800" cy="3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pen Sans"/>
              <a:buNone/>
              <a:defRPr sz="3000">
                <a:solidFill>
                  <a:schemeClr val="lt1"/>
                </a:solidFill>
                <a:latin typeface="Lexend Mega Black"/>
                <a:ea typeface="Lexend Mega Black"/>
                <a:cs typeface="Lexend Mega Black"/>
                <a:sym typeface="Lexend Mega Black"/>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7" name="Google Shape;137;p26"/>
          <p:cNvSpPr txBox="1">
            <a:spLocks noGrp="1"/>
          </p:cNvSpPr>
          <p:nvPr>
            <p:ph type="subTitle" idx="2"/>
          </p:nvPr>
        </p:nvSpPr>
        <p:spPr>
          <a:xfrm>
            <a:off x="3988676" y="3304079"/>
            <a:ext cx="4441800" cy="3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pen Sans"/>
              <a:buNone/>
              <a:defRPr sz="3000">
                <a:solidFill>
                  <a:schemeClr val="dk2"/>
                </a:solidFill>
                <a:latin typeface="Lexend Mega Black"/>
                <a:ea typeface="Lexend Mega Black"/>
                <a:cs typeface="Lexend Mega Black"/>
                <a:sym typeface="Lexend Mega Black"/>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8" name="Google Shape;138;p26"/>
          <p:cNvSpPr txBox="1">
            <a:spLocks noGrp="1"/>
          </p:cNvSpPr>
          <p:nvPr>
            <p:ph type="subTitle" idx="3"/>
          </p:nvPr>
        </p:nvSpPr>
        <p:spPr>
          <a:xfrm>
            <a:off x="3988713" y="875912"/>
            <a:ext cx="4441800" cy="94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solidFill>
                  <a:schemeClr val="lt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9" name="Google Shape;139;p26"/>
          <p:cNvSpPr txBox="1">
            <a:spLocks noGrp="1"/>
          </p:cNvSpPr>
          <p:nvPr>
            <p:ph type="subTitle" idx="4"/>
          </p:nvPr>
        </p:nvSpPr>
        <p:spPr>
          <a:xfrm>
            <a:off x="3988700" y="3626313"/>
            <a:ext cx="4441800" cy="94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solidFill>
                  <a:schemeClr val="dk2"/>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225" y="1152475"/>
            <a:ext cx="7749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Hind Siliguri" panose="02000000000000000000"/>
              <a:buChar char="●"/>
              <a:defRPr sz="1800">
                <a:solidFill>
                  <a:schemeClr val="dk2"/>
                </a:solidFill>
                <a:latin typeface="Hind Siliguri" panose="02000000000000000000"/>
                <a:ea typeface="Hind Siliguri" panose="02000000000000000000"/>
                <a:cs typeface="Hind Siliguri" panose="02000000000000000000"/>
                <a:sym typeface="Hind Siliguri" panose="02000000000000000000"/>
              </a:defRPr>
            </a:lvl1pPr>
            <a:lvl2pPr marL="914400" lvl="1"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2pPr>
            <a:lvl3pPr marL="1371600" lvl="2"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3pPr>
            <a:lvl4pPr marL="1828800" lvl="3"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4pPr>
            <a:lvl5pPr marL="2286000" lvl="4"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5pPr>
            <a:lvl6pPr marL="2743200" lvl="5"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6pPr>
            <a:lvl7pPr marL="3200400" lvl="6"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7pPr>
            <a:lvl8pPr marL="3657600" lvl="7"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8pPr>
            <a:lvl9pPr marL="4114800" lvl="8" indent="-317500">
              <a:lnSpc>
                <a:spcPct val="100000"/>
              </a:lnSpc>
              <a:spcBef>
                <a:spcPts val="0"/>
              </a:spcBef>
              <a:spcAft>
                <a:spcPts val="0"/>
              </a:spcAft>
              <a:buClr>
                <a:schemeClr val="dk2"/>
              </a:buClr>
              <a:buSzPts val="1400"/>
              <a:buFont typeface="Hind Siliguri" panose="02000000000000000000"/>
              <a:buChar char="■"/>
              <a:defRPr>
                <a:solidFill>
                  <a:schemeClr val="dk2"/>
                </a:solidFill>
                <a:latin typeface="Hind Siliguri" panose="02000000000000000000"/>
                <a:ea typeface="Hind Siliguri" panose="02000000000000000000"/>
                <a:cs typeface="Hind Siliguri" panose="02000000000000000000"/>
                <a:sym typeface="Hind Siliguri" panose="02000000000000000000"/>
              </a:defRPr>
            </a:lvl9pPr>
          </a:lstStyle>
          <a:p>
            <a:endParaRPr/>
          </a:p>
        </p:txBody>
      </p:sp>
      <p:sp>
        <p:nvSpPr>
          <p:cNvPr id="7" name="Google Shape;7;p1"/>
          <p:cNvSpPr txBox="1">
            <a:spLocks noGrp="1"/>
          </p:cNvSpPr>
          <p:nvPr>
            <p:ph type="title"/>
          </p:nvPr>
        </p:nvSpPr>
        <p:spPr>
          <a:xfrm>
            <a:off x="713225" y="445050"/>
            <a:ext cx="7717500" cy="1011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Font typeface="Lexend Mega Black"/>
              <a:buNone/>
              <a:defRPr sz="3000">
                <a:solidFill>
                  <a:schemeClr val="dk2"/>
                </a:solidFill>
                <a:latin typeface="Lexend Mega Black"/>
                <a:ea typeface="Lexend Mega Black"/>
                <a:cs typeface="Lexend Mega Black"/>
                <a:sym typeface="Lexend Mega Black"/>
              </a:defRPr>
            </a:lvl1pPr>
            <a:lvl2pPr lvl="1"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2pPr>
            <a:lvl3pPr lvl="2"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3pPr>
            <a:lvl4pPr lvl="3"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4pPr>
            <a:lvl5pPr lvl="4"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5pPr>
            <a:lvl6pPr lvl="5"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6pPr>
            <a:lvl7pPr lvl="6"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7pPr>
            <a:lvl8pPr lvl="7"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8pPr>
            <a:lvl9pPr lvl="8"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 id="2147483659" r:id="rId7"/>
    <p:sldLayoutId id="2147483669" r:id="rId8"/>
    <p:sldLayoutId id="2147483673" r:id="rId9"/>
    <p:sldLayoutId id="2147483677"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41"/>
          <p:cNvSpPr txBox="1">
            <a:spLocks noGrp="1"/>
          </p:cNvSpPr>
          <p:nvPr>
            <p:ph type="ctrTitle"/>
          </p:nvPr>
        </p:nvSpPr>
        <p:spPr>
          <a:xfrm>
            <a:off x="713225" y="1306032"/>
            <a:ext cx="3762131" cy="11249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b="1" dirty="0">
                <a:solidFill>
                  <a:schemeClr val="lt1"/>
                </a:solidFill>
                <a:latin typeface="+mj-lt"/>
              </a:rPr>
              <a:t>HANDMADE CLOTHING ONLINE RETAILER</a:t>
            </a:r>
            <a:endParaRPr sz="2000" b="1" dirty="0">
              <a:solidFill>
                <a:schemeClr val="lt1"/>
              </a:solidFill>
              <a:latin typeface="+mj-lt"/>
              <a:ea typeface="Lexend Mega"/>
              <a:cs typeface="Lexend Mega"/>
              <a:sym typeface="Lexend Mega"/>
            </a:endParaRPr>
          </a:p>
        </p:txBody>
      </p:sp>
      <p:sp>
        <p:nvSpPr>
          <p:cNvPr id="223" name="Google Shape;223;p41"/>
          <p:cNvSpPr txBox="1">
            <a:spLocks noGrp="1"/>
          </p:cNvSpPr>
          <p:nvPr>
            <p:ph type="subTitle" idx="1"/>
          </p:nvPr>
        </p:nvSpPr>
        <p:spPr>
          <a:xfrm>
            <a:off x="638883" y="4065012"/>
            <a:ext cx="4465800" cy="7927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2000" b="1" dirty="0">
                <a:latin typeface="+mj-lt"/>
              </a:rPr>
              <a:t>SAURONIL BISWAS</a:t>
            </a:r>
          </a:p>
          <a:p>
            <a:pPr marL="0" lvl="0" indent="0" algn="ctr" rtl="0">
              <a:spcBef>
                <a:spcPts val="0"/>
              </a:spcBef>
              <a:spcAft>
                <a:spcPts val="0"/>
              </a:spcAft>
              <a:buClr>
                <a:schemeClr val="dk1"/>
              </a:buClr>
              <a:buSzPts val="1100"/>
              <a:buFont typeface="Arial" panose="020B0604020202020204"/>
              <a:buNone/>
            </a:pPr>
            <a:r>
              <a:rPr lang="en-GB" sz="2000" b="1" dirty="0">
                <a:latin typeface="+mj-lt"/>
              </a:rPr>
              <a:t>M2022ANLT026 OF 2022-2026</a:t>
            </a:r>
          </a:p>
        </p:txBody>
      </p:sp>
      <p:pic>
        <p:nvPicPr>
          <p:cNvPr id="224" name="Google Shape;224;p41"/>
          <p:cNvPicPr preferRelativeResize="0"/>
          <p:nvPr/>
        </p:nvPicPr>
        <p:blipFill rotWithShape="1">
          <a:blip r:embed="rId3"/>
          <a:srcRect b="-30616"/>
          <a:stretch>
            <a:fillRect/>
          </a:stretch>
        </p:blipFill>
        <p:spPr>
          <a:xfrm>
            <a:off x="5993412" y="-2700"/>
            <a:ext cx="3150600" cy="5143500"/>
          </a:xfrm>
          <a:prstGeom prst="rect">
            <a:avLst/>
          </a:prstGeom>
          <a:noFill/>
          <a:ln>
            <a:noFill/>
          </a:ln>
        </p:spPr>
      </p:pic>
      <p:sp>
        <p:nvSpPr>
          <p:cNvPr id="225" name="Google Shape;225;p41"/>
          <p:cNvSpPr/>
          <p:nvPr/>
        </p:nvSpPr>
        <p:spPr>
          <a:xfrm>
            <a:off x="5993400" y="3843100"/>
            <a:ext cx="3150600" cy="1300200"/>
          </a:xfrm>
          <a:prstGeom prst="rect">
            <a:avLst/>
          </a:prstGeom>
          <a:solidFill>
            <a:srgbClr val="9A8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latin typeface="+mj-lt"/>
              </a:rPr>
              <a:t>3</a:t>
            </a:r>
            <a:r>
              <a:rPr lang="en-IN" sz="1600" b="1" baseline="30000" dirty="0">
                <a:latin typeface="+mj-lt"/>
              </a:rPr>
              <a:t>RD</a:t>
            </a:r>
            <a:r>
              <a:rPr lang="en-IN" sz="1600" b="1" dirty="0">
                <a:latin typeface="+mj-lt"/>
              </a:rPr>
              <a:t> SEM M.S. ANALYTICS</a:t>
            </a:r>
          </a:p>
          <a:p>
            <a:pPr marL="0" lvl="0" indent="0" algn="ctr" rtl="0">
              <a:spcBef>
                <a:spcPts val="0"/>
              </a:spcBef>
              <a:spcAft>
                <a:spcPts val="0"/>
              </a:spcAft>
              <a:buNone/>
            </a:pPr>
            <a:r>
              <a:rPr lang="en-IN" sz="1600" b="1" dirty="0">
                <a:latin typeface="+mj-lt"/>
              </a:rPr>
              <a:t>DATA ETHICS</a:t>
            </a:r>
            <a:endParaRPr sz="1600" b="1" dirty="0">
              <a:latin typeface="+mj-lt"/>
            </a:endParaRPr>
          </a:p>
        </p:txBody>
      </p:sp>
      <p:sp>
        <p:nvSpPr>
          <p:cNvPr id="227" name="Google Shape;227;p41"/>
          <p:cNvSpPr/>
          <p:nvPr/>
        </p:nvSpPr>
        <p:spPr>
          <a:xfrm>
            <a:off x="1675702" y="281239"/>
            <a:ext cx="2331303" cy="6257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3200" b="1" dirty="0">
                <a:solidFill>
                  <a:schemeClr val="dk2"/>
                </a:solidFill>
                <a:latin typeface="+mj-lt"/>
                <a:ea typeface="Lexend Mega"/>
                <a:cs typeface="Lexend Mega"/>
                <a:sym typeface="Lexend Mega"/>
              </a:rPr>
              <a:t>ARTEA</a:t>
            </a:r>
            <a:endParaRPr lang="en-IN" altLang="en-GB" sz="2400" b="1" dirty="0">
              <a:solidFill>
                <a:schemeClr val="dk2"/>
              </a:solidFill>
              <a:latin typeface="+mj-lt"/>
              <a:ea typeface="Lexend Mega"/>
              <a:cs typeface="Lexend Mega"/>
              <a:sym typeface="Lexend Meg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34537" y="-1"/>
            <a:ext cx="8101540" cy="520391"/>
          </a:xfrm>
          <a:prstGeom prst="rect">
            <a:avLst/>
          </a:prstGeom>
        </p:spPr>
        <p:txBody>
          <a:bodyPr spcFirstLastPara="1" wrap="square" lIns="91425" tIns="91425" rIns="91425" bIns="91425" anchor="t" anchorCtr="0">
            <a:noAutofit/>
          </a:bodyPr>
          <a:lstStyle/>
          <a:p>
            <a:pPr lvl="0" algn="l">
              <a:lnSpc>
                <a:spcPct val="107000"/>
              </a:lnSpc>
              <a:spcAft>
                <a:spcPts val="800"/>
              </a:spcAft>
              <a:tabLst>
                <a:tab pos="457200" algn="l"/>
              </a:tabLst>
            </a:pPr>
            <a:r>
              <a:rPr lang="en-IN" sz="1800" kern="0" dirty="0">
                <a:solidFill>
                  <a:schemeClr val="bg1">
                    <a:lumMod val="10000"/>
                  </a:schemeClr>
                </a:solidFill>
                <a:effectLst/>
                <a:latin typeface="+mj-lt"/>
                <a:ea typeface="Times New Roman" panose="02020603050405020304" pitchFamily="18" charset="0"/>
                <a:cs typeface="Times New Roman" panose="02020603050405020304" pitchFamily="18" charset="0"/>
              </a:rPr>
              <a:t>How many transactions and revenues should you expect if </a:t>
            </a:r>
            <a:r>
              <a:rPr lang="en-IN" sz="1800" kern="0" dirty="0" err="1">
                <a:solidFill>
                  <a:schemeClr val="bg1">
                    <a:lumMod val="10000"/>
                  </a:schemeClr>
                </a:solidFill>
                <a:effectLst/>
                <a:latin typeface="+mj-lt"/>
                <a:ea typeface="Times New Roman" panose="02020603050405020304" pitchFamily="18" charset="0"/>
                <a:cs typeface="Times New Roman" panose="02020603050405020304" pitchFamily="18" charset="0"/>
              </a:rPr>
              <a:t>Artea</a:t>
            </a:r>
            <a:r>
              <a:rPr lang="en-IN" sz="1800" kern="0" dirty="0">
                <a:solidFill>
                  <a:schemeClr val="bg1">
                    <a:lumMod val="10000"/>
                  </a:schemeClr>
                </a:solidFill>
                <a:effectLst/>
                <a:latin typeface="+mj-lt"/>
                <a:ea typeface="Times New Roman" panose="02020603050405020304" pitchFamily="18" charset="0"/>
                <a:cs typeface="Times New Roman" panose="02020603050405020304" pitchFamily="18" charset="0"/>
              </a:rPr>
              <a:t> targets those customers?</a:t>
            </a:r>
            <a:endParaRPr lang="en-IN" sz="1800" kern="100" dirty="0">
              <a:solidFill>
                <a:schemeClr val="bg1">
                  <a:lumMod val="10000"/>
                </a:schemeClr>
              </a:solidFill>
              <a:effectLst/>
              <a:latin typeface="+mj-lt"/>
              <a:ea typeface="Calibri" panose="020F0502020204030204" pitchFamily="34" charset="0"/>
              <a:cs typeface="Times New Roman" panose="02020603050405020304" pitchFamily="18" charset="0"/>
            </a:endParaRPr>
          </a:p>
        </p:txBody>
      </p:sp>
      <p:sp>
        <p:nvSpPr>
          <p:cNvPr id="262" name="Google Shape;262;p44"/>
          <p:cNvSpPr txBox="1">
            <a:spLocks noGrp="1"/>
          </p:cNvSpPr>
          <p:nvPr>
            <p:ph type="subTitle" idx="1"/>
          </p:nvPr>
        </p:nvSpPr>
        <p:spPr>
          <a:xfrm>
            <a:off x="214049" y="3528319"/>
            <a:ext cx="8745595" cy="14640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Tx/>
              <a:buSzPts val="1100"/>
              <a:buFont typeface="Arial" panose="020B0604020202020204" pitchFamily="34" charset="0"/>
              <a:buChar char="•"/>
            </a:pPr>
            <a:r>
              <a:rPr lang="en-IN" dirty="0">
                <a:solidFill>
                  <a:schemeClr val="bg1">
                    <a:lumMod val="10000"/>
                  </a:schemeClr>
                </a:solidFill>
                <a:latin typeface="+mj-lt"/>
              </a:rPr>
              <a:t>Left hand side image is the feature selection bar graph for random forest classifier</a:t>
            </a:r>
          </a:p>
          <a:p>
            <a:pPr marL="285750" lvl="0" indent="-285750" algn="l" rtl="0">
              <a:spcBef>
                <a:spcPts val="0"/>
              </a:spcBef>
              <a:spcAft>
                <a:spcPts val="0"/>
              </a:spcAft>
              <a:buClrTx/>
              <a:buSzPts val="1100"/>
              <a:buFont typeface="Arial" panose="020B0604020202020204" pitchFamily="34" charset="0"/>
              <a:buChar char="•"/>
            </a:pPr>
            <a:r>
              <a:rPr lang="en-IN" dirty="0">
                <a:solidFill>
                  <a:schemeClr val="bg1">
                    <a:lumMod val="10000"/>
                  </a:schemeClr>
                </a:solidFill>
                <a:latin typeface="+mj-lt"/>
              </a:rPr>
              <a:t>In right hand side I have featured selection graph for random forest regressor</a:t>
            </a:r>
          </a:p>
          <a:p>
            <a:pPr marL="285750" lvl="0" indent="-285750" algn="l" rtl="0">
              <a:spcBef>
                <a:spcPts val="0"/>
              </a:spcBef>
              <a:spcAft>
                <a:spcPts val="0"/>
              </a:spcAft>
              <a:buClrTx/>
              <a:buSzPts val="1100"/>
              <a:buFont typeface="Arial" panose="020B0604020202020204" pitchFamily="34" charset="0"/>
              <a:buChar char="•"/>
            </a:pPr>
            <a:r>
              <a:rPr lang="en-IN" dirty="0">
                <a:solidFill>
                  <a:schemeClr val="bg1">
                    <a:lumMod val="10000"/>
                  </a:schemeClr>
                </a:solidFill>
                <a:latin typeface="+mj-lt"/>
              </a:rPr>
              <a:t>In both the cases the column </a:t>
            </a:r>
            <a:r>
              <a:rPr lang="en-IN" dirty="0" err="1">
                <a:solidFill>
                  <a:schemeClr val="bg1">
                    <a:lumMod val="10000"/>
                  </a:schemeClr>
                </a:solidFill>
                <a:latin typeface="+mj-lt"/>
              </a:rPr>
              <a:t>non_male</a:t>
            </a:r>
            <a:r>
              <a:rPr lang="en-IN" dirty="0">
                <a:solidFill>
                  <a:schemeClr val="bg1">
                    <a:lumMod val="10000"/>
                  </a:schemeClr>
                </a:solidFill>
                <a:latin typeface="+mj-lt"/>
              </a:rPr>
              <a:t> and minority Both having zero and one value are of least importance according to the random forest ensemble based decision tree algorithm.</a:t>
            </a:r>
            <a:endParaRPr lang="en-GB" dirty="0">
              <a:solidFill>
                <a:schemeClr val="bg1">
                  <a:lumMod val="10000"/>
                </a:schemeClr>
              </a:solidFill>
              <a:latin typeface="+mj-lt"/>
            </a:endParaRPr>
          </a:p>
        </p:txBody>
      </p:sp>
      <p:pic>
        <p:nvPicPr>
          <p:cNvPr id="4" name="Picture 3">
            <a:extLst>
              <a:ext uri="{FF2B5EF4-FFF2-40B4-BE49-F238E27FC236}">
                <a16:creationId xmlns:a16="http://schemas.microsoft.com/office/drawing/2014/main" id="{6482957D-F7B6-D41D-521D-F47CC300EFCC}"/>
              </a:ext>
            </a:extLst>
          </p:cNvPr>
          <p:cNvPicPr>
            <a:picLocks noChangeAspect="1"/>
          </p:cNvPicPr>
          <p:nvPr/>
        </p:nvPicPr>
        <p:blipFill>
          <a:blip r:embed="rId3"/>
          <a:stretch>
            <a:fillRect/>
          </a:stretch>
        </p:blipFill>
        <p:spPr>
          <a:xfrm>
            <a:off x="214050" y="501201"/>
            <a:ext cx="4296937" cy="2960488"/>
          </a:xfrm>
          <a:prstGeom prst="rect">
            <a:avLst/>
          </a:prstGeom>
        </p:spPr>
      </p:pic>
      <p:pic>
        <p:nvPicPr>
          <p:cNvPr id="7" name="Picture 6">
            <a:extLst>
              <a:ext uri="{FF2B5EF4-FFF2-40B4-BE49-F238E27FC236}">
                <a16:creationId xmlns:a16="http://schemas.microsoft.com/office/drawing/2014/main" id="{2C375DD2-0444-7956-32C2-ECDD1F19EF1E}"/>
              </a:ext>
            </a:extLst>
          </p:cNvPr>
          <p:cNvPicPr>
            <a:picLocks noChangeAspect="1"/>
          </p:cNvPicPr>
          <p:nvPr/>
        </p:nvPicPr>
        <p:blipFill>
          <a:blip r:embed="rId4"/>
          <a:stretch>
            <a:fillRect/>
          </a:stretch>
        </p:blipFill>
        <p:spPr>
          <a:xfrm>
            <a:off x="4633014" y="520390"/>
            <a:ext cx="4414342" cy="2960489"/>
          </a:xfrm>
          <a:prstGeom prst="rect">
            <a:avLst/>
          </a:prstGeom>
        </p:spPr>
      </p:pic>
    </p:spTree>
    <p:extLst>
      <p:ext uri="{BB962C8B-B14F-4D97-AF65-F5344CB8AC3E}">
        <p14:creationId xmlns:p14="http://schemas.microsoft.com/office/powerpoint/2010/main" val="292998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9"/>
          <p:cNvPicPr preferRelativeResize="0"/>
          <p:nvPr/>
        </p:nvPicPr>
        <p:blipFill rotWithShape="1">
          <a:blip r:embed="rId3"/>
          <a:srcRect l="3648" r="4448"/>
          <a:stretch>
            <a:fillRect/>
          </a:stretch>
        </p:blipFill>
        <p:spPr>
          <a:xfrm>
            <a:off x="6007051" y="0"/>
            <a:ext cx="3150601" cy="5143501"/>
          </a:xfrm>
          <a:prstGeom prst="rect">
            <a:avLst/>
          </a:prstGeom>
          <a:noFill/>
          <a:ln>
            <a:noFill/>
          </a:ln>
        </p:spPr>
      </p:pic>
      <p:sp>
        <p:nvSpPr>
          <p:cNvPr id="309" name="Google Shape;309;p49"/>
          <p:cNvSpPr txBox="1">
            <a:spLocks noGrp="1"/>
          </p:cNvSpPr>
          <p:nvPr>
            <p:ph type="subTitle" idx="1"/>
          </p:nvPr>
        </p:nvSpPr>
        <p:spPr>
          <a:xfrm flipH="1">
            <a:off x="712975" y="555188"/>
            <a:ext cx="4051800" cy="3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j-lt"/>
              </a:rPr>
              <a:t>Transaction</a:t>
            </a:r>
          </a:p>
        </p:txBody>
      </p:sp>
      <p:sp>
        <p:nvSpPr>
          <p:cNvPr id="310" name="Google Shape;310;p49"/>
          <p:cNvSpPr txBox="1">
            <a:spLocks noGrp="1"/>
          </p:cNvSpPr>
          <p:nvPr>
            <p:ph type="subTitle" idx="2"/>
          </p:nvPr>
        </p:nvSpPr>
        <p:spPr>
          <a:xfrm flipH="1">
            <a:off x="713175" y="3058820"/>
            <a:ext cx="4051800" cy="3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j-lt"/>
              </a:rPr>
              <a:t>Revenue</a:t>
            </a:r>
          </a:p>
        </p:txBody>
      </p:sp>
      <p:sp>
        <p:nvSpPr>
          <p:cNvPr id="311" name="Google Shape;311;p49"/>
          <p:cNvSpPr txBox="1">
            <a:spLocks noGrp="1"/>
          </p:cNvSpPr>
          <p:nvPr>
            <p:ph type="subTitle" idx="3"/>
          </p:nvPr>
        </p:nvSpPr>
        <p:spPr>
          <a:xfrm flipH="1">
            <a:off x="712950" y="877388"/>
            <a:ext cx="4051800" cy="134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j-lt"/>
              </a:rPr>
              <a:t>Whether the transaction will happen or not that is a dichotomous output. For that reason The predicted output could not be classified properly because of inadequate data.</a:t>
            </a:r>
            <a:endParaRPr lang="en-GB" dirty="0">
              <a:latin typeface="+mj-lt"/>
            </a:endParaRPr>
          </a:p>
        </p:txBody>
      </p:sp>
      <p:sp>
        <p:nvSpPr>
          <p:cNvPr id="312" name="Google Shape;312;p49"/>
          <p:cNvSpPr txBox="1">
            <a:spLocks noGrp="1"/>
          </p:cNvSpPr>
          <p:nvPr>
            <p:ph type="subTitle" idx="4"/>
          </p:nvPr>
        </p:nvSpPr>
        <p:spPr>
          <a:xfrm flipH="1">
            <a:off x="713150" y="3381053"/>
            <a:ext cx="4051800" cy="134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j-lt"/>
              </a:rPr>
              <a:t>Revenue being a continuous variable I could predict that a total of 44684.02 unit of revenue Will be generated according to the predictor after the second round of coupon distribution.</a:t>
            </a:r>
            <a:endParaRPr lang="en-GB"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E257BA-5C44-BD11-0332-A1BD9DEC0C74}"/>
              </a:ext>
            </a:extLst>
          </p:cNvPr>
          <p:cNvSpPr txBox="1"/>
          <p:nvPr/>
        </p:nvSpPr>
        <p:spPr>
          <a:xfrm>
            <a:off x="449826" y="58994"/>
            <a:ext cx="8037871" cy="307777"/>
          </a:xfrm>
          <a:prstGeom prst="rect">
            <a:avLst/>
          </a:prstGeom>
          <a:noFill/>
        </p:spPr>
        <p:txBody>
          <a:bodyPr wrap="square" rtlCol="0">
            <a:spAutoFit/>
          </a:bodyPr>
          <a:lstStyle/>
          <a:p>
            <a:r>
              <a:rPr lang="en-US" b="0" i="0" dirty="0">
                <a:solidFill>
                  <a:schemeClr val="bg1">
                    <a:lumMod val="10000"/>
                  </a:schemeClr>
                </a:solidFill>
                <a:effectLst/>
                <a:latin typeface="+mj-lt"/>
              </a:rPr>
              <a:t>What are the risks of using your proposed targeting policy?</a:t>
            </a:r>
            <a:endParaRPr lang="en-IN" dirty="0">
              <a:solidFill>
                <a:schemeClr val="bg1">
                  <a:lumMod val="10000"/>
                </a:schemeClr>
              </a:solidFill>
              <a:latin typeface="+mj-lt"/>
            </a:endParaRPr>
          </a:p>
        </p:txBody>
      </p:sp>
      <p:sp>
        <p:nvSpPr>
          <p:cNvPr id="22" name="TextBox 21">
            <a:extLst>
              <a:ext uri="{FF2B5EF4-FFF2-40B4-BE49-F238E27FC236}">
                <a16:creationId xmlns:a16="http://schemas.microsoft.com/office/drawing/2014/main" id="{B17466B0-76A0-1E0B-8A04-59999ADED4C1}"/>
              </a:ext>
            </a:extLst>
          </p:cNvPr>
          <p:cNvSpPr txBox="1"/>
          <p:nvPr/>
        </p:nvSpPr>
        <p:spPr>
          <a:xfrm>
            <a:off x="530942" y="471948"/>
            <a:ext cx="8037871" cy="4185761"/>
          </a:xfrm>
          <a:prstGeom prst="rect">
            <a:avLst/>
          </a:prstGeom>
          <a:noFill/>
        </p:spPr>
        <p:txBody>
          <a:bodyPr wrap="square" rtlCol="0">
            <a:spAutoFit/>
          </a:bodyPr>
          <a:lstStyle/>
          <a:p>
            <a:r>
              <a:rPr lang="en-IN" dirty="0">
                <a:solidFill>
                  <a:schemeClr val="bg1">
                    <a:lumMod val="10000"/>
                  </a:schemeClr>
                </a:solidFill>
                <a:latin typeface="+mj-lt"/>
              </a:rPr>
              <a:t>As we have earlier seen that distributing the coupons to female customers will be beneficial for the business. Also the majority who have received the coupon have used it substantially and contributed to the revenue generation effectively.</a:t>
            </a:r>
          </a:p>
          <a:p>
            <a:r>
              <a:rPr lang="en-US" dirty="0">
                <a:solidFill>
                  <a:schemeClr val="bg1">
                    <a:lumMod val="10000"/>
                  </a:schemeClr>
                </a:solidFill>
                <a:latin typeface="+mj-lt"/>
              </a:rPr>
              <a:t>It is important to consider some risks to ensure that recommendations and strategies are ethical and do not inadvertently discriminate against any group.</a:t>
            </a:r>
            <a:r>
              <a:rPr lang="en-IN" dirty="0">
                <a:solidFill>
                  <a:schemeClr val="bg1">
                    <a:lumMod val="10000"/>
                  </a:schemeClr>
                </a:solidFill>
                <a:latin typeface="+mj-lt"/>
              </a:rPr>
              <a:t> Some of the risks are:</a:t>
            </a:r>
          </a:p>
          <a:p>
            <a:endParaRPr lang="en-US" dirty="0">
              <a:solidFill>
                <a:schemeClr val="bg1">
                  <a:lumMod val="10000"/>
                </a:schemeClr>
              </a:solidFill>
              <a:latin typeface="+mj-lt"/>
            </a:endParaRPr>
          </a:p>
          <a:p>
            <a:pPr algn="l">
              <a:buFont typeface="+mj-lt"/>
              <a:buAutoNum type="arabicPeriod"/>
            </a:pPr>
            <a:r>
              <a:rPr lang="en-US" dirty="0">
                <a:solidFill>
                  <a:schemeClr val="bg1">
                    <a:lumMod val="10000"/>
                  </a:schemeClr>
                </a:solidFill>
                <a:latin typeface="+mj-lt"/>
              </a:rPr>
              <a:t>Bias and Discrimination: Targeting policies based solely on gender, ethnicity, or other demographic factors can lead to bias and discrimination. This can result in unequal opportunities and reinforce existing inequalities.</a:t>
            </a:r>
          </a:p>
          <a:p>
            <a:pPr algn="l">
              <a:buFont typeface="+mj-lt"/>
              <a:buAutoNum type="arabicPeriod"/>
            </a:pPr>
            <a:r>
              <a:rPr lang="en-US" dirty="0">
                <a:solidFill>
                  <a:schemeClr val="bg1">
                    <a:lumMod val="10000"/>
                  </a:schemeClr>
                </a:solidFill>
                <a:latin typeface="+mj-lt"/>
              </a:rPr>
              <a:t>Unintended Consequences: Focusing solely on conversion rates without understanding the underlying reasons for the disparities can lead to unintended consequences. </a:t>
            </a:r>
          </a:p>
          <a:p>
            <a:pPr algn="l">
              <a:buFont typeface="+mj-lt"/>
              <a:buAutoNum type="arabicPeriod"/>
            </a:pPr>
            <a:r>
              <a:rPr lang="en-US" dirty="0">
                <a:solidFill>
                  <a:schemeClr val="bg1">
                    <a:lumMod val="10000"/>
                  </a:schemeClr>
                </a:solidFill>
                <a:latin typeface="+mj-lt"/>
              </a:rPr>
              <a:t>Reinforcing Stereotypes: It may overlook the individual preferences and behaviors of customers.</a:t>
            </a:r>
          </a:p>
          <a:p>
            <a:pPr algn="l">
              <a:buFont typeface="+mj-lt"/>
              <a:buAutoNum type="arabicPeriod"/>
            </a:pPr>
            <a:r>
              <a:rPr lang="en-US" dirty="0">
                <a:solidFill>
                  <a:schemeClr val="bg1">
                    <a:lumMod val="10000"/>
                  </a:schemeClr>
                </a:solidFill>
                <a:latin typeface="+mj-lt"/>
              </a:rPr>
              <a:t>Loss of Potential Customers: By not targeting certain groups, we might miss out on potential customers who could be interested in your products but were excluded based on demographic factors.</a:t>
            </a:r>
          </a:p>
          <a:p>
            <a:pPr algn="l">
              <a:buFont typeface="+mj-lt"/>
              <a:buAutoNum type="arabicPeriod"/>
            </a:pPr>
            <a:r>
              <a:rPr lang="en-US" dirty="0">
                <a:solidFill>
                  <a:schemeClr val="bg1">
                    <a:lumMod val="10000"/>
                  </a:schemeClr>
                </a:solidFill>
                <a:latin typeface="+mj-lt"/>
              </a:rPr>
              <a:t>Negative Public Perception: Adopting targeting policies can lead to negative public perception and damage the company's reputation.</a:t>
            </a:r>
          </a:p>
          <a:p>
            <a:pPr algn="l">
              <a:buFont typeface="+mj-lt"/>
              <a:buAutoNum type="arabicPeriod"/>
            </a:pPr>
            <a:r>
              <a:rPr lang="en-US" dirty="0">
                <a:solidFill>
                  <a:schemeClr val="bg1">
                    <a:lumMod val="10000"/>
                  </a:schemeClr>
                </a:solidFill>
                <a:latin typeface="+mj-lt"/>
              </a:rPr>
              <a:t>Legal and Regulatory Issues: Some regions have laws and regulations against discriminatory practices in marketing and targeting. Ignoring these regulations can lead to legal repercussions.</a:t>
            </a:r>
          </a:p>
        </p:txBody>
      </p:sp>
    </p:spTree>
    <p:extLst>
      <p:ext uri="{BB962C8B-B14F-4D97-AF65-F5344CB8AC3E}">
        <p14:creationId xmlns:p14="http://schemas.microsoft.com/office/powerpoint/2010/main" val="406301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20" name="Google Shape;320;p50"/>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j-lt"/>
              </a:rPr>
              <a:t>Some other important Hypothesis Tests</a:t>
            </a:r>
          </a:p>
        </p:txBody>
      </p:sp>
      <p:pic>
        <p:nvPicPr>
          <p:cNvPr id="15" name="Picture 14">
            <a:extLst>
              <a:ext uri="{FF2B5EF4-FFF2-40B4-BE49-F238E27FC236}">
                <a16:creationId xmlns:a16="http://schemas.microsoft.com/office/drawing/2014/main" id="{79317519-4929-3038-8682-21B896C1D2AD}"/>
              </a:ext>
            </a:extLst>
          </p:cNvPr>
          <p:cNvPicPr>
            <a:picLocks noChangeAspect="1"/>
          </p:cNvPicPr>
          <p:nvPr/>
        </p:nvPicPr>
        <p:blipFill>
          <a:blip r:embed="rId3"/>
          <a:stretch>
            <a:fillRect/>
          </a:stretch>
        </p:blipFill>
        <p:spPr>
          <a:xfrm>
            <a:off x="325286" y="1213440"/>
            <a:ext cx="6561389" cy="929721"/>
          </a:xfrm>
          <a:prstGeom prst="rect">
            <a:avLst/>
          </a:prstGeom>
        </p:spPr>
      </p:pic>
      <p:pic>
        <p:nvPicPr>
          <p:cNvPr id="17" name="Picture 16">
            <a:extLst>
              <a:ext uri="{FF2B5EF4-FFF2-40B4-BE49-F238E27FC236}">
                <a16:creationId xmlns:a16="http://schemas.microsoft.com/office/drawing/2014/main" id="{6132BB7E-08F2-5FFF-DDFF-673FE1A219E1}"/>
              </a:ext>
            </a:extLst>
          </p:cNvPr>
          <p:cNvPicPr>
            <a:picLocks noChangeAspect="1"/>
          </p:cNvPicPr>
          <p:nvPr/>
        </p:nvPicPr>
        <p:blipFill>
          <a:blip r:embed="rId4"/>
          <a:stretch>
            <a:fillRect/>
          </a:stretch>
        </p:blipFill>
        <p:spPr>
          <a:xfrm>
            <a:off x="325286" y="2367200"/>
            <a:ext cx="6904318" cy="723963"/>
          </a:xfrm>
          <a:prstGeom prst="rect">
            <a:avLst/>
          </a:prstGeom>
        </p:spPr>
      </p:pic>
      <p:pic>
        <p:nvPicPr>
          <p:cNvPr id="19" name="Picture 18">
            <a:extLst>
              <a:ext uri="{FF2B5EF4-FFF2-40B4-BE49-F238E27FC236}">
                <a16:creationId xmlns:a16="http://schemas.microsoft.com/office/drawing/2014/main" id="{E032C0B4-E9F7-F3DB-3CE0-E65ED609BC6D}"/>
              </a:ext>
            </a:extLst>
          </p:cNvPr>
          <p:cNvPicPr>
            <a:picLocks noChangeAspect="1"/>
          </p:cNvPicPr>
          <p:nvPr/>
        </p:nvPicPr>
        <p:blipFill>
          <a:blip r:embed="rId5"/>
          <a:stretch>
            <a:fillRect/>
          </a:stretch>
        </p:blipFill>
        <p:spPr>
          <a:xfrm>
            <a:off x="325286" y="3289446"/>
            <a:ext cx="6195597" cy="975445"/>
          </a:xfrm>
          <a:prstGeom prst="rect">
            <a:avLst/>
          </a:prstGeom>
        </p:spPr>
      </p:pic>
      <p:sp>
        <p:nvSpPr>
          <p:cNvPr id="20" name="TextBox 19">
            <a:extLst>
              <a:ext uri="{FF2B5EF4-FFF2-40B4-BE49-F238E27FC236}">
                <a16:creationId xmlns:a16="http://schemas.microsoft.com/office/drawing/2014/main" id="{4980BD28-13CC-89FC-C15E-634C40FB97F8}"/>
              </a:ext>
            </a:extLst>
          </p:cNvPr>
          <p:cNvSpPr txBox="1"/>
          <p:nvPr/>
        </p:nvSpPr>
        <p:spPr>
          <a:xfrm>
            <a:off x="325286" y="4342518"/>
            <a:ext cx="7594598" cy="738664"/>
          </a:xfrm>
          <a:prstGeom prst="rect">
            <a:avLst/>
          </a:prstGeom>
          <a:noFill/>
        </p:spPr>
        <p:txBody>
          <a:bodyPr wrap="square" rtlCol="0">
            <a:spAutoFit/>
          </a:bodyPr>
          <a:lstStyle/>
          <a:p>
            <a:r>
              <a:rPr lang="en-IN" dirty="0">
                <a:latin typeface="+mj-lt"/>
              </a:rPr>
              <a:t>All of them have p value greater than the Alpha=0.05. So the results after running the experiment does not give us enough confidence to tell that randomly chosen customers who received coupons positively increased the revenue of </a:t>
            </a:r>
            <a:r>
              <a:rPr lang="en-IN" dirty="0" err="1">
                <a:latin typeface="+mj-lt"/>
              </a:rPr>
              <a:t>Artea</a:t>
            </a:r>
            <a:r>
              <a:rPr lang="en-IN" dirty="0">
                <a:latin typeface="+mj-l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subTitle" idx="1"/>
          </p:nvPr>
        </p:nvSpPr>
        <p:spPr>
          <a:xfrm>
            <a:off x="3988700" y="57191"/>
            <a:ext cx="4441800" cy="32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latin typeface="+mj-lt"/>
              </a:rPr>
              <a:t>Conclusion</a:t>
            </a:r>
          </a:p>
        </p:txBody>
      </p:sp>
      <p:sp>
        <p:nvSpPr>
          <p:cNvPr id="345" name="Google Shape;345;p51"/>
          <p:cNvSpPr txBox="1">
            <a:spLocks noGrp="1"/>
          </p:cNvSpPr>
          <p:nvPr>
            <p:ph type="subTitle" idx="2"/>
          </p:nvPr>
        </p:nvSpPr>
        <p:spPr>
          <a:xfrm>
            <a:off x="3786152" y="2571750"/>
            <a:ext cx="4441800" cy="32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latin typeface="+mj-lt"/>
              </a:rPr>
              <a:t>Recommendation</a:t>
            </a:r>
          </a:p>
        </p:txBody>
      </p:sp>
      <p:sp>
        <p:nvSpPr>
          <p:cNvPr id="346" name="Google Shape;346;p51"/>
          <p:cNvSpPr txBox="1">
            <a:spLocks noGrp="1"/>
          </p:cNvSpPr>
          <p:nvPr>
            <p:ph type="subTitle" idx="3"/>
          </p:nvPr>
        </p:nvSpPr>
        <p:spPr>
          <a:xfrm>
            <a:off x="3274142" y="455582"/>
            <a:ext cx="5715000" cy="2085943"/>
          </a:xfrm>
          <a:prstGeom prst="rect">
            <a:avLst/>
          </a:prstGeom>
        </p:spPr>
        <p:txBody>
          <a:bodyPr spcFirstLastPara="1" wrap="square" lIns="91425" tIns="91425" rIns="91425" bIns="91425" anchor="t" anchorCtr="0">
            <a:noAutofit/>
          </a:bodyPr>
          <a:lstStyle/>
          <a:p>
            <a:pPr algn="l">
              <a:buClrTx/>
              <a:buFont typeface="Arial" panose="020B0604020202020204" pitchFamily="34" charset="0"/>
              <a:buChar char="•"/>
            </a:pPr>
            <a:r>
              <a:rPr lang="en-US" sz="1400" b="0" i="0" dirty="0">
                <a:solidFill>
                  <a:schemeClr val="bg1">
                    <a:lumMod val="10000"/>
                  </a:schemeClr>
                </a:solidFill>
                <a:effectLst/>
                <a:latin typeface="+mj-lt"/>
              </a:rPr>
              <a:t>My analysis indicates that demographic factors impact conversion rates. Females respond positively to coupons, while minorities exhibit lower conversion rates compared to the majority.</a:t>
            </a:r>
          </a:p>
          <a:p>
            <a:pPr algn="l">
              <a:buClrTx/>
              <a:buFont typeface="Arial" panose="020B0604020202020204" pitchFamily="34" charset="0"/>
              <a:buChar char="•"/>
            </a:pPr>
            <a:r>
              <a:rPr lang="en-US" sz="1400" b="0" i="0" dirty="0">
                <a:solidFill>
                  <a:schemeClr val="bg1">
                    <a:lumMod val="10000"/>
                  </a:schemeClr>
                </a:solidFill>
                <a:effectLst/>
                <a:latin typeface="+mj-lt"/>
              </a:rPr>
              <a:t>Based on our analysis, the predicted total revenue is 44684.02 units.</a:t>
            </a:r>
          </a:p>
          <a:p>
            <a:pPr algn="l">
              <a:buClrTx/>
              <a:buFont typeface="Arial" panose="020B0604020202020204" pitchFamily="34" charset="0"/>
              <a:buChar char="•"/>
            </a:pPr>
            <a:r>
              <a:rPr lang="en-US" sz="1400" b="0" i="0" dirty="0">
                <a:solidFill>
                  <a:schemeClr val="bg1">
                    <a:lumMod val="10000"/>
                  </a:schemeClr>
                </a:solidFill>
                <a:effectLst/>
                <a:latin typeface="+mj-lt"/>
              </a:rPr>
              <a:t>Prioritizing ethical considerations is crucial in formulating strategies. Ensuring fairness and avoiding bias will align with ethical business practices.</a:t>
            </a:r>
          </a:p>
        </p:txBody>
      </p:sp>
      <p:sp>
        <p:nvSpPr>
          <p:cNvPr id="347" name="Google Shape;347;p51"/>
          <p:cNvSpPr txBox="1">
            <a:spLocks noGrp="1"/>
          </p:cNvSpPr>
          <p:nvPr>
            <p:ph type="subTitle" idx="4"/>
          </p:nvPr>
        </p:nvSpPr>
        <p:spPr>
          <a:xfrm>
            <a:off x="3193026" y="2824825"/>
            <a:ext cx="5796116" cy="2318675"/>
          </a:xfrm>
          <a:prstGeom prst="rect">
            <a:avLst/>
          </a:prstGeom>
        </p:spPr>
        <p:txBody>
          <a:bodyPr spcFirstLastPara="1" wrap="square" lIns="91425" tIns="91425" rIns="91425" bIns="91425" anchor="t" anchorCtr="0">
            <a:noAutofit/>
          </a:bodyPr>
          <a:lstStyle/>
          <a:p>
            <a:pPr algn="l">
              <a:buClrTx/>
              <a:buFont typeface="Arial" panose="020B0604020202020204" pitchFamily="34" charset="0"/>
              <a:buChar char="•"/>
            </a:pPr>
            <a:r>
              <a:rPr lang="en-US" sz="1200" b="0" i="0" dirty="0">
                <a:solidFill>
                  <a:schemeClr val="bg1">
                    <a:lumMod val="10000"/>
                  </a:schemeClr>
                </a:solidFill>
                <a:effectLst/>
                <a:latin typeface="+mj-lt"/>
              </a:rPr>
              <a:t>When targeting females, ensure strategies remain inclusive, addressing the needs of all potential customers and avoiding stereotypes.</a:t>
            </a:r>
          </a:p>
          <a:p>
            <a:pPr algn="l">
              <a:buClrTx/>
              <a:buFont typeface="Arial" panose="020B0604020202020204" pitchFamily="34" charset="0"/>
              <a:buChar char="•"/>
            </a:pPr>
            <a:r>
              <a:rPr lang="en-US" sz="1200" b="0" i="0" dirty="0">
                <a:solidFill>
                  <a:schemeClr val="bg1">
                    <a:lumMod val="10000"/>
                  </a:schemeClr>
                </a:solidFill>
                <a:effectLst/>
                <a:latin typeface="+mj-lt"/>
              </a:rPr>
              <a:t>Delve deeper into factors causing lower conversion rates among minorities. Use groups, surveys or interviews to identify barriers and design tailored solutions.</a:t>
            </a:r>
          </a:p>
          <a:p>
            <a:pPr algn="l">
              <a:buClrTx/>
              <a:buFont typeface="Arial" panose="020B0604020202020204" pitchFamily="34" charset="0"/>
              <a:buChar char="•"/>
            </a:pPr>
            <a:r>
              <a:rPr lang="en-US" sz="1200" b="0" i="0" dirty="0">
                <a:solidFill>
                  <a:schemeClr val="bg1">
                    <a:lumMod val="10000"/>
                  </a:schemeClr>
                </a:solidFill>
                <a:effectLst/>
                <a:latin typeface="+mj-lt"/>
              </a:rPr>
              <a:t>Test different targeting approaches through A/B tests before full implementation. This iterative process refines strategies for optimal outcomes.</a:t>
            </a:r>
          </a:p>
          <a:p>
            <a:pPr algn="l">
              <a:buClrTx/>
              <a:buFont typeface="Arial" panose="020B0604020202020204" pitchFamily="34" charset="0"/>
              <a:buChar char="•"/>
            </a:pPr>
            <a:r>
              <a:rPr lang="en-US" sz="1200" b="0" i="0" dirty="0">
                <a:solidFill>
                  <a:schemeClr val="bg1">
                    <a:lumMod val="10000"/>
                  </a:schemeClr>
                </a:solidFill>
                <a:effectLst/>
                <a:latin typeface="+mj-lt"/>
              </a:rPr>
              <a:t>Acquire more comprehensive transaction data to enhance predictions and better understand the transaction-revenue relationship.</a:t>
            </a:r>
          </a:p>
          <a:p>
            <a:pPr algn="l">
              <a:buClrTx/>
              <a:buFont typeface="Arial" panose="020B0604020202020204" pitchFamily="34" charset="0"/>
              <a:buChar char="•"/>
            </a:pPr>
            <a:r>
              <a:rPr lang="en-US" sz="1200" b="0" i="0" dirty="0">
                <a:solidFill>
                  <a:schemeClr val="bg1">
                    <a:lumMod val="10000"/>
                  </a:schemeClr>
                </a:solidFill>
                <a:effectLst/>
                <a:latin typeface="+mj-lt"/>
              </a:rPr>
              <a:t>Continuously assess the impact of targeting strategies, including customer satisfaction, brand perception, and business goals.</a:t>
            </a:r>
          </a:p>
        </p:txBody>
      </p:sp>
      <p:pic>
        <p:nvPicPr>
          <p:cNvPr id="348" name="Google Shape;348;p51"/>
          <p:cNvPicPr preferRelativeResize="0"/>
          <p:nvPr/>
        </p:nvPicPr>
        <p:blipFill rotWithShape="1">
          <a:blip r:embed="rId3"/>
          <a:srcRect l="3613" r="4449"/>
          <a:stretch>
            <a:fillRect/>
          </a:stretch>
        </p:blipFill>
        <p:spPr>
          <a:xfrm>
            <a:off x="-13650" y="0"/>
            <a:ext cx="31506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4" name="Google Shape;269;p45">
            <a:extLst>
              <a:ext uri="{FF2B5EF4-FFF2-40B4-BE49-F238E27FC236}">
                <a16:creationId xmlns:a16="http://schemas.microsoft.com/office/drawing/2014/main" id="{E8CD355D-13DB-DFB7-3115-80A1ED1C162E}"/>
              </a:ext>
            </a:extLst>
          </p:cNvPr>
          <p:cNvSpPr txBox="1">
            <a:spLocks/>
          </p:cNvSpPr>
          <p:nvPr/>
        </p:nvSpPr>
        <p:spPr>
          <a:xfrm>
            <a:off x="275062" y="500600"/>
            <a:ext cx="8467493" cy="43910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GB" dirty="0"/>
              <a:t>Exploratory Data Analysis (EDA) Process and Prediction:</a:t>
            </a:r>
          </a:p>
          <a:p>
            <a:pPr marL="285750" indent="-285750">
              <a:buFont typeface="Arial" panose="020B0604020202020204" pitchFamily="34" charset="0"/>
              <a:buChar char="•"/>
            </a:pPr>
            <a:r>
              <a:rPr lang="en-US" dirty="0"/>
              <a:t>Data Collection: Gathered excel sheets containing customer information, transaction history, and demographic data.</a:t>
            </a:r>
          </a:p>
          <a:p>
            <a:pPr marL="285750" indent="-285750">
              <a:buFont typeface="Arial" panose="020B0604020202020204" pitchFamily="34" charset="0"/>
              <a:buChar char="•"/>
            </a:pPr>
            <a:r>
              <a:rPr lang="en-US" dirty="0"/>
              <a:t>Descriptive Statistics: Calculated summary statistics (mean, median) for key variables to understand the data's distribution.</a:t>
            </a:r>
          </a:p>
          <a:p>
            <a:pPr marL="285750" indent="-285750">
              <a:buFont typeface="Arial" panose="020B0604020202020204" pitchFamily="34" charset="0"/>
              <a:buChar char="•"/>
            </a:pPr>
            <a:r>
              <a:rPr lang="en-US" dirty="0"/>
              <a:t>Data Visualization: Created visualizations (histograms, box plots, etc.) to assess data characteristics and identify outliers. Plotted Pie charts to analyze categorical variables like gender, minority status, etc.</a:t>
            </a:r>
          </a:p>
          <a:p>
            <a:pPr marL="285750" indent="-285750">
              <a:buFont typeface="Arial" panose="020B0604020202020204" pitchFamily="34" charset="0"/>
              <a:buChar char="•"/>
            </a:pPr>
            <a:r>
              <a:rPr lang="en-US" dirty="0"/>
              <a:t>Segmentation Analysis: Segmented data based on demographic factors (e.g., gender, minority status in the second sheet) to compare group differences. Analyzed conversion rates and other metrics within each segment.</a:t>
            </a:r>
          </a:p>
          <a:p>
            <a:pPr marL="285750" indent="-285750">
              <a:buFont typeface="Arial" panose="020B0604020202020204" pitchFamily="34" charset="0"/>
              <a:buChar char="•"/>
            </a:pPr>
            <a:r>
              <a:rPr lang="en-US" dirty="0"/>
              <a:t>Hypothesis Testing: Formulated null and alternative hypotheses related to the impact of demographics on conversions. Performed statistical tests (t-tests or ANOVA) to assess whether differences in conversion rates were statistically significant.</a:t>
            </a:r>
          </a:p>
          <a:p>
            <a:pPr marL="285750" indent="-285750">
              <a:buFont typeface="Arial" panose="020B0604020202020204" pitchFamily="34" charset="0"/>
              <a:buChar char="•"/>
            </a:pPr>
            <a:r>
              <a:rPr lang="en-US" dirty="0"/>
              <a:t>Feature Importance: Conducted feature importance analysis to identify variables influencing outcomes (transaction and revenue). Explored relationships between variables using Pearson correlation analysis.</a:t>
            </a:r>
          </a:p>
          <a:p>
            <a:pPr marL="285750" indent="-285750">
              <a:buFont typeface="Arial" panose="020B0604020202020204" pitchFamily="34" charset="0"/>
              <a:buChar char="•"/>
            </a:pPr>
            <a:r>
              <a:rPr lang="en-US" dirty="0"/>
              <a:t>Prediction: Used </a:t>
            </a:r>
            <a:r>
              <a:rPr lang="en-IN" dirty="0"/>
              <a:t>Machine learning techniques such as random forest classifier and random forest regression for prediction of transaction and revenue respectively.</a:t>
            </a:r>
            <a:endParaRPr lang="en-US" dirty="0"/>
          </a:p>
          <a:p>
            <a:endParaRPr lang="en-GB" dirty="0"/>
          </a:p>
          <a:p>
            <a:endParaRPr lang="en-GB" dirty="0"/>
          </a:p>
        </p:txBody>
      </p:sp>
      <p:sp>
        <p:nvSpPr>
          <p:cNvPr id="5" name="TextBox 4">
            <a:extLst>
              <a:ext uri="{FF2B5EF4-FFF2-40B4-BE49-F238E27FC236}">
                <a16:creationId xmlns:a16="http://schemas.microsoft.com/office/drawing/2014/main" id="{4F5FC87E-DE8D-A0AC-1296-B12FDCCD49D5}"/>
              </a:ext>
            </a:extLst>
          </p:cNvPr>
          <p:cNvSpPr txBox="1"/>
          <p:nvPr/>
        </p:nvSpPr>
        <p:spPr>
          <a:xfrm>
            <a:off x="275063" y="170985"/>
            <a:ext cx="3025697" cy="307777"/>
          </a:xfrm>
          <a:prstGeom prst="rect">
            <a:avLst/>
          </a:prstGeom>
          <a:noFill/>
        </p:spPr>
        <p:txBody>
          <a:bodyPr wrap="square" rtlCol="0">
            <a:spAutoFit/>
          </a:bodyPr>
          <a:lstStyle/>
          <a:p>
            <a:r>
              <a:rPr lang="en-IN" b="1" u="sng" dirty="0"/>
              <a:t>PROCESS AND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713225" y="365950"/>
            <a:ext cx="7717500" cy="7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mj-lt"/>
              </a:rPr>
              <a:t>MARKET TRENDS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3" name="Google Shape;263;p44"/>
          <p:cNvPicPr preferRelativeResize="0"/>
          <p:nvPr/>
        </p:nvPicPr>
        <p:blipFill rotWithShape="1">
          <a:blip r:embed="rId3"/>
          <a:srcRect r="8062"/>
          <a:stretch>
            <a:fillRect/>
          </a:stretch>
        </p:blipFill>
        <p:spPr>
          <a:xfrm>
            <a:off x="0" y="2824976"/>
            <a:ext cx="1724722" cy="2318524"/>
          </a:xfrm>
          <a:prstGeom prst="rect">
            <a:avLst/>
          </a:prstGeom>
          <a:noFill/>
          <a:ln>
            <a:noFill/>
          </a:ln>
        </p:spPr>
      </p:pic>
      <p:sp>
        <p:nvSpPr>
          <p:cNvPr id="261" name="Google Shape;261;p44"/>
          <p:cNvSpPr txBox="1">
            <a:spLocks noGrp="1"/>
          </p:cNvSpPr>
          <p:nvPr>
            <p:ph type="title"/>
          </p:nvPr>
        </p:nvSpPr>
        <p:spPr>
          <a:xfrm>
            <a:off x="334537" y="-1"/>
            <a:ext cx="8534400" cy="520391"/>
          </a:xfrm>
          <a:prstGeom prst="rect">
            <a:avLst/>
          </a:prstGeom>
        </p:spPr>
        <p:txBody>
          <a:bodyPr spcFirstLastPara="1" wrap="square" lIns="91425" tIns="91425" rIns="91425" bIns="91425" anchor="t" anchorCtr="0">
            <a:noAutofit/>
          </a:bodyPr>
          <a:lstStyle/>
          <a:p>
            <a:pPr lvl="0" algn="l">
              <a:lnSpc>
                <a:spcPct val="107000"/>
              </a:lnSpc>
              <a:spcAft>
                <a:spcPts val="800"/>
              </a:spcAft>
              <a:tabLst>
                <a:tab pos="457200" algn="l"/>
              </a:tabLst>
            </a:pPr>
            <a:r>
              <a:rPr lang="en-IN" sz="2000" kern="0" dirty="0">
                <a:solidFill>
                  <a:schemeClr val="bg1">
                    <a:lumMod val="10000"/>
                  </a:schemeClr>
                </a:solidFill>
                <a:effectLst/>
                <a:latin typeface="+mj-lt"/>
                <a:ea typeface="Times New Roman" panose="02020603050405020304" pitchFamily="18" charset="0"/>
                <a:cs typeface="Times New Roman" panose="02020603050405020304" pitchFamily="18" charset="0"/>
              </a:rPr>
              <a:t>Did the coupon increase revenues? Did it increase transactions?</a:t>
            </a:r>
            <a:endParaRPr lang="en-IN" sz="2000" kern="100" dirty="0">
              <a:solidFill>
                <a:schemeClr val="bg1">
                  <a:lumMod val="10000"/>
                </a:schemeClr>
              </a:solidFill>
              <a:effectLst/>
              <a:latin typeface="+mj-lt"/>
              <a:ea typeface="Calibri" panose="020F0502020204030204" pitchFamily="34" charset="0"/>
              <a:cs typeface="Times New Roman" panose="02020603050405020304" pitchFamily="18" charset="0"/>
            </a:endParaRPr>
          </a:p>
        </p:txBody>
      </p:sp>
      <p:sp>
        <p:nvSpPr>
          <p:cNvPr id="262" name="Google Shape;262;p44"/>
          <p:cNvSpPr txBox="1">
            <a:spLocks noGrp="1"/>
          </p:cNvSpPr>
          <p:nvPr>
            <p:ph type="subTitle" idx="1"/>
          </p:nvPr>
        </p:nvSpPr>
        <p:spPr>
          <a:xfrm>
            <a:off x="1724722" y="3224193"/>
            <a:ext cx="7322634"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b="0" i="0" dirty="0">
                <a:effectLst/>
                <a:latin typeface="+mj-lt"/>
              </a:rPr>
              <a:t>We can see in the above histograms that there’s not much difference between the performance in with </a:t>
            </a:r>
            <a:r>
              <a:rPr lang="en-IN" b="0" i="0" dirty="0">
                <a:effectLst/>
                <a:latin typeface="+mj-lt"/>
              </a:rPr>
              <a:t>coupons and without coupons both in case of transaction and revenue</a:t>
            </a:r>
            <a:r>
              <a:rPr lang="en-US" b="0" i="0" dirty="0">
                <a:effectLst/>
                <a:latin typeface="+mj-lt"/>
              </a:rPr>
              <a:t>.</a:t>
            </a:r>
            <a:endParaRPr lang="en-GB" dirty="0">
              <a:latin typeface="+mj-lt"/>
            </a:endParaRPr>
          </a:p>
        </p:txBody>
      </p:sp>
      <p:pic>
        <p:nvPicPr>
          <p:cNvPr id="3" name="Picture 2">
            <a:extLst>
              <a:ext uri="{FF2B5EF4-FFF2-40B4-BE49-F238E27FC236}">
                <a16:creationId xmlns:a16="http://schemas.microsoft.com/office/drawing/2014/main" id="{51733AEA-FEB7-CAA4-7F89-8EED25DB2BD3}"/>
              </a:ext>
            </a:extLst>
          </p:cNvPr>
          <p:cNvPicPr>
            <a:picLocks noChangeAspect="1"/>
          </p:cNvPicPr>
          <p:nvPr/>
        </p:nvPicPr>
        <p:blipFill>
          <a:blip r:embed="rId4"/>
          <a:stretch>
            <a:fillRect/>
          </a:stretch>
        </p:blipFill>
        <p:spPr>
          <a:xfrm>
            <a:off x="97988" y="439240"/>
            <a:ext cx="4459849" cy="2653366"/>
          </a:xfrm>
          <a:prstGeom prst="rect">
            <a:avLst/>
          </a:prstGeom>
        </p:spPr>
      </p:pic>
      <p:pic>
        <p:nvPicPr>
          <p:cNvPr id="5" name="Picture 4">
            <a:extLst>
              <a:ext uri="{FF2B5EF4-FFF2-40B4-BE49-F238E27FC236}">
                <a16:creationId xmlns:a16="http://schemas.microsoft.com/office/drawing/2014/main" id="{6BC0F74A-C91E-8241-FF17-C30104CD3601}"/>
              </a:ext>
            </a:extLst>
          </p:cNvPr>
          <p:cNvPicPr>
            <a:picLocks noChangeAspect="1"/>
          </p:cNvPicPr>
          <p:nvPr/>
        </p:nvPicPr>
        <p:blipFill>
          <a:blip r:embed="rId5"/>
          <a:stretch>
            <a:fillRect/>
          </a:stretch>
        </p:blipFill>
        <p:spPr>
          <a:xfrm>
            <a:off x="4557837" y="439239"/>
            <a:ext cx="4586163" cy="26533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5A4E75-565E-EF35-A2AE-18E5E24A781C}"/>
              </a:ext>
            </a:extLst>
          </p:cNvPr>
          <p:cNvSpPr>
            <a:spLocks noGrp="1"/>
          </p:cNvSpPr>
          <p:nvPr>
            <p:ph type="subTitle" idx="1"/>
          </p:nvPr>
        </p:nvSpPr>
        <p:spPr>
          <a:xfrm>
            <a:off x="1" y="2787805"/>
            <a:ext cx="9077092" cy="2355695"/>
          </a:xfrm>
        </p:spPr>
        <p:txBody>
          <a:bodyPr/>
          <a:lstStyle/>
          <a:p>
            <a:pPr algn="l"/>
            <a:r>
              <a:rPr lang="en-IN" sz="1400" dirty="0">
                <a:latin typeface="Arial" panose="020B0604020202020204" pitchFamily="34" charset="0"/>
              </a:rPr>
              <a:t>I have </a:t>
            </a:r>
            <a:r>
              <a:rPr lang="en-US" sz="1400" dirty="0">
                <a:latin typeface="Arial" panose="020B0604020202020204" pitchFamily="34" charset="0"/>
              </a:rPr>
              <a:t>performed a two-sample performance test to compare the </a:t>
            </a:r>
            <a:r>
              <a:rPr lang="en-IN" sz="1400" dirty="0">
                <a:latin typeface="Arial" panose="020B0604020202020204" pitchFamily="34" charset="0"/>
              </a:rPr>
              <a:t>Transaction before and after the experiment:</a:t>
            </a:r>
          </a:p>
          <a:p>
            <a:pPr algn="l"/>
            <a:r>
              <a:rPr lang="en-US" sz="1400" dirty="0">
                <a:latin typeface="Arial" panose="020B0604020202020204" pitchFamily="34" charset="0"/>
              </a:rPr>
              <a:t>In this case, the z-statistic is approximately 1.882. The positive z-statistic value indicates that </a:t>
            </a:r>
          </a:p>
          <a:p>
            <a:pPr algn="l"/>
            <a:r>
              <a:rPr lang="en-US" sz="1400" dirty="0">
                <a:latin typeface="Arial" panose="020B0604020202020204" pitchFamily="34" charset="0"/>
              </a:rPr>
              <a:t>the </a:t>
            </a:r>
            <a:r>
              <a:rPr lang="en-IN" sz="1400" dirty="0">
                <a:latin typeface="Arial" panose="020B0604020202020204" pitchFamily="34" charset="0"/>
              </a:rPr>
              <a:t>Transaction rate after experiment</a:t>
            </a:r>
            <a:r>
              <a:rPr lang="en-US" sz="1400" dirty="0">
                <a:latin typeface="Arial" panose="020B0604020202020204" pitchFamily="34" charset="0"/>
              </a:rPr>
              <a:t> is slightly higher than the </a:t>
            </a:r>
            <a:r>
              <a:rPr lang="en-IN" sz="1400" dirty="0">
                <a:latin typeface="Arial" panose="020B0604020202020204" pitchFamily="34" charset="0"/>
              </a:rPr>
              <a:t>Transaction rate before experiment.</a:t>
            </a:r>
          </a:p>
          <a:p>
            <a:pPr algn="l"/>
            <a:endParaRPr lang="en-IN" sz="1400" dirty="0">
              <a:latin typeface="Arial" panose="020B0604020202020204" pitchFamily="34" charset="0"/>
            </a:endParaRPr>
          </a:p>
          <a:p>
            <a:pPr algn="l"/>
            <a:r>
              <a:rPr lang="en-US" sz="1400" dirty="0">
                <a:latin typeface="Arial" panose="020B0604020202020204" pitchFamily="34" charset="0"/>
              </a:rPr>
              <a:t>Null Hypothesis (H0): Offering 20% discount coupons to randomly chosen customers does not significantly increase revenue.</a:t>
            </a:r>
          </a:p>
          <a:p>
            <a:pPr algn="l"/>
            <a:r>
              <a:rPr lang="en-US" sz="1400" dirty="0">
                <a:latin typeface="Arial" panose="020B0604020202020204" pitchFamily="34" charset="0"/>
              </a:rPr>
              <a:t>Alternative Hypothesis (H1): Offering 20% discount coupons to randomly chosen customers significantly increases revenue.</a:t>
            </a:r>
          </a:p>
          <a:p>
            <a:pPr algn="l"/>
            <a:r>
              <a:rPr lang="en-US" sz="1400" dirty="0">
                <a:latin typeface="Arial" panose="020B0604020202020204" pitchFamily="34" charset="0"/>
              </a:rPr>
              <a:t>Since the p-value is slightly greater(0.0597) than the typical significance level of 0.05 we do not have enough evidence to reject the null hypothesis.</a:t>
            </a:r>
            <a:endParaRPr lang="en-IN" sz="1400" dirty="0">
              <a:latin typeface="Arial" panose="020B0604020202020204" pitchFamily="34" charset="0"/>
            </a:endParaRPr>
          </a:p>
          <a:p>
            <a:pPr algn="l"/>
            <a:endParaRPr lang="en-IN" sz="1400" dirty="0">
              <a:latin typeface="Arial" panose="020B0604020202020204" pitchFamily="34" charset="0"/>
            </a:endParaRPr>
          </a:p>
        </p:txBody>
      </p:sp>
      <p:pic>
        <p:nvPicPr>
          <p:cNvPr id="7" name="Picture 6">
            <a:extLst>
              <a:ext uri="{FF2B5EF4-FFF2-40B4-BE49-F238E27FC236}">
                <a16:creationId xmlns:a16="http://schemas.microsoft.com/office/drawing/2014/main" id="{A01F10D3-E19F-F96E-F2D4-7ADEBE104254}"/>
              </a:ext>
            </a:extLst>
          </p:cNvPr>
          <p:cNvPicPr>
            <a:picLocks noChangeAspect="1"/>
          </p:cNvPicPr>
          <p:nvPr/>
        </p:nvPicPr>
        <p:blipFill>
          <a:blip r:embed="rId2"/>
          <a:stretch>
            <a:fillRect/>
          </a:stretch>
        </p:blipFill>
        <p:spPr>
          <a:xfrm>
            <a:off x="289932" y="96644"/>
            <a:ext cx="7255727" cy="2639122"/>
          </a:xfrm>
          <a:prstGeom prst="rect">
            <a:avLst/>
          </a:prstGeom>
        </p:spPr>
      </p:pic>
    </p:spTree>
    <p:extLst>
      <p:ext uri="{BB962C8B-B14F-4D97-AF65-F5344CB8AC3E}">
        <p14:creationId xmlns:p14="http://schemas.microsoft.com/office/powerpoint/2010/main" val="356018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45"/>
          <p:cNvSpPr txBox="1">
            <a:spLocks noGrp="1"/>
          </p:cNvSpPr>
          <p:nvPr>
            <p:ph type="subTitle" idx="1"/>
          </p:nvPr>
        </p:nvSpPr>
        <p:spPr>
          <a:xfrm>
            <a:off x="118947" y="3152078"/>
            <a:ext cx="7359804" cy="2007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lumMod val="10000"/>
                  </a:schemeClr>
                </a:solidFill>
                <a:latin typeface="+mj-lt"/>
              </a:rPr>
              <a:t>Customers </a:t>
            </a:r>
            <a:r>
              <a:rPr lang="en-US" dirty="0">
                <a:solidFill>
                  <a:schemeClr val="bg1">
                    <a:lumMod val="10000"/>
                  </a:schemeClr>
                </a:solidFill>
                <a:latin typeface="+mj-lt"/>
              </a:rPr>
              <a:t>w</a:t>
            </a:r>
            <a:r>
              <a:rPr lang="en-US" b="0" i="0" dirty="0">
                <a:solidFill>
                  <a:schemeClr val="bg1">
                    <a:lumMod val="10000"/>
                  </a:schemeClr>
                </a:solidFill>
                <a:effectLst/>
                <a:latin typeface="+mj-lt"/>
              </a:rPr>
              <a:t>ith coupons who have purchased, that is 310 out of 2500 coupons distributed randomly distributed.</a:t>
            </a:r>
          </a:p>
          <a:p>
            <a:pPr marL="285750" lvl="0" indent="-285750" algn="l" rtl="0">
              <a:spcBef>
                <a:spcPts val="0"/>
              </a:spcBef>
              <a:spcAft>
                <a:spcPts val="0"/>
              </a:spcAft>
              <a:buFont typeface="Arial" panose="020B0604020202020204" pitchFamily="34" charset="0"/>
              <a:buChar char="•"/>
            </a:pPr>
            <a:r>
              <a:rPr lang="en-US" b="0" i="0" dirty="0">
                <a:solidFill>
                  <a:schemeClr val="bg1">
                    <a:lumMod val="10000"/>
                  </a:schemeClr>
                </a:solidFill>
                <a:effectLst/>
                <a:latin typeface="+mj-lt"/>
              </a:rPr>
              <a:t>With coupon Female Average conversion: 63.23% </a:t>
            </a:r>
          </a:p>
          <a:p>
            <a:pPr marL="285750" lvl="0" indent="-285750" algn="l" rtl="0">
              <a:spcBef>
                <a:spcPts val="0"/>
              </a:spcBef>
              <a:spcAft>
                <a:spcPts val="0"/>
              </a:spcAft>
              <a:buFont typeface="Arial" panose="020B0604020202020204" pitchFamily="34" charset="0"/>
              <a:buChar char="•"/>
            </a:pPr>
            <a:r>
              <a:rPr lang="en-US" b="0" i="0" dirty="0">
                <a:solidFill>
                  <a:schemeClr val="bg1">
                    <a:lumMod val="10000"/>
                  </a:schemeClr>
                </a:solidFill>
                <a:effectLst/>
                <a:latin typeface="+mj-lt"/>
              </a:rPr>
              <a:t>Without coupon Male Average conversion: 36.77% </a:t>
            </a:r>
          </a:p>
          <a:p>
            <a:pPr marL="285750" lvl="0" indent="-285750" algn="l" rtl="0">
              <a:spcBef>
                <a:spcPts val="0"/>
              </a:spcBef>
              <a:spcAft>
                <a:spcPts val="0"/>
              </a:spcAft>
              <a:buFont typeface="Arial" panose="020B0604020202020204" pitchFamily="34" charset="0"/>
              <a:buChar char="•"/>
            </a:pPr>
            <a:r>
              <a:rPr lang="en-US" b="0" i="0" dirty="0">
                <a:solidFill>
                  <a:schemeClr val="bg1">
                    <a:lumMod val="10000"/>
                  </a:schemeClr>
                </a:solidFill>
                <a:effectLst/>
                <a:latin typeface="+mj-lt"/>
              </a:rPr>
              <a:t>With coupon Minority Average conversion: 10.65% </a:t>
            </a:r>
          </a:p>
          <a:p>
            <a:pPr marL="285750" lvl="0" indent="-285750" algn="l" rtl="0">
              <a:spcBef>
                <a:spcPts val="0"/>
              </a:spcBef>
              <a:spcAft>
                <a:spcPts val="0"/>
              </a:spcAft>
              <a:buFont typeface="Arial" panose="020B0604020202020204" pitchFamily="34" charset="0"/>
              <a:buChar char="•"/>
            </a:pPr>
            <a:r>
              <a:rPr lang="en-US" b="0" i="0" dirty="0">
                <a:solidFill>
                  <a:schemeClr val="bg1">
                    <a:lumMod val="10000"/>
                  </a:schemeClr>
                </a:solidFill>
                <a:effectLst/>
                <a:latin typeface="+mj-lt"/>
              </a:rPr>
              <a:t>Without coupon Majority Average conversion: 89.35%</a:t>
            </a:r>
            <a:endParaRPr lang="en-GB" dirty="0">
              <a:solidFill>
                <a:schemeClr val="bg1">
                  <a:lumMod val="10000"/>
                </a:schemeClr>
              </a:solidFill>
              <a:latin typeface="+mj-lt"/>
            </a:endParaRPr>
          </a:p>
        </p:txBody>
      </p:sp>
      <p:pic>
        <p:nvPicPr>
          <p:cNvPr id="270" name="Google Shape;270;p45"/>
          <p:cNvPicPr preferRelativeResize="0"/>
          <p:nvPr/>
        </p:nvPicPr>
        <p:blipFill rotWithShape="1">
          <a:blip r:embed="rId3"/>
          <a:srcRect l="8413" r="42586"/>
          <a:stretch>
            <a:fillRect/>
          </a:stretch>
        </p:blipFill>
        <p:spPr>
          <a:xfrm>
            <a:off x="7605132" y="2662950"/>
            <a:ext cx="1536068" cy="2480550"/>
          </a:xfrm>
          <a:prstGeom prst="rect">
            <a:avLst/>
          </a:prstGeom>
          <a:noFill/>
          <a:ln>
            <a:noFill/>
          </a:ln>
        </p:spPr>
      </p:pic>
      <p:sp>
        <p:nvSpPr>
          <p:cNvPr id="4" name="Google Shape;261;p44">
            <a:extLst>
              <a:ext uri="{FF2B5EF4-FFF2-40B4-BE49-F238E27FC236}">
                <a16:creationId xmlns:a16="http://schemas.microsoft.com/office/drawing/2014/main" id="{F8B938DB-0DB7-8AF0-89E1-A20F12159098}"/>
              </a:ext>
            </a:extLst>
          </p:cNvPr>
          <p:cNvSpPr txBox="1">
            <a:spLocks noGrp="1"/>
          </p:cNvSpPr>
          <p:nvPr>
            <p:ph type="title"/>
          </p:nvPr>
        </p:nvSpPr>
        <p:spPr>
          <a:xfrm>
            <a:off x="243349" y="70563"/>
            <a:ext cx="8395909" cy="449827"/>
          </a:xfrm>
          <a:prstGeom prst="rect">
            <a:avLst/>
          </a:prstGeom>
        </p:spPr>
        <p:txBody>
          <a:bodyPr spcFirstLastPara="1" wrap="square" lIns="91425" tIns="91425" rIns="91425" bIns="91425" anchor="t" anchorCtr="0">
            <a:noAutofit/>
          </a:bodyPr>
          <a:lstStyle/>
          <a:p>
            <a:pPr lvl="0">
              <a:lnSpc>
                <a:spcPct val="107000"/>
              </a:lnSpc>
              <a:spcAft>
                <a:spcPts val="800"/>
              </a:spcAft>
              <a:tabLst>
                <a:tab pos="457200" algn="l"/>
              </a:tabLst>
            </a:pPr>
            <a:r>
              <a:rPr lang="en-IN" sz="1800" kern="0" dirty="0">
                <a:solidFill>
                  <a:schemeClr val="bg1">
                    <a:lumMod val="10000"/>
                  </a:schemeClr>
                </a:solidFill>
                <a:effectLst/>
                <a:latin typeface="+mj-lt"/>
                <a:ea typeface="Times New Roman" panose="02020603050405020304" pitchFamily="18" charset="0"/>
                <a:cs typeface="Times New Roman" panose="02020603050405020304" pitchFamily="18" charset="0"/>
              </a:rPr>
              <a:t>In the future, should </a:t>
            </a:r>
            <a:r>
              <a:rPr lang="en-IN" sz="1800" kern="0" dirty="0" err="1">
                <a:solidFill>
                  <a:schemeClr val="bg1">
                    <a:lumMod val="10000"/>
                  </a:schemeClr>
                </a:solidFill>
                <a:effectLst/>
                <a:latin typeface="+mj-lt"/>
                <a:ea typeface="Times New Roman" panose="02020603050405020304" pitchFamily="18" charset="0"/>
                <a:cs typeface="Times New Roman" panose="02020603050405020304" pitchFamily="18" charset="0"/>
              </a:rPr>
              <a:t>Artea</a:t>
            </a:r>
            <a:r>
              <a:rPr lang="en-IN" sz="1800" kern="0" dirty="0">
                <a:solidFill>
                  <a:schemeClr val="bg1">
                    <a:lumMod val="10000"/>
                  </a:schemeClr>
                </a:solidFill>
                <a:effectLst/>
                <a:latin typeface="+mj-lt"/>
                <a:ea typeface="Times New Roman" panose="02020603050405020304" pitchFamily="18" charset="0"/>
                <a:cs typeface="Times New Roman" panose="02020603050405020304" pitchFamily="18" charset="0"/>
              </a:rPr>
              <a:t> give the discount to everyone, no one, some people?</a:t>
            </a:r>
            <a:endParaRPr lang="en-IN" sz="1800" kern="100" dirty="0">
              <a:solidFill>
                <a:schemeClr val="bg1">
                  <a:lumMod val="10000"/>
                </a:schemeClr>
              </a:solidFill>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CC77621-2659-756F-E028-F24C3D586894}"/>
              </a:ext>
            </a:extLst>
          </p:cNvPr>
          <p:cNvPicPr>
            <a:picLocks noChangeAspect="1"/>
          </p:cNvPicPr>
          <p:nvPr/>
        </p:nvPicPr>
        <p:blipFill>
          <a:blip r:embed="rId4"/>
          <a:stretch>
            <a:fillRect/>
          </a:stretch>
        </p:blipFill>
        <p:spPr>
          <a:xfrm>
            <a:off x="408878" y="520390"/>
            <a:ext cx="3069340" cy="2480550"/>
          </a:xfrm>
          <a:prstGeom prst="rect">
            <a:avLst/>
          </a:prstGeom>
        </p:spPr>
      </p:pic>
      <p:pic>
        <p:nvPicPr>
          <p:cNvPr id="10" name="Picture 9">
            <a:extLst>
              <a:ext uri="{FF2B5EF4-FFF2-40B4-BE49-F238E27FC236}">
                <a16:creationId xmlns:a16="http://schemas.microsoft.com/office/drawing/2014/main" id="{49C0FC28-2403-CDDD-A219-C88B395FA88A}"/>
              </a:ext>
            </a:extLst>
          </p:cNvPr>
          <p:cNvPicPr>
            <a:picLocks noChangeAspect="1"/>
          </p:cNvPicPr>
          <p:nvPr/>
        </p:nvPicPr>
        <p:blipFill>
          <a:blip r:embed="rId5"/>
          <a:stretch>
            <a:fillRect/>
          </a:stretch>
        </p:blipFill>
        <p:spPr>
          <a:xfrm>
            <a:off x="3798849" y="520390"/>
            <a:ext cx="3601871" cy="2480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Picture 2">
            <a:extLst>
              <a:ext uri="{FF2B5EF4-FFF2-40B4-BE49-F238E27FC236}">
                <a16:creationId xmlns:a16="http://schemas.microsoft.com/office/drawing/2014/main" id="{4EF5C0AB-D5F1-E45F-F83A-17F4FC1AD0AB}"/>
              </a:ext>
            </a:extLst>
          </p:cNvPr>
          <p:cNvPicPr>
            <a:picLocks noChangeAspect="1"/>
          </p:cNvPicPr>
          <p:nvPr/>
        </p:nvPicPr>
        <p:blipFill>
          <a:blip r:embed="rId3"/>
          <a:stretch>
            <a:fillRect/>
          </a:stretch>
        </p:blipFill>
        <p:spPr>
          <a:xfrm>
            <a:off x="689140" y="118178"/>
            <a:ext cx="3317866" cy="2457046"/>
          </a:xfrm>
          <a:prstGeom prst="rect">
            <a:avLst/>
          </a:prstGeom>
        </p:spPr>
      </p:pic>
      <p:pic>
        <p:nvPicPr>
          <p:cNvPr id="6" name="Picture 5">
            <a:extLst>
              <a:ext uri="{FF2B5EF4-FFF2-40B4-BE49-F238E27FC236}">
                <a16:creationId xmlns:a16="http://schemas.microsoft.com/office/drawing/2014/main" id="{23A6738A-21DB-C2AA-E210-16E5F159D591}"/>
              </a:ext>
            </a:extLst>
          </p:cNvPr>
          <p:cNvPicPr>
            <a:picLocks noChangeAspect="1"/>
          </p:cNvPicPr>
          <p:nvPr/>
        </p:nvPicPr>
        <p:blipFill>
          <a:blip r:embed="rId4"/>
          <a:stretch>
            <a:fillRect/>
          </a:stretch>
        </p:blipFill>
        <p:spPr>
          <a:xfrm>
            <a:off x="4549698" y="118178"/>
            <a:ext cx="3474916" cy="2453572"/>
          </a:xfrm>
          <a:prstGeom prst="rect">
            <a:avLst/>
          </a:prstGeom>
        </p:spPr>
      </p:pic>
      <p:pic>
        <p:nvPicPr>
          <p:cNvPr id="12" name="Picture 11">
            <a:extLst>
              <a:ext uri="{FF2B5EF4-FFF2-40B4-BE49-F238E27FC236}">
                <a16:creationId xmlns:a16="http://schemas.microsoft.com/office/drawing/2014/main" id="{9107E13E-E2F6-3DE7-858C-92B9C371674B}"/>
              </a:ext>
            </a:extLst>
          </p:cNvPr>
          <p:cNvPicPr>
            <a:picLocks noChangeAspect="1"/>
          </p:cNvPicPr>
          <p:nvPr/>
        </p:nvPicPr>
        <p:blipFill>
          <a:blip r:embed="rId5"/>
          <a:stretch>
            <a:fillRect/>
          </a:stretch>
        </p:blipFill>
        <p:spPr>
          <a:xfrm>
            <a:off x="1003612" y="2589046"/>
            <a:ext cx="6638692" cy="2554454"/>
          </a:xfrm>
          <a:prstGeom prst="rect">
            <a:avLst/>
          </a:prstGeom>
        </p:spPr>
      </p:pic>
    </p:spTree>
    <p:extLst>
      <p:ext uri="{BB962C8B-B14F-4D97-AF65-F5344CB8AC3E}">
        <p14:creationId xmlns:p14="http://schemas.microsoft.com/office/powerpoint/2010/main" val="78125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6"/>
          <p:cNvPicPr preferRelativeResize="0"/>
          <p:nvPr/>
        </p:nvPicPr>
        <p:blipFill rotWithShape="1">
          <a:blip r:embed="rId3"/>
          <a:srcRect l="10096" t="10360" b="-10360"/>
          <a:stretch>
            <a:fillRect/>
          </a:stretch>
        </p:blipFill>
        <p:spPr>
          <a:xfrm>
            <a:off x="0" y="2080244"/>
            <a:ext cx="2304586" cy="3310291"/>
          </a:xfrm>
          <a:prstGeom prst="rect">
            <a:avLst/>
          </a:prstGeom>
          <a:noFill/>
          <a:ln>
            <a:noFill/>
          </a:ln>
        </p:spPr>
      </p:pic>
      <p:sp>
        <p:nvSpPr>
          <p:cNvPr id="277" name="Google Shape;277;p46"/>
          <p:cNvSpPr txBox="1">
            <a:spLocks noGrp="1"/>
          </p:cNvSpPr>
          <p:nvPr>
            <p:ph type="subTitle" idx="1"/>
          </p:nvPr>
        </p:nvSpPr>
        <p:spPr>
          <a:xfrm flipH="1">
            <a:off x="2391604" y="2382585"/>
            <a:ext cx="6346518" cy="2344273"/>
          </a:xfrm>
          <a:prstGeom prst="rect">
            <a:avLst/>
          </a:prstGeom>
        </p:spPr>
        <p:txBody>
          <a:bodyPr spcFirstLastPara="1" wrap="square" lIns="91425" tIns="91425" rIns="91425" bIns="91425" anchor="t" anchorCtr="0">
            <a:noAutofit/>
          </a:bodyPr>
          <a:lstStyle/>
          <a:p>
            <a:pPr algn="l"/>
            <a:r>
              <a:rPr lang="en-US" sz="1400" b="1" i="0" dirty="0">
                <a:solidFill>
                  <a:schemeClr val="bg1">
                    <a:lumMod val="10000"/>
                  </a:schemeClr>
                </a:solidFill>
                <a:effectLst/>
                <a:latin typeface="+mj-lt"/>
              </a:rPr>
              <a:t>Minority vs. Majority:</a:t>
            </a:r>
          </a:p>
          <a:p>
            <a:pPr marL="114300" indent="0" algn="l">
              <a:lnSpc>
                <a:spcPct val="150000"/>
              </a:lnSpc>
            </a:pPr>
            <a:r>
              <a:rPr lang="en-US" sz="1400" b="0" i="0" dirty="0">
                <a:solidFill>
                  <a:schemeClr val="bg1">
                    <a:lumMod val="10000"/>
                  </a:schemeClr>
                </a:solidFill>
                <a:effectLst/>
                <a:latin typeface="+mj-lt"/>
              </a:rPr>
              <a:t>1. The conversion rate for minorities with a coupon is 10.65%, while the conversion rate for the majority group without a coupon is 89.35%.</a:t>
            </a:r>
          </a:p>
          <a:p>
            <a:pPr marL="114300" indent="0" algn="l">
              <a:lnSpc>
                <a:spcPct val="150000"/>
              </a:lnSpc>
            </a:pPr>
            <a:r>
              <a:rPr lang="en-US" sz="1400" b="0" i="0" dirty="0">
                <a:solidFill>
                  <a:schemeClr val="bg1">
                    <a:lumMod val="10000"/>
                  </a:schemeClr>
                </a:solidFill>
                <a:effectLst/>
                <a:latin typeface="+mj-lt"/>
              </a:rPr>
              <a:t>2. It's important to note that the conversion rate for minorities is significantly lower than that of the majority group.</a:t>
            </a:r>
          </a:p>
          <a:p>
            <a:pPr marL="114300" indent="0" algn="l">
              <a:lnSpc>
                <a:spcPct val="150000"/>
              </a:lnSpc>
            </a:pPr>
            <a:r>
              <a:rPr lang="en-US" sz="1400" b="0" i="0" dirty="0">
                <a:solidFill>
                  <a:schemeClr val="bg1">
                    <a:lumMod val="10000"/>
                  </a:schemeClr>
                </a:solidFill>
                <a:effectLst/>
                <a:latin typeface="+mj-lt"/>
              </a:rPr>
              <a:t>3. In this case, targeting minorities with coupons might not be as effective given their lower conversion rate. </a:t>
            </a:r>
          </a:p>
          <a:p>
            <a:pPr marL="114300" indent="0" algn="l">
              <a:lnSpc>
                <a:spcPct val="150000"/>
              </a:lnSpc>
            </a:pPr>
            <a:endParaRPr lang="en-US" sz="1400" b="0" i="0" dirty="0">
              <a:solidFill>
                <a:schemeClr val="bg1">
                  <a:lumMod val="10000"/>
                </a:schemeClr>
              </a:solidFill>
              <a:effectLst/>
              <a:latin typeface="+mj-lt"/>
            </a:endParaRPr>
          </a:p>
        </p:txBody>
      </p:sp>
      <p:sp>
        <p:nvSpPr>
          <p:cNvPr id="2" name="TextBox 1">
            <a:extLst>
              <a:ext uri="{FF2B5EF4-FFF2-40B4-BE49-F238E27FC236}">
                <a16:creationId xmlns:a16="http://schemas.microsoft.com/office/drawing/2014/main" id="{40A1DE87-9FE3-F480-3F44-5BC7F6FE51D6}"/>
              </a:ext>
            </a:extLst>
          </p:cNvPr>
          <p:cNvSpPr txBox="1"/>
          <p:nvPr/>
        </p:nvSpPr>
        <p:spPr>
          <a:xfrm>
            <a:off x="318859" y="240261"/>
            <a:ext cx="8348545" cy="369332"/>
          </a:xfrm>
          <a:prstGeom prst="rect">
            <a:avLst/>
          </a:prstGeom>
          <a:noFill/>
        </p:spPr>
        <p:txBody>
          <a:bodyPr wrap="square" rtlCol="0">
            <a:spAutoFit/>
          </a:bodyPr>
          <a:lstStyle/>
          <a:p>
            <a:r>
              <a:rPr lang="en-US" sz="1800" b="0" i="0" dirty="0">
                <a:solidFill>
                  <a:schemeClr val="bg1">
                    <a:lumMod val="10000"/>
                  </a:schemeClr>
                </a:solidFill>
                <a:effectLst/>
                <a:latin typeface="+mj-lt"/>
              </a:rPr>
              <a:t>Which customers should be targeted in the next targeting campaign?</a:t>
            </a:r>
            <a:endParaRPr lang="en-IN" sz="1800" dirty="0">
              <a:solidFill>
                <a:schemeClr val="bg1">
                  <a:lumMod val="10000"/>
                </a:schemeClr>
              </a:solidFill>
              <a:latin typeface="+mj-lt"/>
            </a:endParaRPr>
          </a:p>
        </p:txBody>
      </p:sp>
      <p:sp>
        <p:nvSpPr>
          <p:cNvPr id="3" name="TextBox 2">
            <a:extLst>
              <a:ext uri="{FF2B5EF4-FFF2-40B4-BE49-F238E27FC236}">
                <a16:creationId xmlns:a16="http://schemas.microsoft.com/office/drawing/2014/main" id="{F23E22D5-4879-CFA3-F96C-6D84D7B46380}"/>
              </a:ext>
            </a:extLst>
          </p:cNvPr>
          <p:cNvSpPr txBox="1"/>
          <p:nvPr/>
        </p:nvSpPr>
        <p:spPr>
          <a:xfrm>
            <a:off x="318859" y="742875"/>
            <a:ext cx="8506282" cy="1237326"/>
          </a:xfrm>
          <a:prstGeom prst="rect">
            <a:avLst/>
          </a:prstGeom>
          <a:noFill/>
        </p:spPr>
        <p:txBody>
          <a:bodyPr wrap="square" rtlCol="0">
            <a:spAutoFit/>
          </a:bodyPr>
          <a:lstStyle/>
          <a:p>
            <a:pPr algn="l"/>
            <a:r>
              <a:rPr lang="en-US" b="1" i="0" dirty="0">
                <a:solidFill>
                  <a:schemeClr val="bg1">
                    <a:lumMod val="10000"/>
                  </a:schemeClr>
                </a:solidFill>
                <a:effectLst/>
                <a:latin typeface="+mj-lt"/>
              </a:rPr>
              <a:t>Female vs. Male (</a:t>
            </a:r>
            <a:r>
              <a:rPr lang="en-IN" b="1" i="0" dirty="0">
                <a:solidFill>
                  <a:schemeClr val="bg1">
                    <a:lumMod val="10000"/>
                  </a:schemeClr>
                </a:solidFill>
                <a:effectLst/>
                <a:latin typeface="+mj-lt"/>
              </a:rPr>
              <a:t>if we consider from business point of view</a:t>
            </a:r>
            <a:r>
              <a:rPr lang="en-US" b="1" i="0" dirty="0">
                <a:solidFill>
                  <a:schemeClr val="bg1">
                    <a:lumMod val="10000"/>
                  </a:schemeClr>
                </a:solidFill>
                <a:effectLst/>
                <a:latin typeface="+mj-lt"/>
              </a:rPr>
              <a:t>)</a:t>
            </a:r>
            <a:endParaRPr lang="en-US" b="0" i="0" dirty="0">
              <a:solidFill>
                <a:schemeClr val="bg1">
                  <a:lumMod val="10000"/>
                </a:schemeClr>
              </a:solidFill>
              <a:effectLst/>
              <a:latin typeface="+mj-lt"/>
            </a:endParaRPr>
          </a:p>
          <a:p>
            <a:pPr algn="l">
              <a:lnSpc>
                <a:spcPct val="150000"/>
              </a:lnSpc>
              <a:buFont typeface="Arial" panose="020B0604020202020204" pitchFamily="34" charset="0"/>
              <a:buChar char="•"/>
            </a:pPr>
            <a:r>
              <a:rPr lang="en-US" b="0" i="0" dirty="0">
                <a:solidFill>
                  <a:schemeClr val="bg1">
                    <a:lumMod val="10000"/>
                  </a:schemeClr>
                </a:solidFill>
                <a:effectLst/>
                <a:latin typeface="+mj-lt"/>
              </a:rPr>
              <a:t> The conversion rate for females with a coupon is 63.23%, which is significantly higher than the conversion rate for males without a coupon (36.77%).</a:t>
            </a:r>
          </a:p>
          <a:p>
            <a:pPr algn="l">
              <a:lnSpc>
                <a:spcPct val="150000"/>
              </a:lnSpc>
              <a:buFont typeface="Arial" panose="020B0604020202020204" pitchFamily="34" charset="0"/>
              <a:buChar char="•"/>
            </a:pPr>
            <a:r>
              <a:rPr lang="en-US" b="0" i="0" dirty="0">
                <a:solidFill>
                  <a:schemeClr val="bg1">
                    <a:lumMod val="10000"/>
                  </a:schemeClr>
                </a:solidFill>
                <a:effectLst/>
                <a:latin typeface="+mj-lt"/>
              </a:rPr>
              <a:t> Targeting females with coupons could be effective as they have a higher conversion rate than males.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 name="TextBox 1">
            <a:extLst>
              <a:ext uri="{FF2B5EF4-FFF2-40B4-BE49-F238E27FC236}">
                <a16:creationId xmlns:a16="http://schemas.microsoft.com/office/drawing/2014/main" id="{5B67C8EC-9E43-AE93-629A-760B107A2814}"/>
              </a:ext>
            </a:extLst>
          </p:cNvPr>
          <p:cNvSpPr txBox="1"/>
          <p:nvPr/>
        </p:nvSpPr>
        <p:spPr>
          <a:xfrm>
            <a:off x="383457" y="192466"/>
            <a:ext cx="8096865" cy="2031325"/>
          </a:xfrm>
          <a:prstGeom prst="rect">
            <a:avLst/>
          </a:prstGeom>
          <a:noFill/>
        </p:spPr>
        <p:txBody>
          <a:bodyPr wrap="square" rtlCol="0">
            <a:spAutoFit/>
          </a:bodyPr>
          <a:lstStyle/>
          <a:p>
            <a:pPr algn="l"/>
            <a:r>
              <a:rPr lang="en-IN" b="1" i="0" dirty="0">
                <a:solidFill>
                  <a:schemeClr val="bg1">
                    <a:lumMod val="10000"/>
                  </a:schemeClr>
                </a:solidFill>
                <a:effectLst/>
                <a:latin typeface="+mj-lt"/>
              </a:rPr>
              <a:t>Recommendations</a:t>
            </a:r>
          </a:p>
          <a:p>
            <a:pPr algn="l"/>
            <a:endParaRPr lang="en-US" b="1" i="0" dirty="0">
              <a:solidFill>
                <a:schemeClr val="bg1">
                  <a:lumMod val="10000"/>
                </a:schemeClr>
              </a:solidFill>
              <a:effectLst/>
              <a:latin typeface="+mj-lt"/>
            </a:endParaRPr>
          </a:p>
          <a:p>
            <a:pPr algn="l">
              <a:buFont typeface="+mj-lt"/>
              <a:buAutoNum type="arabicPeriod"/>
            </a:pPr>
            <a:r>
              <a:rPr lang="en-US" b="1" i="0" dirty="0">
                <a:solidFill>
                  <a:schemeClr val="bg1">
                    <a:lumMod val="10000"/>
                  </a:schemeClr>
                </a:solidFill>
                <a:effectLst/>
                <a:latin typeface="+mj-lt"/>
              </a:rPr>
              <a:t>Target Females:</a:t>
            </a:r>
            <a:r>
              <a:rPr lang="en-US" b="0" i="0" dirty="0">
                <a:solidFill>
                  <a:schemeClr val="bg1">
                    <a:lumMod val="10000"/>
                  </a:schemeClr>
                </a:solidFill>
                <a:effectLst/>
                <a:latin typeface="+mj-lt"/>
              </a:rPr>
              <a:t> Based on the provided data, females have a higher conversion rate when given a coupon. Therefore, it's recommended to target females in the next targeting campaign. You could consider providing coupons or tailored offers to this group.</a:t>
            </a:r>
          </a:p>
          <a:p>
            <a:pPr algn="l">
              <a:buFont typeface="+mj-lt"/>
              <a:buAutoNum type="arabicPeriod"/>
            </a:pPr>
            <a:endParaRPr lang="en-US" b="0" i="0" dirty="0">
              <a:solidFill>
                <a:schemeClr val="bg1">
                  <a:lumMod val="10000"/>
                </a:schemeClr>
              </a:solidFill>
              <a:effectLst/>
              <a:latin typeface="+mj-lt"/>
            </a:endParaRPr>
          </a:p>
          <a:p>
            <a:pPr algn="l">
              <a:buFont typeface="+mj-lt"/>
              <a:buAutoNum type="arabicPeriod"/>
            </a:pPr>
            <a:r>
              <a:rPr lang="en-US" b="1" i="0" dirty="0">
                <a:solidFill>
                  <a:schemeClr val="bg1">
                    <a:lumMod val="10000"/>
                  </a:schemeClr>
                </a:solidFill>
                <a:effectLst/>
                <a:latin typeface="+mj-lt"/>
              </a:rPr>
              <a:t>Caution with Minorities:</a:t>
            </a:r>
            <a:r>
              <a:rPr lang="en-US" b="0" i="0" dirty="0">
                <a:solidFill>
                  <a:schemeClr val="bg1">
                    <a:lumMod val="10000"/>
                  </a:schemeClr>
                </a:solidFill>
                <a:effectLst/>
                <a:latin typeface="+mj-lt"/>
              </a:rPr>
              <a:t> While minorities have a low conversion rate with coupons, it's important to dig deeper into the reasons behind this low conversion. If there are external factors affecting their purchasing behavior, addressing those factors could potentially improve the conversion rate. </a:t>
            </a:r>
            <a:endParaRPr lang="en-IN" dirty="0">
              <a:solidFill>
                <a:schemeClr val="bg1">
                  <a:lumMod val="10000"/>
                </a:schemeClr>
              </a:solidFill>
              <a:latin typeface="+mj-lt"/>
            </a:endParaRPr>
          </a:p>
        </p:txBody>
      </p:sp>
      <p:pic>
        <p:nvPicPr>
          <p:cNvPr id="5" name="Picture 4">
            <a:extLst>
              <a:ext uri="{FF2B5EF4-FFF2-40B4-BE49-F238E27FC236}">
                <a16:creationId xmlns:a16="http://schemas.microsoft.com/office/drawing/2014/main" id="{A6F3A6AD-8755-781E-2489-1C04C4EFADAE}"/>
              </a:ext>
            </a:extLst>
          </p:cNvPr>
          <p:cNvPicPr>
            <a:picLocks noChangeAspect="1"/>
          </p:cNvPicPr>
          <p:nvPr/>
        </p:nvPicPr>
        <p:blipFill>
          <a:blip r:embed="rId3"/>
          <a:stretch>
            <a:fillRect/>
          </a:stretch>
        </p:blipFill>
        <p:spPr>
          <a:xfrm>
            <a:off x="224911" y="2673557"/>
            <a:ext cx="8778979" cy="2399888"/>
          </a:xfrm>
          <a:prstGeom prst="rect">
            <a:avLst/>
          </a:prstGeom>
        </p:spPr>
      </p:pic>
      <p:sp>
        <p:nvSpPr>
          <p:cNvPr id="7" name="TextBox 6">
            <a:extLst>
              <a:ext uri="{FF2B5EF4-FFF2-40B4-BE49-F238E27FC236}">
                <a16:creationId xmlns:a16="http://schemas.microsoft.com/office/drawing/2014/main" id="{7C34DF6A-E965-8C80-EF2F-C1A51023207F}"/>
              </a:ext>
            </a:extLst>
          </p:cNvPr>
          <p:cNvSpPr txBox="1"/>
          <p:nvPr/>
        </p:nvSpPr>
        <p:spPr>
          <a:xfrm>
            <a:off x="479323" y="2315497"/>
            <a:ext cx="7617542" cy="307777"/>
          </a:xfrm>
          <a:prstGeom prst="rect">
            <a:avLst/>
          </a:prstGeom>
          <a:noFill/>
        </p:spPr>
        <p:txBody>
          <a:bodyPr wrap="square" rtlCol="0">
            <a:spAutoFit/>
          </a:bodyPr>
          <a:lstStyle/>
          <a:p>
            <a:r>
              <a:rPr lang="en-IN" b="1" dirty="0">
                <a:latin typeface="+mj-lt"/>
              </a:rPr>
              <a:t>Correlation Coefficient Among independent variables in data table from first sheet</a:t>
            </a:r>
          </a:p>
        </p:txBody>
      </p:sp>
    </p:spTree>
    <p:extLst>
      <p:ext uri="{BB962C8B-B14F-4D97-AF65-F5344CB8AC3E}">
        <p14:creationId xmlns:p14="http://schemas.microsoft.com/office/powerpoint/2010/main" val="2661132735"/>
      </p:ext>
    </p:extLst>
  </p:cSld>
  <p:clrMapOvr>
    <a:masterClrMapping/>
  </p:clrMapOvr>
</p:sld>
</file>

<file path=ppt/theme/theme1.xml><?xml version="1.0" encoding="utf-8"?>
<a:theme xmlns:a="http://schemas.openxmlformats.org/drawingml/2006/main" name="Clothing E-Commerce Business Plan by Slidesgo">
  <a:themeElements>
    <a:clrScheme name="Simple Light">
      <a:dk1>
        <a:srgbClr val="FFFFFF"/>
      </a:dk1>
      <a:lt1>
        <a:srgbClr val="EAE7DF"/>
      </a:lt1>
      <a:dk2>
        <a:srgbClr val="9A8AC4"/>
      </a:dk2>
      <a:lt2>
        <a:srgbClr val="F1C232"/>
      </a:lt2>
      <a:accent1>
        <a:srgbClr val="B7B7B7"/>
      </a:accent1>
      <a:accent2>
        <a:srgbClr val="FFFFFF"/>
      </a:accent2>
      <a:accent3>
        <a:srgbClr val="FFFFFF"/>
      </a:accent3>
      <a:accent4>
        <a:srgbClr val="FFFFFF"/>
      </a:accent4>
      <a:accent5>
        <a:srgbClr val="FFFFFF"/>
      </a:accent5>
      <a:accent6>
        <a:srgbClr val="FFFFFF"/>
      </a:accent6>
      <a:hlink>
        <a:srgbClr val="EAE7D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1279</Words>
  <Application>Microsoft Office PowerPoint</Application>
  <PresentationFormat>On-screen Show (16:9)</PresentationFormat>
  <Paragraphs>75</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Lexend Mega Black</vt:lpstr>
      <vt:lpstr>Arial</vt:lpstr>
      <vt:lpstr>Hind Siliguri</vt:lpstr>
      <vt:lpstr>Open Sans</vt:lpstr>
      <vt:lpstr>Clothing E-Commerce Business Plan by Slidesgo</vt:lpstr>
      <vt:lpstr>HANDMADE CLOTHING ONLINE RETAILER</vt:lpstr>
      <vt:lpstr>PowerPoint Presentation</vt:lpstr>
      <vt:lpstr>MARKET TRENDS</vt:lpstr>
      <vt:lpstr>Did the coupon increase revenues? Did it increase transactions?</vt:lpstr>
      <vt:lpstr>PowerPoint Presentation</vt:lpstr>
      <vt:lpstr>In the future, should Artea give the discount to everyone, no one, some people?</vt:lpstr>
      <vt:lpstr>PowerPoint Presentation</vt:lpstr>
      <vt:lpstr>PowerPoint Presentation</vt:lpstr>
      <vt:lpstr>PowerPoint Presentation</vt:lpstr>
      <vt:lpstr>How many transactions and revenues should you expect if Artea targets those customers?</vt:lpstr>
      <vt:lpstr>PowerPoint Presentation</vt:lpstr>
      <vt:lpstr>PowerPoint Presentation</vt:lpstr>
      <vt:lpstr>Some other important Hypothesis 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CLOTHING E-COMMERCE  BUSINESS PLAN</dc:title>
  <dc:creator/>
  <cp:lastModifiedBy>SAURONIL BISWAS</cp:lastModifiedBy>
  <cp:revision>5</cp:revision>
  <dcterms:created xsi:type="dcterms:W3CDTF">2023-08-17T16:01:55Z</dcterms:created>
  <dcterms:modified xsi:type="dcterms:W3CDTF">2023-08-17T20:50:15Z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D8CE913A49864BA9972CCEB0CD482F35_12</vt:lpwstr>
  </property>
  <property fmtid="{D5CDD505-2E9C-101B-9397-08002B2CF9AE}" pid="3" name="KSOProductBuildVer">
    <vt:lpwstr>1033-12.2.0.13110</vt:lpwstr>
  </property>
</Properties>
</file>